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6" r:id="rId2"/>
    <p:sldId id="258" r:id="rId3"/>
    <p:sldId id="259" r:id="rId4"/>
    <p:sldId id="260" r:id="rId5"/>
    <p:sldId id="262" r:id="rId6"/>
    <p:sldId id="257" r:id="rId7"/>
    <p:sldId id="273" r:id="rId8"/>
    <p:sldId id="291" r:id="rId9"/>
    <p:sldId id="292" r:id="rId10"/>
    <p:sldId id="293" r:id="rId11"/>
    <p:sldId id="263" r:id="rId12"/>
    <p:sldId id="261" r:id="rId13"/>
    <p:sldId id="266" r:id="rId14"/>
    <p:sldId id="279" r:id="rId15"/>
    <p:sldId id="281" r:id="rId16"/>
    <p:sldId id="277" r:id="rId17"/>
    <p:sldId id="280" r:id="rId18"/>
    <p:sldId id="264" r:id="rId19"/>
    <p:sldId id="265" r:id="rId20"/>
    <p:sldId id="286" r:id="rId21"/>
    <p:sldId id="285" r:id="rId22"/>
    <p:sldId id="267" r:id="rId23"/>
    <p:sldId id="274" r:id="rId24"/>
    <p:sldId id="275" r:id="rId25"/>
    <p:sldId id="276" r:id="rId26"/>
    <p:sldId id="294" r:id="rId27"/>
    <p:sldId id="268" r:id="rId28"/>
    <p:sldId id="269" r:id="rId29"/>
    <p:sldId id="270" r:id="rId30"/>
    <p:sldId id="272" r:id="rId31"/>
    <p:sldId id="288" r:id="rId32"/>
    <p:sldId id="289" r:id="rId33"/>
    <p:sldId id="284" r:id="rId34"/>
    <p:sldId id="287" r:id="rId35"/>
    <p:sldId id="290" r:id="rId3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2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18A12380-066F-4839-B918-553D984A8CDF}" type="datetimeFigureOut">
              <a:rPr lang="en-US" smtClean="0"/>
              <a:t>19-Oct-22</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321B58CF-65D6-4C6C-9663-96CBA0964F97}" type="slidenum">
              <a:rPr lang="en-US" smtClean="0"/>
              <a:t>‹#›</a:t>
            </a:fld>
            <a:endParaRPr lang="en-US"/>
          </a:p>
        </p:txBody>
      </p:sp>
    </p:spTree>
    <p:extLst>
      <p:ext uri="{BB962C8B-B14F-4D97-AF65-F5344CB8AC3E}">
        <p14:creationId xmlns:p14="http://schemas.microsoft.com/office/powerpoint/2010/main" val="8104536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3B3F2-0F83-4BD8-B371-D9D17FC4B62F}" type="datetimeFigureOut">
              <a:rPr lang="en-US" smtClean="0"/>
              <a:t>19-Oct-22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E79C2-56AB-44D9-B365-C5EB4A9B0D0E}" type="slidenum">
              <a:rPr lang="en-US" smtClean="0"/>
              <a:t>‹#›</a:t>
            </a:fld>
            <a:endParaRPr lang="en-US"/>
          </a:p>
        </p:txBody>
      </p:sp>
    </p:spTree>
    <p:extLst>
      <p:ext uri="{BB962C8B-B14F-4D97-AF65-F5344CB8AC3E}">
        <p14:creationId xmlns:p14="http://schemas.microsoft.com/office/powerpoint/2010/main" val="423556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3B3F2-0F83-4BD8-B371-D9D17FC4B62F}" type="datetimeFigureOut">
              <a:rPr lang="en-US" smtClean="0"/>
              <a:t>19-Oct-22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E79C2-56AB-44D9-B365-C5EB4A9B0D0E}" type="slidenum">
              <a:rPr lang="en-US" smtClean="0"/>
              <a:t>‹#›</a:t>
            </a:fld>
            <a:endParaRPr lang="en-US"/>
          </a:p>
        </p:txBody>
      </p:sp>
    </p:spTree>
    <p:extLst>
      <p:ext uri="{BB962C8B-B14F-4D97-AF65-F5344CB8AC3E}">
        <p14:creationId xmlns:p14="http://schemas.microsoft.com/office/powerpoint/2010/main" val="120920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3B3F2-0F83-4BD8-B371-D9D17FC4B62F}" type="datetimeFigureOut">
              <a:rPr lang="en-US" smtClean="0"/>
              <a:t>19-Oct-22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E79C2-56AB-44D9-B365-C5EB4A9B0D0E}" type="slidenum">
              <a:rPr lang="en-US" smtClean="0"/>
              <a:t>‹#›</a:t>
            </a:fld>
            <a:endParaRPr lang="en-US"/>
          </a:p>
        </p:txBody>
      </p:sp>
    </p:spTree>
    <p:extLst>
      <p:ext uri="{BB962C8B-B14F-4D97-AF65-F5344CB8AC3E}">
        <p14:creationId xmlns:p14="http://schemas.microsoft.com/office/powerpoint/2010/main" val="146435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3B3F2-0F83-4BD8-B371-D9D17FC4B62F}" type="datetimeFigureOut">
              <a:rPr lang="en-US" smtClean="0"/>
              <a:t>19-Oct-22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E79C2-56AB-44D9-B365-C5EB4A9B0D0E}" type="slidenum">
              <a:rPr lang="en-US" smtClean="0"/>
              <a:t>‹#›</a:t>
            </a:fld>
            <a:endParaRPr lang="en-US"/>
          </a:p>
        </p:txBody>
      </p:sp>
    </p:spTree>
    <p:extLst>
      <p:ext uri="{BB962C8B-B14F-4D97-AF65-F5344CB8AC3E}">
        <p14:creationId xmlns:p14="http://schemas.microsoft.com/office/powerpoint/2010/main" val="21962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3B3F2-0F83-4BD8-B371-D9D17FC4B62F}" type="datetimeFigureOut">
              <a:rPr lang="en-US" smtClean="0"/>
              <a:t>19-Oct-22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E79C2-56AB-44D9-B365-C5EB4A9B0D0E}" type="slidenum">
              <a:rPr lang="en-US" smtClean="0"/>
              <a:t>‹#›</a:t>
            </a:fld>
            <a:endParaRPr lang="en-US"/>
          </a:p>
        </p:txBody>
      </p:sp>
    </p:spTree>
    <p:extLst>
      <p:ext uri="{BB962C8B-B14F-4D97-AF65-F5344CB8AC3E}">
        <p14:creationId xmlns:p14="http://schemas.microsoft.com/office/powerpoint/2010/main" val="327627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3B3F2-0F83-4BD8-B371-D9D17FC4B62F}" type="datetimeFigureOut">
              <a:rPr lang="en-US" smtClean="0"/>
              <a:t>19-Oct-22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E79C2-56AB-44D9-B365-C5EB4A9B0D0E}" type="slidenum">
              <a:rPr lang="en-US" smtClean="0"/>
              <a:t>‹#›</a:t>
            </a:fld>
            <a:endParaRPr lang="en-US"/>
          </a:p>
        </p:txBody>
      </p:sp>
    </p:spTree>
    <p:extLst>
      <p:ext uri="{BB962C8B-B14F-4D97-AF65-F5344CB8AC3E}">
        <p14:creationId xmlns:p14="http://schemas.microsoft.com/office/powerpoint/2010/main" val="233386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3B3F2-0F83-4BD8-B371-D9D17FC4B62F}" type="datetimeFigureOut">
              <a:rPr lang="en-US" smtClean="0"/>
              <a:t>19-Oct-22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1E79C2-56AB-44D9-B365-C5EB4A9B0D0E}" type="slidenum">
              <a:rPr lang="en-US" smtClean="0"/>
              <a:t>‹#›</a:t>
            </a:fld>
            <a:endParaRPr lang="en-US"/>
          </a:p>
        </p:txBody>
      </p:sp>
    </p:spTree>
    <p:extLst>
      <p:ext uri="{BB962C8B-B14F-4D97-AF65-F5344CB8AC3E}">
        <p14:creationId xmlns:p14="http://schemas.microsoft.com/office/powerpoint/2010/main" val="189569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3B3F2-0F83-4BD8-B371-D9D17FC4B62F}" type="datetimeFigureOut">
              <a:rPr lang="en-US" smtClean="0"/>
              <a:t>19-Oct-22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1E79C2-56AB-44D9-B365-C5EB4A9B0D0E}" type="slidenum">
              <a:rPr lang="en-US" smtClean="0"/>
              <a:t>‹#›</a:t>
            </a:fld>
            <a:endParaRPr lang="en-US"/>
          </a:p>
        </p:txBody>
      </p:sp>
    </p:spTree>
    <p:extLst>
      <p:ext uri="{BB962C8B-B14F-4D97-AF65-F5344CB8AC3E}">
        <p14:creationId xmlns:p14="http://schemas.microsoft.com/office/powerpoint/2010/main" val="24261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3B3F2-0F83-4BD8-B371-D9D17FC4B62F}" type="datetimeFigureOut">
              <a:rPr lang="en-US" smtClean="0"/>
              <a:t>19-Oct-22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1E79C2-56AB-44D9-B365-C5EB4A9B0D0E}" type="slidenum">
              <a:rPr lang="en-US" smtClean="0"/>
              <a:t>‹#›</a:t>
            </a:fld>
            <a:endParaRPr lang="en-US"/>
          </a:p>
        </p:txBody>
      </p:sp>
    </p:spTree>
    <p:extLst>
      <p:ext uri="{BB962C8B-B14F-4D97-AF65-F5344CB8AC3E}">
        <p14:creationId xmlns:p14="http://schemas.microsoft.com/office/powerpoint/2010/main" val="225554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3B3F2-0F83-4BD8-B371-D9D17FC4B62F}" type="datetimeFigureOut">
              <a:rPr lang="en-US" smtClean="0"/>
              <a:t>19-Oct-22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E79C2-56AB-44D9-B365-C5EB4A9B0D0E}" type="slidenum">
              <a:rPr lang="en-US" smtClean="0"/>
              <a:t>‹#›</a:t>
            </a:fld>
            <a:endParaRPr lang="en-US"/>
          </a:p>
        </p:txBody>
      </p:sp>
    </p:spTree>
    <p:extLst>
      <p:ext uri="{BB962C8B-B14F-4D97-AF65-F5344CB8AC3E}">
        <p14:creationId xmlns:p14="http://schemas.microsoft.com/office/powerpoint/2010/main" val="360507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3B3F2-0F83-4BD8-B371-D9D17FC4B62F}" type="datetimeFigureOut">
              <a:rPr lang="en-US" smtClean="0"/>
              <a:t>19-Oct-22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E79C2-56AB-44D9-B365-C5EB4A9B0D0E}" type="slidenum">
              <a:rPr lang="en-US" smtClean="0"/>
              <a:t>‹#›</a:t>
            </a:fld>
            <a:endParaRPr lang="en-US"/>
          </a:p>
        </p:txBody>
      </p:sp>
    </p:spTree>
    <p:extLst>
      <p:ext uri="{BB962C8B-B14F-4D97-AF65-F5344CB8AC3E}">
        <p14:creationId xmlns:p14="http://schemas.microsoft.com/office/powerpoint/2010/main" val="114565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3B3F2-0F83-4BD8-B371-D9D17FC4B62F}" type="datetimeFigureOut">
              <a:rPr lang="en-US" smtClean="0"/>
              <a:t>19-Oct-22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E79C2-56AB-44D9-B365-C5EB4A9B0D0E}" type="slidenum">
              <a:rPr lang="en-US" smtClean="0"/>
              <a:t>‹#›</a:t>
            </a:fld>
            <a:endParaRPr lang="en-US"/>
          </a:p>
        </p:txBody>
      </p:sp>
    </p:spTree>
    <p:extLst>
      <p:ext uri="{BB962C8B-B14F-4D97-AF65-F5344CB8AC3E}">
        <p14:creationId xmlns:p14="http://schemas.microsoft.com/office/powerpoint/2010/main" val="1033619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tumwesigye@mubs.ac.u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nvestopedia.com/ask/answers/032415/what-relationship-between-human-capital-and-economic-growth.as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62250"/>
          </a:xfrm>
        </p:spPr>
        <p:txBody>
          <a:bodyPr/>
          <a:lstStyle/>
          <a:p>
            <a:r>
              <a:rPr lang="en-US" b="1" dirty="0" smtClean="0"/>
              <a:t>INTRODUCTION TO HUMAN RESOURCE MANAGEMENT</a:t>
            </a:r>
            <a:endParaRPr lang="en-US" b="1" dirty="0"/>
          </a:p>
        </p:txBody>
      </p:sp>
      <p:sp>
        <p:nvSpPr>
          <p:cNvPr id="3" name="Subtitle 2"/>
          <p:cNvSpPr>
            <a:spLocks noGrp="1"/>
          </p:cNvSpPr>
          <p:nvPr>
            <p:ph type="subTitle" idx="1"/>
          </p:nvPr>
        </p:nvSpPr>
        <p:spPr/>
        <p:txBody>
          <a:bodyPr>
            <a:normAutofit fontScale="70000" lnSpcReduction="20000"/>
          </a:bodyPr>
          <a:lstStyle/>
          <a:p>
            <a:r>
              <a:rPr lang="en-US" b="1" dirty="0" smtClean="0">
                <a:solidFill>
                  <a:schemeClr val="tx1"/>
                </a:solidFill>
              </a:rPr>
              <a:t>By </a:t>
            </a:r>
          </a:p>
          <a:p>
            <a:r>
              <a:rPr lang="en-US" b="1" dirty="0" err="1" smtClean="0">
                <a:solidFill>
                  <a:schemeClr val="tx1"/>
                </a:solidFill>
              </a:rPr>
              <a:t>Dr</a:t>
            </a:r>
            <a:r>
              <a:rPr lang="en-US" b="1" dirty="0" smtClean="0">
                <a:solidFill>
                  <a:schemeClr val="tx1"/>
                </a:solidFill>
              </a:rPr>
              <a:t> Godfrey </a:t>
            </a:r>
            <a:r>
              <a:rPr lang="en-US" b="1" dirty="0" smtClean="0">
                <a:solidFill>
                  <a:schemeClr val="tx1"/>
                </a:solidFill>
              </a:rPr>
              <a:t>Tumwesigye, PhD</a:t>
            </a:r>
            <a:endParaRPr lang="en-US" b="1" dirty="0" smtClean="0">
              <a:solidFill>
                <a:schemeClr val="tx1"/>
              </a:solidFill>
            </a:endParaRPr>
          </a:p>
          <a:p>
            <a:r>
              <a:rPr lang="en-US" b="1" dirty="0" smtClean="0">
                <a:solidFill>
                  <a:schemeClr val="tx1"/>
                </a:solidFill>
                <a:hlinkClick r:id="rId2"/>
              </a:rPr>
              <a:t>gtumwesigye@mubs.ac.ug</a:t>
            </a:r>
            <a:endParaRPr lang="en-US" b="1" dirty="0" smtClean="0">
              <a:solidFill>
                <a:schemeClr val="tx1"/>
              </a:solidFill>
            </a:endParaRPr>
          </a:p>
          <a:p>
            <a:r>
              <a:rPr lang="en-US" b="1" dirty="0" smtClean="0">
                <a:solidFill>
                  <a:schemeClr val="tx1"/>
                </a:solidFill>
              </a:rPr>
              <a:t>Tel: 0702419414, 0777401844</a:t>
            </a:r>
          </a:p>
          <a:p>
            <a:r>
              <a:rPr lang="en-US" b="1" dirty="0" smtClean="0">
                <a:solidFill>
                  <a:schemeClr val="tx1"/>
                </a:solidFill>
              </a:rPr>
              <a:t>Whatsapp:  0779907510</a:t>
            </a:r>
            <a:endParaRPr lang="en-US" b="1" dirty="0">
              <a:solidFill>
                <a:schemeClr val="tx1"/>
              </a:solidFill>
            </a:endParaRPr>
          </a:p>
        </p:txBody>
      </p:sp>
    </p:spTree>
    <p:extLst>
      <p:ext uri="{BB962C8B-B14F-4D97-AF65-F5344CB8AC3E}">
        <p14:creationId xmlns:p14="http://schemas.microsoft.com/office/powerpoint/2010/main" val="4060942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Human Capital and Economic </a:t>
            </a:r>
            <a:r>
              <a:rPr lang="en-US" b="1" dirty="0" smtClean="0"/>
              <a:t>Growth</a:t>
            </a:r>
            <a:endParaRPr lang="en-US" b="1" dirty="0"/>
          </a:p>
        </p:txBody>
      </p:sp>
      <p:sp>
        <p:nvSpPr>
          <p:cNvPr id="3" name="Content Placeholder 2"/>
          <p:cNvSpPr>
            <a:spLocks noGrp="1"/>
          </p:cNvSpPr>
          <p:nvPr>
            <p:ph idx="1"/>
          </p:nvPr>
        </p:nvSpPr>
        <p:spPr/>
        <p:txBody>
          <a:bodyPr/>
          <a:lstStyle/>
          <a:p>
            <a:r>
              <a:rPr lang="en-US" dirty="0" smtClean="0"/>
              <a:t>There </a:t>
            </a:r>
            <a:r>
              <a:rPr lang="en-US" dirty="0"/>
              <a:t>is a strong relationship between </a:t>
            </a:r>
            <a:r>
              <a:rPr lang="en-US" u="sng" dirty="0">
                <a:hlinkClick r:id="rId2"/>
              </a:rPr>
              <a:t>human capital and economic growth</a:t>
            </a:r>
            <a:r>
              <a:rPr lang="en-US" dirty="0"/>
              <a:t>, which is why it can help boost the economy. </a:t>
            </a:r>
            <a:endParaRPr lang="en-US" dirty="0" smtClean="0"/>
          </a:p>
          <a:p>
            <a:r>
              <a:rPr lang="en-US" dirty="0" smtClean="0"/>
              <a:t>That is </a:t>
            </a:r>
            <a:r>
              <a:rPr lang="en-US" dirty="0"/>
              <a:t>because people come with a diverse set of skills and knowledge. This relationship can be measured by how much investment goes into people’s </a:t>
            </a:r>
            <a:r>
              <a:rPr lang="en-US" dirty="0" smtClean="0"/>
              <a:t>education, training and development.</a:t>
            </a:r>
            <a:endParaRPr lang="en-US" dirty="0"/>
          </a:p>
          <a:p>
            <a:endParaRPr lang="en-US" dirty="0"/>
          </a:p>
        </p:txBody>
      </p:sp>
    </p:spTree>
    <p:extLst>
      <p:ext uri="{BB962C8B-B14F-4D97-AF65-F5344CB8AC3E}">
        <p14:creationId xmlns:p14="http://schemas.microsoft.com/office/powerpoint/2010/main" val="691681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 of HRM</a:t>
            </a:r>
            <a:endParaRPr lang="en-US" b="1" dirty="0"/>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pPr marL="514350" indent="-514350" algn="just">
              <a:lnSpc>
                <a:spcPct val="120000"/>
              </a:lnSpc>
              <a:spcBef>
                <a:spcPts val="0"/>
              </a:spcBef>
              <a:spcAft>
                <a:spcPts val="600"/>
              </a:spcAft>
              <a:buFont typeface="+mj-lt"/>
              <a:buAutoNum type="arabicPeriod"/>
            </a:pPr>
            <a:r>
              <a:rPr lang="en-US" dirty="0" smtClean="0"/>
              <a:t>To ensure that the organisations strategic goal and objectives are achieved with effectiveness and efficiency</a:t>
            </a:r>
          </a:p>
          <a:p>
            <a:pPr marL="514350" indent="-514350" algn="just">
              <a:lnSpc>
                <a:spcPct val="120000"/>
              </a:lnSpc>
              <a:spcBef>
                <a:spcPts val="0"/>
              </a:spcBef>
              <a:spcAft>
                <a:spcPts val="600"/>
              </a:spcAft>
              <a:buFont typeface="+mj-lt"/>
              <a:buAutoNum type="arabicPeriod"/>
            </a:pPr>
            <a:r>
              <a:rPr lang="en-US" dirty="0" smtClean="0"/>
              <a:t>To act as a liaison between the top management and the employees.</a:t>
            </a:r>
          </a:p>
          <a:p>
            <a:pPr marL="514350" indent="-514350" algn="just">
              <a:lnSpc>
                <a:spcPct val="120000"/>
              </a:lnSpc>
              <a:spcBef>
                <a:spcPts val="0"/>
              </a:spcBef>
              <a:spcAft>
                <a:spcPts val="600"/>
              </a:spcAft>
              <a:buFont typeface="+mj-lt"/>
              <a:buAutoNum type="arabicPeriod"/>
            </a:pPr>
            <a:r>
              <a:rPr lang="en-US" dirty="0" smtClean="0"/>
              <a:t>To arrange and maintain adequate manpower inventory</a:t>
            </a:r>
          </a:p>
          <a:p>
            <a:pPr marL="514350" indent="-514350" algn="just">
              <a:lnSpc>
                <a:spcPct val="120000"/>
              </a:lnSpc>
              <a:spcBef>
                <a:spcPts val="0"/>
              </a:spcBef>
              <a:spcAft>
                <a:spcPts val="600"/>
              </a:spcAft>
              <a:buFont typeface="+mj-lt"/>
              <a:buAutoNum type="arabicPeriod"/>
            </a:pPr>
            <a:r>
              <a:rPr lang="en-US" dirty="0" smtClean="0"/>
              <a:t>To devise employee benefit schemes</a:t>
            </a:r>
          </a:p>
          <a:p>
            <a:pPr marL="514350" indent="-514350" algn="just">
              <a:lnSpc>
                <a:spcPct val="120000"/>
              </a:lnSpc>
              <a:spcBef>
                <a:spcPts val="0"/>
              </a:spcBef>
              <a:spcAft>
                <a:spcPts val="600"/>
              </a:spcAft>
              <a:buFont typeface="+mj-lt"/>
              <a:buAutoNum type="arabicPeriod"/>
            </a:pPr>
            <a:r>
              <a:rPr lang="en-US" dirty="0" smtClean="0"/>
              <a:t>To ensure and enhance the quality of work life</a:t>
            </a:r>
          </a:p>
          <a:p>
            <a:pPr marL="514350" indent="-514350" algn="just">
              <a:lnSpc>
                <a:spcPct val="120000"/>
              </a:lnSpc>
              <a:spcBef>
                <a:spcPts val="0"/>
              </a:spcBef>
              <a:spcAft>
                <a:spcPts val="600"/>
              </a:spcAft>
              <a:buFont typeface="+mj-lt"/>
              <a:buAutoNum type="arabicPeriod"/>
            </a:pPr>
            <a:r>
              <a:rPr lang="en-US" dirty="0" smtClean="0"/>
              <a:t>To offer training  and development services</a:t>
            </a:r>
          </a:p>
          <a:p>
            <a:pPr marL="514350" indent="-514350" algn="just">
              <a:lnSpc>
                <a:spcPct val="120000"/>
              </a:lnSpc>
              <a:spcBef>
                <a:spcPts val="0"/>
              </a:spcBef>
              <a:spcAft>
                <a:spcPts val="600"/>
              </a:spcAft>
              <a:buFont typeface="+mj-lt"/>
              <a:buAutoNum type="arabicPeriod"/>
            </a:pPr>
            <a:r>
              <a:rPr lang="en-US" dirty="0" smtClean="0"/>
              <a:t>To help keep up ethical values, culture and </a:t>
            </a:r>
            <a:r>
              <a:rPr lang="en-US" dirty="0" err="1" smtClean="0"/>
              <a:t>behaviour</a:t>
            </a:r>
            <a:r>
              <a:rPr lang="en-US" dirty="0" smtClean="0"/>
              <a:t> amongst employees both within and outside the organization.</a:t>
            </a:r>
          </a:p>
          <a:p>
            <a:pPr marL="514350" indent="-514350" algn="just">
              <a:lnSpc>
                <a:spcPct val="120000"/>
              </a:lnSpc>
              <a:spcBef>
                <a:spcPts val="0"/>
              </a:spcBef>
              <a:spcAft>
                <a:spcPts val="600"/>
              </a:spcAft>
              <a:buFont typeface="+mj-lt"/>
              <a:buAutoNum type="arabicPeriod"/>
            </a:pPr>
            <a:r>
              <a:rPr lang="en-US" dirty="0" smtClean="0"/>
              <a:t>To maintain high morale and good human relations  within the organization.</a:t>
            </a:r>
            <a:endParaRPr lang="en-IN" dirty="0" smtClean="0"/>
          </a:p>
          <a:p>
            <a:endParaRPr lang="en-US" dirty="0"/>
          </a:p>
        </p:txBody>
      </p:sp>
    </p:spTree>
    <p:extLst>
      <p:ext uri="{BB962C8B-B14F-4D97-AF65-F5344CB8AC3E}">
        <p14:creationId xmlns:p14="http://schemas.microsoft.com/office/powerpoint/2010/main" val="2186421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HRM Activities</a:t>
            </a:r>
            <a:endParaRPr lang="en-US" b="1" dirty="0"/>
          </a:p>
        </p:txBody>
      </p:sp>
      <p:sp>
        <p:nvSpPr>
          <p:cNvPr id="3" name="Content Placeholder 2"/>
          <p:cNvSpPr>
            <a:spLocks noGrp="1"/>
          </p:cNvSpPr>
          <p:nvPr>
            <p:ph idx="1"/>
          </p:nvPr>
        </p:nvSpPr>
        <p:spPr/>
        <p:txBody>
          <a:bodyPr/>
          <a:lstStyle/>
          <a:p>
            <a:pPr>
              <a:lnSpc>
                <a:spcPct val="90000"/>
              </a:lnSpc>
            </a:pPr>
            <a:r>
              <a:rPr lang="en-US" dirty="0" smtClean="0"/>
              <a:t>HRM activities include:</a:t>
            </a:r>
          </a:p>
          <a:p>
            <a:pPr marL="1371600" lvl="2" indent="-457200">
              <a:buFont typeface="+mj-lt"/>
              <a:buAutoNum type="arabicPeriod"/>
            </a:pPr>
            <a:r>
              <a:rPr lang="en-US" dirty="0" smtClean="0"/>
              <a:t>HR planning</a:t>
            </a:r>
          </a:p>
          <a:p>
            <a:pPr marL="1371600" lvl="2" indent="-457200">
              <a:buFont typeface="+mj-lt"/>
              <a:buAutoNum type="arabicPeriod"/>
            </a:pPr>
            <a:r>
              <a:rPr lang="en-US" dirty="0" smtClean="0"/>
              <a:t>Job analysis and job design</a:t>
            </a:r>
          </a:p>
          <a:p>
            <a:pPr marL="1371600" lvl="2" indent="-457200">
              <a:buFont typeface="+mj-lt"/>
              <a:buAutoNum type="arabicPeriod"/>
            </a:pPr>
            <a:r>
              <a:rPr lang="en-US" dirty="0" smtClean="0"/>
              <a:t>Recruitment &amp; selection.</a:t>
            </a:r>
          </a:p>
          <a:p>
            <a:pPr marL="1371600" lvl="2" indent="-457200">
              <a:buFont typeface="+mj-lt"/>
              <a:buAutoNum type="arabicPeriod"/>
            </a:pPr>
            <a:r>
              <a:rPr lang="en-US" dirty="0" smtClean="0"/>
              <a:t>Training and development.</a:t>
            </a:r>
          </a:p>
          <a:p>
            <a:pPr marL="1371600" lvl="2" indent="-457200">
              <a:buFont typeface="+mj-lt"/>
              <a:buAutoNum type="arabicPeriod"/>
            </a:pPr>
            <a:r>
              <a:rPr lang="en-US" dirty="0" smtClean="0"/>
              <a:t>Performance appraisal and feedback.</a:t>
            </a:r>
          </a:p>
          <a:p>
            <a:pPr marL="1371600" lvl="2" indent="-457200">
              <a:buFont typeface="+mj-lt"/>
              <a:buAutoNum type="arabicPeriod"/>
            </a:pPr>
            <a:r>
              <a:rPr lang="en-US" dirty="0" smtClean="0"/>
              <a:t>Pay and benefits.</a:t>
            </a:r>
          </a:p>
          <a:p>
            <a:pPr marL="1371600" lvl="2" indent="-457200">
              <a:buFont typeface="+mj-lt"/>
              <a:buAutoNum type="arabicPeriod"/>
            </a:pPr>
            <a:r>
              <a:rPr lang="en-US" dirty="0" smtClean="0"/>
              <a:t>Labor relations.</a:t>
            </a:r>
          </a:p>
          <a:p>
            <a:pPr marL="1371600" lvl="2" indent="-457200">
              <a:buFont typeface="+mj-lt"/>
              <a:buAutoNum type="arabicPeriod"/>
            </a:pPr>
            <a:r>
              <a:rPr lang="en-US" dirty="0" smtClean="0"/>
              <a:t>Occupational safety and health</a:t>
            </a:r>
          </a:p>
          <a:p>
            <a:endParaRPr lang="en-US" dirty="0"/>
          </a:p>
        </p:txBody>
      </p:sp>
    </p:spTree>
    <p:extLst>
      <p:ext uri="{BB962C8B-B14F-4D97-AF65-F5344CB8AC3E}">
        <p14:creationId xmlns:p14="http://schemas.microsoft.com/office/powerpoint/2010/main" val="1957578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381000"/>
            <a:ext cx="8839200" cy="6477000"/>
          </a:xfrm>
          <a:noFill/>
        </p:spPr>
      </p:pic>
    </p:spTree>
    <p:extLst>
      <p:ext uri="{BB962C8B-B14F-4D97-AF65-F5344CB8AC3E}">
        <p14:creationId xmlns:p14="http://schemas.microsoft.com/office/powerpoint/2010/main" val="1828383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Strategic HRM</a:t>
            </a:r>
            <a:endParaRPr lang="en-US" b="1" dirty="0"/>
          </a:p>
        </p:txBody>
      </p:sp>
      <p:sp>
        <p:nvSpPr>
          <p:cNvPr id="3" name="Content Placeholder 2"/>
          <p:cNvSpPr>
            <a:spLocks noGrp="1"/>
          </p:cNvSpPr>
          <p:nvPr>
            <p:ph idx="1"/>
          </p:nvPr>
        </p:nvSpPr>
        <p:spPr/>
        <p:txBody>
          <a:bodyPr>
            <a:normAutofit fontScale="92500"/>
          </a:bodyPr>
          <a:lstStyle/>
          <a:p>
            <a:r>
              <a:rPr lang="en-US" dirty="0" smtClean="0"/>
              <a:t>Strategic HRM is </a:t>
            </a:r>
            <a:r>
              <a:rPr lang="en-US" dirty="0"/>
              <a:t>about developing and implementing strategies for attracting, retaining, motivating, and managing talented individuals who contribute to the organization’s success. </a:t>
            </a:r>
            <a:endParaRPr lang="en-US" dirty="0" smtClean="0"/>
          </a:p>
          <a:p>
            <a:r>
              <a:rPr lang="en-US" dirty="0"/>
              <a:t>Strategic </a:t>
            </a:r>
            <a:r>
              <a:rPr lang="en-US" dirty="0" smtClean="0"/>
              <a:t>HRM aims </a:t>
            </a:r>
            <a:r>
              <a:rPr lang="en-US" dirty="0"/>
              <a:t>to achieve a competitive advantage by creating value for customers, shareholders, employees, and other stakeholders. </a:t>
            </a:r>
            <a:endParaRPr lang="en-US" dirty="0" smtClean="0"/>
          </a:p>
          <a:p>
            <a:r>
              <a:rPr lang="en-US" dirty="0" smtClean="0"/>
              <a:t>The </a:t>
            </a:r>
            <a:r>
              <a:rPr lang="en-US" dirty="0"/>
              <a:t>term “strategy” refers to the organization’s overall plan of action to create value.</a:t>
            </a:r>
            <a:endParaRPr lang="en-US" dirty="0" smtClean="0"/>
          </a:p>
        </p:txBody>
      </p:sp>
    </p:spTree>
    <p:extLst>
      <p:ext uri="{BB962C8B-B14F-4D97-AF65-F5344CB8AC3E}">
        <p14:creationId xmlns:p14="http://schemas.microsoft.com/office/powerpoint/2010/main" val="1048513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Strategic HRM</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b="1" dirty="0"/>
              <a:t>Strategic human resource management</a:t>
            </a:r>
            <a:r>
              <a:rPr lang="en-US" dirty="0"/>
              <a:t> (SHRM) is the process involved in aligning human capital with the long-term goals of an organization. </a:t>
            </a:r>
            <a:endParaRPr lang="en-US" dirty="0" smtClean="0"/>
          </a:p>
          <a:p>
            <a:r>
              <a:rPr lang="en-US" dirty="0" smtClean="0"/>
              <a:t>Its </a:t>
            </a:r>
            <a:r>
              <a:rPr lang="en-US" dirty="0"/>
              <a:t>main aim is to improve the performance of an organization. </a:t>
            </a:r>
            <a:endParaRPr lang="en-US" dirty="0" smtClean="0"/>
          </a:p>
          <a:p>
            <a:r>
              <a:rPr lang="en-US" dirty="0" smtClean="0"/>
              <a:t>SHRM </a:t>
            </a:r>
            <a:r>
              <a:rPr lang="en-US" dirty="0"/>
              <a:t>is involved in processes that are future-oriented in the development and implementation of human resource programs involved in solving problems in business.</a:t>
            </a:r>
          </a:p>
        </p:txBody>
      </p:sp>
    </p:spTree>
    <p:extLst>
      <p:ext uri="{BB962C8B-B14F-4D97-AF65-F5344CB8AC3E}">
        <p14:creationId xmlns:p14="http://schemas.microsoft.com/office/powerpoint/2010/main" val="1446020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HRM</a:t>
            </a:r>
            <a:endParaRPr lang="en-US"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458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811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52400"/>
            <a:ext cx="8915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495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Aspects of HRM</a:t>
            </a:r>
            <a:endParaRPr lang="en-US" b="1" dirty="0"/>
          </a:p>
        </p:txBody>
      </p:sp>
      <p:sp>
        <p:nvSpPr>
          <p:cNvPr id="3" name="Content Placeholder 2"/>
          <p:cNvSpPr>
            <a:spLocks noGrp="1"/>
          </p:cNvSpPr>
          <p:nvPr>
            <p:ph idx="1"/>
          </p:nvPr>
        </p:nvSpPr>
        <p:spPr/>
        <p:txBody>
          <a:bodyPr>
            <a:normAutofit fontScale="92500" lnSpcReduction="20000"/>
          </a:bodyPr>
          <a:lstStyle/>
          <a:p>
            <a:pPr marL="514350" indent="-514350" algn="just">
              <a:buFont typeface="Calibri" pitchFamily="34" charset="0"/>
              <a:buAutoNum type="arabicPeriod"/>
            </a:pPr>
            <a:r>
              <a:rPr lang="en-US" sz="2800" b="1" dirty="0" smtClean="0"/>
              <a:t>Personnel or </a:t>
            </a:r>
            <a:r>
              <a:rPr lang="en-US" sz="2800" b="1" dirty="0" err="1" smtClean="0"/>
              <a:t>Labour</a:t>
            </a:r>
            <a:r>
              <a:rPr lang="en-US" sz="2800" b="1" dirty="0" smtClean="0"/>
              <a:t> Aspect</a:t>
            </a:r>
          </a:p>
          <a:p>
            <a:pPr marL="914400" lvl="1" indent="-514350">
              <a:buNone/>
            </a:pPr>
            <a:r>
              <a:rPr lang="en-US" sz="2400" dirty="0" smtClean="0"/>
              <a:t>	</a:t>
            </a:r>
            <a:r>
              <a:rPr lang="en-US" dirty="0" smtClean="0">
                <a:solidFill>
                  <a:schemeClr val="tx1"/>
                </a:solidFill>
              </a:rPr>
              <a:t>Planning, recruiting, selection, placement, transfer, promotion, training and development, Lay-offs, retrenchment, remuneration, incentives and productivity</a:t>
            </a:r>
          </a:p>
          <a:p>
            <a:pPr marL="514350" indent="-514350" algn="just">
              <a:buFont typeface="Calibri" pitchFamily="34" charset="0"/>
              <a:buAutoNum type="arabicPeriod"/>
            </a:pPr>
            <a:r>
              <a:rPr lang="en-US" sz="2800" b="1" dirty="0" smtClean="0"/>
              <a:t>Welfare Aspect</a:t>
            </a:r>
          </a:p>
          <a:p>
            <a:pPr marL="973138" lvl="2" indent="-173038">
              <a:buNone/>
            </a:pPr>
            <a:r>
              <a:rPr lang="en-US" sz="2800" dirty="0"/>
              <a:t>  Housing, transport, medical assistance, canteen, rest rooms, health and safety, education, etc. </a:t>
            </a:r>
          </a:p>
          <a:p>
            <a:pPr marL="514350" indent="-514350" algn="just">
              <a:buFont typeface="Calibri" pitchFamily="34" charset="0"/>
              <a:buAutoNum type="arabicPeriod"/>
            </a:pPr>
            <a:r>
              <a:rPr lang="en-US" sz="2800" b="1" dirty="0" smtClean="0"/>
              <a:t>Industrial Relation Aspect</a:t>
            </a:r>
          </a:p>
          <a:p>
            <a:pPr marL="855663" lvl="2" indent="-55563">
              <a:buNone/>
            </a:pPr>
            <a:r>
              <a:rPr lang="en-US" dirty="0" smtClean="0"/>
              <a:t> </a:t>
            </a:r>
            <a:r>
              <a:rPr lang="en-US" sz="2800" dirty="0"/>
              <a:t>Union-management relations, collective bargaining, grievance and disciplinary actions, settlement of disputes.</a:t>
            </a:r>
            <a:endParaRPr lang="en-IN" sz="2800" dirty="0"/>
          </a:p>
          <a:p>
            <a:endParaRPr lang="en-US" dirty="0"/>
          </a:p>
        </p:txBody>
      </p:sp>
    </p:spTree>
    <p:extLst>
      <p:ext uri="{BB962C8B-B14F-4D97-AF65-F5344CB8AC3E}">
        <p14:creationId xmlns:p14="http://schemas.microsoft.com/office/powerpoint/2010/main" val="1854457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Difference between HRM and Personnel Management</a:t>
            </a:r>
            <a:endParaRPr lang="en-US" b="1" dirty="0"/>
          </a:p>
        </p:txBody>
      </p:sp>
      <p:sp>
        <p:nvSpPr>
          <p:cNvPr id="3" name="Content Placeholder 2"/>
          <p:cNvSpPr>
            <a:spLocks noGrp="1"/>
          </p:cNvSpPr>
          <p:nvPr>
            <p:ph idx="1"/>
          </p:nvPr>
        </p:nvSpPr>
        <p:spPr>
          <a:xfrm>
            <a:off x="457200" y="1447800"/>
            <a:ext cx="8229600" cy="4678363"/>
          </a:xfrm>
        </p:spPr>
        <p:txBody>
          <a:bodyPr>
            <a:normAutofit fontScale="85000" lnSpcReduction="20000"/>
          </a:bodyPr>
          <a:lstStyle/>
          <a:p>
            <a:r>
              <a:rPr lang="en-US" dirty="0" smtClean="0"/>
              <a:t>HRM is proactive in nature while PM is reactive.</a:t>
            </a:r>
          </a:p>
          <a:p>
            <a:r>
              <a:rPr lang="en-US" dirty="0" smtClean="0"/>
              <a:t>HRM is a resource-</a:t>
            </a:r>
            <a:r>
              <a:rPr lang="en-US" dirty="0" err="1" smtClean="0"/>
              <a:t>centred</a:t>
            </a:r>
            <a:r>
              <a:rPr lang="en-US" dirty="0" smtClean="0"/>
              <a:t> activity whereas PM is a employee-</a:t>
            </a:r>
            <a:r>
              <a:rPr lang="en-US" dirty="0" err="1" smtClean="0"/>
              <a:t>centred</a:t>
            </a:r>
            <a:r>
              <a:rPr lang="en-US" dirty="0" smtClean="0"/>
              <a:t> activity. </a:t>
            </a:r>
          </a:p>
          <a:p>
            <a:r>
              <a:rPr lang="en-US" dirty="0" smtClean="0"/>
              <a:t>HRM emphasizes on flexible, open-ended contracts but PM emphasizes the strict observance of defined rules, procedures and contracts.</a:t>
            </a:r>
          </a:p>
          <a:p>
            <a:r>
              <a:rPr lang="en-US" dirty="0" smtClean="0"/>
              <a:t>HRM views better performance as a cause of job satisfaction whereas PM considers job satisfaction as a source of better performance….</a:t>
            </a:r>
          </a:p>
          <a:p>
            <a:r>
              <a:rPr lang="en-US" dirty="0" smtClean="0"/>
              <a:t>HRM seeks to develop the competencies of the employees on a sustained basis while PM is a  regular, status quo–based administrative function. </a:t>
            </a:r>
          </a:p>
          <a:p>
            <a:endParaRPr lang="en-US" dirty="0" smtClean="0"/>
          </a:p>
          <a:p>
            <a:endParaRPr lang="en-US" dirty="0"/>
          </a:p>
        </p:txBody>
      </p:sp>
    </p:spTree>
    <p:extLst>
      <p:ext uri="{BB962C8B-B14F-4D97-AF65-F5344CB8AC3E}">
        <p14:creationId xmlns:p14="http://schemas.microsoft.com/office/powerpoint/2010/main" val="3684920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lstStyle/>
          <a:p>
            <a:r>
              <a:rPr lang="en-US" i="1" dirty="0" smtClean="0"/>
              <a:t> </a:t>
            </a:r>
            <a:r>
              <a:rPr lang="en-US" dirty="0" smtClean="0"/>
              <a:t>Human resources means the collection of people and their characteristics at work. These are distinct and unique to an organization in several ways. </a:t>
            </a:r>
          </a:p>
          <a:p>
            <a:endParaRPr lang="en-US" dirty="0"/>
          </a:p>
        </p:txBody>
      </p:sp>
      <p:pic>
        <p:nvPicPr>
          <p:cNvPr id="4" name="Picture 3" descr="C:\Users\Lenovo\Pictures\OD\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657600"/>
            <a:ext cx="72390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43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Differences </a:t>
            </a:r>
            <a:r>
              <a:rPr lang="en-US" b="1" dirty="0"/>
              <a:t>between HRM and </a:t>
            </a:r>
            <a:r>
              <a:rPr lang="en-US" b="1" dirty="0" smtClean="0"/>
              <a:t>Personnel Management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HRM places more emphasis on strategic fit and integration</a:t>
            </a:r>
          </a:p>
          <a:p>
            <a:r>
              <a:rPr lang="en-US" dirty="0" smtClean="0"/>
              <a:t>HRM is based on management and business oriented philosophy</a:t>
            </a:r>
          </a:p>
          <a:p>
            <a:r>
              <a:rPr lang="en-US" dirty="0" smtClean="0"/>
              <a:t>HRM places more emphasis on management of culture and the achievement of mutual commitment</a:t>
            </a:r>
          </a:p>
          <a:p>
            <a:r>
              <a:rPr lang="en-US" dirty="0" smtClean="0"/>
              <a:t>HRM places more emphasis on the role of line managers as implementers of HR policies</a:t>
            </a:r>
          </a:p>
          <a:p>
            <a:r>
              <a:rPr lang="en-US" dirty="0" smtClean="0"/>
              <a:t>HRM is a holistic approach concerned with the total interests of the business: balancing interests of members with interests of the enterprise</a:t>
            </a:r>
          </a:p>
          <a:p>
            <a:r>
              <a:rPr lang="en-US" dirty="0" smtClean="0"/>
              <a:t>HR specialists are expected to be business partners rather than personnel administrators</a:t>
            </a:r>
          </a:p>
          <a:p>
            <a:r>
              <a:rPr lang="en-US" dirty="0" smtClean="0"/>
              <a:t>HRM treats employees as assets not costs</a:t>
            </a:r>
          </a:p>
          <a:p>
            <a:endParaRPr lang="en-US" dirty="0" smtClean="0"/>
          </a:p>
          <a:p>
            <a:endParaRPr lang="en-US" dirty="0"/>
          </a:p>
        </p:txBody>
      </p:sp>
    </p:spTree>
    <p:extLst>
      <p:ext uri="{BB962C8B-B14F-4D97-AF65-F5344CB8AC3E}">
        <p14:creationId xmlns:p14="http://schemas.microsoft.com/office/powerpoint/2010/main" val="1053770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Similarities between HRM and personnel Management</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Both PM and HRM flow from business strategies</a:t>
            </a:r>
          </a:p>
          <a:p>
            <a:pPr marL="514350" indent="-514350">
              <a:buFont typeface="+mj-lt"/>
              <a:buAutoNum type="arabicPeriod"/>
            </a:pPr>
            <a:r>
              <a:rPr lang="en-US" dirty="0" smtClean="0"/>
              <a:t>Both PM and HRM recognize that line managers are responsible for managing people. The HR/PM function provides necessary support, advice</a:t>
            </a:r>
          </a:p>
          <a:p>
            <a:pPr marL="514350" indent="-514350">
              <a:buFont typeface="+mj-lt"/>
              <a:buAutoNum type="arabicPeriod"/>
            </a:pPr>
            <a:r>
              <a:rPr lang="en-US" dirty="0" smtClean="0"/>
              <a:t>Both believe in respect for the individual, balancing org and individual needs, and developing people for their satisfaction and achieving organizational goals.</a:t>
            </a:r>
          </a:p>
          <a:p>
            <a:pPr marL="514350" indent="-514350">
              <a:buFont typeface="+mj-lt"/>
              <a:buAutoNum type="arabicPeriod"/>
            </a:pPr>
            <a:r>
              <a:rPr lang="en-US" dirty="0" smtClean="0"/>
              <a:t>Both believe in placing/ matching the right people  (skills) with the right jobs.</a:t>
            </a:r>
          </a:p>
          <a:p>
            <a:pPr marL="514350" indent="-514350">
              <a:buFont typeface="+mj-lt"/>
              <a:buAutoNum type="arabicPeriod"/>
            </a:pPr>
            <a:r>
              <a:rPr lang="en-US" dirty="0" smtClean="0"/>
              <a:t>Perform the same functions planning, selection, appraisal, etc.</a:t>
            </a:r>
          </a:p>
          <a:p>
            <a:pPr marL="514350" indent="-514350">
              <a:buFont typeface="+mj-lt"/>
              <a:buAutoNum type="arabicPeriod"/>
            </a:pPr>
            <a:r>
              <a:rPr lang="en-US" dirty="0" smtClean="0"/>
              <a:t>Both emphasize communication and participation within an employee relations system</a:t>
            </a:r>
          </a:p>
          <a:p>
            <a:endParaRPr lang="en-US" dirty="0"/>
          </a:p>
        </p:txBody>
      </p:sp>
    </p:spTree>
    <p:extLst>
      <p:ext uri="{BB962C8B-B14F-4D97-AF65-F5344CB8AC3E}">
        <p14:creationId xmlns:p14="http://schemas.microsoft.com/office/powerpoint/2010/main" val="3639217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Significance of HRM to an organisation</a:t>
            </a:r>
            <a:endParaRPr lang="en-US" dirty="0"/>
          </a:p>
        </p:txBody>
      </p:sp>
      <p:sp>
        <p:nvSpPr>
          <p:cNvPr id="6" name="Content Placeholder 2"/>
          <p:cNvSpPr>
            <a:spLocks noGrp="1"/>
          </p:cNvSpPr>
          <p:nvPr>
            <p:ph idx="1"/>
          </p:nvPr>
        </p:nvSpPr>
        <p:spPr>
          <a:xfrm>
            <a:off x="457200" y="1447800"/>
            <a:ext cx="8229600" cy="4678363"/>
          </a:xfrm>
        </p:spPr>
        <p:txBody>
          <a:bodyPr>
            <a:normAutofit lnSpcReduction="10000"/>
          </a:bodyPr>
          <a:lstStyle/>
          <a:p>
            <a:pPr marL="457200" indent="-457200" eaLnBrk="1" hangingPunct="1">
              <a:spcBef>
                <a:spcPts val="0"/>
              </a:spcBef>
              <a:spcAft>
                <a:spcPts val="600"/>
              </a:spcAft>
              <a:buFont typeface="+mj-lt"/>
              <a:buAutoNum type="arabicPeriod"/>
            </a:pPr>
            <a:r>
              <a:rPr lang="en-US" sz="2800" dirty="0" smtClean="0"/>
              <a:t>Attracting &amp; retaining the required human resource, recruitment &amp; selection , placement , orientation, compensation &amp; promotion policies.</a:t>
            </a:r>
          </a:p>
          <a:p>
            <a:pPr marL="457200" indent="-457200" eaLnBrk="1" hangingPunct="1">
              <a:spcBef>
                <a:spcPts val="0"/>
              </a:spcBef>
              <a:spcAft>
                <a:spcPts val="600"/>
              </a:spcAft>
              <a:buFont typeface="+mj-lt"/>
              <a:buAutoNum type="arabicPeriod"/>
            </a:pPr>
            <a:r>
              <a:rPr lang="en-US" sz="2800" dirty="0" smtClean="0"/>
              <a:t>Developing the skills &amp; necessary attitude  among the employees by T&amp;D &amp;  performance evaluation</a:t>
            </a:r>
          </a:p>
          <a:p>
            <a:pPr marL="457200" indent="-457200" eaLnBrk="1" hangingPunct="1">
              <a:spcBef>
                <a:spcPts val="0"/>
              </a:spcBef>
              <a:spcAft>
                <a:spcPts val="600"/>
              </a:spcAft>
              <a:buFont typeface="+mj-lt"/>
              <a:buAutoNum type="arabicPeriod"/>
            </a:pPr>
            <a:r>
              <a:rPr lang="en-US" sz="2800" dirty="0" smtClean="0"/>
              <a:t>Providing them social &amp; job security   by grievance handling, motivating &amp; participation in </a:t>
            </a:r>
            <a:r>
              <a:rPr lang="en-US" sz="2800" dirty="0" err="1" smtClean="0"/>
              <a:t>mgt</a:t>
            </a:r>
            <a:endParaRPr lang="en-US" sz="2800" dirty="0" smtClean="0"/>
          </a:p>
          <a:p>
            <a:pPr marL="457200" indent="-457200" algn="just" eaLnBrk="1" hangingPunct="1">
              <a:spcBef>
                <a:spcPts val="0"/>
              </a:spcBef>
              <a:spcAft>
                <a:spcPts val="600"/>
              </a:spcAft>
              <a:buFont typeface="+mj-lt"/>
              <a:buAutoNum type="arabicPeriod"/>
            </a:pPr>
            <a:r>
              <a:rPr lang="en-US" sz="2800" dirty="0" smtClean="0"/>
              <a:t>Utilizing effectively the available human resources</a:t>
            </a:r>
          </a:p>
          <a:p>
            <a:pPr marL="457200" indent="-457200" eaLnBrk="1" hangingPunct="1">
              <a:spcBef>
                <a:spcPts val="0"/>
              </a:spcBef>
              <a:spcAft>
                <a:spcPts val="600"/>
              </a:spcAft>
              <a:buFont typeface="+mj-lt"/>
              <a:buAutoNum type="arabicPeriod"/>
            </a:pPr>
            <a:r>
              <a:rPr lang="en-US" sz="2800" dirty="0" smtClean="0"/>
              <a:t>Ensuring that the enterprise will have in future a team of competent &amp; dedicated  employees.</a:t>
            </a:r>
          </a:p>
          <a:p>
            <a:pPr marL="0" indent="0" eaLnBrk="1" hangingPunct="1"/>
            <a:endParaRPr lang="en-IN" dirty="0" smtClean="0"/>
          </a:p>
        </p:txBody>
      </p:sp>
    </p:spTree>
    <p:extLst>
      <p:ext uri="{BB962C8B-B14F-4D97-AF65-F5344CB8AC3E}">
        <p14:creationId xmlns:p14="http://schemas.microsoft.com/office/powerpoint/2010/main" val="3944157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Significance of HRM to an organisation, Cont’d</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startAt="6"/>
            </a:pPr>
            <a:r>
              <a:rPr lang="en-US" dirty="0"/>
              <a:t>By influencing who works for the organization and how those individuals work, HRM contributes to such basic measures of an organization’s success as quality, profitability, and customer satisfaction</a:t>
            </a:r>
            <a:r>
              <a:rPr lang="en-US" dirty="0" smtClean="0"/>
              <a:t>.</a:t>
            </a:r>
          </a:p>
          <a:p>
            <a:pPr marL="514350" indent="-514350">
              <a:buFont typeface="+mj-lt"/>
              <a:buAutoNum type="arabicPeriod" startAt="6"/>
            </a:pPr>
            <a:r>
              <a:rPr lang="en-US" dirty="0" smtClean="0"/>
              <a:t> HRM </a:t>
            </a:r>
            <a:r>
              <a:rPr lang="en-US" dirty="0"/>
              <a:t>is critical to the success of organizations because human capital has certain qualities that make it valuable. </a:t>
            </a:r>
          </a:p>
          <a:p>
            <a:pPr marL="514350" indent="-514350">
              <a:buFont typeface="+mj-lt"/>
              <a:buAutoNum type="arabicPeriod" startAt="6"/>
            </a:pPr>
            <a:r>
              <a:rPr lang="en-US" dirty="0" smtClean="0"/>
              <a:t>In </a:t>
            </a:r>
            <a:r>
              <a:rPr lang="en-US" dirty="0"/>
              <a:t>terms of business strategy, an organization can succeed if it has a sustainable competitive advantage.</a:t>
            </a:r>
          </a:p>
        </p:txBody>
      </p:sp>
    </p:spTree>
    <p:extLst>
      <p:ext uri="{BB962C8B-B14F-4D97-AF65-F5344CB8AC3E}">
        <p14:creationId xmlns:p14="http://schemas.microsoft.com/office/powerpoint/2010/main" val="1377527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94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478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Importance of HRM At the enterprise level</a:t>
            </a:r>
            <a:endParaRPr lang="en-US" dirty="0"/>
          </a:p>
        </p:txBody>
      </p:sp>
      <p:sp>
        <p:nvSpPr>
          <p:cNvPr id="3" name="Content Placeholder 2"/>
          <p:cNvSpPr>
            <a:spLocks noGrp="1"/>
          </p:cNvSpPr>
          <p:nvPr>
            <p:ph idx="1"/>
          </p:nvPr>
        </p:nvSpPr>
        <p:spPr/>
        <p:txBody>
          <a:bodyPr>
            <a:normAutofit lnSpcReduction="10000"/>
          </a:bodyPr>
          <a:lstStyle/>
          <a:p>
            <a:r>
              <a:rPr lang="en-US" dirty="0" smtClean="0"/>
              <a:t>It </a:t>
            </a:r>
            <a:r>
              <a:rPr lang="en-US" dirty="0"/>
              <a:t>helps in attracting and retaining </a:t>
            </a:r>
            <a:r>
              <a:rPr lang="en-US" dirty="0" smtClean="0"/>
              <a:t>competent </a:t>
            </a:r>
            <a:r>
              <a:rPr lang="en-US" dirty="0"/>
              <a:t>people in the organization</a:t>
            </a:r>
            <a:r>
              <a:rPr lang="en-US" dirty="0" smtClean="0"/>
              <a:t>.</a:t>
            </a:r>
          </a:p>
          <a:p>
            <a:r>
              <a:rPr lang="en-US" dirty="0" smtClean="0"/>
              <a:t>It </a:t>
            </a:r>
            <a:r>
              <a:rPr lang="en-US" dirty="0"/>
              <a:t>helps in training people for challenging roles, developing right attitudes towards the job and company</a:t>
            </a:r>
            <a:r>
              <a:rPr lang="en-US" dirty="0" smtClean="0"/>
              <a:t>.</a:t>
            </a:r>
          </a:p>
          <a:p>
            <a:r>
              <a:rPr lang="en-US" dirty="0" smtClean="0"/>
              <a:t>Helps </a:t>
            </a:r>
            <a:r>
              <a:rPr lang="en-US" dirty="0"/>
              <a:t>in promoting team spirit among employees and developing loyalty and commitment through appropriate reward </a:t>
            </a:r>
            <a:r>
              <a:rPr lang="en-US" dirty="0" smtClean="0"/>
              <a:t>system. </a:t>
            </a:r>
            <a:endParaRPr lang="en-US" dirty="0"/>
          </a:p>
          <a:p>
            <a:endParaRPr lang="en-US" dirty="0"/>
          </a:p>
        </p:txBody>
      </p:sp>
    </p:spTree>
    <p:extLst>
      <p:ext uri="{BB962C8B-B14F-4D97-AF65-F5344CB8AC3E}">
        <p14:creationId xmlns:p14="http://schemas.microsoft.com/office/powerpoint/2010/main" val="3996779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4294967295"/>
          </p:nvPr>
        </p:nvSpPr>
        <p:spPr>
          <a:xfrm>
            <a:off x="179388" y="1357313"/>
            <a:ext cx="8355012" cy="4857750"/>
          </a:xfrm>
          <a:prstGeom prst="rect">
            <a:avLst/>
          </a:prstGeom>
        </p:spPr>
        <p:txBody>
          <a:bodyPr>
            <a:normAutofit fontScale="85000" lnSpcReduction="20000"/>
          </a:bodyPr>
          <a:lstStyle/>
          <a:p>
            <a:pPr marL="457200" indent="-457200" eaLnBrk="1" hangingPunct="1">
              <a:spcBef>
                <a:spcPts val="0"/>
              </a:spcBef>
              <a:spcAft>
                <a:spcPts val="1200"/>
              </a:spcAft>
              <a:buFont typeface="+mj-lt"/>
              <a:buAutoNum type="arabicPeriod"/>
            </a:pPr>
            <a:r>
              <a:rPr lang="en-US" dirty="0" smtClean="0"/>
              <a:t>Providing maximum opportunities for personal development of each employee.</a:t>
            </a:r>
          </a:p>
          <a:p>
            <a:pPr marL="457200" indent="-457200" eaLnBrk="1" hangingPunct="1">
              <a:spcBef>
                <a:spcPts val="0"/>
              </a:spcBef>
              <a:spcAft>
                <a:spcPts val="1200"/>
              </a:spcAft>
              <a:buFont typeface="+mj-lt"/>
              <a:buAutoNum type="arabicPeriod"/>
            </a:pPr>
            <a:r>
              <a:rPr lang="en-US" dirty="0" smtClean="0"/>
              <a:t>Maintaining healthy relationships among individual &amp; different work groups.</a:t>
            </a:r>
          </a:p>
          <a:p>
            <a:pPr marL="457200" indent="-457200" eaLnBrk="1" hangingPunct="1">
              <a:spcBef>
                <a:spcPts val="0"/>
              </a:spcBef>
              <a:spcAft>
                <a:spcPts val="1200"/>
              </a:spcAft>
              <a:buFont typeface="+mj-lt"/>
              <a:buAutoNum type="arabicPeriod"/>
            </a:pPr>
            <a:r>
              <a:rPr lang="en-US" dirty="0" smtClean="0"/>
              <a:t>Allocating work </a:t>
            </a:r>
            <a:r>
              <a:rPr lang="en-US" dirty="0" smtClean="0"/>
              <a:t>properly.</a:t>
            </a:r>
          </a:p>
          <a:p>
            <a:pPr marL="457200" indent="-457200">
              <a:spcBef>
                <a:spcPts val="0"/>
              </a:spcBef>
              <a:spcAft>
                <a:spcPts val="1200"/>
              </a:spcAft>
              <a:buFont typeface="+mj-lt"/>
              <a:buAutoNum type="arabicPeriod"/>
            </a:pPr>
            <a:r>
              <a:rPr lang="en-US" dirty="0" smtClean="0"/>
              <a:t>It </a:t>
            </a:r>
            <a:r>
              <a:rPr lang="en-US" dirty="0"/>
              <a:t>promotes team work and team spirit among employees</a:t>
            </a:r>
            <a:r>
              <a:rPr lang="en-US" dirty="0" smtClean="0"/>
              <a:t>.</a:t>
            </a:r>
          </a:p>
          <a:p>
            <a:pPr marL="457200" indent="-457200">
              <a:spcBef>
                <a:spcPts val="0"/>
              </a:spcBef>
              <a:spcAft>
                <a:spcPts val="1200"/>
              </a:spcAft>
              <a:buFont typeface="+mj-lt"/>
              <a:buAutoNum type="arabicPeriod"/>
            </a:pPr>
            <a:r>
              <a:rPr lang="en-US" dirty="0" smtClean="0"/>
              <a:t>It </a:t>
            </a:r>
            <a:r>
              <a:rPr lang="en-US" dirty="0"/>
              <a:t>offers excellent growth opportunities to people who have the potential to rise</a:t>
            </a:r>
            <a:r>
              <a:rPr lang="en-US" dirty="0" smtClean="0"/>
              <a:t>.</a:t>
            </a:r>
          </a:p>
          <a:p>
            <a:pPr marL="457200" indent="-457200">
              <a:spcBef>
                <a:spcPts val="0"/>
              </a:spcBef>
              <a:spcAft>
                <a:spcPts val="1200"/>
              </a:spcAft>
              <a:buFont typeface="+mj-lt"/>
              <a:buAutoNum type="arabicPeriod"/>
            </a:pPr>
            <a:r>
              <a:rPr lang="en-US" dirty="0" smtClean="0"/>
              <a:t>It </a:t>
            </a:r>
            <a:r>
              <a:rPr lang="en-US" dirty="0"/>
              <a:t>allows people to work with diligence and commitment.</a:t>
            </a:r>
            <a:br>
              <a:rPr lang="en-US" dirty="0"/>
            </a:br>
            <a:endParaRPr lang="en-US" dirty="0" smtClean="0"/>
          </a:p>
        </p:txBody>
      </p:sp>
      <p:sp>
        <p:nvSpPr>
          <p:cNvPr id="6" name="Content Placeholder 3"/>
          <p:cNvSpPr>
            <a:spLocks noGrp="1"/>
          </p:cNvSpPr>
          <p:nvPr>
            <p:ph sz="half" idx="4294967295"/>
          </p:nvPr>
        </p:nvSpPr>
        <p:spPr>
          <a:xfrm>
            <a:off x="228600" y="457200"/>
            <a:ext cx="8355012" cy="609600"/>
          </a:xfrm>
          <a:prstGeom prst="rect">
            <a:avLst/>
          </a:prstGeom>
        </p:spPr>
        <p:txBody>
          <a:bodyPr>
            <a:normAutofit fontScale="85000" lnSpcReduction="10000"/>
          </a:bodyPr>
          <a:lstStyle/>
          <a:p>
            <a:pPr marL="0" indent="0" algn="ctr">
              <a:buNone/>
            </a:pPr>
            <a:r>
              <a:rPr lang="en-US" sz="3500" b="1" dirty="0" smtClean="0"/>
              <a:t>Professional significance of </a:t>
            </a:r>
            <a:r>
              <a:rPr lang="en-US" sz="3500" b="1" dirty="0" smtClean="0"/>
              <a:t>HRM at individual level</a:t>
            </a:r>
            <a:endParaRPr lang="en-US" sz="3500" b="1" dirty="0" smtClean="0"/>
          </a:p>
          <a:p>
            <a:pPr marL="0" indent="0" eaLnBrk="1" hangingPunct="1"/>
            <a:endParaRPr lang="en-IN" sz="2000" b="1" dirty="0" smtClean="0"/>
          </a:p>
        </p:txBody>
      </p:sp>
    </p:spTree>
    <p:extLst>
      <p:ext uri="{BB962C8B-B14F-4D97-AF65-F5344CB8AC3E}">
        <p14:creationId xmlns:p14="http://schemas.microsoft.com/office/powerpoint/2010/main" val="3603080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Social Significance of HRM</a:t>
            </a:r>
            <a:endParaRPr lang="en-US" dirty="0"/>
          </a:p>
        </p:txBody>
      </p:sp>
      <p:sp>
        <p:nvSpPr>
          <p:cNvPr id="4" name="Content Placeholder 3"/>
          <p:cNvSpPr>
            <a:spLocks noGrp="1"/>
          </p:cNvSpPr>
          <p:nvPr>
            <p:ph idx="1"/>
          </p:nvPr>
        </p:nvSpPr>
        <p:spPr>
          <a:xfrm>
            <a:off x="457200" y="1295400"/>
            <a:ext cx="8229600" cy="4830763"/>
          </a:xfrm>
        </p:spPr>
        <p:txBody>
          <a:bodyPr>
            <a:normAutofit/>
          </a:bodyPr>
          <a:lstStyle/>
          <a:p>
            <a:pPr marL="457200" indent="-457200" algn="just" eaLnBrk="1" hangingPunct="1">
              <a:spcBef>
                <a:spcPts val="0"/>
              </a:spcBef>
              <a:spcAft>
                <a:spcPts val="1200"/>
              </a:spcAft>
              <a:buFont typeface="+mj-lt"/>
              <a:buAutoNum type="arabicPeriod"/>
            </a:pPr>
            <a:r>
              <a:rPr lang="en-US" sz="2400" dirty="0" smtClean="0"/>
              <a:t>Sound human resources management has a great significance for the society. It help to enhance the dignity of </a:t>
            </a:r>
            <a:r>
              <a:rPr lang="en-US" sz="2400" dirty="0" err="1" smtClean="0"/>
              <a:t>labour</a:t>
            </a:r>
            <a:r>
              <a:rPr lang="en-US" sz="2400" dirty="0" smtClean="0"/>
              <a:t> in the following ways.</a:t>
            </a:r>
          </a:p>
          <a:p>
            <a:pPr marL="457200" indent="-457200" algn="just" eaLnBrk="1" hangingPunct="1">
              <a:spcBef>
                <a:spcPts val="0"/>
              </a:spcBef>
              <a:spcAft>
                <a:spcPts val="1200"/>
              </a:spcAft>
              <a:buFont typeface="+mj-lt"/>
              <a:buAutoNum type="arabicPeriod"/>
            </a:pPr>
            <a:r>
              <a:rPr lang="en-US" sz="2400" dirty="0" smtClean="0"/>
              <a:t>Providing suitable employment that provides social &amp; psychological  satisfaction to people.</a:t>
            </a:r>
          </a:p>
          <a:p>
            <a:pPr marL="457200" indent="-457200" algn="just" eaLnBrk="1" hangingPunct="1">
              <a:spcBef>
                <a:spcPts val="0"/>
              </a:spcBef>
              <a:spcAft>
                <a:spcPts val="1200"/>
              </a:spcAft>
              <a:buFont typeface="+mj-lt"/>
              <a:buAutoNum type="arabicPeriod"/>
            </a:pPr>
            <a:r>
              <a:rPr lang="en-US" sz="2400" dirty="0" smtClean="0"/>
              <a:t>Maintaining a balance between the job available &amp; the jobseekers in terms of numbers, qualification, needs &amp; aptitudes.</a:t>
            </a:r>
          </a:p>
          <a:p>
            <a:pPr marL="457200" indent="-457200" algn="just" eaLnBrk="1" hangingPunct="1">
              <a:spcBef>
                <a:spcPts val="0"/>
              </a:spcBef>
              <a:spcAft>
                <a:spcPts val="1200"/>
              </a:spcAft>
              <a:buFont typeface="+mj-lt"/>
              <a:buAutoNum type="arabicPeriod"/>
            </a:pPr>
            <a:r>
              <a:rPr lang="en-US" sz="2400" dirty="0" smtClean="0"/>
              <a:t>Eliminating waste of human resource through conservation of physical &amp; metal health</a:t>
            </a:r>
          </a:p>
          <a:p>
            <a:pPr marL="0" indent="0" eaLnBrk="1" hangingPunct="1"/>
            <a:endParaRPr lang="en-US" b="1" dirty="0" smtClean="0"/>
          </a:p>
          <a:p>
            <a:pPr marL="0" indent="0" eaLnBrk="1" hangingPunct="1"/>
            <a:endParaRPr lang="en-IN" b="1" dirty="0" smtClean="0"/>
          </a:p>
        </p:txBody>
      </p:sp>
    </p:spTree>
    <p:extLst>
      <p:ext uri="{BB962C8B-B14F-4D97-AF65-F5344CB8AC3E}">
        <p14:creationId xmlns:p14="http://schemas.microsoft.com/office/powerpoint/2010/main" val="3309224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National Significance of HRM</a:t>
            </a:r>
            <a:endParaRPr lang="en-US" dirty="0"/>
          </a:p>
        </p:txBody>
      </p:sp>
      <p:sp>
        <p:nvSpPr>
          <p:cNvPr id="4" name="Content Placeholder 3"/>
          <p:cNvSpPr>
            <a:spLocks noGrp="1"/>
          </p:cNvSpPr>
          <p:nvPr>
            <p:ph idx="1"/>
          </p:nvPr>
        </p:nvSpPr>
        <p:spPr>
          <a:xfrm>
            <a:off x="457200" y="1371600"/>
            <a:ext cx="8229600" cy="5029200"/>
          </a:xfrm>
        </p:spPr>
        <p:txBody>
          <a:bodyPr>
            <a:normAutofit fontScale="92500" lnSpcReduction="10000"/>
          </a:bodyPr>
          <a:lstStyle/>
          <a:p>
            <a:pPr marL="457200" indent="-457200" eaLnBrk="1" hangingPunct="1">
              <a:spcBef>
                <a:spcPts val="0"/>
              </a:spcBef>
              <a:spcAft>
                <a:spcPts val="600"/>
              </a:spcAft>
              <a:buFont typeface="+mj-lt"/>
              <a:buAutoNum type="arabicPeriod"/>
            </a:pPr>
            <a:r>
              <a:rPr lang="en-US" sz="2400" dirty="0" smtClean="0"/>
              <a:t>Human resource &amp; their management plays a vital role in the development of a  nation. The effective exploitation &amp;  </a:t>
            </a:r>
            <a:r>
              <a:rPr lang="en-US" sz="2400" dirty="0" err="1" smtClean="0"/>
              <a:t>utilisation</a:t>
            </a:r>
            <a:r>
              <a:rPr lang="en-US" sz="2400" dirty="0" smtClean="0"/>
              <a:t>  of a  nation’s natural, physical &amp; financial  resources require an efficient &amp; committed manpower.</a:t>
            </a:r>
          </a:p>
          <a:p>
            <a:pPr marL="457200" indent="-457200" eaLnBrk="1" hangingPunct="1">
              <a:spcBef>
                <a:spcPts val="0"/>
              </a:spcBef>
              <a:spcAft>
                <a:spcPts val="600"/>
              </a:spcAft>
              <a:buFont typeface="+mj-lt"/>
              <a:buAutoNum type="arabicPeriod"/>
            </a:pPr>
            <a:r>
              <a:rPr lang="en-US" sz="2400" dirty="0" smtClean="0"/>
              <a:t>Wide differences in development between countries with similar resources are due to differences in the  quality of their people.</a:t>
            </a:r>
          </a:p>
          <a:p>
            <a:pPr marL="457200" indent="-457200" eaLnBrk="1" hangingPunct="1">
              <a:spcBef>
                <a:spcPts val="0"/>
              </a:spcBef>
              <a:spcAft>
                <a:spcPts val="600"/>
              </a:spcAft>
              <a:buFont typeface="+mj-lt"/>
              <a:buAutoNum type="arabicPeriod"/>
            </a:pPr>
            <a:r>
              <a:rPr lang="en-US" sz="2400" dirty="0" smtClean="0"/>
              <a:t>Nations  are underdeveloped because their people are backward. The level of development in a country depends primarily on the skills , attitudes &amp; values of its human resources. effective management of human resources helps to speed up the process of economic growth which in turn leads to higher standards of living &amp; fuller employment</a:t>
            </a:r>
          </a:p>
          <a:p>
            <a:pPr marL="457200" indent="-457200" eaLnBrk="1" hangingPunct="1">
              <a:spcBef>
                <a:spcPts val="0"/>
              </a:spcBef>
              <a:spcAft>
                <a:spcPts val="600"/>
              </a:spcAft>
              <a:buFont typeface="+mj-lt"/>
              <a:buAutoNum type="arabicPeriod"/>
            </a:pPr>
            <a:r>
              <a:rPr lang="en-US" sz="2400" dirty="0" smtClean="0"/>
              <a:t>Human resource management is the central subsystem of an organisation and of a country</a:t>
            </a:r>
          </a:p>
          <a:p>
            <a:pPr marL="0" indent="0" eaLnBrk="1" hangingPunct="1">
              <a:buFont typeface="Wingdings" pitchFamily="2" charset="2"/>
              <a:buChar char="v"/>
            </a:pPr>
            <a:endParaRPr lang="en-IN" sz="2000" dirty="0" smtClean="0"/>
          </a:p>
        </p:txBody>
      </p:sp>
    </p:spTree>
    <p:extLst>
      <p:ext uri="{BB962C8B-B14F-4D97-AF65-F5344CB8AC3E}">
        <p14:creationId xmlns:p14="http://schemas.microsoft.com/office/powerpoint/2010/main" val="3722342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a:xfrm>
            <a:off x="457200" y="1600200"/>
            <a:ext cx="8534400" cy="5029200"/>
          </a:xfrm>
        </p:spPr>
        <p:txBody>
          <a:bodyPr>
            <a:normAutofit fontScale="92500" lnSpcReduction="20000"/>
          </a:bodyPr>
          <a:lstStyle/>
          <a:p>
            <a:r>
              <a:rPr lang="en-US" dirty="0" smtClean="0"/>
              <a:t>Having competent people in an organisation has always been important but in the 21</a:t>
            </a:r>
            <a:r>
              <a:rPr lang="en-US" baseline="30000" dirty="0" smtClean="0"/>
              <a:t>st</a:t>
            </a:r>
            <a:r>
              <a:rPr lang="en-US" dirty="0" smtClean="0"/>
              <a:t> Century, it is critical</a:t>
            </a:r>
          </a:p>
          <a:p>
            <a:pPr marL="342900" lvl="1" indent="-342900">
              <a:buFont typeface="Arial" pitchFamily="34" charset="0"/>
              <a:buChar char="•"/>
            </a:pPr>
            <a:r>
              <a:rPr lang="en-US" sz="3200" dirty="0"/>
              <a:t>The concept of “human resource management” implies that employees are resources of the organization.</a:t>
            </a:r>
          </a:p>
          <a:p>
            <a:pPr marL="342900" lvl="1" indent="-342900">
              <a:buFont typeface="Arial" pitchFamily="34" charset="0"/>
              <a:buChar char="•"/>
            </a:pPr>
            <a:r>
              <a:rPr lang="en-US" sz="3200" dirty="0"/>
              <a:t>Business is about making money; and having employees (human resources) is about getting work done for the business. </a:t>
            </a:r>
          </a:p>
          <a:p>
            <a:pPr marL="342900" lvl="1" indent="-342900">
              <a:buFont typeface="Arial" pitchFamily="34" charset="0"/>
              <a:buChar char="•"/>
            </a:pPr>
            <a:r>
              <a:rPr lang="en-US" sz="3200" dirty="0"/>
              <a:t> Individual and organizational behaviors will determine how employees contribute to organizational performance.</a:t>
            </a:r>
          </a:p>
          <a:p>
            <a:endParaRPr lang="en-US" dirty="0" smtClean="0"/>
          </a:p>
        </p:txBody>
      </p:sp>
    </p:spTree>
    <p:extLst>
      <p:ext uri="{BB962C8B-B14F-4D97-AF65-F5344CB8AC3E}">
        <p14:creationId xmlns:p14="http://schemas.microsoft.com/office/powerpoint/2010/main" val="3457692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274638"/>
            <a:ext cx="8229600" cy="1020762"/>
          </a:xfrm>
        </p:spPr>
        <p:txBody>
          <a:bodyPr/>
          <a:lstStyle/>
          <a:p>
            <a:pPr eaLnBrk="1" hangingPunct="1">
              <a:defRPr/>
            </a:pPr>
            <a:r>
              <a:rPr lang="en-US" b="1" dirty="0" smtClean="0"/>
              <a:t>Evolution of HRM</a:t>
            </a:r>
            <a:endParaRPr lang="en-IN" b="1" dirty="0" smtClean="0"/>
          </a:p>
        </p:txBody>
      </p:sp>
      <p:sp>
        <p:nvSpPr>
          <p:cNvPr id="43011" name="Content Placeholder 2"/>
          <p:cNvSpPr>
            <a:spLocks noGrp="1"/>
          </p:cNvSpPr>
          <p:nvPr>
            <p:ph idx="1"/>
          </p:nvPr>
        </p:nvSpPr>
        <p:spPr>
          <a:xfrm>
            <a:off x="301625" y="1527175"/>
            <a:ext cx="8504238" cy="4572000"/>
          </a:xfrm>
        </p:spPr>
        <p:txBody>
          <a:bodyPr>
            <a:normAutofit fontScale="92500"/>
          </a:bodyPr>
          <a:lstStyle/>
          <a:p>
            <a:pPr marL="514350" indent="-514350" eaLnBrk="1" hangingPunct="1">
              <a:buFont typeface="Georgia" pitchFamily="18" charset="0"/>
              <a:buAutoNum type="arabicPeriod"/>
            </a:pPr>
            <a:r>
              <a:rPr lang="en-US" dirty="0" smtClean="0"/>
              <a:t>The Industrial Revolution (beyond </a:t>
            </a:r>
            <a:r>
              <a:rPr lang="en-IN" dirty="0" smtClean="0"/>
              <a:t>1820 to 1840)</a:t>
            </a:r>
            <a:endParaRPr lang="en-US" dirty="0" smtClean="0"/>
          </a:p>
          <a:p>
            <a:pPr marL="514350" indent="-514350" eaLnBrk="1" hangingPunct="1">
              <a:buFont typeface="Georgia" pitchFamily="18" charset="0"/>
              <a:buAutoNum type="arabicPeriod"/>
            </a:pPr>
            <a:r>
              <a:rPr lang="en-US" dirty="0" smtClean="0"/>
              <a:t>Trade unionism(1841 to 1909)</a:t>
            </a:r>
          </a:p>
          <a:p>
            <a:pPr marL="514350" indent="-514350" eaLnBrk="1" hangingPunct="1">
              <a:buFont typeface="Georgia" pitchFamily="18" charset="0"/>
              <a:buAutoNum type="arabicPeriod"/>
            </a:pPr>
            <a:r>
              <a:rPr lang="en-US" dirty="0" smtClean="0"/>
              <a:t>Scientific Management (1910 evolve &amp; 1920 implementation to 1940)</a:t>
            </a:r>
          </a:p>
          <a:p>
            <a:pPr marL="514350" indent="-514350" eaLnBrk="1" hangingPunct="1">
              <a:buFont typeface="Georgia" pitchFamily="18" charset="0"/>
              <a:buAutoNum type="arabicPeriod"/>
            </a:pPr>
            <a:r>
              <a:rPr lang="en-US" dirty="0" smtClean="0"/>
              <a:t>Industrial Psychology (1945 to 1970)</a:t>
            </a:r>
          </a:p>
          <a:p>
            <a:pPr marL="514350" indent="-514350" eaLnBrk="1" hangingPunct="1">
              <a:buFont typeface="Georgia" pitchFamily="18" charset="0"/>
              <a:buAutoNum type="arabicPeriod"/>
            </a:pPr>
            <a:r>
              <a:rPr lang="en-US" dirty="0" smtClean="0"/>
              <a:t>Human Relation Movement Era ( 1971 to 1980)</a:t>
            </a:r>
          </a:p>
          <a:p>
            <a:pPr marL="514350" indent="-514350" eaLnBrk="1" hangingPunct="1">
              <a:buFont typeface="Georgia" pitchFamily="18" charset="0"/>
              <a:buAutoNum type="arabicPeriod"/>
            </a:pPr>
            <a:r>
              <a:rPr lang="en-US" dirty="0" err="1" smtClean="0"/>
              <a:t>Behavioural</a:t>
            </a:r>
            <a:r>
              <a:rPr lang="en-US" dirty="0" smtClean="0"/>
              <a:t> Science (1980 to 1990)</a:t>
            </a:r>
          </a:p>
          <a:p>
            <a:pPr marL="514350" indent="-514350" eaLnBrk="1" hangingPunct="1">
              <a:buFont typeface="Georgia" pitchFamily="18" charset="0"/>
              <a:buAutoNum type="arabicPeriod"/>
            </a:pPr>
            <a:r>
              <a:rPr lang="en-US" dirty="0" smtClean="0"/>
              <a:t>The Contemporary HRM Era (1990 onwards)</a:t>
            </a:r>
          </a:p>
        </p:txBody>
      </p:sp>
    </p:spTree>
    <p:extLst>
      <p:ext uri="{BB962C8B-B14F-4D97-AF65-F5344CB8AC3E}">
        <p14:creationId xmlns:p14="http://schemas.microsoft.com/office/powerpoint/2010/main" val="2068540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Role of Managers in HRM</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b="1" i="1" dirty="0" smtClean="0"/>
              <a:t>line manager </a:t>
            </a:r>
            <a:r>
              <a:rPr lang="en-US" dirty="0" smtClean="0"/>
              <a:t>is a person </a:t>
            </a:r>
            <a:r>
              <a:rPr lang="en-US" dirty="0"/>
              <a:t>with direct managerial responsibility for a particular employee.</a:t>
            </a:r>
            <a:endParaRPr lang="en-US" dirty="0" smtClean="0"/>
          </a:p>
          <a:p>
            <a:r>
              <a:rPr lang="en-US" dirty="0" smtClean="0"/>
              <a:t>Line managers </a:t>
            </a:r>
            <a:r>
              <a:rPr lang="en-US" dirty="0"/>
              <a:t>are managers who are responsible for a work </a:t>
            </a:r>
            <a:r>
              <a:rPr lang="en-US" dirty="0" smtClean="0"/>
              <a:t>group.</a:t>
            </a:r>
          </a:p>
          <a:p>
            <a:r>
              <a:rPr lang="en-US" b="1" i="1" dirty="0"/>
              <a:t>Front-line managers </a:t>
            </a:r>
            <a:r>
              <a:rPr lang="en-US" b="1" i="1" dirty="0" smtClean="0"/>
              <a:t> </a:t>
            </a:r>
            <a:r>
              <a:rPr lang="en-US" dirty="0" smtClean="0"/>
              <a:t>are </a:t>
            </a:r>
            <a:r>
              <a:rPr lang="en-US" dirty="0"/>
              <a:t>managers </a:t>
            </a:r>
            <a:r>
              <a:rPr lang="en-US" dirty="0" smtClean="0"/>
              <a:t>who are </a:t>
            </a:r>
            <a:r>
              <a:rPr lang="en-US" dirty="0"/>
              <a:t>responsible for a work group to a higher level of management hierarchy, and </a:t>
            </a:r>
            <a:r>
              <a:rPr lang="en-US" dirty="0" smtClean="0"/>
              <a:t>are placed </a:t>
            </a:r>
            <a:r>
              <a:rPr lang="en-US" dirty="0"/>
              <a:t>in the lower layers of the management hierarchy, normally at the first level</a:t>
            </a:r>
            <a:r>
              <a:rPr lang="en-US" dirty="0" smtClean="0"/>
              <a:t>. (Hutchinson </a:t>
            </a:r>
            <a:r>
              <a:rPr lang="en-US" dirty="0"/>
              <a:t>and </a:t>
            </a:r>
            <a:r>
              <a:rPr lang="en-US" dirty="0" smtClean="0"/>
              <a:t>Purcell, 2003).</a:t>
            </a:r>
          </a:p>
          <a:p>
            <a:r>
              <a:rPr lang="en-US" dirty="0" smtClean="0"/>
              <a:t>Research has found </a:t>
            </a:r>
            <a:r>
              <a:rPr lang="en-US" dirty="0"/>
              <a:t>that front line managers played a pivotal role in terms of implementing and enacting HR policies and </a:t>
            </a:r>
            <a:r>
              <a:rPr lang="en-US" dirty="0" smtClean="0"/>
              <a:t>practices.</a:t>
            </a:r>
          </a:p>
        </p:txBody>
      </p:sp>
    </p:spTree>
    <p:extLst>
      <p:ext uri="{BB962C8B-B14F-4D97-AF65-F5344CB8AC3E}">
        <p14:creationId xmlns:p14="http://schemas.microsoft.com/office/powerpoint/2010/main" val="2513305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Role of Managers in HRM</a:t>
            </a:r>
            <a:endParaRPr lang="en-US" dirty="0"/>
          </a:p>
        </p:txBody>
      </p:sp>
      <p:sp>
        <p:nvSpPr>
          <p:cNvPr id="3" name="Content Placeholder 2"/>
          <p:cNvSpPr>
            <a:spLocks noGrp="1"/>
          </p:cNvSpPr>
          <p:nvPr>
            <p:ph idx="1"/>
          </p:nvPr>
        </p:nvSpPr>
        <p:spPr/>
        <p:txBody>
          <a:bodyPr/>
          <a:lstStyle/>
          <a:p>
            <a:r>
              <a:rPr lang="en-US" dirty="0" smtClean="0"/>
              <a:t>Studies report </a:t>
            </a:r>
            <a:r>
              <a:rPr lang="en-US" dirty="0"/>
              <a:t>that when employees feel positive about their relationship with their front line managers they are more likely to have higher levels of job satisfaction, commitment and loyalty which are associated with higher levels of performance or discretionary </a:t>
            </a:r>
            <a:r>
              <a:rPr lang="en-US" dirty="0" err="1"/>
              <a:t>behaviour</a:t>
            </a:r>
            <a:endParaRPr lang="en-US" dirty="0"/>
          </a:p>
          <a:p>
            <a:endParaRPr lang="en-US" dirty="0"/>
          </a:p>
        </p:txBody>
      </p:sp>
    </p:spTree>
    <p:extLst>
      <p:ext uri="{BB962C8B-B14F-4D97-AF65-F5344CB8AC3E}">
        <p14:creationId xmlns:p14="http://schemas.microsoft.com/office/powerpoint/2010/main" val="1063131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Role </a:t>
            </a:r>
            <a:r>
              <a:rPr lang="en-US" b="1" dirty="0" smtClean="0"/>
              <a:t>of Line Managers in HRM</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Research by (Guest and </a:t>
            </a:r>
            <a:r>
              <a:rPr lang="en-US" dirty="0"/>
              <a:t>Conway, 2005) </a:t>
            </a:r>
            <a:r>
              <a:rPr lang="en-US" dirty="0" smtClean="0"/>
              <a:t>found  </a:t>
            </a:r>
            <a:r>
              <a:rPr lang="en-US" dirty="0"/>
              <a:t>that too many line managers are failing to </a:t>
            </a:r>
            <a:r>
              <a:rPr lang="en-US" dirty="0" smtClean="0"/>
              <a:t>motivate and </a:t>
            </a:r>
            <a:r>
              <a:rPr lang="en-US" dirty="0"/>
              <a:t>improve the performance of the people they manage</a:t>
            </a:r>
            <a:r>
              <a:rPr lang="en-US" dirty="0" smtClean="0"/>
              <a:t>.</a:t>
            </a:r>
          </a:p>
          <a:p>
            <a:r>
              <a:rPr lang="en-US" dirty="0" smtClean="0"/>
              <a:t>Only 45 </a:t>
            </a:r>
            <a:r>
              <a:rPr lang="en-US" dirty="0"/>
              <a:t>per cent were happy with the level of feedback they received </a:t>
            </a:r>
            <a:r>
              <a:rPr lang="en-US" dirty="0" smtClean="0"/>
              <a:t>and just 37% said </a:t>
            </a:r>
            <a:r>
              <a:rPr lang="en-US" dirty="0"/>
              <a:t>that their manager helped them to improve their performance</a:t>
            </a:r>
            <a:r>
              <a:rPr lang="en-US" dirty="0" smtClean="0"/>
              <a:t>.</a:t>
            </a:r>
          </a:p>
          <a:p>
            <a:r>
              <a:rPr lang="en-US" dirty="0" smtClean="0"/>
              <a:t>Thus one </a:t>
            </a:r>
            <a:r>
              <a:rPr lang="en-US" dirty="0"/>
              <a:t>of the biggest </a:t>
            </a:r>
            <a:r>
              <a:rPr lang="en-US" dirty="0" smtClean="0"/>
              <a:t>challenges for </a:t>
            </a:r>
            <a:r>
              <a:rPr lang="en-US" dirty="0"/>
              <a:t>HR is to support line managers in managing and developing their </a:t>
            </a:r>
            <a:r>
              <a:rPr lang="en-US" dirty="0" smtClean="0"/>
              <a:t>people and </a:t>
            </a:r>
            <a:r>
              <a:rPr lang="en-US" dirty="0"/>
              <a:t>this means that the respective roles of line and HR managers need to be </a:t>
            </a:r>
            <a:r>
              <a:rPr lang="en-US" dirty="0" smtClean="0"/>
              <a:t>understood.</a:t>
            </a:r>
            <a:endParaRPr lang="en-US" dirty="0"/>
          </a:p>
        </p:txBody>
      </p:sp>
    </p:spTree>
    <p:extLst>
      <p:ext uri="{BB962C8B-B14F-4D97-AF65-F5344CB8AC3E}">
        <p14:creationId xmlns:p14="http://schemas.microsoft.com/office/powerpoint/2010/main" val="168518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Role of Line Managers in HRM</a:t>
            </a:r>
            <a:endParaRPr lang="en-US"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n-US" dirty="0"/>
              <a:t>The areas where front line managers make a significant difference to people management practices are</a:t>
            </a:r>
            <a:r>
              <a:rPr lang="en-US" dirty="0" smtClean="0"/>
              <a:t>:</a:t>
            </a:r>
          </a:p>
          <a:p>
            <a:pPr marL="971550" lvl="1" indent="-514350">
              <a:buFont typeface="+mj-lt"/>
              <a:buAutoNum type="arabicPeriod"/>
            </a:pPr>
            <a:r>
              <a:rPr lang="en-US" dirty="0" smtClean="0"/>
              <a:t>Employee recruitment and selection</a:t>
            </a:r>
          </a:p>
          <a:p>
            <a:pPr marL="971550" lvl="1" indent="-514350">
              <a:buFont typeface="+mj-lt"/>
              <a:buAutoNum type="arabicPeriod"/>
            </a:pPr>
            <a:r>
              <a:rPr lang="en-US" dirty="0" smtClean="0"/>
              <a:t>Performance appraisal</a:t>
            </a:r>
          </a:p>
          <a:p>
            <a:pPr marL="971550" lvl="1" indent="-514350">
              <a:buFont typeface="+mj-lt"/>
              <a:buAutoNum type="arabicPeriod"/>
            </a:pPr>
            <a:r>
              <a:rPr lang="en-US" dirty="0" smtClean="0"/>
              <a:t>Training, </a:t>
            </a:r>
            <a:r>
              <a:rPr lang="en-US" dirty="0"/>
              <a:t>coaching and </a:t>
            </a:r>
            <a:r>
              <a:rPr lang="en-US" dirty="0" smtClean="0"/>
              <a:t>guidance</a:t>
            </a:r>
          </a:p>
          <a:p>
            <a:pPr marL="971550" lvl="1" indent="-514350">
              <a:buFont typeface="+mj-lt"/>
              <a:buAutoNum type="arabicPeriod"/>
            </a:pPr>
            <a:r>
              <a:rPr lang="en-US" dirty="0" smtClean="0"/>
              <a:t>Involvement and communication</a:t>
            </a:r>
          </a:p>
          <a:p>
            <a:pPr marL="971550" lvl="1" indent="-514350">
              <a:buFont typeface="+mj-lt"/>
              <a:buAutoNum type="arabicPeriod"/>
            </a:pPr>
            <a:r>
              <a:rPr lang="en-US" dirty="0" smtClean="0"/>
              <a:t>Job analysis and design</a:t>
            </a:r>
          </a:p>
          <a:p>
            <a:pPr marL="971550" lvl="1" indent="-514350">
              <a:buFont typeface="+mj-lt"/>
              <a:buAutoNum type="arabicPeriod"/>
            </a:pPr>
            <a:r>
              <a:rPr lang="en-US" dirty="0" smtClean="0"/>
              <a:t>Openness - how </a:t>
            </a:r>
            <a:r>
              <a:rPr lang="en-US" dirty="0"/>
              <a:t>easy is it for employees to discuss matters with their </a:t>
            </a:r>
            <a:r>
              <a:rPr lang="en-US" dirty="0" smtClean="0"/>
              <a:t>line manager</a:t>
            </a:r>
          </a:p>
          <a:p>
            <a:pPr marL="971550" lvl="1" indent="-514350">
              <a:buFont typeface="+mj-lt"/>
              <a:buAutoNum type="arabicPeriod"/>
            </a:pPr>
            <a:r>
              <a:rPr lang="en-US" dirty="0" smtClean="0"/>
              <a:t>Work-life balance</a:t>
            </a:r>
          </a:p>
          <a:p>
            <a:pPr marL="971550" lvl="1" indent="-514350">
              <a:buFont typeface="+mj-lt"/>
              <a:buAutoNum type="arabicPeriod"/>
            </a:pPr>
            <a:r>
              <a:rPr lang="en-US" dirty="0" smtClean="0"/>
              <a:t>Recognition – </a:t>
            </a:r>
            <a:r>
              <a:rPr lang="en-US" dirty="0"/>
              <a:t>the extent to which employees feel their contribution is </a:t>
            </a:r>
            <a:r>
              <a:rPr lang="en-US" dirty="0" err="1" smtClean="0"/>
              <a:t>recognised</a:t>
            </a:r>
            <a:endParaRPr lang="en-US" dirty="0" smtClean="0"/>
          </a:p>
          <a:p>
            <a:pPr marL="971550" lvl="1" indent="-514350">
              <a:buFont typeface="+mj-lt"/>
              <a:buAutoNum type="arabicPeriod"/>
            </a:pPr>
            <a:r>
              <a:rPr lang="en-US" dirty="0" smtClean="0"/>
              <a:t>Staff supervision</a:t>
            </a:r>
          </a:p>
          <a:p>
            <a:pPr marL="971550" lvl="1" indent="-514350">
              <a:buFont typeface="+mj-lt"/>
              <a:buAutoNum type="arabicPeriod"/>
            </a:pPr>
            <a:r>
              <a:rPr lang="en-US" dirty="0" smtClean="0"/>
              <a:t>Management and approval of leave</a:t>
            </a:r>
            <a:endParaRPr lang="en-US" dirty="0"/>
          </a:p>
        </p:txBody>
      </p:sp>
    </p:spTree>
    <p:extLst>
      <p:ext uri="{BB962C8B-B14F-4D97-AF65-F5344CB8AC3E}">
        <p14:creationId xmlns:p14="http://schemas.microsoft.com/office/powerpoint/2010/main" val="1433959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to improve performance of line managers as people managers</a:t>
            </a:r>
            <a:endParaRPr lang="en-US" b="1"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a:t>Front-line managers need time to carry out their people management </a:t>
            </a:r>
            <a:r>
              <a:rPr lang="en-US" dirty="0" smtClean="0"/>
              <a:t>duties, which </a:t>
            </a:r>
            <a:r>
              <a:rPr lang="en-US" dirty="0"/>
              <a:t>are often superseded by other management </a:t>
            </a:r>
            <a:r>
              <a:rPr lang="en-US" dirty="0" smtClean="0"/>
              <a:t>duties.</a:t>
            </a:r>
          </a:p>
          <a:p>
            <a:pPr marL="514350" indent="-514350">
              <a:buFont typeface="+mj-lt"/>
              <a:buAutoNum type="arabicPeriod"/>
            </a:pPr>
            <a:r>
              <a:rPr lang="en-US" dirty="0" smtClean="0"/>
              <a:t>They </a:t>
            </a:r>
            <a:r>
              <a:rPr lang="en-US" dirty="0"/>
              <a:t>need to be carefully selected with much more attention being paid to </a:t>
            </a:r>
            <a:r>
              <a:rPr lang="en-US" dirty="0" smtClean="0"/>
              <a:t>the </a:t>
            </a:r>
            <a:r>
              <a:rPr lang="en-US" dirty="0" err="1" smtClean="0"/>
              <a:t>behavioural</a:t>
            </a:r>
            <a:r>
              <a:rPr lang="en-US" dirty="0" smtClean="0"/>
              <a:t> </a:t>
            </a:r>
            <a:r>
              <a:rPr lang="en-US" dirty="0"/>
              <a:t>competencies </a:t>
            </a:r>
            <a:r>
              <a:rPr lang="en-US" dirty="0" smtClean="0"/>
              <a:t>required.</a:t>
            </a:r>
          </a:p>
          <a:p>
            <a:pPr marL="514350" indent="-514350">
              <a:buFont typeface="+mj-lt"/>
              <a:buAutoNum type="arabicPeriod"/>
            </a:pPr>
            <a:r>
              <a:rPr lang="en-US" dirty="0" smtClean="0"/>
              <a:t>They </a:t>
            </a:r>
            <a:r>
              <a:rPr lang="en-US" dirty="0"/>
              <a:t>need the support of strong organizational values concerning leadership </a:t>
            </a:r>
            <a:r>
              <a:rPr lang="en-US" dirty="0" smtClean="0"/>
              <a:t>and people management.</a:t>
            </a:r>
          </a:p>
          <a:p>
            <a:pPr marL="514350" indent="-514350">
              <a:buFont typeface="+mj-lt"/>
              <a:buAutoNum type="arabicPeriod"/>
            </a:pPr>
            <a:r>
              <a:rPr lang="en-US" dirty="0" smtClean="0"/>
              <a:t>They </a:t>
            </a:r>
            <a:r>
              <a:rPr lang="en-US" dirty="0"/>
              <a:t>need a good working relationship with their own </a:t>
            </a:r>
            <a:r>
              <a:rPr lang="en-US" dirty="0" smtClean="0"/>
              <a:t>managers.</a:t>
            </a:r>
          </a:p>
          <a:p>
            <a:pPr marL="514350" indent="-514350">
              <a:buFont typeface="+mj-lt"/>
              <a:buAutoNum type="arabicPeriod"/>
            </a:pPr>
            <a:r>
              <a:rPr lang="en-US" dirty="0" smtClean="0"/>
              <a:t>They </a:t>
            </a:r>
            <a:r>
              <a:rPr lang="en-US" dirty="0"/>
              <a:t>need to receive sufficient skills training to enable them to perform </a:t>
            </a:r>
            <a:r>
              <a:rPr lang="en-US" dirty="0" smtClean="0"/>
              <a:t>their people </a:t>
            </a:r>
            <a:r>
              <a:rPr lang="en-US" dirty="0"/>
              <a:t>management activities, such as performance management.</a:t>
            </a:r>
            <a:endParaRPr lang="en-US" dirty="0"/>
          </a:p>
        </p:txBody>
      </p:sp>
    </p:spTree>
    <p:extLst>
      <p:ext uri="{BB962C8B-B14F-4D97-AF65-F5344CB8AC3E}">
        <p14:creationId xmlns:p14="http://schemas.microsoft.com/office/powerpoint/2010/main" val="111544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HRM?</a:t>
            </a:r>
            <a:endParaRPr lang="en-US" b="1" dirty="0"/>
          </a:p>
        </p:txBody>
      </p:sp>
      <p:sp>
        <p:nvSpPr>
          <p:cNvPr id="3" name="Content Placeholder 2"/>
          <p:cNvSpPr>
            <a:spLocks noGrp="1"/>
          </p:cNvSpPr>
          <p:nvPr>
            <p:ph idx="1"/>
          </p:nvPr>
        </p:nvSpPr>
        <p:spPr>
          <a:xfrm>
            <a:off x="457200" y="1600200"/>
            <a:ext cx="8686800" cy="5029200"/>
          </a:xfrm>
        </p:spPr>
        <p:txBody>
          <a:bodyPr/>
          <a:lstStyle/>
          <a:p>
            <a:r>
              <a:rPr lang="en-US" sz="2800" dirty="0" smtClean="0"/>
              <a:t>HRM is </a:t>
            </a:r>
            <a:r>
              <a:rPr lang="en-US" sz="2800" b="1" i="1" dirty="0" smtClean="0"/>
              <a:t>“the planning, organizing, directing and controlling of the procurement, development, compensation, integration, maintenance and separation of human resources </a:t>
            </a:r>
            <a:r>
              <a:rPr lang="en-US" sz="2800" b="1" i="1" dirty="0" smtClean="0"/>
              <a:t>to the end that individual</a:t>
            </a:r>
            <a:r>
              <a:rPr lang="en-US" sz="2800" b="1" i="1" dirty="0" smtClean="0"/>
              <a:t>, organizational, and social </a:t>
            </a:r>
            <a:r>
              <a:rPr lang="en-US" sz="2800" b="1" i="1" dirty="0" smtClean="0"/>
              <a:t>objectives are accomplished” </a:t>
            </a:r>
            <a:r>
              <a:rPr lang="en-US" sz="2800" b="1" dirty="0" smtClean="0"/>
              <a:t>– Edwin B. </a:t>
            </a:r>
            <a:r>
              <a:rPr lang="en-US" sz="2800" b="1" dirty="0" err="1" smtClean="0"/>
              <a:t>Flippo</a:t>
            </a:r>
            <a:endParaRPr lang="en-US" sz="2800" b="1" dirty="0" smtClean="0"/>
          </a:p>
          <a:p>
            <a:endParaRPr lang="en-IN" sz="2800" b="1" dirty="0" smtClean="0"/>
          </a:p>
          <a:p>
            <a:endParaRPr lang="en-US" dirty="0"/>
          </a:p>
        </p:txBody>
      </p:sp>
      <p:pic>
        <p:nvPicPr>
          <p:cNvPr id="4" name="Picture 4" descr="C:\Users\Lenovo\Pictures\OD\274604-578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267200"/>
            <a:ext cx="617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877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HRM?</a:t>
            </a:r>
            <a:endParaRPr lang="en-US" b="1" dirty="0"/>
          </a:p>
        </p:txBody>
      </p:sp>
      <p:sp>
        <p:nvSpPr>
          <p:cNvPr id="3" name="Content Placeholder 2"/>
          <p:cNvSpPr>
            <a:spLocks noGrp="1"/>
          </p:cNvSpPr>
          <p:nvPr>
            <p:ph idx="1"/>
          </p:nvPr>
        </p:nvSpPr>
        <p:spPr/>
        <p:txBody>
          <a:bodyPr>
            <a:normAutofit/>
          </a:bodyPr>
          <a:lstStyle/>
          <a:p>
            <a:pPr>
              <a:spcBef>
                <a:spcPts val="0"/>
              </a:spcBef>
              <a:buNone/>
            </a:pPr>
            <a:r>
              <a:rPr lang="en-US" b="1" i="1" dirty="0" smtClean="0"/>
              <a:t> </a:t>
            </a:r>
            <a:r>
              <a:rPr lang="en-US" sz="2800" b="1" i="1" dirty="0" smtClean="0"/>
              <a:t>According to Edwin B. </a:t>
            </a:r>
            <a:r>
              <a:rPr lang="en-US" sz="2800" b="1" i="1" dirty="0" err="1" smtClean="0"/>
              <a:t>Flippo</a:t>
            </a:r>
            <a:r>
              <a:rPr lang="en-US" sz="2800" b="1" i="1" dirty="0" smtClean="0"/>
              <a:t>: </a:t>
            </a:r>
            <a:r>
              <a:rPr lang="en-US" sz="2800" b="1" dirty="0"/>
              <a:t> </a:t>
            </a:r>
            <a:r>
              <a:rPr lang="en-US" sz="2800" dirty="0" smtClean="0"/>
              <a:t>Human resource management is concerned with policies and practices that ensure the best use of the human resources for fulfilling the organizational and individual goals.</a:t>
            </a:r>
          </a:p>
          <a:p>
            <a:pPr>
              <a:lnSpc>
                <a:spcPct val="150000"/>
              </a:lnSpc>
              <a:buNone/>
            </a:pPr>
            <a:r>
              <a:rPr lang="en-US" dirty="0" smtClean="0"/>
              <a:t>						</a:t>
            </a:r>
            <a:endParaRPr lang="en-US" dirty="0"/>
          </a:p>
        </p:txBody>
      </p:sp>
    </p:spTree>
    <p:extLst>
      <p:ext uri="{BB962C8B-B14F-4D97-AF65-F5344CB8AC3E}">
        <p14:creationId xmlns:p14="http://schemas.microsoft.com/office/powerpoint/2010/main" val="2906642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HRM?</a:t>
            </a:r>
            <a:endParaRPr lang="en-US" b="1" dirty="0"/>
          </a:p>
        </p:txBody>
      </p:sp>
      <p:sp>
        <p:nvSpPr>
          <p:cNvPr id="3" name="Content Placeholder 2"/>
          <p:cNvSpPr>
            <a:spLocks noGrp="1"/>
          </p:cNvSpPr>
          <p:nvPr>
            <p:ph idx="1"/>
          </p:nvPr>
        </p:nvSpPr>
        <p:spPr/>
        <p:txBody>
          <a:bodyPr>
            <a:normAutofit/>
          </a:bodyPr>
          <a:lstStyle/>
          <a:p>
            <a:r>
              <a:rPr lang="en-US" i="1" dirty="0" smtClean="0"/>
              <a:t>Human Resource Management includes all activities undertaken by management to attract, develop, motivate, reward and retain employees and ensure that they perform at a high level in meeting organizational goals.</a:t>
            </a:r>
          </a:p>
          <a:p>
            <a:r>
              <a:rPr lang="en-US" dirty="0" smtClean="0"/>
              <a:t>HRM also includes policies and practices designed to ensure fairness in employment relations.</a:t>
            </a:r>
          </a:p>
          <a:p>
            <a:endParaRPr lang="en-US" i="1" dirty="0" smtClean="0"/>
          </a:p>
          <a:p>
            <a:pPr marL="1371600" lvl="2" indent="-457200">
              <a:buFont typeface="+mj-lt"/>
              <a:buAutoNum type="arabicPeriod"/>
            </a:pPr>
            <a:endParaRPr lang="en-US" dirty="0" smtClean="0"/>
          </a:p>
          <a:p>
            <a:endParaRPr lang="en-US" i="1" dirty="0"/>
          </a:p>
        </p:txBody>
      </p:sp>
    </p:spTree>
    <p:extLst>
      <p:ext uri="{BB962C8B-B14F-4D97-AF65-F5344CB8AC3E}">
        <p14:creationId xmlns:p14="http://schemas.microsoft.com/office/powerpoint/2010/main" val="2623807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Human Capital</a:t>
            </a:r>
            <a:endParaRPr lang="en-US" b="1" dirty="0"/>
          </a:p>
        </p:txBody>
      </p:sp>
      <p:sp>
        <p:nvSpPr>
          <p:cNvPr id="3" name="Content Placeholder 2"/>
          <p:cNvSpPr>
            <a:spLocks noGrp="1"/>
          </p:cNvSpPr>
          <p:nvPr>
            <p:ph idx="1"/>
          </p:nvPr>
        </p:nvSpPr>
        <p:spPr/>
        <p:txBody>
          <a:bodyPr>
            <a:normAutofit/>
          </a:bodyPr>
          <a:lstStyle/>
          <a:p>
            <a:r>
              <a:rPr lang="en-US" dirty="0" smtClean="0"/>
              <a:t>Human Capital – an organization’s employees described in terms of their: </a:t>
            </a:r>
            <a:r>
              <a:rPr lang="en-US" dirty="0" smtClean="0"/>
              <a:t>training; experience;  judgment; intelligence; relationships; insight.</a:t>
            </a:r>
          </a:p>
          <a:p>
            <a:r>
              <a:rPr lang="en-US" dirty="0"/>
              <a:t>The term human capital refers to the </a:t>
            </a:r>
            <a:r>
              <a:rPr lang="en-US" dirty="0" smtClean="0"/>
              <a:t>economic</a:t>
            </a:r>
            <a:r>
              <a:rPr lang="en-US" dirty="0"/>
              <a:t> of a worker's experience and skills.</a:t>
            </a:r>
            <a:endParaRPr lang="en-US" dirty="0"/>
          </a:p>
        </p:txBody>
      </p:sp>
    </p:spTree>
    <p:extLst>
      <p:ext uri="{BB962C8B-B14F-4D97-AF65-F5344CB8AC3E}">
        <p14:creationId xmlns:p14="http://schemas.microsoft.com/office/powerpoint/2010/main" val="3908077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Human Capital</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a:t>Human capital is an intangible asset not listed on a company's balance sheet.</a:t>
            </a:r>
          </a:p>
          <a:p>
            <a:r>
              <a:rPr lang="en-US" dirty="0"/>
              <a:t>Human capital </a:t>
            </a:r>
            <a:r>
              <a:rPr lang="en-US" dirty="0" smtClean="0"/>
              <a:t>includes </a:t>
            </a:r>
            <a:r>
              <a:rPr lang="en-US" dirty="0"/>
              <a:t>qualities like an employee's experience and skills.</a:t>
            </a:r>
          </a:p>
          <a:p>
            <a:r>
              <a:rPr lang="en-US" dirty="0"/>
              <a:t>Since all labor is not considered equal, employers can improve human capital by investing in the training, education, and benefits of their employees.</a:t>
            </a:r>
          </a:p>
          <a:p>
            <a:endParaRPr lang="en-US" dirty="0"/>
          </a:p>
        </p:txBody>
      </p:sp>
    </p:spTree>
    <p:extLst>
      <p:ext uri="{BB962C8B-B14F-4D97-AF65-F5344CB8AC3E}">
        <p14:creationId xmlns:p14="http://schemas.microsoft.com/office/powerpoint/2010/main" val="2677305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Human Capital</a:t>
            </a:r>
            <a:endParaRPr lang="en-US" dirty="0"/>
          </a:p>
        </p:txBody>
      </p:sp>
      <p:sp>
        <p:nvSpPr>
          <p:cNvPr id="3" name="Content Placeholder 2"/>
          <p:cNvSpPr>
            <a:spLocks noGrp="1"/>
          </p:cNvSpPr>
          <p:nvPr>
            <p:ph idx="1"/>
          </p:nvPr>
        </p:nvSpPr>
        <p:spPr/>
        <p:txBody>
          <a:bodyPr/>
          <a:lstStyle/>
          <a:p>
            <a:r>
              <a:rPr lang="en-US" dirty="0"/>
              <a:t>Human capital is perceived to have a relationship with economic growth, productivity, and profitability.</a:t>
            </a:r>
          </a:p>
          <a:p>
            <a:r>
              <a:rPr lang="en-US" dirty="0"/>
              <a:t>Like any other asset, human capital has the ability to depreciate through long periods of unemployment, and the inability to keep up with technology and innovation.</a:t>
            </a:r>
          </a:p>
          <a:p>
            <a:endParaRPr lang="en-US" dirty="0"/>
          </a:p>
        </p:txBody>
      </p:sp>
    </p:spTree>
    <p:extLst>
      <p:ext uri="{BB962C8B-B14F-4D97-AF65-F5344CB8AC3E}">
        <p14:creationId xmlns:p14="http://schemas.microsoft.com/office/powerpoint/2010/main" val="3694571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7288</TotalTime>
  <Words>1859</Words>
  <Application>Microsoft Office PowerPoint</Application>
  <PresentationFormat>On-screen Show (4:3)</PresentationFormat>
  <Paragraphs>159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INTRODUCTION TO HUMAN RESOURCE MANAGEMENT</vt:lpstr>
      <vt:lpstr>Introduction</vt:lpstr>
      <vt:lpstr>Introduction</vt:lpstr>
      <vt:lpstr>What is HRM?</vt:lpstr>
      <vt:lpstr>What is HRM?</vt:lpstr>
      <vt:lpstr>What is HRM?</vt:lpstr>
      <vt:lpstr>Human Capital</vt:lpstr>
      <vt:lpstr>Human Capital</vt:lpstr>
      <vt:lpstr>Human Capital</vt:lpstr>
      <vt:lpstr>Human Capital and Economic Growth</vt:lpstr>
      <vt:lpstr>Objectives of HRM</vt:lpstr>
      <vt:lpstr>HRM Activities</vt:lpstr>
      <vt:lpstr>PowerPoint Presentation</vt:lpstr>
      <vt:lpstr>Strategic HRM</vt:lpstr>
      <vt:lpstr>Strategic HRM</vt:lpstr>
      <vt:lpstr>Strategic HRM</vt:lpstr>
      <vt:lpstr>PowerPoint Presentation</vt:lpstr>
      <vt:lpstr>Three Aspects of HRM</vt:lpstr>
      <vt:lpstr>Difference between HRM and Personnel Management</vt:lpstr>
      <vt:lpstr>Differences between HRM and Personnel Management</vt:lpstr>
      <vt:lpstr>Similarities between HRM and personnel Management</vt:lpstr>
      <vt:lpstr>Significance of HRM to an organisation</vt:lpstr>
      <vt:lpstr>Significance of HRM to an organisation, Cont’d</vt:lpstr>
      <vt:lpstr>PowerPoint Presentation</vt:lpstr>
      <vt:lpstr>PowerPoint Presentation</vt:lpstr>
      <vt:lpstr>Importance of HRM At the enterprise level</vt:lpstr>
      <vt:lpstr>PowerPoint Presentation</vt:lpstr>
      <vt:lpstr>Social Significance of HRM</vt:lpstr>
      <vt:lpstr>National Significance of HRM</vt:lpstr>
      <vt:lpstr>Evolution of HRM</vt:lpstr>
      <vt:lpstr>Role of Managers in HRM</vt:lpstr>
      <vt:lpstr>Role of Managers in HRM</vt:lpstr>
      <vt:lpstr>Role of Line Managers in HRM</vt:lpstr>
      <vt:lpstr>Role of Line Managers in HRM</vt:lpstr>
      <vt:lpstr>How to improve performance of line managers as people managers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HUMAN RESOURCE MANAGEMENT</dc:title>
  <dc:creator>DELL</dc:creator>
  <cp:lastModifiedBy>DELL</cp:lastModifiedBy>
  <cp:revision>27</cp:revision>
  <cp:lastPrinted>2022-10-19T05:23:03Z</cp:lastPrinted>
  <dcterms:created xsi:type="dcterms:W3CDTF">2022-10-18T03:01:20Z</dcterms:created>
  <dcterms:modified xsi:type="dcterms:W3CDTF">2022-10-24T03:43:55Z</dcterms:modified>
</cp:coreProperties>
</file>