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35" r:id="rId2"/>
    <p:sldId id="351" r:id="rId3"/>
    <p:sldId id="356" r:id="rId4"/>
    <p:sldId id="302" r:id="rId5"/>
    <p:sldId id="303" r:id="rId6"/>
    <p:sldId id="336" r:id="rId7"/>
    <p:sldId id="337" r:id="rId8"/>
    <p:sldId id="338" r:id="rId9"/>
    <p:sldId id="339" r:id="rId10"/>
    <p:sldId id="340" r:id="rId11"/>
    <p:sldId id="341" r:id="rId12"/>
    <p:sldId id="343" r:id="rId13"/>
    <p:sldId id="344" r:id="rId14"/>
    <p:sldId id="346" r:id="rId15"/>
    <p:sldId id="347" r:id="rId16"/>
    <p:sldId id="348" r:id="rId17"/>
    <p:sldId id="349" r:id="rId18"/>
    <p:sldId id="350" r:id="rId19"/>
    <p:sldId id="358" r:id="rId20"/>
    <p:sldId id="359" r:id="rId21"/>
    <p:sldId id="360" r:id="rId22"/>
    <p:sldId id="352" r:id="rId23"/>
    <p:sldId id="353" r:id="rId24"/>
    <p:sldId id="354" r:id="rId25"/>
    <p:sldId id="355" r:id="rId26"/>
    <p:sldId id="361" r:id="rId27"/>
    <p:sldId id="362" r:id="rId28"/>
    <p:sldId id="357" r:id="rId29"/>
  </p:sldIdLst>
  <p:sldSz cx="9144000" cy="6858000" type="screen4x3"/>
  <p:notesSz cx="6858000" cy="9144000"/>
  <p:custDataLst>
    <p:tags r:id="rId3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5978"/>
    <a:srgbClr val="3F5175"/>
    <a:srgbClr val="3B4C6D"/>
    <a:srgbClr val="CDBA89"/>
    <a:srgbClr val="FCB432"/>
    <a:srgbClr val="FDD183"/>
    <a:srgbClr val="C5AE75"/>
    <a:srgbClr val="E6DC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51" autoAdjust="0"/>
    <p:restoredTop sz="98789" autoAdjust="0"/>
  </p:normalViewPr>
  <p:slideViewPr>
    <p:cSldViewPr>
      <p:cViewPr varScale="1">
        <p:scale>
          <a:sx n="80" d="100"/>
          <a:sy n="80" d="100"/>
        </p:scale>
        <p:origin x="70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0932"/>
    </p:cViewPr>
  </p:sorterViewPr>
  <p:notesViewPr>
    <p:cSldViewPr>
      <p:cViewPr>
        <p:scale>
          <a:sx n="75" d="100"/>
          <a:sy n="75" d="100"/>
        </p:scale>
        <p:origin x="-648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r>
              <a:rPr lang="en-US" altLang="en-US"/>
              <a:t>Chapter 2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2514600" y="0"/>
            <a:ext cx="4341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1"/>
            </a:lvl1pPr>
          </a:lstStyle>
          <a:p>
            <a:pPr>
              <a:defRPr/>
            </a:pPr>
            <a:r>
              <a:rPr lang="en-US" altLang="en-US"/>
              <a:t>Corporate Citizenship:  </a:t>
            </a:r>
            <a:br>
              <a:rPr lang="en-US" altLang="en-US"/>
            </a:br>
            <a:r>
              <a:rPr lang="en-US" altLang="en-US"/>
              <a:t>Social Responsibility, Responsiveness, and Performance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95821E2-26A8-44E0-B736-F7B68EA992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3176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r>
              <a:rPr lang="en-US" altLang="en-US"/>
              <a:t>Chapter 2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2590800" y="0"/>
            <a:ext cx="426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1"/>
            </a:lvl1pPr>
          </a:lstStyle>
          <a:p>
            <a:pPr>
              <a:defRPr/>
            </a:pPr>
            <a:r>
              <a:rPr lang="en-US" altLang="en-US"/>
              <a:t>Corporate Citizenship: </a:t>
            </a:r>
            <a:br>
              <a:rPr lang="en-US" altLang="en-US"/>
            </a:br>
            <a:r>
              <a:rPr lang="en-US" altLang="en-US"/>
              <a:t>Social Responsibility, Responsiveness, and Performance</a:t>
            </a: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A0724FB-EF8A-4716-816A-2043FA4476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175633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/>
              <a:t>Chapter 2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/>
              <a:t>Corporate Citizenship: </a:t>
            </a:r>
            <a:br>
              <a:rPr lang="en-US" altLang="en-US" smtClean="0"/>
            </a:br>
            <a:r>
              <a:rPr lang="en-US" altLang="en-US" smtClean="0"/>
              <a:t>Social Responsibility, Responsiveness, and Performance</a:t>
            </a:r>
          </a:p>
        </p:txBody>
      </p:sp>
      <p:sp>
        <p:nvSpPr>
          <p:cNvPr id="71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8EFC130-107D-44F7-A159-58688C661537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  <p:sp>
        <p:nvSpPr>
          <p:cNvPr id="71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71701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/>
              <a:t>Chapter 2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/>
              <a:t>Corporate Citizenship: </a:t>
            </a:r>
            <a:br>
              <a:rPr lang="en-US" altLang="en-US" smtClean="0"/>
            </a:br>
            <a:r>
              <a:rPr lang="en-US" altLang="en-US" smtClean="0"/>
              <a:t>Social Responsibility, Responsiveness, and Performance</a:t>
            </a:r>
          </a:p>
        </p:txBody>
      </p:sp>
      <p:sp>
        <p:nvSpPr>
          <p:cNvPr id="922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B3606DD-3FED-4867-A7C6-A698F16D5D98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  <p:sp>
        <p:nvSpPr>
          <p:cNvPr id="92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55448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B22FC-FA37-4350-A46B-8FFB72BD58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036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76EB7-E4A9-4CE1-AB71-A060BEE880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210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381000"/>
            <a:ext cx="215265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305550" cy="57451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BBAAB-C27B-49D3-8C7A-31C360D1A3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6603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79248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83135-4247-44F7-8B23-57D33A6EE0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69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2F1CB-5A0F-4F07-A1E6-D391DF96FD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007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2D9A8-524E-496A-B20D-CE39ADACFA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647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7D00A-454C-401D-820B-75FAF41909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702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E8DEC-6C5E-461A-AE51-D3C159877F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524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663BA-B12A-42E3-9290-754CEDD706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048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32C42-A63C-4858-9041-5960E5EFFB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7746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7549F-88E8-4D20-85F9-64CDEC9C6A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71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E3618-7E89-4BEE-93CA-20D6150AF3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934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1371600"/>
          </a:xfrm>
          <a:prstGeom prst="rect">
            <a:avLst/>
          </a:prstGeom>
          <a:gradFill rotWithShape="1">
            <a:gsLst>
              <a:gs pos="0">
                <a:srgbClr val="385370"/>
              </a:gs>
              <a:gs pos="100000">
                <a:srgbClr val="1A2634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A46F461-B9F6-49EE-B06F-97222565A9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1" name="Group 17"/>
          <p:cNvGrpSpPr>
            <a:grpSpLocks/>
          </p:cNvGrpSpPr>
          <p:nvPr userDrawn="1"/>
        </p:nvGrpSpPr>
        <p:grpSpPr bwMode="auto">
          <a:xfrm>
            <a:off x="-20638" y="-20638"/>
            <a:ext cx="9164638" cy="1392238"/>
            <a:chOff x="-13" y="-13"/>
            <a:chExt cx="5773" cy="877"/>
          </a:xfrm>
        </p:grpSpPr>
        <p:sp>
          <p:nvSpPr>
            <p:cNvPr id="1033" name="Rectangle 12"/>
            <p:cNvSpPr>
              <a:spLocks noChangeArrowheads="1"/>
            </p:cNvSpPr>
            <p:nvPr userDrawn="1"/>
          </p:nvSpPr>
          <p:spPr bwMode="auto">
            <a:xfrm>
              <a:off x="83" y="-13"/>
              <a:ext cx="5677" cy="253"/>
            </a:xfrm>
            <a:prstGeom prst="rect">
              <a:avLst/>
            </a:prstGeom>
            <a:solidFill>
              <a:srgbClr val="CDBA8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grpSp>
          <p:nvGrpSpPr>
            <p:cNvPr id="1034" name="Group 16"/>
            <p:cNvGrpSpPr>
              <a:grpSpLocks/>
            </p:cNvGrpSpPr>
            <p:nvPr userDrawn="1"/>
          </p:nvGrpSpPr>
          <p:grpSpPr bwMode="auto">
            <a:xfrm>
              <a:off x="-13" y="-13"/>
              <a:ext cx="733" cy="877"/>
              <a:chOff x="-13" y="-13"/>
              <a:chExt cx="733" cy="877"/>
            </a:xfrm>
          </p:grpSpPr>
          <p:sp>
            <p:nvSpPr>
              <p:cNvPr id="1035" name="Rectangle 8"/>
              <p:cNvSpPr>
                <a:spLocks noChangeArrowheads="1"/>
              </p:cNvSpPr>
              <p:nvPr userDrawn="1"/>
            </p:nvSpPr>
            <p:spPr bwMode="auto">
              <a:xfrm>
                <a:off x="-13" y="0"/>
                <a:ext cx="733" cy="864"/>
              </a:xfrm>
              <a:prstGeom prst="rect">
                <a:avLst/>
              </a:prstGeom>
              <a:solidFill>
                <a:srgbClr val="FDD18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9"/>
              <p:cNvSpPr>
                <a:spLocks noChangeArrowheads="1"/>
              </p:cNvSpPr>
              <p:nvPr userDrawn="1"/>
            </p:nvSpPr>
            <p:spPr bwMode="auto">
              <a:xfrm>
                <a:off x="-13" y="-13"/>
                <a:ext cx="733" cy="205"/>
              </a:xfrm>
              <a:prstGeom prst="rect">
                <a:avLst/>
              </a:prstGeom>
              <a:solidFill>
                <a:srgbClr val="FCB43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381000"/>
            <a:ext cx="79248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400" b="1" kern="1200">
          <a:solidFill>
            <a:srgbClr val="FDD18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FDD183"/>
          </a:solidFill>
          <a:latin typeface="Arial" panose="020B0604020202020204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FDD183"/>
          </a:solidFill>
          <a:latin typeface="Arial" panose="020B0604020202020204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FDD183"/>
          </a:solidFill>
          <a:latin typeface="Arial" panose="020B0604020202020204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FDD183"/>
          </a:solidFill>
          <a:latin typeface="Arial" panose="020B060402020202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400" b="1">
          <a:solidFill>
            <a:srgbClr val="FDD183"/>
          </a:solidFill>
          <a:latin typeface="Arial" panose="020B060402020202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400" b="1">
          <a:solidFill>
            <a:srgbClr val="FDD183"/>
          </a:solidFill>
          <a:latin typeface="Arial" panose="020B060402020202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400" b="1">
          <a:solidFill>
            <a:srgbClr val="FDD183"/>
          </a:solidFill>
          <a:latin typeface="Arial" panose="020B060402020202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400" b="1">
          <a:solidFill>
            <a:srgbClr val="FDD183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85370"/>
        </a:buClr>
        <a:buSzPct val="120000"/>
        <a:buFont typeface="Wingdings" panose="05000000000000000000" pitchFamily="2" charset="2"/>
        <a:buChar char="§"/>
        <a:defRPr sz="2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DD183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Program%20Files/TurningPoint/2003/Questions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Program%20Files/TurningPoint/2003/Questions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Corporate Social Responsibility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</a:t>
            </a:r>
            <a:r>
              <a:rPr lang="en-US" altLang="en-US" dirty="0" smtClean="0"/>
              <a:t>n Hospitality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319088"/>
            <a:ext cx="7607300" cy="1874837"/>
          </a:xfrm>
        </p:spPr>
        <p:txBody>
          <a:bodyPr/>
          <a:lstStyle/>
          <a:p>
            <a:r>
              <a:rPr lang="en-US" sz="4400" smtClean="0">
                <a:solidFill>
                  <a:schemeClr val="tx2"/>
                </a:solidFill>
                <a:sym typeface="Arial Bold" panose="020B0704020202020204" pitchFamily="34" charset="0"/>
              </a:rPr>
              <a:t>Social responsibility: A corporate responsibility?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8763000" cy="4865688"/>
          </a:xfrm>
        </p:spPr>
        <p:txBody>
          <a:bodyPr/>
          <a:lstStyle/>
          <a:p>
            <a:pPr marL="623888">
              <a:buClrTx/>
            </a:pPr>
            <a:r>
              <a:rPr lang="en-US" altLang="en-US" sz="3200" smtClean="0">
                <a:solidFill>
                  <a:schemeClr val="tx2"/>
                </a:solidFill>
              </a:rPr>
              <a:t>Friedman:</a:t>
            </a:r>
          </a:p>
          <a:p>
            <a:pPr marL="623888">
              <a:buClrTx/>
            </a:pPr>
            <a:r>
              <a:rPr lang="en-US" altLang="en-US" sz="3200" smtClean="0">
                <a:solidFill>
                  <a:schemeClr val="tx2"/>
                </a:solidFill>
              </a:rPr>
              <a:t> </a:t>
            </a:r>
            <a:r>
              <a:rPr lang="ja-JP" altLang="en-US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“</a:t>
            </a:r>
            <a:r>
              <a:rPr lang="en-US" altLang="ja-JP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Profit, as a result of the actions of the firm, is an end in itself.</a:t>
            </a:r>
            <a:r>
              <a:rPr lang="ja-JP" altLang="en-US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”</a:t>
            </a:r>
            <a:endParaRPr lang="en-US" altLang="ja-JP" sz="3200" smtClean="0">
              <a:solidFill>
                <a:schemeClr val="tx2"/>
              </a:solidFill>
              <a:ea typeface="MS PGothic" panose="020B0600070205080204" pitchFamily="34" charset="-128"/>
            </a:endParaRPr>
          </a:p>
          <a:p>
            <a:pPr marL="623888">
              <a:buClrTx/>
            </a:pPr>
            <a:r>
              <a:rPr lang="ja-JP" altLang="en-US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“</a:t>
            </a:r>
            <a:r>
              <a:rPr lang="en-US" altLang="ja-JP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A firm does not need to have any additional justification for existing.</a:t>
            </a:r>
            <a:r>
              <a:rPr lang="ja-JP" altLang="en-US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”</a:t>
            </a:r>
            <a:endParaRPr lang="en-US" altLang="ja-JP" sz="3200" smtClean="0">
              <a:solidFill>
                <a:schemeClr val="tx2"/>
              </a:solidFill>
              <a:ea typeface="MS PGothic" panose="020B0600070205080204" pitchFamily="34" charset="-128"/>
            </a:endParaRPr>
          </a:p>
          <a:p>
            <a:pPr marL="623888">
              <a:buClrTx/>
            </a:pPr>
            <a:r>
              <a:rPr lang="ja-JP" altLang="en-US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“</a:t>
            </a:r>
            <a:r>
              <a:rPr lang="en-US" altLang="ja-JP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Social value is maximized when a firm focuses on pursuing its self-interest in attempting to maximize profits.</a:t>
            </a:r>
            <a:r>
              <a:rPr lang="ja-JP" altLang="en-US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”</a:t>
            </a:r>
            <a:endParaRPr lang="en-US" altLang="en-US" sz="32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5257800"/>
          </a:xfrm>
        </p:spPr>
        <p:txBody>
          <a:bodyPr/>
          <a:lstStyle/>
          <a:p>
            <a:pPr marL="623888">
              <a:buClrTx/>
            </a:pPr>
            <a:r>
              <a:rPr lang="en-US" altLang="ja-JP" sz="3200" smtClean="0">
                <a:solidFill>
                  <a:srgbClr val="000000"/>
                </a:solidFill>
                <a:ea typeface="MS PGothic" panose="020B0600070205080204" pitchFamily="34" charset="-128"/>
                <a:sym typeface="Copperplate Bold" pitchFamily="-84" charset="0"/>
              </a:rPr>
              <a:t>Friedman:</a:t>
            </a:r>
            <a:r>
              <a:rPr lang="ja-JP" altLang="en-US" sz="3200" smtClean="0">
                <a:solidFill>
                  <a:srgbClr val="000000"/>
                </a:solidFill>
                <a:ea typeface="MS PGothic" panose="020B0600070205080204" pitchFamily="34" charset="-128"/>
                <a:sym typeface="Copperplate Bold" pitchFamily="-84" charset="0"/>
              </a:rPr>
              <a:t>“</a:t>
            </a:r>
            <a:r>
              <a:rPr lang="en-US" altLang="ja-JP" sz="3200" smtClean="0">
                <a:solidFill>
                  <a:srgbClr val="000000"/>
                </a:solidFill>
                <a:ea typeface="MS PGothic" panose="020B0600070205080204" pitchFamily="34" charset="-128"/>
                <a:sym typeface="Copperplate Bold" pitchFamily="-84" charset="0"/>
              </a:rPr>
              <a:t>Few trends could so thoroughly undermine the very foundations of our free society as the acceptance by corporate officials of a social responsibility other than to make as much money for their stockholders as possible.</a:t>
            </a:r>
            <a:r>
              <a:rPr lang="ja-JP" altLang="en-US" sz="3200" smtClean="0">
                <a:solidFill>
                  <a:srgbClr val="000000"/>
                </a:solidFill>
                <a:ea typeface="MS PGothic" panose="020B0600070205080204" pitchFamily="34" charset="-128"/>
                <a:sym typeface="Copperplate Bold" pitchFamily="-84" charset="0"/>
              </a:rPr>
              <a:t>”</a:t>
            </a:r>
            <a:r>
              <a:rPr lang="en-US" altLang="ja-JP" sz="3200" smtClean="0">
                <a:solidFill>
                  <a:srgbClr val="003366"/>
                </a:solidFill>
                <a:ea typeface="MS PGothic" panose="020B0600070205080204" pitchFamily="34" charset="-128"/>
              </a:rPr>
              <a:t/>
            </a:r>
            <a:br>
              <a:rPr lang="en-US" altLang="ja-JP" sz="3200" smtClean="0">
                <a:solidFill>
                  <a:srgbClr val="003366"/>
                </a:solidFill>
                <a:ea typeface="MS PGothic" panose="020B0600070205080204" pitchFamily="34" charset="-128"/>
              </a:rPr>
            </a:br>
            <a:endParaRPr lang="en-US" altLang="en-US" sz="3200" smtClean="0">
              <a:solidFill>
                <a:srgbClr val="003366"/>
              </a:solidFill>
            </a:endParaRP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776288" y="319088"/>
            <a:ext cx="7924800" cy="1447800"/>
          </a:xfrm>
        </p:spPr>
        <p:txBody>
          <a:bodyPr/>
          <a:lstStyle/>
          <a:p>
            <a:r>
              <a:rPr lang="en-US" altLang="en-US" sz="4800" smtClean="0">
                <a:solidFill>
                  <a:srgbClr val="000000"/>
                </a:solidFill>
              </a:rPr>
              <a:t>The Societal View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7693025" cy="4495800"/>
          </a:xfrm>
        </p:spPr>
        <p:txBody>
          <a:bodyPr/>
          <a:lstStyle/>
          <a:p>
            <a:r>
              <a:rPr lang="en-US" altLang="en-US" smtClean="0">
                <a:solidFill>
                  <a:srgbClr val="000000"/>
                </a:solidFill>
              </a:rPr>
              <a:t>No one group of stakeholder has a priority over other groups, and corporations must balance the interests of all stakeholders. 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fld id="{D04B08B3-1EBB-4DB0-8310-0DC90DD7FCBA}" type="slidenum">
              <a:rPr lang="en-US" altLang="en-US" b="0" smtClean="0">
                <a:solidFill>
                  <a:srgbClr val="FFFFFF"/>
                </a:solidFill>
                <a:latin typeface="Arial Bold" panose="020B0704020202020204" pitchFamily="34" charset="0"/>
                <a:ea typeface="MS PGothic" panose="020B0600070205080204" pitchFamily="34" charset="-128"/>
                <a:cs typeface="ヒラギノ角ゴ ProN W3" pitchFamily="-84" charset="-128"/>
                <a:sym typeface="Arial Bold" panose="020B0704020202020204" pitchFamily="34" charset="0"/>
              </a:rPr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b="0" smtClean="0">
              <a:solidFill>
                <a:srgbClr val="FFFFFF"/>
              </a:solidFill>
              <a:latin typeface="Arial Bold" panose="020B0704020202020204" pitchFamily="34" charset="0"/>
              <a:ea typeface="MS PGothic" panose="020B0600070205080204" pitchFamily="34" charset="-128"/>
              <a:cs typeface="ヒラギノ角ゴ ProN W3" pitchFamily="-84" charset="-128"/>
              <a:sym typeface="Arial Bold" panose="020B07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8"/>
          <p:cNvSpPr txBox="1">
            <a:spLocks noChangeArrowheads="1"/>
          </p:cNvSpPr>
          <p:nvPr/>
        </p:nvSpPr>
        <p:spPr bwMode="auto">
          <a:xfrm>
            <a:off x="136525" y="6248400"/>
            <a:ext cx="4810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DE1E87CA-6752-48F0-B0DC-D019E00DEDD6}" type="slidenum">
              <a:rPr lang="en-US" altLang="en-US" b="0">
                <a:solidFill>
                  <a:srgbClr val="FFFFFF"/>
                </a:solidFill>
                <a:latin typeface="Arial Bold" panose="020B0704020202020204" pitchFamily="34" charset="0"/>
                <a:ea typeface="MS PGothic" panose="020B0600070205080204" pitchFamily="34" charset="-128"/>
                <a:cs typeface="ヒラギノ角ゴ ProN W3" pitchFamily="-84" charset="-128"/>
                <a:sym typeface="Arial Bold" panose="020B0704020202020204" pitchFamily="34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b="0">
              <a:solidFill>
                <a:srgbClr val="FFFFFF"/>
              </a:solidFill>
              <a:latin typeface="Arial Bold" panose="020B0704020202020204" pitchFamily="34" charset="0"/>
              <a:ea typeface="MS PGothic" panose="020B0600070205080204" pitchFamily="34" charset="-128"/>
              <a:cs typeface="ヒラギノ角ゴ ProN W3" pitchFamily="-84" charset="-128"/>
              <a:sym typeface="Arial Bold" panose="020B0704020202020204" pitchFamily="34" charset="0"/>
            </a:endParaRPr>
          </a:p>
        </p:txBody>
      </p:sp>
      <p:sp>
        <p:nvSpPr>
          <p:cNvPr id="17411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924800" cy="1752600"/>
          </a:xfrm>
        </p:spPr>
        <p:txBody>
          <a:bodyPr rIns="132080"/>
          <a:lstStyle/>
          <a:p>
            <a:pPr algn="ctr" eaLnBrk="1" hangingPunct="1"/>
            <a:r>
              <a:rPr lang="en-US" sz="4400" smtClean="0">
                <a:solidFill>
                  <a:schemeClr val="tx2"/>
                </a:solidFill>
                <a:sym typeface="Arial Bold" panose="020B0704020202020204" pitchFamily="34" charset="0"/>
              </a:rPr>
              <a:t>Stakeholders defined</a:t>
            </a:r>
          </a:p>
        </p:txBody>
      </p:sp>
      <p:sp>
        <p:nvSpPr>
          <p:cNvPr id="17412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>
              <a:buClrTx/>
            </a:pPr>
            <a:r>
              <a:rPr lang="en-US" altLang="en-US" sz="3200" dirty="0" smtClean="0">
                <a:solidFill>
                  <a:schemeClr val="tx2"/>
                </a:solidFill>
                <a:sym typeface="Arial Bold" panose="020B0704020202020204" pitchFamily="34" charset="0"/>
              </a:rPr>
              <a:t>As Freeman defined them, a firm</a:t>
            </a:r>
            <a:r>
              <a:rPr lang="ja-JP" altLang="en-US" sz="3200" dirty="0" smtClean="0">
                <a:solidFill>
                  <a:schemeClr val="tx2"/>
                </a:solidFill>
                <a:ea typeface="MS PGothic" panose="020B0600070205080204" pitchFamily="34" charset="-128"/>
                <a:sym typeface="Arial Bold" panose="020B0704020202020204" pitchFamily="34" charset="0"/>
              </a:rPr>
              <a:t>’</a:t>
            </a:r>
            <a:r>
              <a:rPr lang="en-US" altLang="ja-JP" sz="3200" dirty="0" smtClean="0">
                <a:solidFill>
                  <a:schemeClr val="tx2"/>
                </a:solidFill>
                <a:ea typeface="MS PGothic" panose="020B0600070205080204" pitchFamily="34" charset="-128"/>
                <a:sym typeface="Arial Bold" panose="020B0704020202020204" pitchFamily="34" charset="0"/>
              </a:rPr>
              <a:t>s stakeholders include those who affect or are affected by the firm</a:t>
            </a:r>
            <a:r>
              <a:rPr lang="ja-JP" altLang="en-US" sz="3200" dirty="0" smtClean="0">
                <a:solidFill>
                  <a:schemeClr val="tx2"/>
                </a:solidFill>
                <a:ea typeface="MS PGothic" panose="020B0600070205080204" pitchFamily="34" charset="-128"/>
                <a:sym typeface="Arial Bold" panose="020B0704020202020204" pitchFamily="34" charset="0"/>
              </a:rPr>
              <a:t>’</a:t>
            </a:r>
            <a:r>
              <a:rPr lang="en-US" altLang="ja-JP" sz="3200" dirty="0" smtClean="0">
                <a:solidFill>
                  <a:schemeClr val="tx2"/>
                </a:solidFill>
                <a:ea typeface="MS PGothic" panose="020B0600070205080204" pitchFamily="34" charset="-128"/>
                <a:sym typeface="Arial Bold" panose="020B0704020202020204" pitchFamily="34" charset="0"/>
              </a:rPr>
              <a:t>s goals</a:t>
            </a:r>
            <a:endParaRPr lang="en-US" altLang="ja-JP" sz="3200" dirty="0" smtClean="0">
              <a:solidFill>
                <a:schemeClr val="tx2"/>
              </a:solidFill>
              <a:ea typeface="ヒラギノ角ゴ ProN W6" pitchFamily="-84" charset="-128"/>
              <a:sym typeface="Arial Bold" panose="020B0704020202020204" pitchFamily="34" charset="0"/>
            </a:endParaRPr>
          </a:p>
          <a:p>
            <a:pPr eaLnBrk="1" hangingPunct="1">
              <a:buClrTx/>
              <a:buFont typeface="Wingdings" panose="05000000000000000000" pitchFamily="2" charset="2"/>
              <a:buNone/>
            </a:pPr>
            <a:endParaRPr lang="en-US" altLang="en-US" sz="3200" dirty="0" smtClean="0">
              <a:solidFill>
                <a:schemeClr val="tx2"/>
              </a:solidFill>
              <a:ea typeface="ヒラギノ角ゴ ProN W6" pitchFamily="-84" charset="-128"/>
              <a:sym typeface="Arial Bold" panose="020B0704020202020204" pitchFamily="34" charset="0"/>
            </a:endParaRPr>
          </a:p>
          <a:p>
            <a:pPr eaLnBrk="1" hangingPunct="1">
              <a:buClrTx/>
            </a:pPr>
            <a:r>
              <a:rPr lang="en-US" altLang="en-US" sz="3200" dirty="0" smtClean="0">
                <a:solidFill>
                  <a:schemeClr val="tx2"/>
                </a:solidFill>
                <a:sym typeface="Arial Bold" panose="020B0704020202020204" pitchFamily="34" charset="0"/>
              </a:rPr>
              <a:t>Simply put, they include those groups that have a stake in the firm</a:t>
            </a:r>
            <a:r>
              <a:rPr lang="ja-JP" altLang="en-US" sz="3200" dirty="0" smtClean="0">
                <a:solidFill>
                  <a:schemeClr val="tx2"/>
                </a:solidFill>
                <a:ea typeface="MS PGothic" panose="020B0600070205080204" pitchFamily="34" charset="-128"/>
                <a:sym typeface="Arial Bold" panose="020B0704020202020204" pitchFamily="34" charset="0"/>
              </a:rPr>
              <a:t>’</a:t>
            </a:r>
            <a:r>
              <a:rPr lang="en-US" altLang="ja-JP" sz="3200" dirty="0" smtClean="0">
                <a:solidFill>
                  <a:schemeClr val="tx2"/>
                </a:solidFill>
                <a:ea typeface="MS PGothic" panose="020B0600070205080204" pitchFamily="34" charset="-128"/>
                <a:sym typeface="Arial Bold" panose="020B0704020202020204" pitchFamily="34" charset="0"/>
              </a:rPr>
              <a:t>s operations </a:t>
            </a:r>
            <a:r>
              <a:rPr lang="en-US" altLang="ja-JP" sz="3200" dirty="0" err="1" smtClean="0">
                <a:solidFill>
                  <a:schemeClr val="tx2"/>
                </a:solidFill>
                <a:ea typeface="MS PGothic" panose="020B0600070205080204" pitchFamily="34" charset="-128"/>
                <a:sym typeface="Arial Bold" panose="020B0704020202020204" pitchFamily="34" charset="0"/>
              </a:rPr>
              <a:t>eg</a:t>
            </a:r>
            <a:r>
              <a:rPr lang="en-US" altLang="ja-JP" sz="3200" dirty="0" smtClean="0">
                <a:solidFill>
                  <a:schemeClr val="tx2"/>
                </a:solidFill>
                <a:ea typeface="MS PGothic" panose="020B0600070205080204" pitchFamily="34" charset="-128"/>
                <a:sym typeface="Arial Bold" panose="020B0704020202020204" pitchFamily="34" charset="0"/>
              </a:rPr>
              <a:t> MUBS Guild elections</a:t>
            </a:r>
            <a:r>
              <a:rPr lang="en-US" altLang="ja-JP" sz="3200" dirty="0" smtClean="0">
                <a:solidFill>
                  <a:schemeClr val="tx2"/>
                </a:solidFill>
                <a:ea typeface="MS PGothic" panose="020B0600070205080204" pitchFamily="34" charset="-128"/>
                <a:sym typeface="MS PGothic" panose="020B0600070205080204" pitchFamily="34" charset="-128"/>
              </a:rPr>
              <a:t/>
            </a:r>
            <a:br>
              <a:rPr lang="en-US" altLang="ja-JP" sz="3200" dirty="0" smtClean="0">
                <a:solidFill>
                  <a:schemeClr val="tx2"/>
                </a:solidFill>
                <a:ea typeface="MS PGothic" panose="020B0600070205080204" pitchFamily="34" charset="-128"/>
                <a:sym typeface="MS PGothic" panose="020B0600070205080204" pitchFamily="34" charset="-128"/>
              </a:rPr>
            </a:br>
            <a:endParaRPr lang="en-US" altLang="en-US" sz="3200" dirty="0" smtClean="0">
              <a:solidFill>
                <a:schemeClr val="tx2"/>
              </a:solidFill>
              <a:sym typeface="MS PGothic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fld id="{0920B090-2542-4BA6-9EFA-2EA7A7E14201}" type="slidenum">
              <a:rPr lang="en-US" altLang="en-US" sz="2400" b="0" smtClean="0">
                <a:solidFill>
                  <a:srgbClr val="FFFFFF"/>
                </a:solidFill>
                <a:latin typeface="Arial Bold" panose="020B070402020202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2400" b="0" smtClean="0">
              <a:solidFill>
                <a:srgbClr val="FFFFFF"/>
              </a:solidFill>
              <a:latin typeface="Arial Bold" panose="020B0704020202020204" pitchFamily="34" charset="0"/>
              <a:ea typeface="MS PGothic" panose="020B0600070205080204" pitchFamily="34" charset="-128"/>
              <a:sym typeface="Arial Bold" panose="020B0704020202020204" pitchFamily="34" charset="0"/>
            </a:endParaRPr>
          </a:p>
        </p:txBody>
      </p:sp>
      <p:sp>
        <p:nvSpPr>
          <p:cNvPr id="18435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255588" y="3022600"/>
            <a:ext cx="8459787" cy="2997200"/>
          </a:xfrm>
        </p:spPr>
        <p:txBody>
          <a:bodyPr rIns="132080"/>
          <a:lstStyle/>
          <a:p>
            <a:pPr eaLnBrk="1" hangingPunct="1">
              <a:buClrTx/>
            </a:pPr>
            <a:r>
              <a:rPr lang="en-US" altLang="en-US" sz="320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success of a firm is directly related to its ability to incorporate stakeholder/constitute concerns into its business model.</a:t>
            </a:r>
          </a:p>
          <a:p>
            <a:pPr eaLnBrk="1" hangingPunct="1">
              <a:buClrTx/>
            </a:pPr>
            <a:endParaRPr lang="en-US" altLang="en-US" sz="320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ClrTx/>
            </a:pPr>
            <a:r>
              <a:rPr lang="en-US" altLang="en-US" sz="320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Conflicting/competing stakeholder interests </a:t>
            </a:r>
          </a:p>
          <a:p>
            <a:pPr eaLnBrk="1" hangingPunct="1">
              <a:buClrTx/>
            </a:pPr>
            <a:endParaRPr lang="en-US" altLang="en-US" sz="320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ClrTx/>
            </a:pPr>
            <a:endParaRPr lang="en-US" altLang="en-US" sz="320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36" name="Text Box 9"/>
          <p:cNvSpPr txBox="1">
            <a:spLocks noChangeArrowheads="1"/>
          </p:cNvSpPr>
          <p:nvPr/>
        </p:nvSpPr>
        <p:spPr bwMode="auto">
          <a:xfrm>
            <a:off x="150813" y="6286500"/>
            <a:ext cx="452437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827C50A8-7ED5-4D1D-B910-14F37B2F652C}" type="slidenum">
              <a:rPr lang="en-US" altLang="en-US" sz="2400" b="0">
                <a:solidFill>
                  <a:srgbClr val="FFFFFF"/>
                </a:solidFill>
                <a:latin typeface="Arial Bold" panose="020B070402020202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2400" b="0">
              <a:solidFill>
                <a:srgbClr val="FFFFFF"/>
              </a:solidFill>
              <a:latin typeface="Arial Bold" panose="020B0704020202020204" pitchFamily="34" charset="0"/>
              <a:ea typeface="MS PGothic" panose="020B0600070205080204" pitchFamily="34" charset="-128"/>
              <a:sym typeface="Arial Bold" panose="020B0704020202020204" pitchFamily="34" charset="0"/>
            </a:endParaRPr>
          </a:p>
        </p:txBody>
      </p:sp>
      <p:sp>
        <p:nvSpPr>
          <p:cNvPr id="18437" name="TextBox 1"/>
          <p:cNvSpPr txBox="1">
            <a:spLocks noChangeArrowheads="1"/>
          </p:cNvSpPr>
          <p:nvPr/>
        </p:nvSpPr>
        <p:spPr bwMode="auto">
          <a:xfrm>
            <a:off x="438150" y="1281113"/>
            <a:ext cx="82296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0">
                <a:solidFill>
                  <a:schemeClr val="tx2"/>
                </a:solidFill>
                <a:latin typeface="Calibri" panose="020F0502020204030204" pitchFamily="34" charset="0"/>
                <a:ea typeface="ヒラギノ角ゴ ProN W3" pitchFamily="-84" charset="-128"/>
                <a:sym typeface="Arial" panose="020B0604020202020204" pitchFamily="34" charset="0"/>
              </a:rPr>
              <a:t>CSR = A company's relationships with its stakeholders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fld id="{97AD6D67-A4ED-4AE0-84CF-0802683CF95C}" type="slidenum">
              <a:rPr lang="en-US" altLang="en-US" b="0" smtClean="0">
                <a:solidFill>
                  <a:srgbClr val="FFFFFF"/>
                </a:solidFill>
                <a:latin typeface="Arial Bold" panose="020B070402020202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b="0" smtClean="0">
              <a:solidFill>
                <a:srgbClr val="FFFFFF"/>
              </a:solidFill>
              <a:latin typeface="Arial Bold" panose="020B0704020202020204" pitchFamily="34" charset="0"/>
              <a:ea typeface="MS PGothic" panose="020B0600070205080204" pitchFamily="34" charset="-128"/>
              <a:sym typeface="Arial Bold" panose="020B0704020202020204" pitchFamily="34" charset="0"/>
            </a:endParaRP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Underlying </a:t>
            </a:r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arguments </a:t>
            </a:r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CSR</a:t>
            </a:r>
          </a:p>
        </p:txBody>
      </p:sp>
      <p:sp>
        <p:nvSpPr>
          <p:cNvPr id="19460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505200"/>
          </a:xfrm>
        </p:spPr>
        <p:txBody>
          <a:bodyPr rIns="132080"/>
          <a:lstStyle/>
          <a:p>
            <a:pPr eaLnBrk="1" hangingPunct="1">
              <a:buClrTx/>
            </a:pPr>
            <a:r>
              <a:rPr lang="en-US" altLang="en-US" sz="32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Moral</a:t>
            </a:r>
          </a:p>
          <a:p>
            <a:pPr eaLnBrk="1" hangingPunct="1">
              <a:buClrTx/>
            </a:pPr>
            <a:r>
              <a:rPr lang="en-US" altLang="en-US" sz="32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Ethical</a:t>
            </a:r>
          </a:p>
          <a:p>
            <a:pPr eaLnBrk="1" hangingPunct="1">
              <a:buClrTx/>
            </a:pPr>
            <a:r>
              <a:rPr lang="en-US" altLang="en-US" sz="32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Rational</a:t>
            </a:r>
          </a:p>
          <a:p>
            <a:pPr eaLnBrk="1" hangingPunct="1">
              <a:buClrTx/>
            </a:pPr>
            <a:r>
              <a:rPr lang="en-US" altLang="en-US" sz="32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</a:p>
        </p:txBody>
      </p:sp>
      <p:sp>
        <p:nvSpPr>
          <p:cNvPr id="19461" name="Text Box 10"/>
          <p:cNvSpPr txBox="1">
            <a:spLocks noChangeArrowheads="1"/>
          </p:cNvSpPr>
          <p:nvPr/>
        </p:nvSpPr>
        <p:spPr bwMode="auto">
          <a:xfrm>
            <a:off x="136525" y="6248400"/>
            <a:ext cx="4810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0ADE7C6E-F5B6-41D2-AEEF-ADED5E30C835}" type="slidenum">
              <a:rPr lang="en-US" altLang="en-US" b="0">
                <a:solidFill>
                  <a:srgbClr val="FFFFFF"/>
                </a:solidFill>
                <a:latin typeface="Arial Bold" panose="020B070402020202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b="0">
              <a:solidFill>
                <a:srgbClr val="FFFFFF"/>
              </a:solidFill>
              <a:latin typeface="Arial Bold" panose="020B0704020202020204" pitchFamily="34" charset="0"/>
              <a:ea typeface="MS PGothic" panose="020B0600070205080204" pitchFamily="34" charset="-128"/>
              <a:sym typeface="Arial Bold" panose="020B07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8"/>
          <p:cNvSpPr txBox="1">
            <a:spLocks noChangeArrowheads="1"/>
          </p:cNvSpPr>
          <p:nvPr/>
        </p:nvSpPr>
        <p:spPr bwMode="auto">
          <a:xfrm>
            <a:off x="136525" y="6248400"/>
            <a:ext cx="4810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576BB260-FE0A-4758-B2B2-8C7931D91C7A}" type="slidenum">
              <a:rPr lang="en-US" altLang="en-US" b="0">
                <a:solidFill>
                  <a:srgbClr val="FFFFFF"/>
                </a:solidFill>
                <a:latin typeface="Arial Bold" panose="020B070402020202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b="0">
              <a:solidFill>
                <a:srgbClr val="FFFFFF"/>
              </a:solidFill>
              <a:latin typeface="Arial Bold" panose="020B0704020202020204" pitchFamily="34" charset="0"/>
              <a:ea typeface="MS PGothic" panose="020B0600070205080204" pitchFamily="34" charset="-128"/>
              <a:sym typeface="Arial Bold" panose="020B0704020202020204" pitchFamily="34" charset="0"/>
            </a:endParaRPr>
          </a:p>
        </p:txBody>
      </p:sp>
      <p:sp>
        <p:nvSpPr>
          <p:cNvPr id="20483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924800" cy="1828800"/>
          </a:xfrm>
        </p:spPr>
        <p:txBody>
          <a:bodyPr rIns="132080"/>
          <a:lstStyle/>
          <a:p>
            <a:pPr algn="ctr" eaLnBrk="1" hangingPunct="1"/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Moral </a:t>
            </a:r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argument </a:t>
            </a:r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CSR</a:t>
            </a:r>
          </a:p>
        </p:txBody>
      </p:sp>
      <p:sp>
        <p:nvSpPr>
          <p:cNvPr id="2048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652463" y="1828800"/>
            <a:ext cx="8077200" cy="4495800"/>
          </a:xfrm>
        </p:spPr>
        <p:txBody>
          <a:bodyPr rIns="132080"/>
          <a:lstStyle/>
          <a:p>
            <a:pPr eaLnBrk="1" hangingPunct="1">
              <a:buClrTx/>
            </a:pPr>
            <a:endParaRPr lang="en-US" altLang="en-US" sz="3200" smtClean="0">
              <a:solidFill>
                <a:schemeClr val="tx2"/>
              </a:solidFill>
              <a:latin typeface="Calibri" panose="020F0502020204030204" pitchFamily="34" charset="0"/>
              <a:ea typeface="ヒラギノ角ゴ ProN W6" pitchFamily="-84" charset="-128"/>
              <a:sym typeface="Arial Bold" panose="020B0704020202020204" pitchFamily="34" charset="0"/>
            </a:endParaRPr>
          </a:p>
          <a:p>
            <a:pPr eaLnBrk="1" hangingPunct="1">
              <a:buClrTx/>
            </a:pPr>
            <a:r>
              <a:rPr lang="en-US" altLang="en-US" sz="3200" smtClean="0">
                <a:solidFill>
                  <a:schemeClr val="tx2"/>
                </a:solidFill>
                <a:latin typeface="Calibri" panose="020F0502020204030204" pitchFamily="34" charset="0"/>
                <a:ea typeface="ヒラギノ角ゴ ProN W6" pitchFamily="-84" charset="-128"/>
                <a:sym typeface="Arial Bold" panose="020B0704020202020204" pitchFamily="34" charset="0"/>
              </a:rPr>
              <a:t>CSR = the relationship/interdependence between a company &amp; the wider society within which it operates. </a:t>
            </a:r>
          </a:p>
          <a:p>
            <a:pPr eaLnBrk="1" hangingPunct="1">
              <a:buClrTx/>
              <a:buFont typeface="Wingdings" panose="05000000000000000000" pitchFamily="2" charset="2"/>
              <a:buNone/>
            </a:pPr>
            <a:endParaRPr lang="en-US" altLang="en-US" sz="3200" smtClean="0">
              <a:solidFill>
                <a:schemeClr val="tx2"/>
              </a:solidFill>
              <a:latin typeface="Calibri" panose="020F0502020204030204" pitchFamily="34" charset="0"/>
              <a:ea typeface="ヒラギノ角ゴ ProN W6" pitchFamily="-84" charset="-128"/>
              <a:sym typeface="Arial Bold" panose="020B0704020202020204" pitchFamily="34" charset="0"/>
            </a:endParaRPr>
          </a:p>
          <a:p>
            <a:pPr eaLnBrk="1" hangingPunct="1">
              <a:buClrTx/>
            </a:pPr>
            <a:r>
              <a:rPr lang="ja-JP" altLang="en-US" sz="3200" u="sng" smtClean="0">
                <a:solidFill>
                  <a:schemeClr val="tx2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t>‘</a:t>
            </a:r>
            <a:r>
              <a:rPr lang="en-US" altLang="ja-JP" sz="3200" u="sng" smtClean="0">
                <a:solidFill>
                  <a:schemeClr val="tx2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t>for profit</a:t>
            </a:r>
            <a:r>
              <a:rPr lang="ja-JP" altLang="en-US" sz="3200" u="sng" smtClean="0">
                <a:solidFill>
                  <a:schemeClr val="tx2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t>’</a:t>
            </a:r>
            <a:r>
              <a:rPr lang="en-US" altLang="ja-JP" sz="3200" u="sng" smtClean="0">
                <a:solidFill>
                  <a:schemeClr val="tx2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t> entities do not exist in a vacuum</a:t>
            </a:r>
            <a:r>
              <a:rPr lang="en-US" altLang="ja-JP" sz="3200" smtClean="0">
                <a:solidFill>
                  <a:schemeClr val="tx2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t>: they need to be congruent with societal values </a:t>
            </a:r>
            <a:endParaRPr lang="en-US" altLang="en-US" sz="3200" smtClean="0">
              <a:solidFill>
                <a:schemeClr val="tx2"/>
              </a:solidFill>
              <a:latin typeface="Calibri" panose="020F0502020204030204" pitchFamily="34" charset="0"/>
              <a:ea typeface="ヒラギノ角ゴ ProN W6" pitchFamily="-84" charset="-128"/>
              <a:sym typeface="Arial Bold" panose="020B07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8"/>
          <p:cNvSpPr txBox="1">
            <a:spLocks noChangeArrowheads="1"/>
          </p:cNvSpPr>
          <p:nvPr/>
        </p:nvSpPr>
        <p:spPr bwMode="auto">
          <a:xfrm>
            <a:off x="136525" y="6248400"/>
            <a:ext cx="4810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20D076FF-48B7-4260-803C-966DA2A06A67}" type="slidenum">
              <a:rPr lang="en-US" altLang="en-US" b="0">
                <a:solidFill>
                  <a:srgbClr val="FFFFFF"/>
                </a:solidFill>
                <a:latin typeface="Arial Bold" panose="020B070402020202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b="0">
              <a:solidFill>
                <a:srgbClr val="FFFFFF"/>
              </a:solidFill>
              <a:latin typeface="Arial Bold" panose="020B0704020202020204" pitchFamily="34" charset="0"/>
              <a:ea typeface="MS PGothic" panose="020B0600070205080204" pitchFamily="34" charset="-128"/>
              <a:sym typeface="Arial Bold" panose="020B0704020202020204" pitchFamily="34" charset="0"/>
            </a:endParaRPr>
          </a:p>
        </p:txBody>
      </p:sp>
      <p:sp>
        <p:nvSpPr>
          <p:cNvPr id="21507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924800" cy="1752600"/>
          </a:xfrm>
        </p:spPr>
        <p:txBody>
          <a:bodyPr rIns="132080"/>
          <a:lstStyle/>
          <a:p>
            <a:pPr algn="ctr" eaLnBrk="1" hangingPunct="1"/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Rational </a:t>
            </a:r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argument </a:t>
            </a:r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CSR</a:t>
            </a:r>
          </a:p>
        </p:txBody>
      </p:sp>
      <p:sp>
        <p:nvSpPr>
          <p:cNvPr id="21508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376238" y="1143000"/>
            <a:ext cx="8534400" cy="5435600"/>
          </a:xfrm>
        </p:spPr>
        <p:txBody>
          <a:bodyPr rIns="132080"/>
          <a:lstStyle/>
          <a:p>
            <a:pPr marL="39688" indent="0" eaLnBrk="1" hangingPunct="1">
              <a:buClrTx/>
              <a:buFont typeface="Wingdings" panose="05000000000000000000" pitchFamily="2" charset="2"/>
              <a:buNone/>
            </a:pPr>
            <a:endParaRPr lang="en-US" altLang="en-US" sz="3200" smtClean="0">
              <a:solidFill>
                <a:schemeClr val="tx2"/>
              </a:solidFill>
              <a:latin typeface="Calibri" panose="020F0502020204030204" pitchFamily="34" charset="0"/>
              <a:ea typeface="ヒラギノ角ゴ ProN W6" pitchFamily="-84" charset="-128"/>
              <a:sym typeface="Arial Bold Italic" panose="020B0704020202090204" pitchFamily="34" charset="0"/>
            </a:endParaRPr>
          </a:p>
          <a:p>
            <a:pPr marL="39688" indent="0" eaLnBrk="1" hangingPunct="1">
              <a:buClrTx/>
            </a:pPr>
            <a:r>
              <a:rPr lang="en-US" altLang="en-US" sz="3200" smtClean="0">
                <a:solidFill>
                  <a:schemeClr val="tx2"/>
                </a:solidFill>
                <a:latin typeface="Calibri" panose="020F0502020204030204" pitchFamily="34" charset="0"/>
                <a:ea typeface="ヒラギノ角ゴ ProN W6" pitchFamily="-84" charset="-128"/>
                <a:sym typeface="Arial Bold" panose="020B0704020202020204" pitchFamily="34" charset="0"/>
              </a:rPr>
              <a:t>Businesses seek to maximize their performance by minimizing restrictions on operations. </a:t>
            </a:r>
          </a:p>
          <a:p>
            <a:pPr marL="39688" indent="0" eaLnBrk="1" hangingPunct="1">
              <a:buClrTx/>
            </a:pPr>
            <a:r>
              <a:rPr lang="en-US" altLang="en-US" sz="3200" smtClean="0">
                <a:solidFill>
                  <a:schemeClr val="tx2"/>
                </a:solidFill>
                <a:latin typeface="Calibri" panose="020F0502020204030204" pitchFamily="34" charset="0"/>
                <a:sym typeface="Arial Bold" panose="020B0704020202020204" pitchFamily="34" charset="0"/>
              </a:rPr>
              <a:t>In today</a:t>
            </a:r>
            <a:r>
              <a:rPr lang="ja-JP" altLang="en-US" sz="3200" smtClean="0">
                <a:solidFill>
                  <a:schemeClr val="tx2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t>’</a:t>
            </a:r>
            <a:r>
              <a:rPr lang="en-US" altLang="ja-JP" sz="3200" smtClean="0">
                <a:solidFill>
                  <a:schemeClr val="tx2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t>s globalizing and wired world, CSR is a means of anticipating and reflecting societal concerns to minimize operational and financial limitations on business</a:t>
            </a:r>
          </a:p>
          <a:p>
            <a:pPr marL="39688" indent="0" eaLnBrk="1" hangingPunct="1">
              <a:buClrTx/>
            </a:pPr>
            <a:r>
              <a:rPr lang="en-US" altLang="en-US" sz="3200" smtClean="0">
                <a:solidFill>
                  <a:schemeClr val="tx2"/>
                </a:solidFill>
                <a:latin typeface="Calibri" panose="020F0502020204030204" pitchFamily="34" charset="0"/>
              </a:rPr>
              <a:t> “</a:t>
            </a:r>
            <a:r>
              <a:rPr lang="en-US" altLang="ja-JP" sz="3200" smtClean="0">
                <a:solidFill>
                  <a:schemeClr val="tx2"/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The Iron law of Social Responsibility</a:t>
            </a:r>
            <a:r>
              <a:rPr lang="en-US" altLang="en-US" sz="3200" smtClean="0">
                <a:solidFill>
                  <a:schemeClr val="tx2"/>
                </a:solidFill>
                <a:latin typeface="Calibri" panose="020F0502020204030204" pitchFamily="34" charset="0"/>
              </a:rPr>
              <a:t>”</a:t>
            </a:r>
            <a:endParaRPr lang="en-US" altLang="ja-JP" sz="3200" smtClean="0">
              <a:solidFill>
                <a:schemeClr val="tx2"/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lvl="1" eaLnBrk="1" hangingPunct="1">
              <a:buClrTx/>
            </a:pPr>
            <a:r>
              <a:rPr lang="en-US" altLang="en-US" sz="2000" smtClean="0">
                <a:solidFill>
                  <a:schemeClr val="tx2"/>
                </a:solidFill>
                <a:latin typeface="Calibri" panose="020F0502020204030204" pitchFamily="34" charset="0"/>
                <a:sym typeface="Arial Bold" panose="020B0704020202020204" pitchFamily="34" charset="0"/>
              </a:rPr>
              <a:t>If you abuse your power, you will face societal sanctions—such as laws, fines, prohibitions, boycotts, or social activism—impact the firm</a:t>
            </a:r>
            <a:r>
              <a:rPr lang="ja-JP" altLang="en-US" sz="2000" smtClean="0">
                <a:solidFill>
                  <a:schemeClr val="tx2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t>’</a:t>
            </a:r>
            <a:r>
              <a:rPr lang="en-US" altLang="ja-JP" sz="2000" smtClean="0">
                <a:solidFill>
                  <a:schemeClr val="tx2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t>s strategic goals.</a:t>
            </a:r>
            <a:endParaRPr lang="en-US" altLang="ja-JP" sz="2000" smtClean="0">
              <a:solidFill>
                <a:schemeClr val="tx2"/>
              </a:solidFill>
              <a:latin typeface="Calibri" panose="020F0502020204030204" pitchFamily="34" charset="0"/>
              <a:ea typeface="ヒラギノ角ゴ ProN W6" pitchFamily="-84" charset="-128"/>
              <a:sym typeface="Arial Bold" panose="020B0704020202020204" pitchFamily="34" charset="0"/>
            </a:endParaRPr>
          </a:p>
          <a:p>
            <a:pPr lvl="1" eaLnBrk="1" hangingPunct="1">
              <a:buClrTx/>
            </a:pPr>
            <a:endParaRPr lang="en-US" altLang="en-US" sz="3200" smtClean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8"/>
          <p:cNvSpPr txBox="1">
            <a:spLocks noChangeArrowheads="1"/>
          </p:cNvSpPr>
          <p:nvPr/>
        </p:nvSpPr>
        <p:spPr bwMode="auto">
          <a:xfrm>
            <a:off x="136525" y="6248400"/>
            <a:ext cx="4810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CD24F819-07DC-4043-A37D-BCB175533C4B}" type="slidenum">
              <a:rPr lang="en-US" altLang="en-US" b="0">
                <a:solidFill>
                  <a:srgbClr val="FFFFFF"/>
                </a:solidFill>
                <a:latin typeface="Arial Bold" panose="020B0704020202020204" pitchFamily="34" charset="0"/>
                <a:ea typeface="MS PGothic" panose="020B0600070205080204" pitchFamily="34" charset="-128"/>
                <a:sym typeface="Arial Bold" panose="020B0704020202020204" pitchFamily="34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b="0">
              <a:solidFill>
                <a:srgbClr val="FFFFFF"/>
              </a:solidFill>
              <a:latin typeface="Arial Bold" panose="020B0704020202020204" pitchFamily="34" charset="0"/>
              <a:ea typeface="MS PGothic" panose="020B0600070205080204" pitchFamily="34" charset="-128"/>
              <a:sym typeface="Arial Bold" panose="020B0704020202020204" pitchFamily="34" charset="0"/>
            </a:endParaRPr>
          </a:p>
        </p:txBody>
      </p:sp>
      <p:sp>
        <p:nvSpPr>
          <p:cNvPr id="22531" name="Rectangle 9"/>
          <p:cNvSpPr>
            <a:spLocks noGrp="1" noChangeArrowheads="1"/>
          </p:cNvSpPr>
          <p:nvPr>
            <p:ph type="title"/>
          </p:nvPr>
        </p:nvSpPr>
        <p:spPr>
          <a:xfrm>
            <a:off x="304800" y="968375"/>
            <a:ext cx="8305800" cy="1241425"/>
          </a:xfrm>
        </p:spPr>
        <p:txBody>
          <a:bodyPr rIns="132080"/>
          <a:lstStyle/>
          <a:p>
            <a:pPr algn="ctr" eaLnBrk="1" hangingPunct="1"/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Economic </a:t>
            </a:r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argument </a:t>
            </a:r>
            <a:r>
              <a:rPr lang="en-US" altLang="en-US" sz="4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CSR</a:t>
            </a:r>
          </a:p>
        </p:txBody>
      </p:sp>
      <p:sp>
        <p:nvSpPr>
          <p:cNvPr id="22532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793750" y="1758950"/>
            <a:ext cx="8077200" cy="5480050"/>
          </a:xfrm>
        </p:spPr>
        <p:txBody>
          <a:bodyPr rIns="132080"/>
          <a:lstStyle/>
          <a:p>
            <a:pPr eaLnBrk="1" hangingPunct="1">
              <a:lnSpc>
                <a:spcPct val="90000"/>
              </a:lnSpc>
              <a:buClrTx/>
              <a:buFont typeface="Wingdings" panose="05000000000000000000" pitchFamily="2" charset="2"/>
              <a:buNone/>
            </a:pPr>
            <a:endParaRPr lang="en-US" altLang="en-US" sz="3200" smtClean="0">
              <a:solidFill>
                <a:schemeClr val="tx2"/>
              </a:solidFill>
              <a:latin typeface="Calibri" panose="020F0502020204030204" pitchFamily="34" charset="0"/>
              <a:ea typeface="ヒラギノ角ゴ ProN W6" pitchFamily="-84" charset="-128"/>
              <a:cs typeface="Calibri" panose="020F0502020204030204" pitchFamily="34" charset="0"/>
              <a:sym typeface="Arial Bold Italic" panose="020B0704020202090204" pitchFamily="34" charset="0"/>
            </a:endParaRPr>
          </a:p>
          <a:p>
            <a:pPr eaLnBrk="1" hangingPunct="1">
              <a:lnSpc>
                <a:spcPct val="90000"/>
              </a:lnSpc>
              <a:buClrTx/>
            </a:pPr>
            <a:r>
              <a:rPr lang="en-US" altLang="en-US" sz="3200" smtClean="0">
                <a:solidFill>
                  <a:schemeClr val="tx2"/>
                </a:solidFill>
                <a:latin typeface="Calibri" panose="020F0502020204030204" pitchFamily="34" charset="0"/>
                <a:ea typeface="ヒラギノ角ゴ ProN W6" pitchFamily="-84" charset="-128"/>
                <a:cs typeface="Calibri" panose="020F0502020204030204" pitchFamily="34" charset="0"/>
                <a:sym typeface="Arial Bold" panose="020B0704020202020204" pitchFamily="34" charset="0"/>
              </a:rPr>
              <a:t>Economic self-interest for business </a:t>
            </a:r>
          </a:p>
          <a:p>
            <a:pPr eaLnBrk="1" hangingPunct="1">
              <a:lnSpc>
                <a:spcPct val="90000"/>
              </a:lnSpc>
              <a:buClrTx/>
            </a:pPr>
            <a:r>
              <a:rPr lang="en-US" altLang="en-US" sz="320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 Bold" panose="020B0704020202020204" pitchFamily="34" charset="0"/>
              </a:rPr>
              <a:t>CSR provides </a:t>
            </a:r>
            <a:endParaRPr lang="en-US" altLang="en-US" sz="3200" smtClean="0">
              <a:solidFill>
                <a:schemeClr val="tx2"/>
              </a:solidFill>
              <a:latin typeface="Calibri" panose="020F0502020204030204" pitchFamily="34" charset="0"/>
              <a:ea typeface="ヒラギノ角ゴ ProN W6" pitchFamily="-84" charset="-128"/>
              <a:sym typeface="Arial Bold" panose="020B0704020202020204" pitchFamily="34" charset="0"/>
            </a:endParaRPr>
          </a:p>
          <a:p>
            <a:pPr marL="782638" lvl="1" eaLnBrk="1" hangingPunct="1">
              <a:lnSpc>
                <a:spcPct val="90000"/>
              </a:lnSpc>
              <a:buClrTx/>
            </a:pPr>
            <a:r>
              <a:rPr lang="en-US" altLang="en-US" sz="200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 Bold" panose="020B0704020202020204" pitchFamily="34" charset="0"/>
              </a:rPr>
              <a:t>a point of differentiation </a:t>
            </a:r>
            <a:endParaRPr lang="en-US" altLang="en-US" sz="2000" smtClean="0">
              <a:solidFill>
                <a:schemeClr val="tx2"/>
              </a:solidFill>
              <a:latin typeface="Calibri" panose="020F0502020204030204" pitchFamily="34" charset="0"/>
              <a:ea typeface="ヒラギノ角ゴ ProN W6" pitchFamily="-84" charset="-128"/>
              <a:sym typeface="Arial Bold" panose="020B0704020202020204" pitchFamily="34" charset="0"/>
            </a:endParaRPr>
          </a:p>
          <a:p>
            <a:pPr marL="782638" lvl="1" eaLnBrk="1" hangingPunct="1">
              <a:lnSpc>
                <a:spcPct val="90000"/>
              </a:lnSpc>
              <a:buClrTx/>
            </a:pPr>
            <a:r>
              <a:rPr lang="en-US" altLang="en-US" sz="200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 Bold" panose="020B0704020202020204" pitchFamily="34" charset="0"/>
              </a:rPr>
              <a:t>competitive market advantage and avoid moral, legal and other sanctions </a:t>
            </a:r>
            <a:endParaRPr lang="en-US" altLang="en-US" sz="2000" smtClean="0">
              <a:solidFill>
                <a:schemeClr val="tx2"/>
              </a:solidFill>
              <a:latin typeface="Calibri" panose="020F0502020204030204" pitchFamily="34" charset="0"/>
              <a:ea typeface="ヒラギノ角ゴ ProN W6" pitchFamily="-84" charset="-128"/>
              <a:sym typeface="Arial Bold" panose="020B0704020202020204" pitchFamily="34" charset="0"/>
            </a:endParaRPr>
          </a:p>
          <a:p>
            <a:pPr marL="782638" lvl="1" eaLnBrk="1" hangingPunct="1">
              <a:lnSpc>
                <a:spcPct val="90000"/>
              </a:lnSpc>
              <a:buClrTx/>
            </a:pPr>
            <a:r>
              <a:rPr lang="en-US" altLang="en-US" sz="200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 Bold" panose="020B0704020202020204" pitchFamily="34" charset="0"/>
              </a:rPr>
              <a:t>a reflection of the needs and concerns of their various stakeholder groups </a:t>
            </a:r>
            <a:endParaRPr lang="en-US" altLang="en-US" sz="2000" smtClean="0">
              <a:solidFill>
                <a:schemeClr val="tx2"/>
              </a:solidFill>
              <a:latin typeface="Calibri" panose="020F0502020204030204" pitchFamily="34" charset="0"/>
              <a:ea typeface="ヒラギノ角ゴ ProN W6" pitchFamily="-84" charset="-128"/>
              <a:sym typeface="Arial Bold" panose="020B0704020202020204" pitchFamily="34" charset="0"/>
            </a:endParaRPr>
          </a:p>
          <a:p>
            <a:pPr eaLnBrk="1" hangingPunct="1">
              <a:lnSpc>
                <a:spcPct val="90000"/>
              </a:lnSpc>
              <a:buClrTx/>
            </a:pPr>
            <a:r>
              <a:rPr lang="en-US" altLang="en-US" sz="320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 Bold" panose="020B0704020202020204" pitchFamily="34" charset="0"/>
              </a:rPr>
              <a:t>By doing so, a company is more likely to retain its societal legitimacy, and maximize its financial viability, over the long term. </a:t>
            </a:r>
            <a:endParaRPr lang="en-US" altLang="en-US" sz="3200" smtClean="0">
              <a:solidFill>
                <a:schemeClr val="tx2"/>
              </a:solidFill>
              <a:latin typeface="Calibri" panose="020F0502020204030204" pitchFamily="34" charset="0"/>
              <a:ea typeface="ヒラギノ角ゴ ProN W6" pitchFamily="-84" charset="-128"/>
              <a:sym typeface="Arial Bold" panose="020B0704020202020204" pitchFamily="34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0" y="319088"/>
            <a:ext cx="9137650" cy="523875"/>
          </a:xfrm>
          <a:prstGeom prst="rect">
            <a:avLst/>
          </a:prstGeom>
          <a:solidFill>
            <a:srgbClr val="0F406D"/>
          </a:solidFill>
          <a:ln w="9525">
            <a:solidFill>
              <a:srgbClr val="2D2D8A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spcBef>
                <a:spcPts val="600"/>
              </a:spcBef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-84" charset="-128"/>
                <a:sym typeface="Arial" panose="020B0604020202020204" pitchFamily="34" charset="0"/>
              </a:defRPr>
            </a:lvl1pPr>
            <a:lvl2pPr marL="742950" indent="-285750">
              <a:spcBef>
                <a:spcPts val="600"/>
              </a:spcBef>
              <a:buClr>
                <a:srgbClr val="003366"/>
              </a:buClr>
              <a:buSzPct val="75000"/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-84" charset="-128"/>
                <a:sym typeface="Arial" panose="020B0604020202020204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-84" charset="-128"/>
                <a:sym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003366"/>
              </a:buClr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-84" charset="-128"/>
                <a:sym typeface="Arial" panose="020B0604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003366"/>
              </a:buClr>
              <a:buSzPct val="64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-8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66"/>
              </a:buClr>
              <a:buSzPct val="64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-8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66"/>
              </a:buClr>
              <a:buSzPct val="64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-8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66"/>
              </a:buClr>
              <a:buSzPct val="64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-8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66"/>
              </a:buClr>
              <a:buSzPct val="64000"/>
              <a:buFont typeface="Wingdings" panose="05000000000000000000" pitchFamily="2" charset="2"/>
              <a:buChar char="l"/>
              <a:defRPr sz="1600">
                <a:solidFill>
                  <a:schemeClr val="tx1"/>
                </a:solidFill>
                <a:latin typeface="Arial" panose="020B0604020202020204" pitchFamily="34" charset="0"/>
                <a:ea typeface="ヒラギノ角ゴ ProN W3" pitchFamily="-84" charset="-128"/>
                <a:sym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24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Antecedents of CSR in </a:t>
            </a:r>
            <a:r>
              <a:rPr lang="en-US" sz="2800" dirty="0" smtClean="0"/>
              <a:t>hospitality firms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sz="2400" dirty="0" smtClean="0"/>
              <a:t>Regulatory </a:t>
            </a:r>
            <a:r>
              <a:rPr lang="en-US" sz="2400" dirty="0"/>
              <a:t>p</a:t>
            </a:r>
            <a:r>
              <a:rPr lang="en-US" sz="2400" dirty="0" smtClean="0"/>
              <a:t>ressure</a:t>
            </a:r>
            <a:endParaRPr lang="en-US" sz="2400" dirty="0"/>
          </a:p>
          <a:p>
            <a:pPr lvl="1"/>
            <a:r>
              <a:rPr lang="en-US" sz="2000" dirty="0"/>
              <a:t>Compliance with national and international laws</a:t>
            </a:r>
          </a:p>
          <a:p>
            <a:pPr lvl="1"/>
            <a:r>
              <a:rPr lang="en-US" sz="2000" dirty="0"/>
              <a:t>Adhering to industry standards and certifications (e.g., Green Globe, ISO 14001)</a:t>
            </a:r>
          </a:p>
          <a:p>
            <a:r>
              <a:rPr lang="en-US" sz="2400" dirty="0" smtClean="0"/>
              <a:t>Market </a:t>
            </a:r>
            <a:r>
              <a:rPr lang="en-US" sz="2400" dirty="0" smtClean="0"/>
              <a:t>demand</a:t>
            </a:r>
            <a:endParaRPr lang="en-US" sz="2400" dirty="0"/>
          </a:p>
          <a:p>
            <a:pPr lvl="1"/>
            <a:r>
              <a:rPr lang="en-US" sz="2000" dirty="0"/>
              <a:t>Increased demand from consumers for ethical and sustainable business practices</a:t>
            </a:r>
          </a:p>
          <a:p>
            <a:pPr lvl="1"/>
            <a:r>
              <a:rPr lang="en-US" sz="2000" dirty="0"/>
              <a:t>Socially-conscious travelers and eco-tourism trends</a:t>
            </a:r>
          </a:p>
          <a:p>
            <a:r>
              <a:rPr lang="en-US" sz="2400" dirty="0" smtClean="0"/>
              <a:t>Competitive </a:t>
            </a:r>
            <a:r>
              <a:rPr lang="en-US" sz="2400" dirty="0" smtClean="0"/>
              <a:t>advantage</a:t>
            </a:r>
            <a:endParaRPr lang="en-US" sz="2400" dirty="0"/>
          </a:p>
          <a:p>
            <a:pPr lvl="1"/>
            <a:r>
              <a:rPr lang="en-US" sz="2000" dirty="0"/>
              <a:t>Differentiating the brand from competitors by showcasing responsible practices</a:t>
            </a:r>
          </a:p>
          <a:p>
            <a:pPr lvl="1"/>
            <a:r>
              <a:rPr lang="en-US" sz="2000" dirty="0"/>
              <a:t>Positive media coverage and customer loyalty as a result of CSR efforts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2F1CB-5A0F-4F07-A1E6-D391DF96FDE3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9387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Corporate social responsibility</a:t>
            </a:r>
            <a:r>
              <a:rPr lang="en-US" b="0" dirty="0" smtClean="0"/>
              <a:t> (</a:t>
            </a:r>
            <a:r>
              <a:rPr lang="en-US" dirty="0" smtClean="0"/>
              <a:t>CSR</a:t>
            </a:r>
            <a:r>
              <a:rPr lang="en-US" b="0" dirty="0" smtClean="0"/>
              <a:t>) is a self-regulating business model that helps a company be socially accountable—to itself, its stakeholders, and the public.</a:t>
            </a:r>
          </a:p>
          <a:p>
            <a:r>
              <a:rPr lang="en-US" b="0" dirty="0" smtClean="0"/>
              <a:t>It refers </a:t>
            </a:r>
            <a:r>
              <a:rPr lang="en-US" b="0" dirty="0"/>
              <a:t>to the ethical obligations businesses have towards society, beyond profit-making</a:t>
            </a:r>
            <a:r>
              <a:rPr lang="en-US" b="0" dirty="0" smtClean="0"/>
              <a:t>. Involves </a:t>
            </a:r>
            <a:r>
              <a:rPr lang="en-US" b="0" dirty="0"/>
              <a:t>sustainable business practices, community engagement, and responsible resource management.</a:t>
            </a:r>
            <a:endParaRPr lang="en-US" b="0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95C3306-15ED-4A02-B3CA-F9BA02709309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Antecedents of CSR in </a:t>
            </a:r>
            <a:r>
              <a:rPr lang="en-US" sz="2400" dirty="0" smtClean="0"/>
              <a:t>hospitality firms </a:t>
            </a:r>
            <a:r>
              <a:rPr lang="en-US" sz="2400" dirty="0" smtClean="0"/>
              <a:t>contd.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Stakeholder </a:t>
            </a:r>
            <a:r>
              <a:rPr lang="en-US" dirty="0"/>
              <a:t>e</a:t>
            </a:r>
            <a:r>
              <a:rPr lang="en-US" dirty="0" smtClean="0"/>
              <a:t>xpectations</a:t>
            </a:r>
            <a:endParaRPr lang="en-US" dirty="0" smtClean="0"/>
          </a:p>
          <a:p>
            <a:pPr lvl="1"/>
            <a:r>
              <a:rPr lang="en-US" dirty="0" smtClean="0"/>
              <a:t>Pressure </a:t>
            </a:r>
            <a:r>
              <a:rPr lang="en-US" dirty="0"/>
              <a:t>from investors, customers, employees, and local communities for ethical </a:t>
            </a:r>
            <a:r>
              <a:rPr lang="en-US" dirty="0" smtClean="0"/>
              <a:t>behavior</a:t>
            </a:r>
          </a:p>
          <a:p>
            <a:pPr lvl="1"/>
            <a:r>
              <a:rPr lang="en-US" dirty="0" smtClean="0"/>
              <a:t>Corporate </a:t>
            </a:r>
            <a:r>
              <a:rPr lang="en-US" dirty="0"/>
              <a:t>governance and accountability to </a:t>
            </a:r>
            <a:r>
              <a:rPr lang="en-US" dirty="0" smtClean="0"/>
              <a:t>stakeholders</a:t>
            </a:r>
          </a:p>
          <a:p>
            <a:r>
              <a:rPr lang="en-US" dirty="0" smtClean="0"/>
              <a:t>Globalization </a:t>
            </a:r>
            <a:r>
              <a:rPr lang="en-US" dirty="0"/>
              <a:t>and </a:t>
            </a:r>
            <a:r>
              <a:rPr lang="en-US" dirty="0" smtClean="0"/>
              <a:t>international standards</a:t>
            </a:r>
            <a:endParaRPr lang="en-US" dirty="0" smtClean="0"/>
          </a:p>
          <a:p>
            <a:pPr lvl="1"/>
            <a:r>
              <a:rPr lang="en-US" dirty="0" smtClean="0"/>
              <a:t>Aligning </a:t>
            </a:r>
            <a:r>
              <a:rPr lang="en-US" dirty="0"/>
              <a:t>with global sustainability frameworks (e.g., UN Sustainable Development Goals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Operating </a:t>
            </a:r>
            <a:r>
              <a:rPr lang="en-US" dirty="0"/>
              <a:t>responsibly in diverse cultural and legal </a:t>
            </a:r>
            <a:r>
              <a:rPr lang="en-US" dirty="0" smtClean="0"/>
              <a:t>environments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2F1CB-5A0F-4F07-A1E6-D391DF96FDE3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86690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Antecedents of CSR in </a:t>
            </a:r>
            <a:r>
              <a:rPr lang="en-US" sz="2400" dirty="0" smtClean="0"/>
              <a:t>hospitality firms </a:t>
            </a:r>
            <a:r>
              <a:rPr lang="en-US" sz="2400" dirty="0"/>
              <a:t>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Ethical </a:t>
            </a:r>
            <a:r>
              <a:rPr lang="en-US" dirty="0" smtClean="0"/>
              <a:t>leadership</a:t>
            </a:r>
            <a:endParaRPr lang="en-US" dirty="0"/>
          </a:p>
          <a:p>
            <a:pPr lvl="1"/>
            <a:r>
              <a:rPr lang="en-US" dirty="0"/>
              <a:t>Visionary leadership that prioritizes ethical considerations and long-term societal </a:t>
            </a:r>
            <a:r>
              <a:rPr lang="en-US" dirty="0" smtClean="0"/>
              <a:t>impacts</a:t>
            </a:r>
          </a:p>
          <a:p>
            <a:pPr lvl="1"/>
            <a:r>
              <a:rPr lang="en-US" dirty="0" smtClean="0"/>
              <a:t>Influence </a:t>
            </a:r>
            <a:r>
              <a:rPr lang="en-US" dirty="0"/>
              <a:t>of company founders or CEOs who are committed to CSR values</a:t>
            </a:r>
          </a:p>
          <a:p>
            <a:r>
              <a:rPr lang="en-US" dirty="0"/>
              <a:t>Corporate </a:t>
            </a:r>
            <a:r>
              <a:rPr lang="en-US" dirty="0" smtClean="0"/>
              <a:t>reputation management</a:t>
            </a:r>
            <a:endParaRPr lang="en-US" dirty="0" smtClean="0"/>
          </a:p>
          <a:p>
            <a:pPr lvl="1"/>
            <a:r>
              <a:rPr lang="en-US" dirty="0" smtClean="0"/>
              <a:t>Avoiding </a:t>
            </a:r>
            <a:r>
              <a:rPr lang="en-US" dirty="0"/>
              <a:t>reputational damage from unethical </a:t>
            </a:r>
            <a:r>
              <a:rPr lang="en-US" dirty="0" smtClean="0"/>
              <a:t>practices</a:t>
            </a:r>
          </a:p>
          <a:p>
            <a:pPr lvl="1"/>
            <a:r>
              <a:rPr lang="en-US" dirty="0" smtClean="0"/>
              <a:t>Engaging </a:t>
            </a:r>
            <a:r>
              <a:rPr lang="en-US" dirty="0"/>
              <a:t>in CSR to rebuild or strengthen brand image, particularly after crises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2F1CB-5A0F-4F07-A1E6-D391DF96FDE3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1802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Antecedents of CSR in hospitality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/>
              <a:t>These </a:t>
            </a:r>
            <a:r>
              <a:rPr lang="en-US" dirty="0"/>
              <a:t>actions are not just voluntary but often a strategic response to various </a:t>
            </a:r>
            <a:r>
              <a:rPr lang="en-US" dirty="0" smtClean="0"/>
              <a:t>pressures.</a:t>
            </a:r>
          </a:p>
          <a:p>
            <a:pPr marL="0" lvl="0" indent="0">
              <a:buNone/>
            </a:pPr>
            <a:r>
              <a:rPr lang="en-US" dirty="0" smtClean="0"/>
              <a:t>PEEL QUESTION – Using the PEEL describe the factors that lead to the occurrence of CSR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2F1CB-5A0F-4F07-A1E6-D391DF96FDE3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620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CSR process in hospitality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Environmental sustainability</a:t>
            </a:r>
          </a:p>
          <a:p>
            <a:r>
              <a:rPr lang="en-US" dirty="0" smtClean="0"/>
              <a:t>Community engagement</a:t>
            </a:r>
          </a:p>
          <a:p>
            <a:r>
              <a:rPr lang="en-US" dirty="0" smtClean="0"/>
              <a:t>Employee welfare</a:t>
            </a:r>
          </a:p>
          <a:p>
            <a:r>
              <a:rPr lang="en-US" dirty="0" smtClean="0"/>
              <a:t>Ethical sourcing</a:t>
            </a:r>
          </a:p>
          <a:p>
            <a:r>
              <a:rPr lang="en-US" dirty="0" smtClean="0"/>
              <a:t>Guest engagement – towel and linen </a:t>
            </a:r>
            <a:r>
              <a:rPr lang="en-US" dirty="0" smtClean="0"/>
              <a:t>reuse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2F1CB-5A0F-4F07-A1E6-D391DF96FDE3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29026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 of CSR in hospitality firms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Enhanced reputation – brand image – customer loyalty and satisfaction</a:t>
            </a:r>
          </a:p>
          <a:p>
            <a:r>
              <a:rPr lang="en-US" dirty="0" smtClean="0"/>
              <a:t>Cost savings – </a:t>
            </a:r>
            <a:r>
              <a:rPr lang="en-US" dirty="0" err="1" smtClean="0"/>
              <a:t>eg</a:t>
            </a:r>
            <a:r>
              <a:rPr lang="en-US" dirty="0" smtClean="0"/>
              <a:t> through guest engagement</a:t>
            </a:r>
          </a:p>
          <a:p>
            <a:r>
              <a:rPr lang="en-US" dirty="0" smtClean="0"/>
              <a:t>Talent retention </a:t>
            </a:r>
          </a:p>
          <a:p>
            <a:r>
              <a:rPr lang="en-US" dirty="0" smtClean="0"/>
              <a:t>Positive impact on local communities – job creation</a:t>
            </a:r>
          </a:p>
          <a:p>
            <a:pPr marL="0" indent="0">
              <a:buNone/>
            </a:pPr>
            <a:r>
              <a:rPr lang="en-US" dirty="0" smtClean="0"/>
              <a:t>PEEL QUESTION</a:t>
            </a:r>
          </a:p>
          <a:p>
            <a:pPr marL="0" indent="0">
              <a:buNone/>
            </a:pPr>
            <a:r>
              <a:rPr lang="en-US" dirty="0" smtClean="0"/>
              <a:t>These are the typical outcomes of CSR. Explain how they contribute to firm sustainability?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2F1CB-5A0F-4F07-A1E6-D391DF96FDE3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05459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CSR </a:t>
            </a:r>
            <a:r>
              <a:rPr lang="en-US" dirty="0"/>
              <a:t>p</a:t>
            </a:r>
            <a:r>
              <a:rPr lang="en-US" dirty="0" smtClean="0"/>
              <a:t>illars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Economic </a:t>
            </a:r>
            <a:r>
              <a:rPr lang="en-US" dirty="0"/>
              <a:t>r</a:t>
            </a:r>
            <a:r>
              <a:rPr lang="en-US" dirty="0" smtClean="0"/>
              <a:t>esponsibility</a:t>
            </a:r>
            <a:r>
              <a:rPr lang="en-US" dirty="0"/>
              <a:t>: Profit generation with ethical practices</a:t>
            </a:r>
          </a:p>
          <a:p>
            <a:r>
              <a:rPr lang="en-US" dirty="0"/>
              <a:t>Legal </a:t>
            </a:r>
            <a:r>
              <a:rPr lang="en-US" dirty="0" smtClean="0"/>
              <a:t>responsibility</a:t>
            </a:r>
            <a:r>
              <a:rPr lang="en-US" dirty="0"/>
              <a:t>: Compliance with laws and regulations</a:t>
            </a:r>
          </a:p>
          <a:p>
            <a:r>
              <a:rPr lang="en-US" dirty="0"/>
              <a:t>Ethical </a:t>
            </a:r>
            <a:r>
              <a:rPr lang="en-US" dirty="0" smtClean="0"/>
              <a:t>responsibility</a:t>
            </a:r>
            <a:r>
              <a:rPr lang="en-US" dirty="0"/>
              <a:t>: Doing the right thing, even beyond the law</a:t>
            </a:r>
          </a:p>
          <a:p>
            <a:r>
              <a:rPr lang="en-US" dirty="0"/>
              <a:t>Philanthropic </a:t>
            </a:r>
            <a:r>
              <a:rPr lang="en-US" dirty="0" smtClean="0"/>
              <a:t>responsibility</a:t>
            </a:r>
            <a:r>
              <a:rPr lang="en-US" dirty="0"/>
              <a:t>: Voluntary giving back to </a:t>
            </a:r>
            <a:r>
              <a:rPr lang="en-US" dirty="0" smtClean="0"/>
              <a:t>society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2F1CB-5A0F-4F07-A1E6-D391DF96FDE3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0739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hospitality businesses increasingly adopting CSR?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Ethical </a:t>
            </a:r>
            <a:r>
              <a:rPr lang="en-US" dirty="0"/>
              <a:t>r</a:t>
            </a:r>
            <a:r>
              <a:rPr lang="en-US" dirty="0" smtClean="0"/>
              <a:t>esponsibility</a:t>
            </a:r>
            <a:endParaRPr lang="en-US" dirty="0" smtClean="0"/>
          </a:p>
          <a:p>
            <a:pPr lvl="1"/>
            <a:r>
              <a:rPr lang="en-US" dirty="0" smtClean="0"/>
              <a:t>Moral </a:t>
            </a:r>
            <a:r>
              <a:rPr lang="en-US" dirty="0" smtClean="0"/>
              <a:t>obligation </a:t>
            </a:r>
            <a:r>
              <a:rPr lang="en-US" dirty="0" smtClean="0"/>
              <a:t>and </a:t>
            </a:r>
            <a:r>
              <a:rPr lang="en-US" dirty="0" smtClean="0"/>
              <a:t>alignment </a:t>
            </a:r>
            <a:r>
              <a:rPr lang="en-US" dirty="0"/>
              <a:t>with </a:t>
            </a:r>
            <a:r>
              <a:rPr lang="en-US" dirty="0" smtClean="0"/>
              <a:t>industry </a:t>
            </a:r>
            <a:r>
              <a:rPr lang="en-US" dirty="0"/>
              <a:t>v</a:t>
            </a:r>
            <a:r>
              <a:rPr lang="en-US" dirty="0" smtClean="0"/>
              <a:t>alues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Enhancing </a:t>
            </a:r>
            <a:r>
              <a:rPr lang="en-US" dirty="0"/>
              <a:t>b</a:t>
            </a:r>
            <a:r>
              <a:rPr lang="en-US" dirty="0" smtClean="0"/>
              <a:t>rand </a:t>
            </a:r>
            <a:r>
              <a:rPr lang="en-US" dirty="0"/>
              <a:t>r</a:t>
            </a:r>
            <a:r>
              <a:rPr lang="en-US" dirty="0" smtClean="0"/>
              <a:t>eputation </a:t>
            </a:r>
            <a:r>
              <a:rPr lang="en-US" dirty="0"/>
              <a:t>and </a:t>
            </a:r>
            <a:r>
              <a:rPr lang="en-US" dirty="0"/>
              <a:t>t</a:t>
            </a:r>
            <a:r>
              <a:rPr lang="en-US" dirty="0" smtClean="0"/>
              <a:t>rust</a:t>
            </a:r>
            <a:endParaRPr lang="en-US" dirty="0" smtClean="0"/>
          </a:p>
          <a:p>
            <a:pPr lvl="1"/>
            <a:r>
              <a:rPr lang="en-US" dirty="0" smtClean="0"/>
              <a:t>Positive </a:t>
            </a:r>
            <a:r>
              <a:rPr lang="en-US" dirty="0"/>
              <a:t>p</a:t>
            </a:r>
            <a:r>
              <a:rPr lang="en-US" dirty="0" smtClean="0"/>
              <a:t>ublic </a:t>
            </a:r>
            <a:r>
              <a:rPr lang="en-US" dirty="0"/>
              <a:t>i</a:t>
            </a:r>
            <a:r>
              <a:rPr lang="en-US" dirty="0" smtClean="0"/>
              <a:t>mage </a:t>
            </a:r>
            <a:r>
              <a:rPr lang="en-US" dirty="0" smtClean="0"/>
              <a:t>and </a:t>
            </a:r>
            <a:r>
              <a:rPr lang="en-US" dirty="0"/>
              <a:t>c</a:t>
            </a:r>
            <a:r>
              <a:rPr lang="en-US" dirty="0" smtClean="0"/>
              <a:t>ustomer loyalty</a:t>
            </a:r>
            <a:endParaRPr lang="en-US" dirty="0" smtClean="0"/>
          </a:p>
          <a:p>
            <a:r>
              <a:rPr lang="en-US" dirty="0"/>
              <a:t>Economic </a:t>
            </a:r>
            <a:r>
              <a:rPr lang="en-US" dirty="0" smtClean="0"/>
              <a:t>sustainability</a:t>
            </a:r>
            <a:endParaRPr lang="en-US" dirty="0"/>
          </a:p>
          <a:p>
            <a:pPr lvl="1"/>
            <a:r>
              <a:rPr lang="en-US" dirty="0" smtClean="0"/>
              <a:t>Long-term </a:t>
            </a:r>
            <a:r>
              <a:rPr lang="en-US" dirty="0"/>
              <a:t>p</a:t>
            </a:r>
            <a:r>
              <a:rPr lang="en-US" dirty="0" smtClean="0"/>
              <a:t>rofitability </a:t>
            </a:r>
            <a:r>
              <a:rPr lang="en-US" dirty="0" smtClean="0"/>
              <a:t>and </a:t>
            </a:r>
            <a:r>
              <a:rPr lang="en-US" dirty="0" smtClean="0"/>
              <a:t>attracting </a:t>
            </a:r>
            <a:r>
              <a:rPr lang="en-US" dirty="0" smtClean="0"/>
              <a:t>investors</a:t>
            </a:r>
          </a:p>
          <a:p>
            <a:r>
              <a:rPr lang="en-US" dirty="0"/>
              <a:t>Regulatory </a:t>
            </a:r>
            <a:r>
              <a:rPr lang="en-US" dirty="0" smtClean="0"/>
              <a:t>compliance</a:t>
            </a:r>
            <a:endParaRPr lang="en-US" dirty="0"/>
          </a:p>
          <a:p>
            <a:pPr lvl="1"/>
            <a:r>
              <a:rPr lang="en-US" dirty="0"/>
              <a:t>Avoiding </a:t>
            </a:r>
            <a:r>
              <a:rPr lang="en-US" dirty="0"/>
              <a:t>l</a:t>
            </a:r>
            <a:r>
              <a:rPr lang="en-US" dirty="0" smtClean="0"/>
              <a:t>egal </a:t>
            </a:r>
            <a:r>
              <a:rPr lang="en-US" dirty="0"/>
              <a:t>i</a:t>
            </a:r>
            <a:r>
              <a:rPr lang="en-US" dirty="0" smtClean="0"/>
              <a:t>ssues </a:t>
            </a:r>
            <a:r>
              <a:rPr lang="en-US" dirty="0" smtClean="0"/>
              <a:t>and </a:t>
            </a:r>
            <a:r>
              <a:rPr lang="en-US" dirty="0" smtClean="0"/>
              <a:t>ob</a:t>
            </a:r>
            <a:r>
              <a:rPr lang="en-US" dirty="0" smtClean="0"/>
              <a:t>taining </a:t>
            </a:r>
            <a:r>
              <a:rPr lang="en-US" dirty="0" smtClean="0"/>
              <a:t>certifications</a:t>
            </a:r>
          </a:p>
          <a:p>
            <a:r>
              <a:rPr lang="en-US" dirty="0"/>
              <a:t>Improving </a:t>
            </a:r>
            <a:r>
              <a:rPr lang="en-US" dirty="0" smtClean="0"/>
              <a:t>employee </a:t>
            </a:r>
            <a:r>
              <a:rPr lang="en-US" dirty="0"/>
              <a:t>e</a:t>
            </a:r>
            <a:r>
              <a:rPr lang="en-US" dirty="0" smtClean="0"/>
              <a:t>ngagement </a:t>
            </a:r>
            <a:r>
              <a:rPr lang="en-US" dirty="0"/>
              <a:t>and </a:t>
            </a:r>
            <a:r>
              <a:rPr lang="en-US" dirty="0" smtClean="0"/>
              <a:t>retention</a:t>
            </a:r>
            <a:endParaRPr lang="en-US" dirty="0"/>
          </a:p>
          <a:p>
            <a:pPr lvl="1"/>
            <a:r>
              <a:rPr lang="en-US" dirty="0"/>
              <a:t>Workplace </a:t>
            </a:r>
            <a:r>
              <a:rPr lang="en-US" dirty="0"/>
              <a:t>m</a:t>
            </a:r>
            <a:r>
              <a:rPr lang="en-US" dirty="0" smtClean="0"/>
              <a:t>orale </a:t>
            </a:r>
            <a:r>
              <a:rPr lang="en-US" dirty="0" smtClean="0"/>
              <a:t>and </a:t>
            </a:r>
            <a:r>
              <a:rPr lang="en-US" dirty="0" smtClean="0"/>
              <a:t>attracting </a:t>
            </a:r>
            <a:r>
              <a:rPr lang="en-US" dirty="0" smtClean="0"/>
              <a:t>talent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2F1CB-5A0F-4F07-A1E6-D391DF96FDE3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94403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hospitality businesses increasingly adopting CSR?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Mitigating </a:t>
            </a:r>
            <a:r>
              <a:rPr lang="en-US" dirty="0" smtClean="0"/>
              <a:t>risks </a:t>
            </a:r>
            <a:r>
              <a:rPr lang="en-US" dirty="0"/>
              <a:t>and </a:t>
            </a:r>
            <a:r>
              <a:rPr lang="en-US" dirty="0" smtClean="0"/>
              <a:t>avoiding crises</a:t>
            </a:r>
            <a:endParaRPr lang="en-US" dirty="0"/>
          </a:p>
          <a:p>
            <a:pPr lvl="1"/>
            <a:r>
              <a:rPr lang="en-US" dirty="0"/>
              <a:t>Reputation </a:t>
            </a:r>
            <a:r>
              <a:rPr lang="en-US" dirty="0"/>
              <a:t>p</a:t>
            </a:r>
            <a:r>
              <a:rPr lang="en-US" dirty="0" smtClean="0"/>
              <a:t>rotection </a:t>
            </a:r>
            <a:r>
              <a:rPr lang="en-US" dirty="0" smtClean="0"/>
              <a:t>and proactive risk management</a:t>
            </a:r>
          </a:p>
          <a:p>
            <a:r>
              <a:rPr lang="en-US" dirty="0"/>
              <a:t>Responding to </a:t>
            </a:r>
            <a:r>
              <a:rPr lang="en-US" dirty="0" smtClean="0"/>
              <a:t>market </a:t>
            </a:r>
            <a:r>
              <a:rPr lang="en-US" dirty="0"/>
              <a:t>t</a:t>
            </a:r>
            <a:r>
              <a:rPr lang="en-US" dirty="0" smtClean="0"/>
              <a:t>rends</a:t>
            </a:r>
            <a:endParaRPr lang="en-US" dirty="0"/>
          </a:p>
          <a:p>
            <a:pPr lvl="1"/>
            <a:r>
              <a:rPr lang="en-US" dirty="0"/>
              <a:t>Consumer </a:t>
            </a:r>
            <a:r>
              <a:rPr lang="en-US" dirty="0" smtClean="0"/>
              <a:t>demand </a:t>
            </a:r>
            <a:r>
              <a:rPr lang="en-US" dirty="0" smtClean="0"/>
              <a:t>and </a:t>
            </a:r>
            <a:r>
              <a:rPr lang="en-US" dirty="0" smtClean="0"/>
              <a:t>tourism </a:t>
            </a:r>
            <a:r>
              <a:rPr lang="en-US" dirty="0" smtClean="0"/>
              <a:t>trends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2F1CB-5A0F-4F07-A1E6-D391DF96FDE3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51632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in </a:t>
            </a:r>
            <a:r>
              <a:rPr lang="en-US" dirty="0" smtClean="0"/>
              <a:t>implementing </a:t>
            </a:r>
            <a:r>
              <a:rPr lang="en-US" dirty="0" smtClean="0"/>
              <a:t>CSR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 </a:t>
            </a:r>
            <a:r>
              <a:rPr lang="en-US" dirty="0"/>
              <a:t>implications</a:t>
            </a:r>
          </a:p>
          <a:p>
            <a:r>
              <a:rPr lang="en-US" dirty="0"/>
              <a:t>Balancing profitability with social good</a:t>
            </a:r>
          </a:p>
          <a:p>
            <a:r>
              <a:rPr lang="en-US" dirty="0"/>
              <a:t>Ensuring genuine engagement vs. '</a:t>
            </a:r>
            <a:r>
              <a:rPr lang="en-US" dirty="0" err="1"/>
              <a:t>greenwashing</a:t>
            </a:r>
            <a:r>
              <a:rPr lang="en-US" dirty="0"/>
              <a:t>'</a:t>
            </a:r>
          </a:p>
          <a:p>
            <a:r>
              <a:rPr lang="en-US" dirty="0"/>
              <a:t>Measuring the impact of CSR </a:t>
            </a:r>
            <a:r>
              <a:rPr lang="en-US" dirty="0" smtClean="0"/>
              <a:t>initiatives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2F1CB-5A0F-4F07-A1E6-D391DF96FDE3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8565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CSR in </a:t>
            </a:r>
            <a:r>
              <a:rPr lang="en-US" dirty="0" smtClean="0"/>
              <a:t>Hospitality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Community </a:t>
            </a:r>
            <a:r>
              <a:rPr lang="en-US" dirty="0"/>
              <a:t>Engagement: </a:t>
            </a:r>
            <a:r>
              <a:rPr lang="en-US" b="0" dirty="0"/>
              <a:t>Supporting local businesses, education initiatives, health programs</a:t>
            </a:r>
          </a:p>
          <a:p>
            <a:r>
              <a:rPr lang="en-US" dirty="0"/>
              <a:t>Environmental Practices: </a:t>
            </a:r>
            <a:r>
              <a:rPr lang="en-US" b="0" dirty="0"/>
              <a:t>Waste reduction, water and energy conservation, eco-friendly infrastructure</a:t>
            </a:r>
          </a:p>
          <a:p>
            <a:r>
              <a:rPr lang="en-US" dirty="0"/>
              <a:t>Fair Labor Practices: </a:t>
            </a:r>
            <a:r>
              <a:rPr lang="en-US" b="0" dirty="0"/>
              <a:t>Fair wages, training and development opportunities, promoting diversity and inclusion</a:t>
            </a:r>
          </a:p>
          <a:p>
            <a:r>
              <a:rPr lang="en-US" dirty="0"/>
              <a:t>Ethical Sourcing: </a:t>
            </a:r>
            <a:r>
              <a:rPr lang="en-US" b="0" dirty="0"/>
              <a:t>Using locally-sourced, sustainable materials, supporting fair trade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2F1CB-5A0F-4F07-A1E6-D391DF96FDE3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974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DE7DC6-2955-4190-8783-2F66A40B8941}" type="slidenum">
              <a:rPr lang="en-US" altLang="en-US" sz="1400" b="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b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Arguments </a:t>
            </a:r>
            <a:r>
              <a:rPr lang="en-US" altLang="en-US" i="1" smtClean="0"/>
              <a:t>Against</a:t>
            </a:r>
            <a:r>
              <a:rPr lang="en-US" altLang="en-US" smtClean="0"/>
              <a:t>  CSR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03438"/>
            <a:ext cx="4033838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2300" smtClean="0"/>
              <a:t>Restricts the classic economic goal of profit maximization</a:t>
            </a:r>
            <a:br>
              <a:rPr lang="en-US" altLang="en-US" sz="2300" smtClean="0"/>
            </a:br>
            <a:endParaRPr lang="en-US" altLang="en-US" sz="2300" smtClean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2300" smtClean="0"/>
              <a:t>Business is not equipped to handle social activities</a:t>
            </a:r>
            <a:br>
              <a:rPr lang="en-US" altLang="en-US" sz="2300" smtClean="0"/>
            </a:br>
            <a:endParaRPr lang="en-US" altLang="en-US" sz="2300" smtClean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2300" smtClean="0"/>
              <a:t>Dilutes the primary purpose of business</a:t>
            </a: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2103438"/>
            <a:ext cx="4033837" cy="4525962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sz="2300" smtClean="0"/>
              <a:t>Increases the power of business </a:t>
            </a:r>
            <a:br>
              <a:rPr lang="en-US" altLang="en-US" sz="2300" smtClean="0"/>
            </a:br>
            <a:endParaRPr lang="en-US" altLang="en-US" sz="2300" smtClean="0"/>
          </a:p>
          <a:p>
            <a:pPr eaLnBrk="1" hangingPunct="1">
              <a:spcBef>
                <a:spcPct val="50000"/>
              </a:spcBef>
            </a:pPr>
            <a:r>
              <a:rPr lang="en-US" altLang="en-US" sz="2300" smtClean="0"/>
              <a:t>Limits the ability to compete in a global marketplace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300" smtClean="0"/>
          </a:p>
        </p:txBody>
      </p:sp>
      <p:sp>
        <p:nvSpPr>
          <p:cNvPr id="6150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8278C23-BC91-409B-8604-55FCC8D5D22C}" type="slidenum">
              <a:rPr lang="en-US" altLang="en-US" sz="1400" b="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b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874838"/>
            <a:ext cx="4038600" cy="4525962"/>
          </a:xfrm>
        </p:spPr>
        <p:txBody>
          <a:bodyPr/>
          <a:lstStyle/>
          <a:p>
            <a:pPr eaLnBrk="1" hangingPunct="1">
              <a:spcBef>
                <a:spcPct val="55000"/>
              </a:spcBef>
            </a:pPr>
            <a:r>
              <a:rPr lang="en-US" altLang="en-US" sz="2200" smtClean="0"/>
              <a:t>Addresses social issues brought on by business, and allows business to be part of the solution</a:t>
            </a:r>
            <a:br>
              <a:rPr lang="en-US" altLang="en-US" sz="2200" smtClean="0"/>
            </a:br>
            <a:endParaRPr lang="en-US" altLang="en-US" sz="2200" smtClean="0"/>
          </a:p>
          <a:p>
            <a:pPr eaLnBrk="1" hangingPunct="1">
              <a:spcBef>
                <a:spcPct val="55000"/>
              </a:spcBef>
            </a:pPr>
            <a:r>
              <a:rPr lang="en-US" altLang="en-US" sz="2200" smtClean="0"/>
              <a:t>Protects business </a:t>
            </a:r>
            <a:br>
              <a:rPr lang="en-US" altLang="en-US" sz="2200" smtClean="0"/>
            </a:br>
            <a:r>
              <a:rPr lang="en-US" altLang="en-US" sz="2200" smtClean="0"/>
              <a:t>self-interest</a:t>
            </a:r>
            <a:br>
              <a:rPr lang="en-US" altLang="en-US" sz="2200" smtClean="0"/>
            </a:br>
            <a:endParaRPr lang="en-US" altLang="en-US" sz="2200" smtClean="0"/>
          </a:p>
          <a:p>
            <a:pPr eaLnBrk="1" hangingPunct="1">
              <a:spcBef>
                <a:spcPct val="55000"/>
              </a:spcBef>
            </a:pPr>
            <a:r>
              <a:rPr lang="en-US" altLang="en-US" sz="2200" smtClean="0"/>
              <a:t>Wards off future government intervention</a:t>
            </a:r>
            <a:br>
              <a:rPr lang="en-US" altLang="en-US" sz="2200" smtClean="0"/>
            </a:br>
            <a:endParaRPr lang="en-US" altLang="en-US" sz="220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874838"/>
            <a:ext cx="4114800" cy="4114800"/>
          </a:xfrm>
        </p:spPr>
        <p:txBody>
          <a:bodyPr/>
          <a:lstStyle/>
          <a:p>
            <a:pPr eaLnBrk="1" hangingPunct="1">
              <a:spcBef>
                <a:spcPct val="55000"/>
              </a:spcBef>
            </a:pPr>
            <a:r>
              <a:rPr lang="en-US" altLang="en-US" sz="2200" smtClean="0"/>
              <a:t>Addresses issues by using business resources and expertise</a:t>
            </a:r>
            <a:br>
              <a:rPr lang="en-US" altLang="en-US" sz="2200" smtClean="0"/>
            </a:br>
            <a:r>
              <a:rPr lang="en-US" altLang="en-US" sz="2200" smtClean="0"/>
              <a:t> </a:t>
            </a:r>
          </a:p>
          <a:p>
            <a:pPr eaLnBrk="1" hangingPunct="1">
              <a:spcBef>
                <a:spcPct val="55000"/>
              </a:spcBef>
            </a:pPr>
            <a:r>
              <a:rPr lang="en-US" altLang="en-US" sz="2200" smtClean="0"/>
              <a:t>Addresses issues by being proactive</a:t>
            </a:r>
            <a:br>
              <a:rPr lang="en-US" altLang="en-US" sz="2200" smtClean="0"/>
            </a:br>
            <a:endParaRPr lang="en-US" altLang="en-US" sz="2200" smtClean="0"/>
          </a:p>
          <a:p>
            <a:pPr eaLnBrk="1" hangingPunct="1">
              <a:spcBef>
                <a:spcPct val="55000"/>
              </a:spcBef>
            </a:pPr>
            <a:r>
              <a:rPr lang="en-US" altLang="en-US" sz="2200" smtClean="0"/>
              <a:t>The public supports CSR </a:t>
            </a:r>
          </a:p>
        </p:txBody>
      </p:sp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Arguments </a:t>
            </a:r>
            <a:r>
              <a:rPr lang="en-US" altLang="en-US" i="1" smtClean="0"/>
              <a:t>For </a:t>
            </a:r>
            <a:r>
              <a:rPr lang="en-US" altLang="en-US" smtClean="0"/>
              <a:t> CSR</a:t>
            </a:r>
          </a:p>
        </p:txBody>
      </p:sp>
      <p:sp>
        <p:nvSpPr>
          <p:cNvPr id="8198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8"/>
          <p:cNvSpPr txBox="1">
            <a:spLocks noChangeArrowheads="1"/>
          </p:cNvSpPr>
          <p:nvPr/>
        </p:nvSpPr>
        <p:spPr bwMode="auto">
          <a:xfrm>
            <a:off x="136525" y="6248400"/>
            <a:ext cx="4810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9E760469-0107-45D7-B02F-F76355ED72E7}" type="slidenum">
              <a:rPr lang="en-US" altLang="en-US" b="0">
                <a:solidFill>
                  <a:srgbClr val="FFFFFF"/>
                </a:solidFill>
                <a:latin typeface="Arial Bold" panose="020B0704020202020204" pitchFamily="34" charset="0"/>
                <a:ea typeface="MS PGothic" panose="020B0600070205080204" pitchFamily="34" charset="-128"/>
                <a:cs typeface="ヒラギノ角ゴ ProN W3" pitchFamily="-84" charset="-128"/>
                <a:sym typeface="Arial Bold" panose="020B0704020202020204" pitchFamily="34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b="0">
              <a:solidFill>
                <a:srgbClr val="FFFFFF"/>
              </a:solidFill>
              <a:latin typeface="Arial Bold" panose="020B0704020202020204" pitchFamily="34" charset="0"/>
              <a:ea typeface="MS PGothic" panose="020B0600070205080204" pitchFamily="34" charset="-128"/>
              <a:cs typeface="ヒラギノ角ゴ ProN W3" pitchFamily="-84" charset="-128"/>
              <a:sym typeface="Arial Bold" panose="020B0704020202020204" pitchFamily="34" charset="0"/>
            </a:endParaRPr>
          </a:p>
        </p:txBody>
      </p:sp>
      <p:sp>
        <p:nvSpPr>
          <p:cNvPr id="10243" name="Rectangle 9"/>
          <p:cNvSpPr>
            <a:spLocks noGrp="1" noChangeArrowheads="1"/>
          </p:cNvSpPr>
          <p:nvPr>
            <p:ph type="title"/>
          </p:nvPr>
        </p:nvSpPr>
        <p:spPr>
          <a:xfrm>
            <a:off x="136525" y="1066800"/>
            <a:ext cx="9067800" cy="928688"/>
          </a:xfrm>
        </p:spPr>
        <p:txBody>
          <a:bodyPr rIns="132080"/>
          <a:lstStyle/>
          <a:p>
            <a:pPr algn="ctr" eaLnBrk="1" hangingPunct="1"/>
            <a:r>
              <a:rPr lang="en-US" sz="3600" smtClean="0">
                <a:solidFill>
                  <a:schemeClr val="tx2"/>
                </a:solidFill>
                <a:sym typeface="Arial Bold" panose="020B0704020202020204" pitchFamily="34" charset="0"/>
              </a:rPr>
              <a:t>CSR is both critical and controversial</a:t>
            </a:r>
          </a:p>
        </p:txBody>
      </p:sp>
      <p:sp>
        <p:nvSpPr>
          <p:cNvPr id="1024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631825" y="2235200"/>
            <a:ext cx="7693025" cy="4495800"/>
          </a:xfrm>
        </p:spPr>
        <p:txBody>
          <a:bodyPr rIns="132080"/>
          <a:lstStyle/>
          <a:p>
            <a:pPr eaLnBrk="1" hangingPunct="1">
              <a:buClrTx/>
            </a:pPr>
            <a:r>
              <a:rPr lang="en-US" altLang="en-US" sz="3200" smtClean="0">
                <a:solidFill>
                  <a:schemeClr val="tx2"/>
                </a:solidFill>
                <a:sym typeface="Arial Bold" panose="020B0704020202020204" pitchFamily="34" charset="0"/>
              </a:rPr>
              <a:t>It is critical because the for-profit sector is the largest and most innovative part of any free society’</a:t>
            </a:r>
            <a:r>
              <a:rPr lang="en-US" altLang="ja-JP" sz="3200" smtClean="0">
                <a:solidFill>
                  <a:schemeClr val="tx2"/>
                </a:solidFill>
                <a:ea typeface="MS PGothic" panose="020B0600070205080204" pitchFamily="34" charset="-128"/>
                <a:sym typeface="Arial Bold" panose="020B0704020202020204" pitchFamily="34" charset="0"/>
              </a:rPr>
              <a:t>s economy.</a:t>
            </a:r>
            <a:r>
              <a:rPr lang="en-US" altLang="ja-JP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</a:p>
          <a:p>
            <a:pPr eaLnBrk="1" hangingPunct="1">
              <a:buClrTx/>
              <a:buFont typeface="Wingdings" panose="05000000000000000000" pitchFamily="2" charset="2"/>
              <a:buNone/>
            </a:pPr>
            <a:endParaRPr lang="en-US" altLang="en-US" sz="3200" smtClean="0">
              <a:solidFill>
                <a:schemeClr val="tx2"/>
              </a:solidFill>
            </a:endParaRPr>
          </a:p>
          <a:p>
            <a:pPr eaLnBrk="1" hangingPunct="1">
              <a:buClrTx/>
            </a:pPr>
            <a:r>
              <a:rPr lang="en-US" altLang="en-US" sz="3200" smtClean="0">
                <a:solidFill>
                  <a:schemeClr val="tx2"/>
                </a:solidFill>
                <a:sym typeface="Arial Bold" panose="020B0704020202020204" pitchFamily="34" charset="0"/>
              </a:rPr>
              <a:t>It is controversial because some see CSR as a distraction from the economic purpose of a business.</a:t>
            </a:r>
            <a:endParaRPr lang="en-US" altLang="en-US" sz="3200" smtClean="0">
              <a:solidFill>
                <a:schemeClr val="tx2"/>
              </a:solidFill>
              <a:ea typeface="ヒラギノ角ゴ ProN W6" pitchFamily="-84" charset="-128"/>
              <a:sym typeface="Arial Bold" panose="020B07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8"/>
          <p:cNvSpPr txBox="1">
            <a:spLocks noChangeArrowheads="1"/>
          </p:cNvSpPr>
          <p:nvPr/>
        </p:nvSpPr>
        <p:spPr bwMode="auto">
          <a:xfrm>
            <a:off x="136525" y="6248400"/>
            <a:ext cx="48101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>
              <a:spcBef>
                <a:spcPct val="20000"/>
              </a:spcBef>
              <a:buClr>
                <a:srgbClr val="385370"/>
              </a:buClr>
              <a:buSzPct val="120000"/>
              <a:buFont typeface="Wingdings" panose="05000000000000000000" pitchFamily="2" charset="2"/>
              <a:buChar char="§"/>
              <a:defRPr sz="2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DD183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8DD635D5-D5F9-48D9-890E-FD7B9104CDD3}" type="slidenum">
              <a:rPr lang="en-US" altLang="en-US" b="0">
                <a:solidFill>
                  <a:srgbClr val="FFFFFF"/>
                </a:solidFill>
                <a:latin typeface="Arial Bold" panose="020B0704020202020204" pitchFamily="34" charset="0"/>
                <a:ea typeface="MS PGothic" panose="020B0600070205080204" pitchFamily="34" charset="-128"/>
                <a:cs typeface="ヒラギノ角ゴ ProN W3" pitchFamily="-84" charset="-128"/>
                <a:sym typeface="Arial Bold" panose="020B0704020202020204" pitchFamily="34" charset="0"/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b="0">
              <a:solidFill>
                <a:srgbClr val="FFFFFF"/>
              </a:solidFill>
              <a:latin typeface="Arial Bold" panose="020B0704020202020204" pitchFamily="34" charset="0"/>
              <a:ea typeface="MS PGothic" panose="020B0600070205080204" pitchFamily="34" charset="-128"/>
              <a:cs typeface="ヒラギノ角ゴ ProN W3" pitchFamily="-84" charset="-128"/>
              <a:sym typeface="Arial Bold" panose="020B0704020202020204" pitchFamily="34" charset="0"/>
            </a:endParaRPr>
          </a:p>
        </p:txBody>
      </p:sp>
      <p:sp>
        <p:nvSpPr>
          <p:cNvPr id="11267" name="Rectangle 9"/>
          <p:cNvSpPr>
            <a:spLocks noGrp="1" noChangeArrowheads="1"/>
          </p:cNvSpPr>
          <p:nvPr>
            <p:ph type="title"/>
          </p:nvPr>
        </p:nvSpPr>
        <p:spPr>
          <a:xfrm>
            <a:off x="914400" y="979488"/>
            <a:ext cx="79248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4400" smtClean="0">
                <a:solidFill>
                  <a:schemeClr val="tx2"/>
                </a:solidFill>
                <a:sym typeface="MS PGothic" panose="020B0600070205080204" pitchFamily="34" charset="-128"/>
              </a:rPr>
              <a:t/>
            </a:r>
            <a:br>
              <a:rPr lang="en-US" altLang="en-US" sz="4400" smtClean="0">
                <a:solidFill>
                  <a:schemeClr val="tx2"/>
                </a:solidFill>
                <a:sym typeface="MS PGothic" panose="020B0600070205080204" pitchFamily="34" charset="-128"/>
              </a:rPr>
            </a:br>
            <a:r>
              <a:rPr lang="en-US" altLang="en-US" sz="4400" smtClean="0">
                <a:solidFill>
                  <a:schemeClr val="tx2"/>
                </a:solidFill>
                <a:sym typeface="Arial Bold" panose="020B0704020202020204" pitchFamily="34" charset="0"/>
              </a:rPr>
              <a:t>Business &amp; Society </a:t>
            </a:r>
          </a:p>
        </p:txBody>
      </p:sp>
      <p:sp>
        <p:nvSpPr>
          <p:cNvPr id="11268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 rIns="132080"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 smtClean="0">
                <a:solidFill>
                  <a:schemeClr val="tx2"/>
                </a:solidFill>
                <a:sym typeface="Arial Bold" panose="020B0704020202020204" pitchFamily="34" charset="0"/>
              </a:rPr>
              <a:t>People create organizations to leverage their collective resources in pursuit of common goals. </a:t>
            </a:r>
            <a:endParaRPr lang="en-US" altLang="en-US" sz="3200" smtClean="0">
              <a:solidFill>
                <a:schemeClr val="tx2"/>
              </a:solidFill>
              <a:ea typeface="ヒラギノ角ゴ ProN W6" pitchFamily="-84" charset="-128"/>
              <a:sym typeface="Arial Bold" panose="020B07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3200" smtClean="0">
              <a:solidFill>
                <a:schemeClr val="tx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 smtClean="0">
                <a:solidFill>
                  <a:schemeClr val="tx2"/>
                </a:solidFill>
                <a:sym typeface="Arial Bold" panose="020B0704020202020204" pitchFamily="34" charset="0"/>
              </a:rPr>
              <a:t>As organizations pursue these goals, they interact with others inside a larger context called society. </a:t>
            </a:r>
            <a:endParaRPr lang="en-US" altLang="en-US" sz="3200" smtClean="0">
              <a:solidFill>
                <a:schemeClr val="tx2"/>
              </a:solidFill>
              <a:ea typeface="ヒラギノ角ゴ ProN W6" pitchFamily="-84" charset="-128"/>
              <a:sym typeface="Arial Bold" panose="020B0704020202020204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295275"/>
            <a:ext cx="9137650" cy="522288"/>
          </a:xfrm>
          <a:prstGeom prst="rect">
            <a:avLst/>
          </a:prstGeom>
          <a:solidFill>
            <a:srgbClr val="0F406D"/>
          </a:solidFill>
          <a:ln w="9525">
            <a:solidFill>
              <a:srgbClr val="2D2D8A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spcBef>
                <a:spcPts val="600"/>
              </a:spcBef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>
              <a:spcBef>
                <a:spcPts val="600"/>
              </a:spcBef>
              <a:buClr>
                <a:srgbClr val="003366"/>
              </a:buClr>
              <a:buSzPct val="75000"/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003366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003366"/>
              </a:buClr>
              <a:buSzPct val="80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003366"/>
              </a:buClr>
              <a:buSzPct val="64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66"/>
              </a:buClr>
              <a:buSzPct val="64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66"/>
              </a:buClr>
              <a:buSzPct val="64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66"/>
              </a:buClr>
              <a:buSzPct val="64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66"/>
              </a:buClr>
              <a:buSzPct val="64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2400" smtClean="0">
              <a:solidFill>
                <a:srgbClr val="FFFFFF"/>
              </a:solidFill>
              <a:ea typeface="ヒラギノ角ゴ ProN W3" pitchFamily="-84" charset="-128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319213"/>
            <a:ext cx="7924800" cy="990600"/>
          </a:xfrm>
        </p:spPr>
        <p:txBody>
          <a:bodyPr/>
          <a:lstStyle/>
          <a:p>
            <a:r>
              <a:rPr lang="en-US" sz="4400" smtClean="0">
                <a:solidFill>
                  <a:schemeClr val="tx2"/>
                </a:solidFill>
                <a:sym typeface="Arial Bold" panose="020B0704020202020204" pitchFamily="34" charset="0"/>
              </a:rPr>
              <a:t>CSR is controversial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 marL="623888">
              <a:buClrTx/>
            </a:pPr>
            <a:r>
              <a:rPr lang="en-US" altLang="en-US" sz="3200" smtClean="0">
                <a:solidFill>
                  <a:schemeClr val="tx2"/>
                </a:solidFill>
              </a:rPr>
              <a:t>Do companies have obligations beyond the benefits their economic success already provides?</a:t>
            </a:r>
          </a:p>
          <a:p>
            <a:pPr marL="623888">
              <a:buClrTx/>
            </a:pPr>
            <a:r>
              <a:rPr lang="en-US" altLang="en-US" sz="3200" smtClean="0">
                <a:solidFill>
                  <a:schemeClr val="tx2"/>
                </a:solidFill>
              </a:rPr>
              <a:t>Two opposing views: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mtClean="0">
                <a:solidFill>
                  <a:schemeClr val="tx2"/>
                </a:solidFill>
                <a:sym typeface="Arial Bold" panose="020B0704020202020204" pitchFamily="34" charset="0"/>
              </a:rPr>
              <a:t>The Business View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23888">
              <a:buClrTx/>
            </a:pPr>
            <a:r>
              <a:rPr lang="en-US" altLang="ja-JP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Milton Friedman</a:t>
            </a:r>
          </a:p>
          <a:p>
            <a:pPr marL="623888">
              <a:buClrTx/>
            </a:pPr>
            <a:r>
              <a:rPr lang="ja-JP" altLang="en-US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“</a:t>
            </a:r>
            <a:r>
              <a:rPr lang="en-US" altLang="ja-JP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the only social responsibility of business is to increase its profits</a:t>
            </a:r>
            <a:r>
              <a:rPr lang="ja-JP" altLang="en-US" sz="3200" smtClean="0">
                <a:solidFill>
                  <a:schemeClr val="tx2"/>
                </a:solidFill>
                <a:ea typeface="MS PGothic" panose="020B0600070205080204" pitchFamily="34" charset="-128"/>
              </a:rPr>
              <a:t>”</a:t>
            </a:r>
            <a:endParaRPr lang="en-US" altLang="en-US" sz="32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GAMESHOW" val="False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19813</TotalTime>
  <Words>1094</Words>
  <Application>Microsoft Office PowerPoint</Application>
  <PresentationFormat>On-screen Show (4:3)</PresentationFormat>
  <Paragraphs>179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MS PGothic</vt:lpstr>
      <vt:lpstr>Arial</vt:lpstr>
      <vt:lpstr>Arial Bold</vt:lpstr>
      <vt:lpstr>Arial Bold Italic</vt:lpstr>
      <vt:lpstr>Calibri</vt:lpstr>
      <vt:lpstr>Copperplate Bold</vt:lpstr>
      <vt:lpstr>Tahoma</vt:lpstr>
      <vt:lpstr>Wingdings</vt:lpstr>
      <vt:lpstr>ヒラギノ角ゴ ProN W3</vt:lpstr>
      <vt:lpstr>ヒラギノ角ゴ ProN W6</vt:lpstr>
      <vt:lpstr>Default Design</vt:lpstr>
      <vt:lpstr>Corporate Social Responsibility</vt:lpstr>
      <vt:lpstr>Definition</vt:lpstr>
      <vt:lpstr>Examples of CSR in Hospitality</vt:lpstr>
      <vt:lpstr>Arguments Against  CSR</vt:lpstr>
      <vt:lpstr>Arguments For  CSR</vt:lpstr>
      <vt:lpstr>CSR is both critical and controversial</vt:lpstr>
      <vt:lpstr> Business &amp; Society </vt:lpstr>
      <vt:lpstr>CSR is controversial</vt:lpstr>
      <vt:lpstr>The Business View</vt:lpstr>
      <vt:lpstr>Social responsibility: A corporate responsibility?</vt:lpstr>
      <vt:lpstr>PowerPoint Presentation</vt:lpstr>
      <vt:lpstr>The Societal View</vt:lpstr>
      <vt:lpstr>Stakeholders defined</vt:lpstr>
      <vt:lpstr>PowerPoint Presentation</vt:lpstr>
      <vt:lpstr>Underlying arguments for CSR</vt:lpstr>
      <vt:lpstr>A Moral argument for CSR</vt:lpstr>
      <vt:lpstr>A Rational argument for CSR</vt:lpstr>
      <vt:lpstr>An Economic argument for CSR</vt:lpstr>
      <vt:lpstr>Antecedents of CSR in hospitality firms</vt:lpstr>
      <vt:lpstr>Antecedents of CSR in hospitality firms contd.</vt:lpstr>
      <vt:lpstr>Antecedents of CSR in hospitality firms contd.</vt:lpstr>
      <vt:lpstr>Antecedents of CSR in hospitality</vt:lpstr>
      <vt:lpstr>CSR process in hospitality</vt:lpstr>
      <vt:lpstr>Outcomes of CSR in hospitality firms</vt:lpstr>
      <vt:lpstr>CSR pillars</vt:lpstr>
      <vt:lpstr>Why are hospitality businesses increasingly adopting CSR?</vt:lpstr>
      <vt:lpstr>Why are hospitality businesses increasingly adopting CSR?</vt:lpstr>
      <vt:lpstr>Challenges in implementing CSR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subject>Corporate Citizenship: Social Responsibility, Responsiveness, and Performance</dc:subject>
  <dc:creator>Deborah Baker</dc:creator>
  <cp:lastModifiedBy>Sam Dawa</cp:lastModifiedBy>
  <cp:revision>224</cp:revision>
  <cp:lastPrinted>1601-01-01T00:00:00Z</cp:lastPrinted>
  <dcterms:created xsi:type="dcterms:W3CDTF">1601-01-01T00:00:00Z</dcterms:created>
  <dcterms:modified xsi:type="dcterms:W3CDTF">2025-02-11T07:36:34Z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