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3"/>
  </p:notesMasterIdLst>
  <p:sldIdLst>
    <p:sldId id="256" r:id="rId3"/>
    <p:sldId id="262" r:id="rId4"/>
    <p:sldId id="257" r:id="rId5"/>
    <p:sldId id="263" r:id="rId6"/>
    <p:sldId id="273" r:id="rId7"/>
    <p:sldId id="283" r:id="rId8"/>
    <p:sldId id="290" r:id="rId9"/>
    <p:sldId id="287" r:id="rId10"/>
    <p:sldId id="286" r:id="rId11"/>
    <p:sldId id="285" r:id="rId12"/>
    <p:sldId id="279" r:id="rId13"/>
    <p:sldId id="278" r:id="rId14"/>
    <p:sldId id="280" r:id="rId15"/>
    <p:sldId id="274" r:id="rId16"/>
    <p:sldId id="291" r:id="rId17"/>
    <p:sldId id="292" r:id="rId18"/>
    <p:sldId id="293" r:id="rId19"/>
    <p:sldId id="258" r:id="rId20"/>
    <p:sldId id="259" r:id="rId21"/>
    <p:sldId id="260" r:id="rId22"/>
    <p:sldId id="261" r:id="rId23"/>
    <p:sldId id="294" r:id="rId24"/>
    <p:sldId id="264" r:id="rId25"/>
    <p:sldId id="298" r:id="rId26"/>
    <p:sldId id="267" r:id="rId27"/>
    <p:sldId id="268" r:id="rId28"/>
    <p:sldId id="299" r:id="rId29"/>
    <p:sldId id="269" r:id="rId30"/>
    <p:sldId id="270" r:id="rId31"/>
    <p:sldId id="271" r:id="rId32"/>
    <p:sldId id="301" r:id="rId33"/>
    <p:sldId id="302" r:id="rId34"/>
    <p:sldId id="303" r:id="rId35"/>
    <p:sldId id="304" r:id="rId36"/>
    <p:sldId id="297" r:id="rId37"/>
    <p:sldId id="305" r:id="rId38"/>
    <p:sldId id="306" r:id="rId39"/>
    <p:sldId id="276" r:id="rId40"/>
    <p:sldId id="277" r:id="rId41"/>
    <p:sldId id="307" r:id="rId42"/>
    <p:sldId id="284" r:id="rId43"/>
    <p:sldId id="308" r:id="rId44"/>
    <p:sldId id="309" r:id="rId45"/>
    <p:sldId id="288" r:id="rId46"/>
    <p:sldId id="289" r:id="rId47"/>
    <p:sldId id="310" r:id="rId48"/>
    <p:sldId id="311" r:id="rId49"/>
    <p:sldId id="295" r:id="rId50"/>
    <p:sldId id="312" r:id="rId51"/>
    <p:sldId id="313" r:id="rId52"/>
    <p:sldId id="314" r:id="rId53"/>
    <p:sldId id="315" r:id="rId54"/>
    <p:sldId id="316" r:id="rId55"/>
    <p:sldId id="317" r:id="rId56"/>
    <p:sldId id="322" r:id="rId57"/>
    <p:sldId id="318" r:id="rId58"/>
    <p:sldId id="323" r:id="rId59"/>
    <p:sldId id="324" r:id="rId60"/>
    <p:sldId id="325" r:id="rId61"/>
    <p:sldId id="321" r:id="rId6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91" d="100"/>
          <a:sy n="91" d="100"/>
        </p:scale>
        <p:origin x="37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45E98-6DCF-4B7A-929E-0E68B269D519}" type="datetimeFigureOut">
              <a:rPr lang="en-US" smtClean="0"/>
              <a:t>3/4/2026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C9FDE2-637C-483A-AF78-34EFC1510844}" type="slidenum">
              <a:rPr lang="en-US" smtClean="0"/>
              <a:t>‹#›</a:t>
            </a:fld>
            <a:endParaRPr lang="en-US"/>
          </a:p>
        </p:txBody>
      </p:sp>
    </p:spTree>
    <p:extLst>
      <p:ext uri="{BB962C8B-B14F-4D97-AF65-F5344CB8AC3E}">
        <p14:creationId xmlns:p14="http://schemas.microsoft.com/office/powerpoint/2010/main" val="4101907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C9FDE2-637C-483A-AF78-34EFC1510844}" type="slidenum">
              <a:rPr lang="en-US" smtClean="0"/>
              <a:t>5</a:t>
            </a:fld>
            <a:endParaRPr lang="en-US"/>
          </a:p>
        </p:txBody>
      </p:sp>
    </p:spTree>
    <p:extLst>
      <p:ext uri="{BB962C8B-B14F-4D97-AF65-F5344CB8AC3E}">
        <p14:creationId xmlns:p14="http://schemas.microsoft.com/office/powerpoint/2010/main" val="2926006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22957-5347-F734-B35F-C1DE5EB264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67BFC-B840-D9DD-783D-83CC62BEC3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153223-AB70-976A-380C-75E3D66107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31257-C8F7-02AF-8EE6-71C7A0290408}"/>
              </a:ext>
            </a:extLst>
          </p:cNvPr>
          <p:cNvSpPr>
            <a:spLocks noGrp="1"/>
          </p:cNvSpPr>
          <p:nvPr>
            <p:ph type="sldNum" sz="quarter" idx="5"/>
          </p:nvPr>
        </p:nvSpPr>
        <p:spPr/>
        <p:txBody>
          <a:bodyPr/>
          <a:lstStyle/>
          <a:p>
            <a:fld id="{7EC9FDE2-637C-483A-AF78-34EFC1510844}" type="slidenum">
              <a:rPr lang="en-US" smtClean="0"/>
              <a:t>6</a:t>
            </a:fld>
            <a:endParaRPr lang="en-US"/>
          </a:p>
        </p:txBody>
      </p:sp>
    </p:spTree>
    <p:extLst>
      <p:ext uri="{BB962C8B-B14F-4D97-AF65-F5344CB8AC3E}">
        <p14:creationId xmlns:p14="http://schemas.microsoft.com/office/powerpoint/2010/main" val="2040180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CB01C-0F70-C91A-6280-FB70D60B51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9AFEC3-67CA-DEE1-577A-92E21485A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683B10-4F42-519E-461D-7068237E66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168B55-D19F-2B6B-654B-64A297393BA4}"/>
              </a:ext>
            </a:extLst>
          </p:cNvPr>
          <p:cNvSpPr>
            <a:spLocks noGrp="1"/>
          </p:cNvSpPr>
          <p:nvPr>
            <p:ph type="sldNum" sz="quarter" idx="5"/>
          </p:nvPr>
        </p:nvSpPr>
        <p:spPr/>
        <p:txBody>
          <a:bodyPr/>
          <a:lstStyle/>
          <a:p>
            <a:fld id="{7EC9FDE2-637C-483A-AF78-34EFC1510844}" type="slidenum">
              <a:rPr lang="en-US" smtClean="0"/>
              <a:t>7</a:t>
            </a:fld>
            <a:endParaRPr lang="en-US"/>
          </a:p>
        </p:txBody>
      </p:sp>
    </p:spTree>
    <p:extLst>
      <p:ext uri="{BB962C8B-B14F-4D97-AF65-F5344CB8AC3E}">
        <p14:creationId xmlns:p14="http://schemas.microsoft.com/office/powerpoint/2010/main" val="3796924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063F7-D20F-875C-05B0-2F09CC1E9F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03D723-94F7-FF3D-22B3-EDC39B8527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1FC76C-8A19-6F40-FB0E-79C18F3738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9175CD-F51A-3AEE-BC04-5466AE03054E}"/>
              </a:ext>
            </a:extLst>
          </p:cNvPr>
          <p:cNvSpPr>
            <a:spLocks noGrp="1"/>
          </p:cNvSpPr>
          <p:nvPr>
            <p:ph type="sldNum" sz="quarter" idx="5"/>
          </p:nvPr>
        </p:nvSpPr>
        <p:spPr/>
        <p:txBody>
          <a:bodyPr/>
          <a:lstStyle/>
          <a:p>
            <a:fld id="{7EC9FDE2-637C-483A-AF78-34EFC1510844}" type="slidenum">
              <a:rPr lang="en-US" smtClean="0"/>
              <a:t>8</a:t>
            </a:fld>
            <a:endParaRPr lang="en-US"/>
          </a:p>
        </p:txBody>
      </p:sp>
    </p:spTree>
    <p:extLst>
      <p:ext uri="{BB962C8B-B14F-4D97-AF65-F5344CB8AC3E}">
        <p14:creationId xmlns:p14="http://schemas.microsoft.com/office/powerpoint/2010/main" val="3132796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69D67-2F0B-948C-80E8-637A1891CA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CE1AFF-2933-0633-1874-E7D5EA3850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50C70-A46B-DBD4-BF5A-56FD68122884}"/>
              </a:ext>
            </a:extLst>
          </p:cNvPr>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2E34A7EC-A9EE-292A-1626-778C11500308}"/>
              </a:ext>
            </a:extLst>
          </p:cNvPr>
          <p:cNvSpPr>
            <a:spLocks noGrp="1"/>
          </p:cNvSpPr>
          <p:nvPr>
            <p:ph type="sldNum" sz="quarter" idx="5"/>
          </p:nvPr>
        </p:nvSpPr>
        <p:spPr/>
        <p:txBody>
          <a:bodyPr/>
          <a:lstStyle/>
          <a:p>
            <a:fld id="{7EC9FDE2-637C-483A-AF78-34EFC1510844}" type="slidenum">
              <a:rPr lang="en-US" smtClean="0"/>
              <a:t>9</a:t>
            </a:fld>
            <a:endParaRPr lang="en-US"/>
          </a:p>
        </p:txBody>
      </p:sp>
    </p:spTree>
    <p:extLst>
      <p:ext uri="{BB962C8B-B14F-4D97-AF65-F5344CB8AC3E}">
        <p14:creationId xmlns:p14="http://schemas.microsoft.com/office/powerpoint/2010/main" val="1958197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7AB3F-09BA-5699-1995-F002FA2BAA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7BF8D8-A4CC-2776-E47A-D7CC2814DC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F18162-C6D4-810D-7550-0EC6F4973A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18C25A-A1E8-C12E-4F20-26316C2C2C25}"/>
              </a:ext>
            </a:extLst>
          </p:cNvPr>
          <p:cNvSpPr>
            <a:spLocks noGrp="1"/>
          </p:cNvSpPr>
          <p:nvPr>
            <p:ph type="sldNum" sz="quarter" idx="5"/>
          </p:nvPr>
        </p:nvSpPr>
        <p:spPr/>
        <p:txBody>
          <a:bodyPr/>
          <a:lstStyle/>
          <a:p>
            <a:fld id="{7EC9FDE2-637C-483A-AF78-34EFC1510844}" type="slidenum">
              <a:rPr lang="en-US" smtClean="0"/>
              <a:t>10</a:t>
            </a:fld>
            <a:endParaRPr lang="en-US"/>
          </a:p>
        </p:txBody>
      </p:sp>
    </p:spTree>
    <p:extLst>
      <p:ext uri="{BB962C8B-B14F-4D97-AF65-F5344CB8AC3E}">
        <p14:creationId xmlns:p14="http://schemas.microsoft.com/office/powerpoint/2010/main" val="3389173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Kampala parents</a:t>
            </a:r>
            <a:endParaRPr lang="en-UG"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CA3D1DB-E811-C74C-A760-34CF93D344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66216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DEB35-BBAD-4CBA-8244-9996DD9831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EF6680-E2A0-4467-8F6A-0ED6795E40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8E8D02A-B717-4361-A049-40ADDF013DAD}"/>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5" name="Footer Placeholder 4">
            <a:extLst>
              <a:ext uri="{FF2B5EF4-FFF2-40B4-BE49-F238E27FC236}">
                <a16:creationId xmlns:a16="http://schemas.microsoft.com/office/drawing/2014/main" id="{1456F454-8C68-4DE9-96B9-1CCA34BD3B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CACAEE-E64C-4932-BD3A-02C03BB64E9F}"/>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187411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B50F2-051C-4789-85CD-BBEC6C9819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490651-CB9A-470B-B5B7-2E42696607B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769C8-7F0F-4DDA-BC22-9C110EBB15A6}"/>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5" name="Footer Placeholder 4">
            <a:extLst>
              <a:ext uri="{FF2B5EF4-FFF2-40B4-BE49-F238E27FC236}">
                <a16:creationId xmlns:a16="http://schemas.microsoft.com/office/drawing/2014/main" id="{66C20570-C540-485E-B0A9-F527F6921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C281B8-AE17-47C6-AC9B-6715ED82EB12}"/>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3430961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F2215E-A379-4C9E-AE9E-E7FDB4F4AF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4DF361-4702-4DEA-B3DF-ED48B6F1DD9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379ECF-EAA6-4620-8F1E-B56A9C22E4D9}"/>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5" name="Footer Placeholder 4">
            <a:extLst>
              <a:ext uri="{FF2B5EF4-FFF2-40B4-BE49-F238E27FC236}">
                <a16:creationId xmlns:a16="http://schemas.microsoft.com/office/drawing/2014/main" id="{D5854D10-5B94-4680-9B28-11D123434F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24B38B-8A38-4885-AE41-66CF8F848086}"/>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3117470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5626750C-22E8-43C8-8E83-228527B85A52}" type="datetime1">
              <a:rPr lang="en-US" smtClean="0"/>
              <a:t>3/4/2026</a:t>
            </a:fld>
            <a:endParaRPr lang="en-US"/>
          </a:p>
        </p:txBody>
      </p:sp>
      <p:sp>
        <p:nvSpPr>
          <p:cNvPr id="5" name="Footer Placeholder 4"/>
          <p:cNvSpPr>
            <a:spLocks noGrp="1"/>
          </p:cNvSpPr>
          <p:nvPr>
            <p:ph type="ftr" sz="quarter" idx="11"/>
          </p:nvPr>
        </p:nvSpPr>
        <p:spPr/>
        <p:txBody>
          <a:bodyPr/>
          <a:lstStyle/>
          <a:p>
            <a:r>
              <a:rPr lang="pl-PL"/>
              <a:t>Dr. Cnristopher Kusemererwa</a:t>
            </a:r>
            <a:endParaRPr lang="en-US"/>
          </a:p>
        </p:txBody>
      </p:sp>
      <p:sp>
        <p:nvSpPr>
          <p:cNvPr id="6" name="Slide Number Placeholder 5"/>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4141458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DCA37CA-BC74-422E-9621-6965F5B0BB00}" type="datetime1">
              <a:rPr lang="en-US" smtClean="0"/>
              <a:t>3/4/2026</a:t>
            </a:fld>
            <a:endParaRPr lang="en-US"/>
          </a:p>
        </p:txBody>
      </p:sp>
      <p:sp>
        <p:nvSpPr>
          <p:cNvPr id="5" name="Footer Placeholder 4"/>
          <p:cNvSpPr>
            <a:spLocks noGrp="1"/>
          </p:cNvSpPr>
          <p:nvPr>
            <p:ph type="ftr" sz="quarter" idx="11"/>
          </p:nvPr>
        </p:nvSpPr>
        <p:spPr/>
        <p:txBody>
          <a:bodyPr/>
          <a:lstStyle/>
          <a:p>
            <a:r>
              <a:rPr lang="pl-PL"/>
              <a:t>Dr. Cnristopher Kusemererwa</a:t>
            </a:r>
            <a:endParaRPr lang="en-US"/>
          </a:p>
        </p:txBody>
      </p:sp>
      <p:sp>
        <p:nvSpPr>
          <p:cNvPr id="6" name="Slide Number Placeholder 5"/>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41662338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D68DBEB-BB6C-4E21-944C-057445A7E83A}" type="datetime1">
              <a:rPr lang="en-US" smtClean="0"/>
              <a:t>3/4/2026</a:t>
            </a:fld>
            <a:endParaRPr lang="en-US"/>
          </a:p>
        </p:txBody>
      </p:sp>
      <p:sp>
        <p:nvSpPr>
          <p:cNvPr id="5" name="Footer Placeholder 4"/>
          <p:cNvSpPr>
            <a:spLocks noGrp="1"/>
          </p:cNvSpPr>
          <p:nvPr>
            <p:ph type="ftr" sz="quarter" idx="11"/>
          </p:nvPr>
        </p:nvSpPr>
        <p:spPr/>
        <p:txBody>
          <a:bodyPr/>
          <a:lstStyle/>
          <a:p>
            <a:r>
              <a:rPr lang="pl-PL"/>
              <a:t>Dr. Cnristopher Kusemererwa</a:t>
            </a:r>
            <a:endParaRPr lang="en-US"/>
          </a:p>
        </p:txBody>
      </p:sp>
      <p:sp>
        <p:nvSpPr>
          <p:cNvPr id="6" name="Slide Number Placeholder 5"/>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2281178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8C4EB620-6849-4C44-89FB-A6EC30590CB9}" type="datetime1">
              <a:rPr lang="en-US" smtClean="0"/>
              <a:t>3/4/2026</a:t>
            </a:fld>
            <a:endParaRPr lang="en-US"/>
          </a:p>
        </p:txBody>
      </p:sp>
      <p:sp>
        <p:nvSpPr>
          <p:cNvPr id="6" name="Footer Placeholder 5"/>
          <p:cNvSpPr>
            <a:spLocks noGrp="1"/>
          </p:cNvSpPr>
          <p:nvPr>
            <p:ph type="ftr" sz="quarter" idx="11"/>
          </p:nvPr>
        </p:nvSpPr>
        <p:spPr/>
        <p:txBody>
          <a:bodyPr/>
          <a:lstStyle/>
          <a:p>
            <a:r>
              <a:rPr lang="pl-PL"/>
              <a:t>Dr. Cnristopher Kusemererwa</a:t>
            </a:r>
            <a:endParaRPr lang="en-US"/>
          </a:p>
        </p:txBody>
      </p:sp>
      <p:sp>
        <p:nvSpPr>
          <p:cNvPr id="7" name="Slide Number Placeholder 6"/>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3004360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46F906B1-62ED-4CAF-B529-9473B3089C4B}" type="datetime1">
              <a:rPr lang="en-US" smtClean="0"/>
              <a:t>3/4/2026</a:t>
            </a:fld>
            <a:endParaRPr lang="en-US"/>
          </a:p>
        </p:txBody>
      </p:sp>
      <p:sp>
        <p:nvSpPr>
          <p:cNvPr id="8" name="Footer Placeholder 7"/>
          <p:cNvSpPr>
            <a:spLocks noGrp="1"/>
          </p:cNvSpPr>
          <p:nvPr>
            <p:ph type="ftr" sz="quarter" idx="11"/>
          </p:nvPr>
        </p:nvSpPr>
        <p:spPr/>
        <p:txBody>
          <a:bodyPr/>
          <a:lstStyle/>
          <a:p>
            <a:r>
              <a:rPr lang="pl-PL"/>
              <a:t>Dr. Cnristopher Kusemererwa</a:t>
            </a:r>
            <a:endParaRPr lang="en-US"/>
          </a:p>
        </p:txBody>
      </p:sp>
      <p:sp>
        <p:nvSpPr>
          <p:cNvPr id="9" name="Slide Number Placeholder 8"/>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4136044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43C83AF-D412-4754-9971-DBAC6152B3DD}" type="datetime1">
              <a:rPr lang="en-US" smtClean="0"/>
              <a:t>3/4/2026</a:t>
            </a:fld>
            <a:endParaRPr lang="en-US"/>
          </a:p>
        </p:txBody>
      </p:sp>
      <p:sp>
        <p:nvSpPr>
          <p:cNvPr id="4" name="Footer Placeholder 3"/>
          <p:cNvSpPr>
            <a:spLocks noGrp="1"/>
          </p:cNvSpPr>
          <p:nvPr>
            <p:ph type="ftr" sz="quarter" idx="11"/>
          </p:nvPr>
        </p:nvSpPr>
        <p:spPr/>
        <p:txBody>
          <a:bodyPr/>
          <a:lstStyle/>
          <a:p>
            <a:r>
              <a:rPr lang="pl-PL"/>
              <a:t>Dr. Cnristopher Kusemererwa</a:t>
            </a:r>
            <a:endParaRPr lang="en-US"/>
          </a:p>
        </p:txBody>
      </p:sp>
      <p:sp>
        <p:nvSpPr>
          <p:cNvPr id="5" name="Slide Number Placeholder 4"/>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27470533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0A0C6C-66B0-4FD3-9DEF-AEA12B6741AD}" type="datetime1">
              <a:rPr lang="en-US" smtClean="0"/>
              <a:t>3/4/2026</a:t>
            </a:fld>
            <a:endParaRPr lang="en-US"/>
          </a:p>
        </p:txBody>
      </p:sp>
      <p:sp>
        <p:nvSpPr>
          <p:cNvPr id="3" name="Footer Placeholder 2"/>
          <p:cNvSpPr>
            <a:spLocks noGrp="1"/>
          </p:cNvSpPr>
          <p:nvPr>
            <p:ph type="ftr" sz="quarter" idx="11"/>
          </p:nvPr>
        </p:nvSpPr>
        <p:spPr/>
        <p:txBody>
          <a:bodyPr/>
          <a:lstStyle/>
          <a:p>
            <a:r>
              <a:rPr lang="pl-PL"/>
              <a:t>Dr. Cnristopher Kusemererwa</a:t>
            </a:r>
            <a:endParaRPr lang="en-US"/>
          </a:p>
        </p:txBody>
      </p:sp>
      <p:sp>
        <p:nvSpPr>
          <p:cNvPr id="4" name="Slide Number Placeholder 3"/>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13612879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1A1AE888-94C8-4DD0-B422-5825E5A941C1}" type="datetime1">
              <a:rPr lang="en-US" smtClean="0"/>
              <a:t>3/4/2026</a:t>
            </a:fld>
            <a:endParaRPr lang="en-US"/>
          </a:p>
        </p:txBody>
      </p:sp>
      <p:sp>
        <p:nvSpPr>
          <p:cNvPr id="6" name="Footer Placeholder 5"/>
          <p:cNvSpPr>
            <a:spLocks noGrp="1"/>
          </p:cNvSpPr>
          <p:nvPr>
            <p:ph type="ftr" sz="quarter" idx="11"/>
          </p:nvPr>
        </p:nvSpPr>
        <p:spPr/>
        <p:txBody>
          <a:bodyPr/>
          <a:lstStyle/>
          <a:p>
            <a:r>
              <a:rPr lang="pl-PL"/>
              <a:t>Dr. Cnristopher Kusemererwa</a:t>
            </a:r>
            <a:endParaRPr lang="en-US"/>
          </a:p>
        </p:txBody>
      </p:sp>
      <p:sp>
        <p:nvSpPr>
          <p:cNvPr id="7" name="Slide Number Placeholder 6"/>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3502060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934B6-5AD3-41B7-8E62-3F3C614A31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5FC6C-4987-4D40-9099-9EC1521412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792FDB-AF4D-4D04-8253-874BC236836D}"/>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5" name="Footer Placeholder 4">
            <a:extLst>
              <a:ext uri="{FF2B5EF4-FFF2-40B4-BE49-F238E27FC236}">
                <a16:creationId xmlns:a16="http://schemas.microsoft.com/office/drawing/2014/main" id="{CE55313B-9957-4919-A927-FD29A0565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06B7AC-BDEB-4161-80B7-C2B55C3AB23E}"/>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24538571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E82066A0-2FFE-4A69-86DD-49B25175D852}" type="datetime1">
              <a:rPr lang="en-US" smtClean="0"/>
              <a:t>3/4/2026</a:t>
            </a:fld>
            <a:endParaRPr lang="en-US"/>
          </a:p>
        </p:txBody>
      </p:sp>
      <p:sp>
        <p:nvSpPr>
          <p:cNvPr id="6" name="Footer Placeholder 5"/>
          <p:cNvSpPr>
            <a:spLocks noGrp="1"/>
          </p:cNvSpPr>
          <p:nvPr>
            <p:ph type="ftr" sz="quarter" idx="11"/>
          </p:nvPr>
        </p:nvSpPr>
        <p:spPr/>
        <p:txBody>
          <a:bodyPr/>
          <a:lstStyle/>
          <a:p>
            <a:r>
              <a:rPr lang="pl-PL"/>
              <a:t>Dr. Cnristopher Kusemererwa</a:t>
            </a:r>
            <a:endParaRPr lang="en-US"/>
          </a:p>
        </p:txBody>
      </p:sp>
      <p:sp>
        <p:nvSpPr>
          <p:cNvPr id="7" name="Slide Number Placeholder 6"/>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4283514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AC5AF28-04BA-4036-8183-505099075964}" type="datetime1">
              <a:rPr lang="en-US" smtClean="0"/>
              <a:t>3/4/2026</a:t>
            </a:fld>
            <a:endParaRPr lang="en-US"/>
          </a:p>
        </p:txBody>
      </p:sp>
      <p:sp>
        <p:nvSpPr>
          <p:cNvPr id="5" name="Footer Placeholder 4"/>
          <p:cNvSpPr>
            <a:spLocks noGrp="1"/>
          </p:cNvSpPr>
          <p:nvPr>
            <p:ph type="ftr" sz="quarter" idx="11"/>
          </p:nvPr>
        </p:nvSpPr>
        <p:spPr/>
        <p:txBody>
          <a:bodyPr/>
          <a:lstStyle/>
          <a:p>
            <a:r>
              <a:rPr lang="pl-PL"/>
              <a:t>Dr. Cnristopher Kusemererwa</a:t>
            </a:r>
            <a:endParaRPr lang="en-US"/>
          </a:p>
        </p:txBody>
      </p:sp>
      <p:sp>
        <p:nvSpPr>
          <p:cNvPr id="6" name="Slide Number Placeholder 5"/>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5703207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8D72F24-1E28-4DDC-9BF2-3BF1196175FA}" type="datetime1">
              <a:rPr lang="en-US" smtClean="0"/>
              <a:t>3/4/2026</a:t>
            </a:fld>
            <a:endParaRPr lang="en-US"/>
          </a:p>
        </p:txBody>
      </p:sp>
      <p:sp>
        <p:nvSpPr>
          <p:cNvPr id="5" name="Footer Placeholder 4"/>
          <p:cNvSpPr>
            <a:spLocks noGrp="1"/>
          </p:cNvSpPr>
          <p:nvPr>
            <p:ph type="ftr" sz="quarter" idx="11"/>
          </p:nvPr>
        </p:nvSpPr>
        <p:spPr/>
        <p:txBody>
          <a:bodyPr/>
          <a:lstStyle/>
          <a:p>
            <a:r>
              <a:rPr lang="pl-PL"/>
              <a:t>Dr. Cnristopher Kusemererwa</a:t>
            </a:r>
            <a:endParaRPr lang="en-US"/>
          </a:p>
        </p:txBody>
      </p:sp>
      <p:sp>
        <p:nvSpPr>
          <p:cNvPr id="6" name="Slide Number Placeholder 5"/>
          <p:cNvSpPr>
            <a:spLocks noGrp="1"/>
          </p:cNvSpPr>
          <p:nvPr>
            <p:ph type="sldNum" sz="quarter" idx="12"/>
          </p:nvPr>
        </p:nvSpPr>
        <p:spPr/>
        <p:txBody>
          <a:bodyPr/>
          <a:lstStyle/>
          <a:p>
            <a:fld id="{B27BBD6D-857D-FE4D-9225-37EA03194FA6}" type="slidenum">
              <a:rPr lang="en-US" smtClean="0"/>
              <a:t>‹#›</a:t>
            </a:fld>
            <a:endParaRPr lang="en-US"/>
          </a:p>
        </p:txBody>
      </p:sp>
    </p:spTree>
    <p:extLst>
      <p:ext uri="{BB962C8B-B14F-4D97-AF65-F5344CB8AC3E}">
        <p14:creationId xmlns:p14="http://schemas.microsoft.com/office/powerpoint/2010/main" val="834024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B1194-AF99-43DD-82D4-2C947FD0CF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70AAAE-E746-4BA8-AB8D-06C0ACA760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DC53C76-DDFB-488E-B734-8F863C64B31A}"/>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5" name="Footer Placeholder 4">
            <a:extLst>
              <a:ext uri="{FF2B5EF4-FFF2-40B4-BE49-F238E27FC236}">
                <a16:creationId xmlns:a16="http://schemas.microsoft.com/office/drawing/2014/main" id="{CF121A37-2650-4644-A717-B6E318F9B7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17E64F-CC69-4F1C-A107-C3A2CF6C7EE4}"/>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3677264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9A6B-894E-48C3-9EFD-8E35E9B75F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B1DBD8-098B-4FE9-AA2F-AA2A0C8F1ED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299813-A56C-4A47-97E7-BEB15E402E0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AFD15C-59C1-41C2-AC49-CA3FC7C1A3CB}"/>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6" name="Footer Placeholder 5">
            <a:extLst>
              <a:ext uri="{FF2B5EF4-FFF2-40B4-BE49-F238E27FC236}">
                <a16:creationId xmlns:a16="http://schemas.microsoft.com/office/drawing/2014/main" id="{2ABBBBBF-B90C-49F1-B37D-787572E203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2578B7-D211-4C22-AD23-367DCC330BBB}"/>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286456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9DA7-3DCE-4A35-970F-A42A58E5987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8CD28A-441C-4210-A7F9-B17350033B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0448591-FE77-434A-ADAF-2C8ACC9BE61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693E9B-2A51-4390-91A3-D1D2B71C86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5AF8ECF-5082-410E-8A73-0AD02B676C1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4D3C20-2DE0-4251-883E-46ACBBAB3487}"/>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8" name="Footer Placeholder 7">
            <a:extLst>
              <a:ext uri="{FF2B5EF4-FFF2-40B4-BE49-F238E27FC236}">
                <a16:creationId xmlns:a16="http://schemas.microsoft.com/office/drawing/2014/main" id="{41DEBA14-DD14-43A5-9CE5-CD0479A11C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16CDCA-03B6-4F90-B6D7-9778EB688554}"/>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668596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5AD9E-5F43-440D-A13D-ACE7760FD5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38C602-87B6-4583-91F5-25217B243548}"/>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4" name="Footer Placeholder 3">
            <a:extLst>
              <a:ext uri="{FF2B5EF4-FFF2-40B4-BE49-F238E27FC236}">
                <a16:creationId xmlns:a16="http://schemas.microsoft.com/office/drawing/2014/main" id="{BAEF58C6-DC2D-4A8E-B412-17E6C2660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55FD39-9B23-4A25-BA3D-48B295EA93D8}"/>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2087517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F599C9-802D-49B0-A0DB-E36B9DA084F8}"/>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3" name="Footer Placeholder 2">
            <a:extLst>
              <a:ext uri="{FF2B5EF4-FFF2-40B4-BE49-F238E27FC236}">
                <a16:creationId xmlns:a16="http://schemas.microsoft.com/office/drawing/2014/main" id="{CC68F82F-DED3-497C-9054-4242F7C0E2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058E30-1AC2-4BF4-9122-D87764AF991E}"/>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2995245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0CAF7-36D3-4CD4-9066-EA7828ED71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EABB00-DE28-4AFA-B470-C63FA034F9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C59C23-B455-4084-B909-76A3814621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7CC53FE-B4D6-43DE-B1FC-5525D699F642}"/>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6" name="Footer Placeholder 5">
            <a:extLst>
              <a:ext uri="{FF2B5EF4-FFF2-40B4-BE49-F238E27FC236}">
                <a16:creationId xmlns:a16="http://schemas.microsoft.com/office/drawing/2014/main" id="{007104BC-1C88-491E-A463-FBF63B4F13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5B2C6C-264A-4109-BD4B-EAE67CFDF671}"/>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3062816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AEAF6-100D-4F0D-AEF0-9D6C4C80F5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C87AEA-9339-4B0C-A714-CE7D388FB8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D2C536-4F4E-441B-B606-ED40E6D58E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6471AF-9BE7-4BE2-A549-25C1D8261B24}"/>
              </a:ext>
            </a:extLst>
          </p:cNvPr>
          <p:cNvSpPr>
            <a:spLocks noGrp="1"/>
          </p:cNvSpPr>
          <p:nvPr>
            <p:ph type="dt" sz="half" idx="10"/>
          </p:nvPr>
        </p:nvSpPr>
        <p:spPr/>
        <p:txBody>
          <a:bodyPr/>
          <a:lstStyle/>
          <a:p>
            <a:fld id="{8AE0E309-3ACF-4A4D-97D1-B6E334ED78E5}" type="datetimeFigureOut">
              <a:rPr lang="en-US" smtClean="0"/>
              <a:t>3/4/2026</a:t>
            </a:fld>
            <a:endParaRPr lang="en-US"/>
          </a:p>
        </p:txBody>
      </p:sp>
      <p:sp>
        <p:nvSpPr>
          <p:cNvPr id="6" name="Footer Placeholder 5">
            <a:extLst>
              <a:ext uri="{FF2B5EF4-FFF2-40B4-BE49-F238E27FC236}">
                <a16:creationId xmlns:a16="http://schemas.microsoft.com/office/drawing/2014/main" id="{183C688A-4B59-4B9F-B936-E416DDBD16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56CB17-B0F3-41B0-9BE6-095C59060F20}"/>
              </a:ext>
            </a:extLst>
          </p:cNvPr>
          <p:cNvSpPr>
            <a:spLocks noGrp="1"/>
          </p:cNvSpPr>
          <p:nvPr>
            <p:ph type="sldNum" sz="quarter" idx="12"/>
          </p:nvPr>
        </p:nvSpPr>
        <p:spPr/>
        <p:txBody>
          <a:bodyPr/>
          <a:lstStyle/>
          <a:p>
            <a:fld id="{18C42629-88F9-4B25-B9CD-7B911A1FA338}" type="slidenum">
              <a:rPr lang="en-US" smtClean="0"/>
              <a:t>‹#›</a:t>
            </a:fld>
            <a:endParaRPr lang="en-US"/>
          </a:p>
        </p:txBody>
      </p:sp>
    </p:spTree>
    <p:extLst>
      <p:ext uri="{BB962C8B-B14F-4D97-AF65-F5344CB8AC3E}">
        <p14:creationId xmlns:p14="http://schemas.microsoft.com/office/powerpoint/2010/main" val="328208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3ED728-E3CF-409B-8B8D-2332717DEA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7783CF-3A7C-4872-8BE7-F559C69C58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BB3731-9A7F-422A-AF7F-433D173530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E0E309-3ACF-4A4D-97D1-B6E334ED78E5}" type="datetimeFigureOut">
              <a:rPr lang="en-US" smtClean="0"/>
              <a:t>3/4/2026</a:t>
            </a:fld>
            <a:endParaRPr lang="en-US"/>
          </a:p>
        </p:txBody>
      </p:sp>
      <p:sp>
        <p:nvSpPr>
          <p:cNvPr id="5" name="Footer Placeholder 4">
            <a:extLst>
              <a:ext uri="{FF2B5EF4-FFF2-40B4-BE49-F238E27FC236}">
                <a16:creationId xmlns:a16="http://schemas.microsoft.com/office/drawing/2014/main" id="{EF890C2F-10B6-4DB0-98E1-9017CF394A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715C9B-8F24-4330-A748-650B1DBC26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42629-88F9-4B25-B9CD-7B911A1FA338}" type="slidenum">
              <a:rPr lang="en-US" smtClean="0"/>
              <a:t>‹#›</a:t>
            </a:fld>
            <a:endParaRPr lang="en-US"/>
          </a:p>
        </p:txBody>
      </p:sp>
    </p:spTree>
    <p:extLst>
      <p:ext uri="{BB962C8B-B14F-4D97-AF65-F5344CB8AC3E}">
        <p14:creationId xmlns:p14="http://schemas.microsoft.com/office/powerpoint/2010/main" val="1220925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8C916-673E-49C4-9FCE-6E37DAB46B9B}" type="datetime1">
              <a:rPr lang="en-US" smtClean="0"/>
              <a:t>3/4/2026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a:t>Dr. Cnristopher Kusemererwa</a:t>
            </a: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BBD6D-857D-FE4D-9225-37EA03194FA6}" type="slidenum">
              <a:rPr lang="en-US" smtClean="0"/>
              <a:t>‹#›</a:t>
            </a:fld>
            <a:endParaRPr lang="en-US"/>
          </a:p>
        </p:txBody>
      </p:sp>
    </p:spTree>
    <p:extLst>
      <p:ext uri="{BB962C8B-B14F-4D97-AF65-F5344CB8AC3E}">
        <p14:creationId xmlns:p14="http://schemas.microsoft.com/office/powerpoint/2010/main" val="29990326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79F0F-A22F-4976-B1FC-9A32ED706F8C}"/>
              </a:ext>
            </a:extLst>
          </p:cNvPr>
          <p:cNvSpPr>
            <a:spLocks noGrp="1"/>
          </p:cNvSpPr>
          <p:nvPr>
            <p:ph type="ctrTitle"/>
          </p:nvPr>
        </p:nvSpPr>
        <p:spPr>
          <a:xfrm>
            <a:off x="1524000" y="541177"/>
            <a:ext cx="9144000" cy="687856"/>
          </a:xfrm>
        </p:spPr>
        <p:txBody>
          <a:bodyPr>
            <a:normAutofit/>
          </a:bodyPr>
          <a:lstStyle/>
          <a:p>
            <a:r>
              <a:rPr lang="en-US" sz="4000" dirty="0">
                <a:latin typeface="Berlin Sans FB" panose="020E0602020502020306" pitchFamily="34" charset="0"/>
              </a:rPr>
              <a:t>ENTREPRENEURIAL MINDSET &amp; ACTION </a:t>
            </a:r>
          </a:p>
        </p:txBody>
      </p:sp>
      <p:sp>
        <p:nvSpPr>
          <p:cNvPr id="3" name="Subtitle 2">
            <a:extLst>
              <a:ext uri="{FF2B5EF4-FFF2-40B4-BE49-F238E27FC236}">
                <a16:creationId xmlns:a16="http://schemas.microsoft.com/office/drawing/2014/main" id="{06861F6C-19AC-438F-A33C-AB63B0A594CB}"/>
              </a:ext>
            </a:extLst>
          </p:cNvPr>
          <p:cNvSpPr>
            <a:spLocks noGrp="1"/>
          </p:cNvSpPr>
          <p:nvPr>
            <p:ph type="subTitle" idx="1"/>
          </p:nvPr>
        </p:nvSpPr>
        <p:spPr>
          <a:xfrm>
            <a:off x="1524000" y="1317523"/>
            <a:ext cx="9144000" cy="5132438"/>
          </a:xfrm>
        </p:spPr>
        <p:txBody>
          <a:bodyPr>
            <a:normAutofit/>
          </a:bodyPr>
          <a:lstStyle/>
          <a:p>
            <a:endParaRPr lang="en-US" b="1" dirty="0">
              <a:latin typeface="Georgia" panose="02040502050405020303" pitchFamily="18" charset="0"/>
            </a:endParaRPr>
          </a:p>
          <a:p>
            <a:r>
              <a:rPr lang="en-US" sz="3500" dirty="0">
                <a:latin typeface="Berlin Sans FB" panose="020E0602020502020306" pitchFamily="34" charset="0"/>
              </a:rPr>
              <a:t>FOR  BACHELOR OF LEADERSHIP &amp; Governance (BLG)</a:t>
            </a:r>
          </a:p>
          <a:p>
            <a:endParaRPr lang="en-US" sz="4000" dirty="0">
              <a:latin typeface="Berlin Sans FB" panose="020E0602020502020306" pitchFamily="34" charset="0"/>
            </a:endParaRPr>
          </a:p>
        </p:txBody>
      </p:sp>
    </p:spTree>
    <p:extLst>
      <p:ext uri="{BB962C8B-B14F-4D97-AF65-F5344CB8AC3E}">
        <p14:creationId xmlns:p14="http://schemas.microsoft.com/office/powerpoint/2010/main" val="3362248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29229-4DA6-DF65-716E-D693E03ADB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5CC990-367E-F776-3CA4-6DAD7F96B257}"/>
              </a:ext>
            </a:extLst>
          </p:cNvPr>
          <p:cNvSpPr>
            <a:spLocks noGrp="1"/>
          </p:cNvSpPr>
          <p:nvPr>
            <p:ph type="title"/>
          </p:nvPr>
        </p:nvSpPr>
        <p:spPr>
          <a:xfrm>
            <a:off x="838199" y="365126"/>
            <a:ext cx="11147323" cy="578458"/>
          </a:xfrm>
        </p:spPr>
        <p:txBody>
          <a:bodyPr>
            <a:normAutofit fontScale="90000"/>
          </a:bodyPr>
          <a:lstStyle/>
          <a:p>
            <a:r>
              <a:rPr lang="en-US" sz="3500" dirty="0">
                <a:latin typeface="Berlin Sans FB" panose="020E0602020502020306" pitchFamily="34" charset="0"/>
              </a:rPr>
              <a:t>Topic-1 Understanding  Entrepreneurship  and entrepreneurs</a:t>
            </a:r>
          </a:p>
        </p:txBody>
      </p:sp>
      <p:sp>
        <p:nvSpPr>
          <p:cNvPr id="3" name="Content Placeholder 2">
            <a:extLst>
              <a:ext uri="{FF2B5EF4-FFF2-40B4-BE49-F238E27FC236}">
                <a16:creationId xmlns:a16="http://schemas.microsoft.com/office/drawing/2014/main" id="{2B8C1765-E7ED-7074-3BA4-18EF1BEF97C2}"/>
              </a:ext>
            </a:extLst>
          </p:cNvPr>
          <p:cNvSpPr>
            <a:spLocks noGrp="1"/>
          </p:cNvSpPr>
          <p:nvPr>
            <p:ph idx="1"/>
          </p:nvPr>
        </p:nvSpPr>
        <p:spPr>
          <a:xfrm>
            <a:off x="369651" y="943584"/>
            <a:ext cx="11527277" cy="5749046"/>
          </a:xfrm>
        </p:spPr>
        <p:txBody>
          <a:bodyPr>
            <a:normAutofit/>
          </a:bodyPr>
          <a:lstStyle/>
          <a:p>
            <a:pPr marL="0" lvl="0" indent="0">
              <a:buNone/>
            </a:pPr>
            <a:r>
              <a:rPr lang="en-US" sz="3000" dirty="0">
                <a:solidFill>
                  <a:prstClr val="black"/>
                </a:solidFill>
                <a:effectLst>
                  <a:outerShdw blurRad="38100" dist="38100" dir="2700000" algn="tl">
                    <a:srgbClr val="000000">
                      <a:alpha val="43137"/>
                    </a:srgbClr>
                  </a:outerShdw>
                </a:effectLst>
                <a:highlight>
                  <a:srgbClr val="FFFF00"/>
                </a:highlight>
              </a:rPr>
              <a:t>Entrepreneurship as behavior and lifestyle</a:t>
            </a:r>
          </a:p>
          <a:p>
            <a:pPr algn="just"/>
            <a:r>
              <a:rPr lang="en-US" sz="2500" dirty="0"/>
              <a:t>It looks at the individual adaptation of a frame of mind and way of living that revolves around being creative, Innovative, problem-solving, persistent, self-starting, risk-taking, Need for Independence and Autonomy</a:t>
            </a:r>
          </a:p>
          <a:p>
            <a:pPr marL="0" indent="0" algn="just">
              <a:buNone/>
            </a:pPr>
            <a:endParaRPr lang="en-US" sz="2500" dirty="0"/>
          </a:p>
          <a:p>
            <a:pPr algn="just"/>
            <a:r>
              <a:rPr lang="en-US" sz="2500" dirty="0"/>
              <a:t>It goes beyond just establishing and running a business.</a:t>
            </a:r>
          </a:p>
          <a:p>
            <a:pPr marL="0" indent="0" algn="just">
              <a:buNone/>
            </a:pPr>
            <a:endParaRPr lang="en-US" sz="2500" dirty="0"/>
          </a:p>
          <a:p>
            <a:pPr algn="just"/>
            <a:r>
              <a:rPr lang="en-US" sz="2500" dirty="0"/>
              <a:t> The major focus is on how individuals approach life, work, and challenges in the context of entrepreneurship.</a:t>
            </a:r>
            <a:endParaRPr lang="en-US" sz="2500" b="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79530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C9EC4-57EC-43CB-8A7C-3F98B4645C16}"/>
              </a:ext>
            </a:extLst>
          </p:cNvPr>
          <p:cNvSpPr>
            <a:spLocks noGrp="1"/>
          </p:cNvSpPr>
          <p:nvPr>
            <p:ph type="title"/>
          </p:nvPr>
        </p:nvSpPr>
        <p:spPr>
          <a:xfrm>
            <a:off x="838200" y="365126"/>
            <a:ext cx="11058728" cy="578458"/>
          </a:xfrm>
        </p:spPr>
        <p:txBody>
          <a:bodyPr>
            <a:normAutofit fontScale="90000"/>
          </a:bodyPr>
          <a:lstStyle/>
          <a:p>
            <a:r>
              <a:rPr lang="en-US" sz="3500" dirty="0">
                <a:latin typeface="Berlin Sans FB" panose="020E0602020502020306" pitchFamily="34" charset="0"/>
              </a:rPr>
              <a:t>Topic 1: Understanding Entrepreneurship and an Entrepreneur</a:t>
            </a:r>
          </a:p>
        </p:txBody>
      </p:sp>
      <p:sp>
        <p:nvSpPr>
          <p:cNvPr id="3" name="Content Placeholder 2">
            <a:extLst>
              <a:ext uri="{FF2B5EF4-FFF2-40B4-BE49-F238E27FC236}">
                <a16:creationId xmlns:a16="http://schemas.microsoft.com/office/drawing/2014/main" id="{72F3082B-1AC2-4CB7-BC58-9E009720DFA8}"/>
              </a:ext>
            </a:extLst>
          </p:cNvPr>
          <p:cNvSpPr>
            <a:spLocks noGrp="1"/>
          </p:cNvSpPr>
          <p:nvPr>
            <p:ph idx="1"/>
          </p:nvPr>
        </p:nvSpPr>
        <p:spPr>
          <a:xfrm>
            <a:off x="369651" y="943584"/>
            <a:ext cx="11527277" cy="5749046"/>
          </a:xfrm>
        </p:spPr>
        <p:txBody>
          <a:bodyPr>
            <a:normAutofit/>
          </a:bodyPr>
          <a:lstStyle/>
          <a:p>
            <a:pPr lvl="0">
              <a:buFont typeface="Wingdings" panose="05000000000000000000" pitchFamily="2" charset="2"/>
              <a:buChar char="q"/>
            </a:pPr>
            <a:r>
              <a:rPr lang="en-US" dirty="0">
                <a:latin typeface="Berlin Sans FB" panose="020E0602020502020306" pitchFamily="34" charset="0"/>
              </a:rPr>
              <a:t> </a:t>
            </a:r>
            <a:r>
              <a:rPr lang="en-US" dirty="0">
                <a:highlight>
                  <a:srgbClr val="FFFF00"/>
                </a:highlight>
                <a:latin typeface="Berlin Sans FB" panose="020E0602020502020306" pitchFamily="34" charset="0"/>
              </a:rPr>
              <a:t>Entrepreneurship as a career.</a:t>
            </a:r>
          </a:p>
          <a:p>
            <a:pPr marL="0" lvl="0" indent="0">
              <a:buNone/>
            </a:pPr>
            <a:r>
              <a:rPr lang="en-US" dirty="0">
                <a:effectLst>
                  <a:outerShdw blurRad="38100" dist="38100" dir="2700000" algn="tl">
                    <a:srgbClr val="000000">
                      <a:alpha val="43137"/>
                    </a:srgbClr>
                  </a:outerShdw>
                </a:effectLst>
                <a:latin typeface="Berlin Sans FB" panose="020E0602020502020306" pitchFamily="34" charset="0"/>
              </a:rPr>
              <a:t>Benefits associated with an entrepreneurship career</a:t>
            </a:r>
          </a:p>
          <a:p>
            <a:pPr lvl="0">
              <a:lnSpc>
                <a:spcPct val="100000"/>
              </a:lnSpc>
              <a:buFont typeface="Wingdings" panose="05000000000000000000" pitchFamily="2" charset="2"/>
              <a:buChar char="ü"/>
            </a:pPr>
            <a:r>
              <a:rPr lang="en-US" dirty="0">
                <a:latin typeface="Berlin Sans FB" panose="020E0602020502020306" pitchFamily="34" charset="0"/>
              </a:rPr>
              <a:t>Gaining experience in business and the ability to apply what was taught in class</a:t>
            </a:r>
          </a:p>
          <a:p>
            <a:pPr lvl="0">
              <a:lnSpc>
                <a:spcPct val="100000"/>
              </a:lnSpc>
              <a:buFont typeface="Wingdings" panose="05000000000000000000" pitchFamily="2" charset="2"/>
              <a:buChar char="ü"/>
            </a:pPr>
            <a:r>
              <a:rPr lang="en-US" dirty="0">
                <a:latin typeface="Berlin Sans FB" panose="020E0602020502020306" pitchFamily="34" charset="0"/>
              </a:rPr>
              <a:t>Limited work-related conflict</a:t>
            </a:r>
          </a:p>
          <a:p>
            <a:pPr lvl="0">
              <a:lnSpc>
                <a:spcPct val="100000"/>
              </a:lnSpc>
              <a:buFont typeface="Wingdings" panose="05000000000000000000" pitchFamily="2" charset="2"/>
              <a:buChar char="ü"/>
            </a:pPr>
            <a:r>
              <a:rPr lang="en-US" dirty="0">
                <a:latin typeface="Berlin Sans FB" panose="020E0602020502020306" pitchFamily="34" charset="0"/>
              </a:rPr>
              <a:t>Earning social and professional respect</a:t>
            </a:r>
          </a:p>
          <a:p>
            <a:pPr lvl="0">
              <a:lnSpc>
                <a:spcPct val="100000"/>
              </a:lnSpc>
              <a:buFont typeface="Wingdings" panose="05000000000000000000" pitchFamily="2" charset="2"/>
              <a:buChar char="ü"/>
            </a:pPr>
            <a:r>
              <a:rPr lang="en-US" dirty="0">
                <a:latin typeface="Berlin Sans FB" panose="020E0602020502020306" pitchFamily="34" charset="0"/>
              </a:rPr>
              <a:t>There are limited jobs therefore, one must choose entrepreneurship, </a:t>
            </a:r>
            <a:r>
              <a:rPr lang="en-US" dirty="0" err="1">
                <a:latin typeface="Berlin Sans FB" panose="020E0602020502020306" pitchFamily="34" charset="0"/>
              </a:rPr>
              <a:t>etc</a:t>
            </a:r>
            <a:endParaRPr lang="en-US" dirty="0">
              <a:latin typeface="Berlin Sans FB" panose="020E0602020502020306" pitchFamily="34" charset="0"/>
            </a:endParaRPr>
          </a:p>
          <a:p>
            <a:pPr lvl="0">
              <a:lnSpc>
                <a:spcPct val="100000"/>
              </a:lnSpc>
              <a:buFont typeface="Wingdings" panose="05000000000000000000" pitchFamily="2" charset="2"/>
              <a:buChar char="ü"/>
            </a:pPr>
            <a:r>
              <a:rPr lang="en-US" dirty="0">
                <a:latin typeface="Berlin Sans FB" panose="020E0602020502020306" pitchFamily="34" charset="0"/>
              </a:rPr>
              <a:t>Exploits the individual’s full potential.</a:t>
            </a:r>
          </a:p>
          <a:p>
            <a:pPr lvl="0">
              <a:lnSpc>
                <a:spcPct val="100000"/>
              </a:lnSpc>
              <a:buFont typeface="Wingdings" panose="05000000000000000000" pitchFamily="2" charset="2"/>
              <a:buChar char="ü"/>
            </a:pPr>
            <a:r>
              <a:rPr lang="en-US" dirty="0">
                <a:latin typeface="Berlin Sans FB" panose="020E0602020502020306" pitchFamily="34" charset="0"/>
              </a:rPr>
              <a:t>Flexibility at the workplace. etc.</a:t>
            </a:r>
          </a:p>
          <a:p>
            <a:pPr lvl="0">
              <a:lnSpc>
                <a:spcPct val="150000"/>
              </a:lnSpc>
              <a:buFont typeface="Wingdings" panose="05000000000000000000" pitchFamily="2" charset="2"/>
              <a:buChar char="ü"/>
            </a:pPr>
            <a:endParaRPr lang="en-US" dirty="0">
              <a:latin typeface="Berlin Sans FB" panose="020E0602020502020306" pitchFamily="34" charset="0"/>
            </a:endParaRPr>
          </a:p>
          <a:p>
            <a:pPr marL="0" lvl="0" indent="0">
              <a:buNone/>
            </a:pPr>
            <a:endParaRPr lang="en-US" dirty="0">
              <a:latin typeface="Berlin Sans FB" panose="020E0602020502020306" pitchFamily="34" charset="0"/>
            </a:endParaRPr>
          </a:p>
          <a:p>
            <a:pPr marL="0" lvl="0" indent="0">
              <a:buNone/>
            </a:pPr>
            <a:endParaRPr lang="en-US" dirty="0">
              <a:latin typeface="Berlin Sans FB" panose="020E0602020502020306" pitchFamily="34" charset="0"/>
            </a:endParaRPr>
          </a:p>
          <a:p>
            <a:pPr marL="0" lvl="0" indent="0">
              <a:buNone/>
            </a:pPr>
            <a:endParaRPr lang="en-US" dirty="0">
              <a:latin typeface="Berlin Sans FB" panose="020E0602020502020306" pitchFamily="34" charset="0"/>
            </a:endParaRPr>
          </a:p>
        </p:txBody>
      </p:sp>
    </p:spTree>
    <p:extLst>
      <p:ext uri="{BB962C8B-B14F-4D97-AF65-F5344CB8AC3E}">
        <p14:creationId xmlns:p14="http://schemas.microsoft.com/office/powerpoint/2010/main" val="721974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C9EC4-57EC-43CB-8A7C-3F98B4645C16}"/>
              </a:ext>
            </a:extLst>
          </p:cNvPr>
          <p:cNvSpPr>
            <a:spLocks noGrp="1"/>
          </p:cNvSpPr>
          <p:nvPr>
            <p:ph type="title"/>
          </p:nvPr>
        </p:nvSpPr>
        <p:spPr>
          <a:xfrm>
            <a:off x="369651" y="365126"/>
            <a:ext cx="11143923" cy="578458"/>
          </a:xfrm>
        </p:spPr>
        <p:txBody>
          <a:bodyPr>
            <a:normAutofit fontScale="90000"/>
          </a:bodyPr>
          <a:lstStyle/>
          <a:p>
            <a:r>
              <a:rPr lang="en-US" sz="3500" dirty="0">
                <a:latin typeface="Berlin Sans FB" panose="020E0602020502020306" pitchFamily="34" charset="0"/>
              </a:rPr>
              <a:t>Topic 1: Understanding Entrepreneurship and an Entrepreneur</a:t>
            </a:r>
          </a:p>
        </p:txBody>
      </p:sp>
      <p:sp>
        <p:nvSpPr>
          <p:cNvPr id="3" name="Content Placeholder 2">
            <a:extLst>
              <a:ext uri="{FF2B5EF4-FFF2-40B4-BE49-F238E27FC236}">
                <a16:creationId xmlns:a16="http://schemas.microsoft.com/office/drawing/2014/main" id="{72F3082B-1AC2-4CB7-BC58-9E009720DFA8}"/>
              </a:ext>
            </a:extLst>
          </p:cNvPr>
          <p:cNvSpPr>
            <a:spLocks noGrp="1"/>
          </p:cNvSpPr>
          <p:nvPr>
            <p:ph idx="1"/>
          </p:nvPr>
        </p:nvSpPr>
        <p:spPr>
          <a:xfrm>
            <a:off x="369651" y="943584"/>
            <a:ext cx="11527277" cy="5749046"/>
          </a:xfrm>
        </p:spPr>
        <p:txBody>
          <a:bodyPr>
            <a:normAutofit/>
          </a:bodyPr>
          <a:lstStyle/>
          <a:p>
            <a:pPr lvl="0">
              <a:buFont typeface="Wingdings" panose="05000000000000000000" pitchFamily="2" charset="2"/>
              <a:buChar char="q"/>
            </a:pPr>
            <a:r>
              <a:rPr lang="en-US" dirty="0">
                <a:latin typeface="Berlin Sans FB" panose="020E0602020502020306" pitchFamily="34" charset="0"/>
              </a:rPr>
              <a:t> </a:t>
            </a:r>
            <a:r>
              <a:rPr lang="en-US" dirty="0">
                <a:effectLst>
                  <a:outerShdw blurRad="38100" dist="38100" dir="2700000" algn="tl">
                    <a:srgbClr val="000000">
                      <a:alpha val="43137"/>
                    </a:srgbClr>
                  </a:outerShdw>
                </a:effectLst>
                <a:highlight>
                  <a:srgbClr val="FFFF00"/>
                </a:highlight>
                <a:latin typeface="Berlin Sans FB" panose="020E0602020502020306" pitchFamily="34" charset="0"/>
              </a:rPr>
              <a:t>Challenges of Entrepreneurship Career </a:t>
            </a:r>
          </a:p>
          <a:p>
            <a:pPr lvl="0" algn="just">
              <a:buFont typeface="Wingdings" panose="05000000000000000000" pitchFamily="2" charset="2"/>
              <a:buChar char="ü"/>
            </a:pPr>
            <a:r>
              <a:rPr lang="en-US" dirty="0">
                <a:latin typeface="Berlin Sans FB" panose="020E0602020502020306" pitchFamily="34" charset="0"/>
              </a:rPr>
              <a:t>Coping with stress at start-up. Usually, a start-up business is full of activities that are sometimes stressful. </a:t>
            </a:r>
          </a:p>
          <a:p>
            <a:pPr lvl="0" algn="just">
              <a:buFont typeface="Wingdings" panose="05000000000000000000" pitchFamily="2" charset="2"/>
              <a:buChar char="ü"/>
            </a:pPr>
            <a:r>
              <a:rPr lang="en-US" dirty="0">
                <a:latin typeface="Berlin Sans FB" panose="020E0602020502020306" pitchFamily="34" charset="0"/>
              </a:rPr>
              <a:t>Unsupportive communities. Disoriented family and friends about self-employment. Most people have their entrepreneurial ambitions shattered by either unsupportive or disorienting family and/or friends.</a:t>
            </a:r>
          </a:p>
          <a:p>
            <a:pPr lvl="0" algn="just">
              <a:buFont typeface="Wingdings" panose="05000000000000000000" pitchFamily="2" charset="2"/>
              <a:buChar char="ü"/>
            </a:pPr>
            <a:r>
              <a:rPr lang="en-US" dirty="0">
                <a:latin typeface="Berlin Sans FB" panose="020E0602020502020306" pitchFamily="34" charset="0"/>
              </a:rPr>
              <a:t>Lack of direct access to inspiring role models. In Uganda we have not yet accumulated a significant community of successful entrepreneurs to tell a true story of how it all started. </a:t>
            </a:r>
          </a:p>
          <a:p>
            <a:pPr lvl="0" algn="just">
              <a:buFont typeface="Wingdings" panose="05000000000000000000" pitchFamily="2" charset="2"/>
              <a:buChar char="ü"/>
            </a:pPr>
            <a:r>
              <a:rPr lang="en-US" dirty="0">
                <a:latin typeface="Berlin Sans FB" panose="020E0602020502020306" pitchFamily="34" charset="0"/>
              </a:rPr>
              <a:t>Competition against academic career growth. Sometimes, the elites have a conflict of priority between taking entrepreneurship as a first choice career option than the academic discipline. </a:t>
            </a:r>
          </a:p>
          <a:p>
            <a:pPr lvl="0" algn="just">
              <a:buFont typeface="Wingdings" panose="05000000000000000000" pitchFamily="2" charset="2"/>
              <a:buChar char="ü"/>
            </a:pPr>
            <a:endParaRPr lang="en-US" dirty="0">
              <a:latin typeface="Berlin Sans FB" panose="020E0602020502020306" pitchFamily="34" charset="0"/>
            </a:endParaRPr>
          </a:p>
          <a:p>
            <a:pPr marL="0" lvl="0" indent="0" algn="just">
              <a:buNone/>
            </a:pPr>
            <a:endParaRPr lang="en-US" dirty="0">
              <a:latin typeface="Berlin Sans FB" panose="020E0602020502020306" pitchFamily="34" charset="0"/>
            </a:endParaRPr>
          </a:p>
        </p:txBody>
      </p:sp>
    </p:spTree>
    <p:extLst>
      <p:ext uri="{BB962C8B-B14F-4D97-AF65-F5344CB8AC3E}">
        <p14:creationId xmlns:p14="http://schemas.microsoft.com/office/powerpoint/2010/main" val="997188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C9EC4-57EC-43CB-8A7C-3F98B4645C16}"/>
              </a:ext>
            </a:extLst>
          </p:cNvPr>
          <p:cNvSpPr>
            <a:spLocks noGrp="1"/>
          </p:cNvSpPr>
          <p:nvPr>
            <p:ph type="title"/>
          </p:nvPr>
        </p:nvSpPr>
        <p:spPr>
          <a:xfrm>
            <a:off x="560439" y="365126"/>
            <a:ext cx="10793361" cy="578458"/>
          </a:xfrm>
        </p:spPr>
        <p:txBody>
          <a:bodyPr>
            <a:normAutofit fontScale="90000"/>
          </a:bodyPr>
          <a:lstStyle/>
          <a:p>
            <a:r>
              <a:rPr lang="en-US" sz="3500" dirty="0">
                <a:latin typeface="Berlin Sans FB" panose="020E0602020502020306" pitchFamily="34" charset="0"/>
              </a:rPr>
              <a:t>Topic 1: Understanding Entrepreneurship and an Entrepreneur</a:t>
            </a:r>
          </a:p>
        </p:txBody>
      </p:sp>
      <p:sp>
        <p:nvSpPr>
          <p:cNvPr id="3" name="Content Placeholder 2">
            <a:extLst>
              <a:ext uri="{FF2B5EF4-FFF2-40B4-BE49-F238E27FC236}">
                <a16:creationId xmlns:a16="http://schemas.microsoft.com/office/drawing/2014/main" id="{72F3082B-1AC2-4CB7-BC58-9E009720DFA8}"/>
              </a:ext>
            </a:extLst>
          </p:cNvPr>
          <p:cNvSpPr>
            <a:spLocks noGrp="1"/>
          </p:cNvSpPr>
          <p:nvPr>
            <p:ph idx="1"/>
          </p:nvPr>
        </p:nvSpPr>
        <p:spPr>
          <a:xfrm>
            <a:off x="369651" y="943584"/>
            <a:ext cx="11527277" cy="5749046"/>
          </a:xfrm>
        </p:spPr>
        <p:txBody>
          <a:bodyPr>
            <a:normAutofit/>
          </a:bodyPr>
          <a:lstStyle/>
          <a:p>
            <a:pPr lvl="0">
              <a:buFont typeface="Wingdings" panose="05000000000000000000" pitchFamily="2" charset="2"/>
              <a:buChar char="q"/>
            </a:pPr>
            <a:r>
              <a:rPr lang="en-US" dirty="0">
                <a:latin typeface="Berlin Sans FB" panose="020E0602020502020306" pitchFamily="34" charset="0"/>
              </a:rPr>
              <a:t> </a:t>
            </a:r>
            <a:r>
              <a:rPr lang="en-US" dirty="0">
                <a:effectLst>
                  <a:outerShdw blurRad="38100" dist="38100" dir="2700000" algn="tl">
                    <a:srgbClr val="000000">
                      <a:alpha val="43137"/>
                    </a:srgbClr>
                  </a:outerShdw>
                </a:effectLst>
                <a:latin typeface="Berlin Sans FB" panose="020E0602020502020306" pitchFamily="34" charset="0"/>
              </a:rPr>
              <a:t>Challenges of Entrepreneurship as a Career </a:t>
            </a:r>
          </a:p>
          <a:p>
            <a:pPr lvl="0" algn="just">
              <a:buFont typeface="Wingdings" panose="05000000000000000000" pitchFamily="2" charset="2"/>
              <a:buChar char="ü"/>
            </a:pPr>
            <a:r>
              <a:rPr lang="en-US" dirty="0">
                <a:latin typeface="Berlin Sans FB" panose="020E0602020502020306" pitchFamily="34" charset="0"/>
              </a:rPr>
              <a:t>Lack of real applied entrepreneurial skills (product/service-specific technical skills for start-ups). Most of the training has limited product/service special skills. </a:t>
            </a:r>
          </a:p>
          <a:p>
            <a:pPr lvl="0" algn="just">
              <a:buFont typeface="Wingdings" panose="05000000000000000000" pitchFamily="2" charset="2"/>
              <a:buChar char="ü"/>
            </a:pPr>
            <a:r>
              <a:rPr lang="en-US" dirty="0">
                <a:latin typeface="Berlin Sans FB" panose="020E0602020502020306" pitchFamily="34" charset="0"/>
              </a:rPr>
              <a:t>Limited access to business resources such as capital and other materials. This is one of the most cited challenges in entrepreneurship. </a:t>
            </a:r>
          </a:p>
          <a:p>
            <a:pPr lvl="0" algn="just">
              <a:buFont typeface="Wingdings" panose="05000000000000000000" pitchFamily="2" charset="2"/>
              <a:buChar char="ü"/>
            </a:pPr>
            <a:r>
              <a:rPr lang="en-US" dirty="0">
                <a:latin typeface="Berlin Sans FB" panose="020E0602020502020306" pitchFamily="34" charset="0"/>
              </a:rPr>
              <a:t>Limited amount of business support information, such as taxes, registration, regulations, sectoral best practices, etc.</a:t>
            </a:r>
          </a:p>
          <a:p>
            <a:pPr lvl="0" algn="just">
              <a:buFont typeface="Wingdings" panose="05000000000000000000" pitchFamily="2" charset="2"/>
              <a:buChar char="ü"/>
            </a:pPr>
            <a:r>
              <a:rPr lang="en-US" dirty="0">
                <a:latin typeface="Berlin Sans FB" panose="020E0602020502020306" pitchFamily="34" charset="0"/>
              </a:rPr>
              <a:t>Unfavorable environment such as inflation, ever-changing regulations, and fraud stars. Etc. </a:t>
            </a:r>
          </a:p>
          <a:p>
            <a:pPr marL="0" lvl="0" indent="0" algn="just">
              <a:buNone/>
            </a:pPr>
            <a:endParaRPr lang="en-US" dirty="0">
              <a:latin typeface="Berlin Sans FB" panose="020E0602020502020306" pitchFamily="34" charset="0"/>
            </a:endParaRPr>
          </a:p>
        </p:txBody>
      </p:sp>
    </p:spTree>
    <p:extLst>
      <p:ext uri="{BB962C8B-B14F-4D97-AF65-F5344CB8AC3E}">
        <p14:creationId xmlns:p14="http://schemas.microsoft.com/office/powerpoint/2010/main" val="3485141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8CE011-B84E-4458-AC5F-50D17659FC50}"/>
              </a:ext>
            </a:extLst>
          </p:cNvPr>
          <p:cNvSpPr>
            <a:spLocks noGrp="1"/>
          </p:cNvSpPr>
          <p:nvPr>
            <p:ph idx="1"/>
          </p:nvPr>
        </p:nvSpPr>
        <p:spPr/>
        <p:txBody>
          <a:bodyPr/>
          <a:lstStyle/>
          <a:p>
            <a:endParaRPr lang="en-US" dirty="0"/>
          </a:p>
          <a:p>
            <a:endParaRPr lang="en-US" dirty="0"/>
          </a:p>
          <a:p>
            <a:pPr marL="0" indent="0" algn="ctr">
              <a:buNone/>
            </a:pPr>
            <a:r>
              <a:rPr lang="en-US" dirty="0">
                <a:latin typeface="Berlin Sans FB" panose="020E0602020502020306" pitchFamily="34" charset="0"/>
              </a:rPr>
              <a:t>THANK YOU FOR LISTENING </a:t>
            </a:r>
          </a:p>
        </p:txBody>
      </p:sp>
    </p:spTree>
    <p:extLst>
      <p:ext uri="{BB962C8B-B14F-4D97-AF65-F5344CB8AC3E}">
        <p14:creationId xmlns:p14="http://schemas.microsoft.com/office/powerpoint/2010/main" val="1152345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F52C6-1DF6-155E-AB55-CD8767261319}"/>
              </a:ext>
            </a:extLst>
          </p:cNvPr>
          <p:cNvSpPr>
            <a:spLocks noGrp="1"/>
          </p:cNvSpPr>
          <p:nvPr>
            <p:ph type="title"/>
          </p:nvPr>
        </p:nvSpPr>
        <p:spPr>
          <a:xfrm>
            <a:off x="838200" y="365126"/>
            <a:ext cx="10515600" cy="519777"/>
          </a:xfrm>
        </p:spPr>
        <p:txBody>
          <a:bodyPr>
            <a:normAutofit fontScale="90000"/>
          </a:bodyPr>
          <a:lstStyle/>
          <a:p>
            <a:r>
              <a:rPr lang="en-US" b="1" dirty="0">
                <a:effectLst>
                  <a:outerShdw blurRad="38100" dist="38100" dir="2700000" algn="tl">
                    <a:srgbClr val="000000">
                      <a:alpha val="43137"/>
                    </a:srgbClr>
                  </a:outerShdw>
                </a:effectLst>
              </a:rPr>
              <a:t>Theoretical foundations of entrepreneurship</a:t>
            </a:r>
            <a:endParaRPr lang="en-UG"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89B08D0B-DC09-9494-4E45-F219F8BA120C}"/>
              </a:ext>
            </a:extLst>
          </p:cNvPr>
          <p:cNvSpPr>
            <a:spLocks noGrp="1"/>
          </p:cNvSpPr>
          <p:nvPr>
            <p:ph idx="1"/>
          </p:nvPr>
        </p:nvSpPr>
        <p:spPr>
          <a:xfrm>
            <a:off x="838200" y="1061884"/>
            <a:ext cx="10515600" cy="5525729"/>
          </a:xfrm>
        </p:spPr>
        <p:txBody>
          <a:bodyPr/>
          <a:lstStyle/>
          <a:p>
            <a:pPr>
              <a:lnSpc>
                <a:spcPct val="150000"/>
              </a:lnSpc>
              <a:buFont typeface="Wingdings" panose="05000000000000000000" pitchFamily="2" charset="2"/>
              <a:buChar char="§"/>
            </a:pPr>
            <a:r>
              <a:rPr lang="en-US" dirty="0"/>
              <a:t>Opportunity Theory</a:t>
            </a:r>
          </a:p>
          <a:p>
            <a:pPr>
              <a:lnSpc>
                <a:spcPct val="150000"/>
              </a:lnSpc>
              <a:buFont typeface="Wingdings" panose="05000000000000000000" pitchFamily="2" charset="2"/>
              <a:buChar char="§"/>
            </a:pPr>
            <a:r>
              <a:rPr lang="en-US" dirty="0"/>
              <a:t>Political economy theory</a:t>
            </a:r>
          </a:p>
          <a:p>
            <a:pPr>
              <a:lnSpc>
                <a:spcPct val="150000"/>
              </a:lnSpc>
              <a:buFont typeface="Wingdings" panose="05000000000000000000" pitchFamily="2" charset="2"/>
              <a:buChar char="§"/>
            </a:pPr>
            <a:r>
              <a:rPr lang="en-US" dirty="0"/>
              <a:t>Kunkel’s Theory of Entrepreneurial Supply</a:t>
            </a:r>
          </a:p>
          <a:p>
            <a:pPr>
              <a:lnSpc>
                <a:spcPct val="150000"/>
              </a:lnSpc>
              <a:buFont typeface="Wingdings" panose="05000000000000000000" pitchFamily="2" charset="2"/>
              <a:buChar char="§"/>
            </a:pPr>
            <a:r>
              <a:rPr lang="en-US" dirty="0"/>
              <a:t>Entrepreneurship and innovation</a:t>
            </a:r>
          </a:p>
          <a:p>
            <a:pPr marL="0" indent="0">
              <a:buNone/>
            </a:pPr>
            <a:endParaRPr lang="en-UG" dirty="0"/>
          </a:p>
        </p:txBody>
      </p:sp>
    </p:spTree>
    <p:extLst>
      <p:ext uri="{BB962C8B-B14F-4D97-AF65-F5344CB8AC3E}">
        <p14:creationId xmlns:p14="http://schemas.microsoft.com/office/powerpoint/2010/main" val="1042345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0966" y="274638"/>
            <a:ext cx="9439653" cy="767581"/>
          </a:xfrm>
        </p:spPr>
        <p:txBody>
          <a:bodyPr>
            <a:normAutofit/>
          </a:bodyPr>
          <a:lstStyle/>
          <a:p>
            <a:r>
              <a:rPr lang="en-US" sz="3500" b="1" dirty="0">
                <a:latin typeface="Times New Roman"/>
                <a:cs typeface="Times New Roman"/>
              </a:rPr>
              <a:t>Opportunity–Based Entrepreneurship Theory</a:t>
            </a:r>
            <a:r>
              <a:rPr lang="en-GB" sz="3500" b="1" dirty="0">
                <a:latin typeface="Times New Roman"/>
                <a:cs typeface="Times New Roman"/>
              </a:rPr>
              <a:t> </a:t>
            </a:r>
            <a:endParaRPr lang="en-US" sz="3500" b="1" dirty="0"/>
          </a:p>
        </p:txBody>
      </p:sp>
      <p:sp>
        <p:nvSpPr>
          <p:cNvPr id="3" name="Content Placeholder 2"/>
          <p:cNvSpPr>
            <a:spLocks noGrp="1"/>
          </p:cNvSpPr>
          <p:nvPr>
            <p:ph idx="1"/>
          </p:nvPr>
        </p:nvSpPr>
        <p:spPr>
          <a:xfrm>
            <a:off x="540774" y="1042219"/>
            <a:ext cx="9990259" cy="5109446"/>
          </a:xfrm>
        </p:spPr>
        <p:txBody>
          <a:bodyPr>
            <a:normAutofit/>
          </a:bodyPr>
          <a:lstStyle/>
          <a:p>
            <a:pPr algn="just"/>
            <a:r>
              <a:rPr lang="en-US" dirty="0">
                <a:latin typeface="Times New Roman"/>
                <a:cs typeface="Times New Roman"/>
              </a:rPr>
              <a:t>The theory  explains entrepreneurial activity that is driven by the identification and pursuit of business opportunities for growth and success.</a:t>
            </a:r>
          </a:p>
          <a:p>
            <a:pPr marL="0" indent="0" algn="just">
              <a:buNone/>
            </a:pPr>
            <a:endParaRPr lang="en-US" dirty="0">
              <a:latin typeface="Times New Roman"/>
              <a:cs typeface="Times New Roman"/>
            </a:endParaRPr>
          </a:p>
          <a:p>
            <a:pPr algn="just"/>
            <a:r>
              <a:rPr lang="en-US" dirty="0">
                <a:latin typeface="Times New Roman"/>
                <a:cs typeface="Times New Roman"/>
              </a:rPr>
              <a:t>It involves individuals recognizing and capitalizing on market gaps, unmet needs, or emerging trends to create innovative products, services, or business models.</a:t>
            </a:r>
            <a:r>
              <a:rPr lang="en-GB" dirty="0">
                <a:latin typeface="Times New Roman"/>
                <a:cs typeface="Times New Roman"/>
              </a:rPr>
              <a:t> </a:t>
            </a:r>
          </a:p>
          <a:p>
            <a:pPr algn="just"/>
            <a:endParaRPr lang="en-GB" dirty="0">
              <a:latin typeface="Times New Roman"/>
              <a:cs typeface="Times New Roman"/>
            </a:endParaRPr>
          </a:p>
          <a:p>
            <a:pPr algn="just"/>
            <a:r>
              <a:rPr lang="en-US" dirty="0">
                <a:latin typeface="Times New Roman"/>
                <a:cs typeface="Times New Roman"/>
              </a:rPr>
              <a:t>Opportunity-based entrepreneurship is often contrasted with necessity-based entrepreneurship, which arises out of a lack of alternative employment options or economic necessity. </a:t>
            </a:r>
          </a:p>
          <a:p>
            <a:pPr marL="0" indent="0">
              <a:buNone/>
            </a:pPr>
            <a:endParaRPr lang="en-US" dirty="0"/>
          </a:p>
        </p:txBody>
      </p:sp>
      <p:sp>
        <p:nvSpPr>
          <p:cNvPr id="4" name="Date Placeholder 3"/>
          <p:cNvSpPr>
            <a:spLocks noGrp="1"/>
          </p:cNvSpPr>
          <p:nvPr>
            <p:ph type="dt" sz="half" idx="10"/>
          </p:nvPr>
        </p:nvSpPr>
        <p:spPr/>
        <p:txBody>
          <a:bodyPr/>
          <a:lstStyle/>
          <a:p>
            <a:fld id="{8714A78C-6EFC-470B-AF4A-69ECF9DD0A3B}" type="datetime1">
              <a:rPr lang="en-US" smtClean="0"/>
              <a:t>3/4/2026</a:t>
            </a:fld>
            <a:endParaRPr lang="en-US"/>
          </a:p>
        </p:txBody>
      </p:sp>
      <p:sp>
        <p:nvSpPr>
          <p:cNvPr id="5" name="Footer Placeholder 4"/>
          <p:cNvSpPr>
            <a:spLocks noGrp="1"/>
          </p:cNvSpPr>
          <p:nvPr>
            <p:ph type="ftr" sz="quarter" idx="11"/>
          </p:nvPr>
        </p:nvSpPr>
        <p:spPr/>
        <p:txBody>
          <a:bodyPr/>
          <a:lstStyle/>
          <a:p>
            <a:r>
              <a:rPr lang="pl-PL"/>
              <a:t>Dr. Cnristopher Kusemererwa</a:t>
            </a:r>
            <a:endParaRPr lang="en-US"/>
          </a:p>
        </p:txBody>
      </p:sp>
      <p:sp>
        <p:nvSpPr>
          <p:cNvPr id="6" name="Slide Number Placeholder 5"/>
          <p:cNvSpPr>
            <a:spLocks noGrp="1"/>
          </p:cNvSpPr>
          <p:nvPr>
            <p:ph type="sldNum" sz="quarter" idx="12"/>
          </p:nvPr>
        </p:nvSpPr>
        <p:spPr/>
        <p:txBody>
          <a:bodyPr/>
          <a:lstStyle/>
          <a:p>
            <a:fld id="{B27BBD6D-857D-FE4D-9225-37EA03194FA6}" type="slidenum">
              <a:rPr lang="en-US" smtClean="0"/>
              <a:t>16</a:t>
            </a:fld>
            <a:endParaRPr lang="en-US"/>
          </a:p>
        </p:txBody>
      </p:sp>
    </p:spTree>
    <p:extLst>
      <p:ext uri="{BB962C8B-B14F-4D97-AF65-F5344CB8AC3E}">
        <p14:creationId xmlns:p14="http://schemas.microsoft.com/office/powerpoint/2010/main" val="1849531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3393" y="177800"/>
            <a:ext cx="10117393" cy="6388100"/>
          </a:xfrm>
        </p:spPr>
        <p:txBody>
          <a:bodyPr>
            <a:normAutofit lnSpcReduction="10000"/>
          </a:bodyPr>
          <a:lstStyle/>
          <a:p>
            <a:pPr algn="just">
              <a:lnSpc>
                <a:spcPct val="150000"/>
              </a:lnSpc>
            </a:pPr>
            <a:r>
              <a:rPr lang="en-US" sz="2700" dirty="0">
                <a:latin typeface="Times New Roman"/>
                <a:cs typeface="Times New Roman"/>
              </a:rPr>
              <a:t>Studies have shown that opportunity-based entrepreneurship tends to yield more favorable economic outcomes and contribute to sustainable development, including environmental quality.</a:t>
            </a:r>
          </a:p>
          <a:p>
            <a:pPr algn="just">
              <a:lnSpc>
                <a:spcPct val="150000"/>
              </a:lnSpc>
            </a:pPr>
            <a:endParaRPr lang="en-US" sz="2700" dirty="0">
              <a:latin typeface="Times New Roman"/>
              <a:cs typeface="Times New Roman"/>
            </a:endParaRPr>
          </a:p>
          <a:p>
            <a:pPr algn="just">
              <a:lnSpc>
                <a:spcPct val="150000"/>
              </a:lnSpc>
            </a:pPr>
            <a:r>
              <a:rPr lang="en-US" sz="2700" dirty="0">
                <a:latin typeface="Times New Roman"/>
                <a:cs typeface="Times New Roman"/>
              </a:rPr>
              <a:t>It is also associated with continuity of  entrepreneurial activity and growth-oriented business startups. </a:t>
            </a:r>
          </a:p>
          <a:p>
            <a:pPr algn="just">
              <a:lnSpc>
                <a:spcPct val="150000"/>
              </a:lnSpc>
            </a:pPr>
            <a:endParaRPr lang="en-US" sz="2700" dirty="0">
              <a:latin typeface="Times New Roman"/>
              <a:cs typeface="Times New Roman"/>
            </a:endParaRPr>
          </a:p>
          <a:p>
            <a:pPr algn="just">
              <a:lnSpc>
                <a:spcPct val="150000"/>
              </a:lnSpc>
            </a:pPr>
            <a:r>
              <a:rPr lang="en-US" sz="2700" dirty="0">
                <a:latin typeface="Times New Roman"/>
                <a:cs typeface="Times New Roman"/>
              </a:rPr>
              <a:t>Theories such as the Resource-Based View (RBV) and the Schumpeterian Theory of Innovation provide a theoretical foundation for understanding and studying opportunity-based entrepreneurship.</a:t>
            </a:r>
            <a:endParaRPr lang="en-GB" sz="2700" dirty="0">
              <a:latin typeface="Times New Roman"/>
              <a:cs typeface="Times New Roman"/>
            </a:endParaRPr>
          </a:p>
          <a:p>
            <a:pPr marL="0" indent="0">
              <a:buNone/>
            </a:pPr>
            <a:endParaRPr lang="en-US" dirty="0"/>
          </a:p>
        </p:txBody>
      </p:sp>
      <p:sp>
        <p:nvSpPr>
          <p:cNvPr id="2" name="Date Placeholder 1"/>
          <p:cNvSpPr>
            <a:spLocks noGrp="1"/>
          </p:cNvSpPr>
          <p:nvPr>
            <p:ph type="dt" sz="half" idx="10"/>
          </p:nvPr>
        </p:nvSpPr>
        <p:spPr/>
        <p:txBody>
          <a:bodyPr/>
          <a:lstStyle/>
          <a:p>
            <a:fld id="{364EEBAA-6551-4DBA-9556-D1B3018F7105}" type="datetime1">
              <a:rPr lang="en-US" smtClean="0"/>
              <a:t>3/4/2026</a:t>
            </a:fld>
            <a:endParaRPr lang="en-US"/>
          </a:p>
        </p:txBody>
      </p:sp>
      <p:sp>
        <p:nvSpPr>
          <p:cNvPr id="4" name="Footer Placeholder 3"/>
          <p:cNvSpPr>
            <a:spLocks noGrp="1"/>
          </p:cNvSpPr>
          <p:nvPr>
            <p:ph type="ftr" sz="quarter" idx="11"/>
          </p:nvPr>
        </p:nvSpPr>
        <p:spPr/>
        <p:txBody>
          <a:bodyPr/>
          <a:lstStyle/>
          <a:p>
            <a:r>
              <a:rPr lang="pl-PL"/>
              <a:t>Dr. Cnristopher Kusemererwa</a:t>
            </a:r>
            <a:endParaRPr lang="en-US"/>
          </a:p>
        </p:txBody>
      </p:sp>
      <p:sp>
        <p:nvSpPr>
          <p:cNvPr id="5" name="Slide Number Placeholder 4"/>
          <p:cNvSpPr>
            <a:spLocks noGrp="1"/>
          </p:cNvSpPr>
          <p:nvPr>
            <p:ph type="sldNum" sz="quarter" idx="12"/>
          </p:nvPr>
        </p:nvSpPr>
        <p:spPr/>
        <p:txBody>
          <a:bodyPr/>
          <a:lstStyle/>
          <a:p>
            <a:fld id="{B27BBD6D-857D-FE4D-9225-37EA03194FA6}" type="slidenum">
              <a:rPr lang="en-US" smtClean="0"/>
              <a:t>17</a:t>
            </a:fld>
            <a:endParaRPr lang="en-US"/>
          </a:p>
        </p:txBody>
      </p:sp>
    </p:spTree>
    <p:extLst>
      <p:ext uri="{BB962C8B-B14F-4D97-AF65-F5344CB8AC3E}">
        <p14:creationId xmlns:p14="http://schemas.microsoft.com/office/powerpoint/2010/main" val="4239635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9535" y="215900"/>
            <a:ext cx="9822425" cy="6350000"/>
          </a:xfrm>
        </p:spPr>
        <p:txBody>
          <a:bodyPr>
            <a:normAutofit/>
          </a:bodyPr>
          <a:lstStyle/>
          <a:p>
            <a:pPr algn="just"/>
            <a:r>
              <a:rPr lang="en-US" sz="2900" dirty="0">
                <a:latin typeface="Times New Roman"/>
                <a:cs typeface="Times New Roman"/>
              </a:rPr>
              <a:t>The opportunity-based theory asserts entrepreneurs do not cause change (as claimed by the Schumpeterian or Austrian school) but exploit the opportunities that change (in technology, consumer preferences etc.) </a:t>
            </a:r>
          </a:p>
          <a:p>
            <a:pPr marL="0" indent="0" algn="just">
              <a:buNone/>
            </a:pPr>
            <a:endParaRPr lang="en-US" sz="2900" dirty="0">
              <a:latin typeface="Times New Roman"/>
              <a:cs typeface="Times New Roman"/>
            </a:endParaRPr>
          </a:p>
          <a:p>
            <a:pPr algn="just"/>
            <a:r>
              <a:rPr lang="en-US" sz="2900" dirty="0">
                <a:latin typeface="Times New Roman"/>
                <a:cs typeface="Times New Roman"/>
              </a:rPr>
              <a:t>In support Drucker, (1985). the entrepreneur always searches for change, responds to it, and exploits it as an opportunity”. </a:t>
            </a:r>
          </a:p>
          <a:p>
            <a:pPr algn="just"/>
            <a:endParaRPr lang="en-US" sz="2900" dirty="0">
              <a:latin typeface="Times New Roman"/>
              <a:cs typeface="Times New Roman"/>
            </a:endParaRPr>
          </a:p>
          <a:p>
            <a:pPr algn="just"/>
            <a:r>
              <a:rPr lang="en-US" sz="2900" dirty="0">
                <a:latin typeface="Times New Roman"/>
                <a:cs typeface="Times New Roman"/>
              </a:rPr>
              <a:t>What is apparent in Drucker’s opportunity construct is that entrepreneurs have an eye more for possibilities created by change than the problems.</a:t>
            </a:r>
            <a:endParaRPr lang="en-GB" sz="2900" dirty="0">
              <a:latin typeface="Times New Roman"/>
              <a:cs typeface="Times New Roman"/>
            </a:endParaRPr>
          </a:p>
          <a:p>
            <a:pPr marL="0" indent="0">
              <a:buNone/>
            </a:pPr>
            <a:endParaRPr lang="en-US" dirty="0"/>
          </a:p>
        </p:txBody>
      </p:sp>
      <p:sp>
        <p:nvSpPr>
          <p:cNvPr id="2" name="Date Placeholder 1"/>
          <p:cNvSpPr>
            <a:spLocks noGrp="1"/>
          </p:cNvSpPr>
          <p:nvPr>
            <p:ph type="dt" sz="half" idx="10"/>
          </p:nvPr>
        </p:nvSpPr>
        <p:spPr/>
        <p:txBody>
          <a:bodyPr/>
          <a:lstStyle/>
          <a:p>
            <a:fld id="{582523D9-F498-4575-8BAF-7967B3752823}" type="datetime1">
              <a:rPr lang="en-US" smtClean="0"/>
              <a:t>3/4/2026</a:t>
            </a:fld>
            <a:endParaRPr lang="en-US"/>
          </a:p>
        </p:txBody>
      </p:sp>
      <p:sp>
        <p:nvSpPr>
          <p:cNvPr id="4" name="Footer Placeholder 3"/>
          <p:cNvSpPr>
            <a:spLocks noGrp="1"/>
          </p:cNvSpPr>
          <p:nvPr>
            <p:ph type="ftr" sz="quarter" idx="11"/>
          </p:nvPr>
        </p:nvSpPr>
        <p:spPr/>
        <p:txBody>
          <a:bodyPr/>
          <a:lstStyle/>
          <a:p>
            <a:r>
              <a:rPr lang="pl-PL"/>
              <a:t>Dr. Cnristopher Kusemererwa</a:t>
            </a:r>
            <a:endParaRPr lang="en-US"/>
          </a:p>
        </p:txBody>
      </p:sp>
      <p:sp>
        <p:nvSpPr>
          <p:cNvPr id="5" name="Slide Number Placeholder 4"/>
          <p:cNvSpPr>
            <a:spLocks noGrp="1"/>
          </p:cNvSpPr>
          <p:nvPr>
            <p:ph type="sldNum" sz="quarter" idx="12"/>
          </p:nvPr>
        </p:nvSpPr>
        <p:spPr/>
        <p:txBody>
          <a:bodyPr/>
          <a:lstStyle/>
          <a:p>
            <a:fld id="{B27BBD6D-857D-FE4D-9225-37EA03194FA6}" type="slidenum">
              <a:rPr lang="en-US" smtClean="0"/>
              <a:t>18</a:t>
            </a:fld>
            <a:endParaRPr lang="en-US"/>
          </a:p>
        </p:txBody>
      </p:sp>
    </p:spTree>
    <p:extLst>
      <p:ext uri="{BB962C8B-B14F-4D97-AF65-F5344CB8AC3E}">
        <p14:creationId xmlns:p14="http://schemas.microsoft.com/office/powerpoint/2010/main" val="1031488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900"/>
            <a:ext cx="9664700" cy="6375400"/>
          </a:xfrm>
        </p:spPr>
        <p:txBody>
          <a:bodyPr/>
          <a:lstStyle/>
          <a:p>
            <a:pPr algn="just">
              <a:lnSpc>
                <a:spcPct val="100000"/>
              </a:lnSpc>
            </a:pPr>
            <a:r>
              <a:rPr lang="en-US" sz="3000" dirty="0">
                <a:latin typeface="Times New Roman"/>
                <a:cs typeface="Times New Roman"/>
              </a:rPr>
              <a:t>Stevenson (1990) extends Ducker's opportunity-based construct to include resourcefulness. </a:t>
            </a:r>
          </a:p>
          <a:p>
            <a:pPr algn="just">
              <a:lnSpc>
                <a:spcPct val="100000"/>
              </a:lnSpc>
              <a:buFont typeface="Wingdings" panose="05000000000000000000" pitchFamily="2" charset="2"/>
              <a:buChar char="ü"/>
            </a:pPr>
            <a:r>
              <a:rPr lang="en-US" sz="3000" dirty="0">
                <a:latin typeface="Times New Roman"/>
                <a:cs typeface="Times New Roman"/>
              </a:rPr>
              <a:t>Resourcefulness is the ability to find quick and clever solutions to problems, often using limited resources. </a:t>
            </a:r>
          </a:p>
          <a:p>
            <a:pPr algn="just">
              <a:lnSpc>
                <a:spcPct val="100000"/>
              </a:lnSpc>
              <a:buFont typeface="Wingdings" panose="05000000000000000000" pitchFamily="2" charset="2"/>
              <a:buChar char="ü"/>
            </a:pPr>
            <a:r>
              <a:rPr lang="en-US" sz="3000" dirty="0">
                <a:latin typeface="Times New Roman"/>
                <a:cs typeface="Times New Roman"/>
              </a:rPr>
              <a:t>It involves creativity, adaptability, and problem-solving skills to overcome challenges efficiently. </a:t>
            </a:r>
          </a:p>
          <a:p>
            <a:pPr marL="0" indent="0">
              <a:buNone/>
            </a:pPr>
            <a:endParaRPr lang="en-US" dirty="0"/>
          </a:p>
        </p:txBody>
      </p:sp>
      <p:sp>
        <p:nvSpPr>
          <p:cNvPr id="2" name="Date Placeholder 1"/>
          <p:cNvSpPr>
            <a:spLocks noGrp="1"/>
          </p:cNvSpPr>
          <p:nvPr>
            <p:ph type="dt" sz="half" idx="10"/>
          </p:nvPr>
        </p:nvSpPr>
        <p:spPr/>
        <p:txBody>
          <a:bodyPr/>
          <a:lstStyle/>
          <a:p>
            <a:fld id="{3FA3A657-81E4-4C7D-88C4-3568A8F80868}" type="datetime1">
              <a:rPr lang="en-US" smtClean="0"/>
              <a:t>3/4/2026</a:t>
            </a:fld>
            <a:endParaRPr lang="en-US"/>
          </a:p>
        </p:txBody>
      </p:sp>
      <p:sp>
        <p:nvSpPr>
          <p:cNvPr id="4" name="Footer Placeholder 3"/>
          <p:cNvSpPr>
            <a:spLocks noGrp="1"/>
          </p:cNvSpPr>
          <p:nvPr>
            <p:ph type="ftr" sz="quarter" idx="11"/>
          </p:nvPr>
        </p:nvSpPr>
        <p:spPr/>
        <p:txBody>
          <a:bodyPr/>
          <a:lstStyle/>
          <a:p>
            <a:r>
              <a:rPr lang="pl-PL"/>
              <a:t>Dr. Cnristopher Kusemererwa</a:t>
            </a:r>
            <a:endParaRPr lang="en-US"/>
          </a:p>
        </p:txBody>
      </p:sp>
      <p:sp>
        <p:nvSpPr>
          <p:cNvPr id="5" name="Slide Number Placeholder 4"/>
          <p:cNvSpPr>
            <a:spLocks noGrp="1"/>
          </p:cNvSpPr>
          <p:nvPr>
            <p:ph type="sldNum" sz="quarter" idx="12"/>
          </p:nvPr>
        </p:nvSpPr>
        <p:spPr/>
        <p:txBody>
          <a:bodyPr/>
          <a:lstStyle/>
          <a:p>
            <a:fld id="{B27BBD6D-857D-FE4D-9225-37EA03194FA6}" type="slidenum">
              <a:rPr lang="en-US" smtClean="0"/>
              <a:t>19</a:t>
            </a:fld>
            <a:endParaRPr lang="en-US"/>
          </a:p>
        </p:txBody>
      </p:sp>
    </p:spTree>
    <p:extLst>
      <p:ext uri="{BB962C8B-B14F-4D97-AF65-F5344CB8AC3E}">
        <p14:creationId xmlns:p14="http://schemas.microsoft.com/office/powerpoint/2010/main" val="18449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991EC-4D2E-413B-9D60-61565E2FCAAC}"/>
              </a:ext>
            </a:extLst>
          </p:cNvPr>
          <p:cNvSpPr>
            <a:spLocks noGrp="1"/>
          </p:cNvSpPr>
          <p:nvPr>
            <p:ph type="title"/>
          </p:nvPr>
        </p:nvSpPr>
        <p:spPr>
          <a:xfrm>
            <a:off x="838200" y="365126"/>
            <a:ext cx="10515600" cy="595928"/>
          </a:xfrm>
        </p:spPr>
        <p:txBody>
          <a:bodyPr>
            <a:normAutofit fontScale="90000"/>
          </a:bodyPr>
          <a:lstStyle/>
          <a:p>
            <a:r>
              <a:rPr lang="en-US" dirty="0">
                <a:effectLst>
                  <a:outerShdw blurRad="38100" dist="38100" dir="2700000" algn="tl">
                    <a:srgbClr val="000000">
                      <a:alpha val="43137"/>
                    </a:srgbClr>
                  </a:outerShdw>
                </a:effectLst>
                <a:highlight>
                  <a:srgbClr val="FFFF00"/>
                </a:highlight>
                <a:latin typeface="Berlin Sans FB" panose="020E0602020502020306" pitchFamily="34" charset="0"/>
              </a:rPr>
              <a:t>Context</a:t>
            </a:r>
          </a:p>
        </p:txBody>
      </p:sp>
      <p:sp>
        <p:nvSpPr>
          <p:cNvPr id="3" name="Content Placeholder 2">
            <a:extLst>
              <a:ext uri="{FF2B5EF4-FFF2-40B4-BE49-F238E27FC236}">
                <a16:creationId xmlns:a16="http://schemas.microsoft.com/office/drawing/2014/main" id="{FC18D897-B50A-4C5B-9A30-5BE1C24B0D2A}"/>
              </a:ext>
            </a:extLst>
          </p:cNvPr>
          <p:cNvSpPr>
            <a:spLocks noGrp="1"/>
          </p:cNvSpPr>
          <p:nvPr>
            <p:ph idx="1"/>
          </p:nvPr>
        </p:nvSpPr>
        <p:spPr>
          <a:xfrm>
            <a:off x="838200" y="961054"/>
            <a:ext cx="10515600" cy="5645019"/>
          </a:xfrm>
        </p:spPr>
        <p:txBody>
          <a:bodyPr>
            <a:normAutofit/>
          </a:bodyPr>
          <a:lstStyle/>
          <a:p>
            <a:pPr algn="just"/>
            <a:r>
              <a:rPr lang="en-US" sz="3000" dirty="0">
                <a:solidFill>
                  <a:srgbClr val="FF0000"/>
                </a:solidFill>
                <a:latin typeface="Berlin Sans FB" panose="020E0602020502020306" pitchFamily="34" charset="0"/>
              </a:rPr>
              <a:t>Though Uganda seems to uphold positive economic growth, it is not matched with the growth in new job opportunities to cater to the unemployed(Uganda Bureau of Statistics, 2017). </a:t>
            </a:r>
          </a:p>
          <a:p>
            <a:pPr algn="just"/>
            <a:r>
              <a:rPr lang="en-US" sz="3000" dirty="0">
                <a:solidFill>
                  <a:srgbClr val="FF0000"/>
                </a:solidFill>
                <a:latin typeface="Berlin Sans FB" panose="020E0602020502020306" pitchFamily="34" charset="0"/>
              </a:rPr>
              <a:t> The labor force in Uganda grows at an annual rate of 3.4%, resulting in 390,000 new job seekers, and yet only 8,120 jobs are being created each year.</a:t>
            </a:r>
          </a:p>
          <a:p>
            <a:pPr algn="just"/>
            <a:r>
              <a:rPr lang="en-US" sz="3000" dirty="0">
                <a:latin typeface="Berlin Sans FB" panose="020E0602020502020306" pitchFamily="34" charset="0"/>
              </a:rPr>
              <a:t>The Global Entrepreneurship Monitor 2019/2020 ranked Uganda as one of the most entrepreneurial countries in the world, with 30% of Ugandans starting businesses annually.</a:t>
            </a:r>
          </a:p>
          <a:p>
            <a:pPr algn="just"/>
            <a:r>
              <a:rPr lang="en-US" sz="3000" dirty="0">
                <a:latin typeface="Berlin Sans FB" panose="020E0602020502020306" pitchFamily="34" charset="0"/>
              </a:rPr>
              <a:t>At least 70% of all small businesses that start in Uganda fail in the next 3 to 5 years</a:t>
            </a:r>
          </a:p>
          <a:p>
            <a:pPr algn="just"/>
            <a:r>
              <a:rPr lang="en-US" sz="3000" dirty="0">
                <a:latin typeface="Berlin Sans FB" panose="020E0602020502020306" pitchFamily="34" charset="0"/>
              </a:rPr>
              <a:t>Quality Entrepreneurship is poor</a:t>
            </a:r>
          </a:p>
          <a:p>
            <a:pPr marL="0" indent="0" algn="just">
              <a:buNone/>
            </a:pPr>
            <a:endParaRPr lang="en-US" sz="3000" dirty="0">
              <a:latin typeface="Berlin Sans FB" panose="020E0602020502020306" pitchFamily="34" charset="0"/>
            </a:endParaRPr>
          </a:p>
          <a:p>
            <a:pPr marL="0" indent="0">
              <a:buNone/>
            </a:pPr>
            <a:endParaRPr lang="en-US" dirty="0">
              <a:latin typeface="Berlin Sans FB" panose="020E0602020502020306" pitchFamily="34" charset="0"/>
            </a:endParaRPr>
          </a:p>
        </p:txBody>
      </p:sp>
    </p:spTree>
    <p:extLst>
      <p:ext uri="{BB962C8B-B14F-4D97-AF65-F5344CB8AC3E}">
        <p14:creationId xmlns:p14="http://schemas.microsoft.com/office/powerpoint/2010/main" val="2251631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3458" y="177800"/>
            <a:ext cx="10970342" cy="6489700"/>
          </a:xfrm>
        </p:spPr>
        <p:txBody>
          <a:bodyPr>
            <a:normAutofit/>
          </a:bodyPr>
          <a:lstStyle/>
          <a:p>
            <a:pPr marL="0" indent="0" algn="just">
              <a:lnSpc>
                <a:spcPct val="110000"/>
              </a:lnSpc>
              <a:buNone/>
            </a:pPr>
            <a:r>
              <a:rPr lang="en-US" sz="3000" b="1" dirty="0">
                <a:latin typeface="Times New Roman"/>
                <a:cs typeface="Times New Roman"/>
              </a:rPr>
              <a:t>The opportunity-based theory is premised of three preconditions</a:t>
            </a:r>
          </a:p>
          <a:p>
            <a:pPr marL="457200" indent="-457200" algn="just">
              <a:lnSpc>
                <a:spcPct val="100000"/>
              </a:lnSpc>
              <a:buAutoNum type="alphaLcParenBoth"/>
            </a:pPr>
            <a:r>
              <a:rPr lang="en-US" b="1" dirty="0">
                <a:effectLst>
                  <a:outerShdw blurRad="38100" dist="38100" dir="2700000" algn="tl">
                    <a:srgbClr val="000000">
                      <a:alpha val="43137"/>
                    </a:srgbClr>
                  </a:outerShdw>
                </a:effectLst>
                <a:latin typeface="Times New Roman"/>
                <a:cs typeface="Times New Roman"/>
              </a:rPr>
              <a:t>Opportunity Recognition</a:t>
            </a:r>
            <a:r>
              <a:rPr lang="en-GB" dirty="0">
                <a:latin typeface="Times New Roman"/>
                <a:cs typeface="Times New Roman"/>
              </a:rPr>
              <a:t>: </a:t>
            </a:r>
          </a:p>
          <a:p>
            <a:pPr algn="just">
              <a:lnSpc>
                <a:spcPct val="100000"/>
              </a:lnSpc>
              <a:buFont typeface="Wingdings" panose="05000000000000000000" pitchFamily="2" charset="2"/>
              <a:buChar char="ü"/>
            </a:pPr>
            <a:r>
              <a:rPr lang="en-US" dirty="0">
                <a:latin typeface="Times New Roman"/>
                <a:cs typeface="Times New Roman"/>
              </a:rPr>
              <a:t>If both sources of supply and demand exist rather obviously, the opportunity for bringing them together has to be ‘‘recognized’’ and then the match-up between supply and demand has to be implemented either through as existing firm or a new firm.</a:t>
            </a:r>
          </a:p>
          <a:p>
            <a:pPr algn="just">
              <a:lnSpc>
                <a:spcPct val="100000"/>
              </a:lnSpc>
              <a:buFont typeface="Wingdings" panose="05000000000000000000" pitchFamily="2" charset="2"/>
              <a:buChar char="ü"/>
            </a:pPr>
            <a:endParaRPr lang="en-US" dirty="0">
              <a:latin typeface="Times New Roman"/>
              <a:cs typeface="Times New Roman"/>
            </a:endParaRPr>
          </a:p>
          <a:p>
            <a:pPr algn="just">
              <a:lnSpc>
                <a:spcPct val="100000"/>
              </a:lnSpc>
              <a:buFont typeface="Wingdings" panose="05000000000000000000" pitchFamily="2" charset="2"/>
              <a:buChar char="ü"/>
            </a:pPr>
            <a:r>
              <a:rPr lang="en-US" dirty="0">
                <a:latin typeface="Times New Roman"/>
                <a:cs typeface="Times New Roman"/>
              </a:rPr>
              <a:t>This notion of opportunity has to do with the exploitation of existing markets. Examples include franchises. Etc. </a:t>
            </a:r>
            <a:endParaRPr lang="en-GB" dirty="0">
              <a:latin typeface="Times New Roman"/>
              <a:cs typeface="Times New Roman"/>
            </a:endParaRPr>
          </a:p>
          <a:p>
            <a:pPr marL="0" indent="0">
              <a:buNone/>
            </a:pPr>
            <a:endParaRPr lang="en-US" dirty="0"/>
          </a:p>
        </p:txBody>
      </p:sp>
      <p:sp>
        <p:nvSpPr>
          <p:cNvPr id="2" name="Date Placeholder 1"/>
          <p:cNvSpPr>
            <a:spLocks noGrp="1"/>
          </p:cNvSpPr>
          <p:nvPr>
            <p:ph type="dt" sz="half" idx="10"/>
          </p:nvPr>
        </p:nvSpPr>
        <p:spPr/>
        <p:txBody>
          <a:bodyPr/>
          <a:lstStyle/>
          <a:p>
            <a:fld id="{C61DD2D4-1D0D-4E74-8184-8E4C9D219801}" type="datetime1">
              <a:rPr lang="en-US" smtClean="0"/>
              <a:t>3/4/2026</a:t>
            </a:fld>
            <a:endParaRPr lang="en-US"/>
          </a:p>
        </p:txBody>
      </p:sp>
      <p:sp>
        <p:nvSpPr>
          <p:cNvPr id="4" name="Footer Placeholder 3"/>
          <p:cNvSpPr>
            <a:spLocks noGrp="1"/>
          </p:cNvSpPr>
          <p:nvPr>
            <p:ph type="ftr" sz="quarter" idx="11"/>
          </p:nvPr>
        </p:nvSpPr>
        <p:spPr/>
        <p:txBody>
          <a:bodyPr/>
          <a:lstStyle/>
          <a:p>
            <a:r>
              <a:rPr lang="pl-PL"/>
              <a:t>Dr. Cnristopher Kusemererwa</a:t>
            </a:r>
            <a:endParaRPr lang="en-US"/>
          </a:p>
        </p:txBody>
      </p:sp>
      <p:sp>
        <p:nvSpPr>
          <p:cNvPr id="5" name="Slide Number Placeholder 4"/>
          <p:cNvSpPr>
            <a:spLocks noGrp="1"/>
          </p:cNvSpPr>
          <p:nvPr>
            <p:ph type="sldNum" sz="quarter" idx="12"/>
          </p:nvPr>
        </p:nvSpPr>
        <p:spPr/>
        <p:txBody>
          <a:bodyPr/>
          <a:lstStyle/>
          <a:p>
            <a:fld id="{B27BBD6D-857D-FE4D-9225-37EA03194FA6}" type="slidenum">
              <a:rPr lang="en-US" smtClean="0"/>
              <a:t>20</a:t>
            </a:fld>
            <a:endParaRPr lang="en-US"/>
          </a:p>
        </p:txBody>
      </p:sp>
    </p:spTree>
    <p:extLst>
      <p:ext uri="{BB962C8B-B14F-4D97-AF65-F5344CB8AC3E}">
        <p14:creationId xmlns:p14="http://schemas.microsoft.com/office/powerpoint/2010/main" val="2461847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2787" y="292100"/>
            <a:ext cx="10520516" cy="5961216"/>
          </a:xfrm>
        </p:spPr>
        <p:txBody>
          <a:bodyPr>
            <a:normAutofit/>
          </a:bodyPr>
          <a:lstStyle/>
          <a:p>
            <a:pPr marL="0" indent="0" algn="just">
              <a:buNone/>
            </a:pPr>
            <a:r>
              <a:rPr lang="en-US" dirty="0">
                <a:latin typeface="Times New Roman"/>
                <a:cs typeface="Times New Roman"/>
              </a:rPr>
              <a:t>(b) </a:t>
            </a:r>
            <a:r>
              <a:rPr lang="en-US" b="1" dirty="0">
                <a:effectLst>
                  <a:outerShdw blurRad="38100" dist="38100" dir="2700000" algn="tl">
                    <a:srgbClr val="000000">
                      <a:alpha val="43137"/>
                    </a:srgbClr>
                  </a:outerShdw>
                </a:effectLst>
                <a:latin typeface="Times New Roman"/>
                <a:cs typeface="Times New Roman"/>
              </a:rPr>
              <a:t>Opportunity Discovery</a:t>
            </a:r>
            <a:r>
              <a:rPr lang="en-GB" b="1" dirty="0">
                <a:effectLst>
                  <a:outerShdw blurRad="38100" dist="38100" dir="2700000" algn="tl">
                    <a:srgbClr val="000000">
                      <a:alpha val="43137"/>
                    </a:srgbClr>
                  </a:outerShdw>
                </a:effectLst>
                <a:latin typeface="Times New Roman"/>
                <a:cs typeface="Times New Roman"/>
              </a:rPr>
              <a:t>: </a:t>
            </a:r>
            <a:r>
              <a:rPr lang="en-US" dirty="0">
                <a:latin typeface="Times New Roman"/>
                <a:cs typeface="Times New Roman"/>
              </a:rPr>
              <a:t>If only one side exists – i.e., demand exists, but supply does not, and vice versa – then, the non-existent side has to be ‘‘discovered’’ before the match-up can be implemented. </a:t>
            </a:r>
          </a:p>
          <a:p>
            <a:pPr marL="0" indent="0" algn="just">
              <a:buNone/>
            </a:pPr>
            <a:endParaRPr lang="en-US" dirty="0">
              <a:latin typeface="Times New Roman"/>
              <a:cs typeface="Times New Roman"/>
            </a:endParaRPr>
          </a:p>
          <a:p>
            <a:pPr marL="0" indent="0" algn="just">
              <a:buNone/>
            </a:pPr>
            <a:r>
              <a:rPr lang="en-US" dirty="0">
                <a:latin typeface="Times New Roman"/>
                <a:cs typeface="Times New Roman"/>
              </a:rPr>
              <a:t>This notion of opportunity has to do with the exploration of existing and latent markets. </a:t>
            </a:r>
          </a:p>
          <a:p>
            <a:pPr marL="0" indent="0" algn="just">
              <a:buNone/>
            </a:pPr>
            <a:endParaRPr lang="en-US" dirty="0">
              <a:latin typeface="Times New Roman"/>
              <a:cs typeface="Times New Roman"/>
            </a:endParaRPr>
          </a:p>
          <a:p>
            <a:pPr marL="0" indent="0" algn="just">
              <a:buNone/>
            </a:pPr>
            <a:endParaRPr lang="en-US" dirty="0">
              <a:latin typeface="Times New Roman"/>
              <a:cs typeface="Times New Roman"/>
            </a:endParaRPr>
          </a:p>
          <a:p>
            <a:pPr marL="0" indent="0" algn="just">
              <a:buNone/>
            </a:pPr>
            <a:r>
              <a:rPr lang="en-US" dirty="0">
                <a:latin typeface="Times New Roman"/>
                <a:cs typeface="Times New Roman"/>
              </a:rPr>
              <a:t>Examples include: Cures for diseases (Demand exists; supply has to be discovered); and applications for new technologies such as the electronic (Supply exists, demand has to be discovered).</a:t>
            </a:r>
            <a:endParaRPr lang="en-GB" dirty="0">
              <a:latin typeface="Times New Roman"/>
              <a:cs typeface="Times New Roman"/>
            </a:endParaRPr>
          </a:p>
          <a:p>
            <a:pPr marL="0" indent="0">
              <a:buNone/>
            </a:pPr>
            <a:endParaRPr lang="en-US" dirty="0"/>
          </a:p>
        </p:txBody>
      </p:sp>
      <p:sp>
        <p:nvSpPr>
          <p:cNvPr id="2" name="Date Placeholder 1"/>
          <p:cNvSpPr>
            <a:spLocks noGrp="1"/>
          </p:cNvSpPr>
          <p:nvPr>
            <p:ph type="dt" sz="half" idx="10"/>
          </p:nvPr>
        </p:nvSpPr>
        <p:spPr/>
        <p:txBody>
          <a:bodyPr/>
          <a:lstStyle/>
          <a:p>
            <a:fld id="{BC24C249-8B74-4ED2-A00B-0A09A338AA34}" type="datetime1">
              <a:rPr lang="en-US" smtClean="0"/>
              <a:t>3/4/2026</a:t>
            </a:fld>
            <a:endParaRPr lang="en-US"/>
          </a:p>
        </p:txBody>
      </p:sp>
      <p:sp>
        <p:nvSpPr>
          <p:cNvPr id="4" name="Footer Placeholder 3"/>
          <p:cNvSpPr>
            <a:spLocks noGrp="1"/>
          </p:cNvSpPr>
          <p:nvPr>
            <p:ph type="ftr" sz="quarter" idx="11"/>
          </p:nvPr>
        </p:nvSpPr>
        <p:spPr/>
        <p:txBody>
          <a:bodyPr/>
          <a:lstStyle/>
          <a:p>
            <a:r>
              <a:rPr lang="pl-PL"/>
              <a:t>Dr. Cnristopher Kusemererwa</a:t>
            </a:r>
            <a:endParaRPr lang="en-US"/>
          </a:p>
        </p:txBody>
      </p:sp>
      <p:sp>
        <p:nvSpPr>
          <p:cNvPr id="5" name="Slide Number Placeholder 4"/>
          <p:cNvSpPr>
            <a:spLocks noGrp="1"/>
          </p:cNvSpPr>
          <p:nvPr>
            <p:ph type="sldNum" sz="quarter" idx="12"/>
          </p:nvPr>
        </p:nvSpPr>
        <p:spPr/>
        <p:txBody>
          <a:bodyPr/>
          <a:lstStyle/>
          <a:p>
            <a:fld id="{B27BBD6D-857D-FE4D-9225-37EA03194FA6}" type="slidenum">
              <a:rPr lang="en-US" smtClean="0"/>
              <a:t>21</a:t>
            </a:fld>
            <a:endParaRPr lang="en-US"/>
          </a:p>
        </p:txBody>
      </p:sp>
    </p:spTree>
    <p:extLst>
      <p:ext uri="{BB962C8B-B14F-4D97-AF65-F5344CB8AC3E}">
        <p14:creationId xmlns:p14="http://schemas.microsoft.com/office/powerpoint/2010/main" val="2925733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4129" y="673100"/>
            <a:ext cx="11179277" cy="5137765"/>
          </a:xfrm>
        </p:spPr>
        <p:txBody>
          <a:bodyPr>
            <a:normAutofit/>
          </a:bodyPr>
          <a:lstStyle/>
          <a:p>
            <a:pPr marL="0" indent="0" algn="just">
              <a:buNone/>
            </a:pPr>
            <a:r>
              <a:rPr lang="en-US" sz="2500" dirty="0">
                <a:latin typeface="Times New Roman"/>
                <a:cs typeface="Times New Roman"/>
              </a:rPr>
              <a:t>(c) </a:t>
            </a:r>
            <a:r>
              <a:rPr lang="en-US" sz="2500" b="1" dirty="0">
                <a:effectLst>
                  <a:outerShdw blurRad="38100" dist="38100" dir="2700000" algn="tl">
                    <a:srgbClr val="000000">
                      <a:alpha val="43137"/>
                    </a:srgbClr>
                  </a:outerShdw>
                </a:effectLst>
                <a:latin typeface="Times New Roman"/>
                <a:cs typeface="Times New Roman"/>
              </a:rPr>
              <a:t>Opportunity Creation</a:t>
            </a:r>
            <a:r>
              <a:rPr lang="en-GB" sz="2500" dirty="0">
                <a:latin typeface="Times New Roman"/>
                <a:cs typeface="Times New Roman"/>
              </a:rPr>
              <a:t>:</a:t>
            </a:r>
          </a:p>
          <a:p>
            <a:pPr algn="just"/>
            <a:r>
              <a:rPr lang="en-GB" sz="2500" dirty="0">
                <a:latin typeface="Times New Roman"/>
                <a:cs typeface="Times New Roman"/>
              </a:rPr>
              <a:t> </a:t>
            </a:r>
            <a:r>
              <a:rPr lang="en-US" sz="2500" dirty="0">
                <a:latin typeface="Times New Roman"/>
                <a:cs typeface="Times New Roman"/>
              </a:rPr>
              <a:t>If neither supply nor demand exist in an obvious manner, one or both have to be ‘‘created’’, and several economic inventions in marketing, financing etc. have to be made, for the opportunity to come into existence.</a:t>
            </a:r>
          </a:p>
          <a:p>
            <a:pPr algn="just"/>
            <a:endParaRPr lang="en-US" sz="2500" dirty="0">
              <a:latin typeface="Times New Roman"/>
              <a:cs typeface="Times New Roman"/>
            </a:endParaRPr>
          </a:p>
          <a:p>
            <a:pPr algn="just"/>
            <a:r>
              <a:rPr lang="en-US" sz="2500" dirty="0">
                <a:latin typeface="Times New Roman"/>
                <a:cs typeface="Times New Roman"/>
              </a:rPr>
              <a:t>This notion of opportunity has to do with the creation of new markets. Examples include Wedgewood Pottery.</a:t>
            </a:r>
            <a:endParaRPr lang="en-US" dirty="0"/>
          </a:p>
        </p:txBody>
      </p:sp>
      <p:sp>
        <p:nvSpPr>
          <p:cNvPr id="2" name="Date Placeholder 1"/>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p:cNvSpPr>
            <a:spLocks noGrp="1"/>
          </p:cNvSpPr>
          <p:nvPr>
            <p:ph type="ftr" sz="quarter" idx="11"/>
          </p:nvPr>
        </p:nvSpPr>
        <p:spPr/>
        <p:txBody>
          <a:bodyPr/>
          <a:lstStyle/>
          <a:p>
            <a:r>
              <a:rPr lang="pl-PL"/>
              <a:t>Dr. Cnristopher Kusemererwa</a:t>
            </a:r>
            <a:endParaRPr lang="en-US"/>
          </a:p>
        </p:txBody>
      </p:sp>
      <p:sp>
        <p:nvSpPr>
          <p:cNvPr id="5" name="Slide Number Placeholder 4"/>
          <p:cNvSpPr>
            <a:spLocks noGrp="1"/>
          </p:cNvSpPr>
          <p:nvPr>
            <p:ph type="sldNum" sz="quarter" idx="12"/>
          </p:nvPr>
        </p:nvSpPr>
        <p:spPr/>
        <p:txBody>
          <a:bodyPr/>
          <a:lstStyle/>
          <a:p>
            <a:fld id="{B27BBD6D-857D-FE4D-9225-37EA03194FA6}" type="slidenum">
              <a:rPr lang="en-US" smtClean="0"/>
              <a:t>22</a:t>
            </a:fld>
            <a:endParaRPr lang="en-US"/>
          </a:p>
        </p:txBody>
      </p:sp>
    </p:spTree>
    <p:extLst>
      <p:ext uri="{BB962C8B-B14F-4D97-AF65-F5344CB8AC3E}">
        <p14:creationId xmlns:p14="http://schemas.microsoft.com/office/powerpoint/2010/main" val="24815111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2015" y="113175"/>
            <a:ext cx="8964828" cy="457096"/>
          </a:xfrm>
        </p:spPr>
        <p:txBody>
          <a:bodyPr>
            <a:normAutofit fontScale="90000"/>
          </a:bodyPr>
          <a:lstStyle/>
          <a:p>
            <a:r>
              <a:rPr lang="en-US" sz="3200" b="1" dirty="0">
                <a:latin typeface="Times New Roman"/>
                <a:cs typeface="Times New Roman"/>
              </a:rPr>
              <a:t>Kunkel’s Theory of Entrepreneurial Supply</a:t>
            </a:r>
            <a:r>
              <a:rPr lang="en-GB" sz="3200" dirty="0">
                <a:latin typeface="Times New Roman"/>
                <a:cs typeface="Times New Roman"/>
              </a:rPr>
              <a:t> </a:t>
            </a:r>
            <a:endParaRPr lang="en-US" sz="3200" dirty="0">
              <a:latin typeface="Times New Roman"/>
              <a:cs typeface="Times New Roman"/>
            </a:endParaRPr>
          </a:p>
        </p:txBody>
      </p:sp>
      <p:sp>
        <p:nvSpPr>
          <p:cNvPr id="3" name="Content Placeholder 2"/>
          <p:cNvSpPr>
            <a:spLocks noGrp="1"/>
          </p:cNvSpPr>
          <p:nvPr>
            <p:ph idx="1"/>
          </p:nvPr>
        </p:nvSpPr>
        <p:spPr>
          <a:xfrm>
            <a:off x="1612015" y="678427"/>
            <a:ext cx="8964828" cy="5885637"/>
          </a:xfrm>
        </p:spPr>
        <p:txBody>
          <a:bodyPr>
            <a:normAutofit fontScale="25000" lnSpcReduction="20000"/>
          </a:bodyPr>
          <a:lstStyle/>
          <a:p>
            <a:pPr algn="just">
              <a:lnSpc>
                <a:spcPct val="150000"/>
              </a:lnSpc>
            </a:pPr>
            <a:r>
              <a:rPr lang="en-US" sz="9200" dirty="0">
                <a:latin typeface="Times New Roman"/>
                <a:cs typeface="Times New Roman"/>
              </a:rPr>
              <a:t>John H. </a:t>
            </a:r>
            <a:r>
              <a:rPr lang="en-US" sz="9200" dirty="0" err="1">
                <a:latin typeface="Times New Roman"/>
                <a:cs typeface="Times New Roman"/>
              </a:rPr>
              <a:t>Kunkal</a:t>
            </a:r>
            <a:r>
              <a:rPr lang="en-US" sz="9200" dirty="0">
                <a:latin typeface="Times New Roman"/>
                <a:cs typeface="Times New Roman"/>
              </a:rPr>
              <a:t> advocated the theory of entrepreneurship supply. According to him, psychological &amp; sociological variables are the main determinants for the emergence of entrepreneurs. </a:t>
            </a:r>
          </a:p>
          <a:p>
            <a:pPr marL="0" indent="0" algn="just">
              <a:lnSpc>
                <a:spcPct val="150000"/>
              </a:lnSpc>
              <a:buNone/>
            </a:pPr>
            <a:endParaRPr lang="en-US" sz="9200" dirty="0">
              <a:latin typeface="Times New Roman"/>
              <a:cs typeface="Times New Roman"/>
            </a:endParaRPr>
          </a:p>
          <a:p>
            <a:pPr algn="just">
              <a:lnSpc>
                <a:spcPct val="150000"/>
              </a:lnSpc>
            </a:pPr>
            <a:r>
              <a:rPr lang="en-US" sz="9200" dirty="0">
                <a:latin typeface="Times New Roman"/>
                <a:cs typeface="Times New Roman"/>
              </a:rPr>
              <a:t>This theory emphasizes that the availability of entrepreneurs is not just a result of </a:t>
            </a:r>
            <a:r>
              <a:rPr lang="en-US" sz="9200" dirty="0">
                <a:highlight>
                  <a:srgbClr val="FFFF00"/>
                </a:highlight>
                <a:latin typeface="Times New Roman"/>
                <a:cs typeface="Times New Roman"/>
              </a:rPr>
              <a:t>individual traits </a:t>
            </a:r>
            <a:r>
              <a:rPr lang="en-US" sz="9200" dirty="0">
                <a:latin typeface="Times New Roman"/>
                <a:cs typeface="Times New Roman"/>
              </a:rPr>
              <a:t>but is heavily influenced by broader environmental, cultural, and social factors.</a:t>
            </a:r>
          </a:p>
          <a:p>
            <a:pPr algn="just">
              <a:lnSpc>
                <a:spcPct val="150000"/>
              </a:lnSpc>
            </a:pPr>
            <a:endParaRPr lang="en-US" sz="9200" dirty="0">
              <a:latin typeface="Times New Roman"/>
              <a:cs typeface="Times New Roman"/>
            </a:endParaRPr>
          </a:p>
          <a:p>
            <a:pPr algn="just">
              <a:lnSpc>
                <a:spcPct val="150000"/>
              </a:lnSpc>
            </a:pPr>
            <a:r>
              <a:rPr lang="en-US" sz="9200" dirty="0">
                <a:latin typeface="Times New Roman"/>
                <a:cs typeface="Times New Roman"/>
              </a:rPr>
              <a:t>According to the psychologists, when a society has the sufficient supply of the individuals having specified psychological characteristics, then there will be more chances of the existence of entrepreneurship.</a:t>
            </a:r>
            <a:endParaRPr lang="en-GB" sz="9200" dirty="0">
              <a:latin typeface="Times New Roman"/>
              <a:cs typeface="Times New Roman"/>
            </a:endParaRPr>
          </a:p>
          <a:p>
            <a:pPr marL="0" indent="0">
              <a:buNone/>
            </a:pPr>
            <a:endParaRPr lang="en-US" dirty="0"/>
          </a:p>
        </p:txBody>
      </p:sp>
      <p:sp>
        <p:nvSpPr>
          <p:cNvPr id="4" name="Date Placeholder 3"/>
          <p:cNvSpPr>
            <a:spLocks noGrp="1"/>
          </p:cNvSpPr>
          <p:nvPr>
            <p:ph type="dt" sz="half" idx="10"/>
          </p:nvPr>
        </p:nvSpPr>
        <p:spPr/>
        <p:txBody>
          <a:bodyPr/>
          <a:lstStyle/>
          <a:p>
            <a:pPr defTabSz="457200"/>
            <a:fld id="{70AF0A79-F14D-4218-B5DF-A7AFEA5ABC59}"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23</a:t>
            </a:fld>
            <a:endParaRPr lang="en-US">
              <a:solidFill>
                <a:prstClr val="black">
                  <a:tint val="75000"/>
                </a:prstClr>
              </a:solidFill>
              <a:latin typeface="Calibri"/>
            </a:endParaRPr>
          </a:p>
        </p:txBody>
      </p:sp>
    </p:spTree>
    <p:extLst>
      <p:ext uri="{BB962C8B-B14F-4D97-AF65-F5344CB8AC3E}">
        <p14:creationId xmlns:p14="http://schemas.microsoft.com/office/powerpoint/2010/main" val="1174656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0EFF6-EA94-D89C-DFAF-E064240A8E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5069B2-B258-1B2B-01BD-8EC102B91933}"/>
              </a:ext>
            </a:extLst>
          </p:cNvPr>
          <p:cNvSpPr>
            <a:spLocks noGrp="1"/>
          </p:cNvSpPr>
          <p:nvPr>
            <p:ph type="title"/>
          </p:nvPr>
        </p:nvSpPr>
        <p:spPr>
          <a:xfrm>
            <a:off x="1612015" y="113175"/>
            <a:ext cx="8964828" cy="457096"/>
          </a:xfrm>
        </p:spPr>
        <p:txBody>
          <a:bodyPr>
            <a:normAutofit fontScale="90000"/>
          </a:bodyPr>
          <a:lstStyle/>
          <a:p>
            <a:r>
              <a:rPr lang="en-US" sz="3200" b="1" dirty="0">
                <a:latin typeface="Times New Roman"/>
                <a:cs typeface="Times New Roman"/>
              </a:rPr>
              <a:t>Kunkel’s Theory of Entrepreneurial Supply</a:t>
            </a:r>
            <a:r>
              <a:rPr lang="en-GB" sz="3200" dirty="0">
                <a:latin typeface="Times New Roman"/>
                <a:cs typeface="Times New Roman"/>
              </a:rPr>
              <a:t> </a:t>
            </a:r>
            <a:endParaRPr lang="en-US" sz="3200" dirty="0">
              <a:latin typeface="Times New Roman"/>
              <a:cs typeface="Times New Roman"/>
            </a:endParaRPr>
          </a:p>
        </p:txBody>
      </p:sp>
      <p:sp>
        <p:nvSpPr>
          <p:cNvPr id="3" name="Content Placeholder 2">
            <a:extLst>
              <a:ext uri="{FF2B5EF4-FFF2-40B4-BE49-F238E27FC236}">
                <a16:creationId xmlns:a16="http://schemas.microsoft.com/office/drawing/2014/main" id="{82119BCC-9550-FE1D-E665-AB764DB9A5E0}"/>
              </a:ext>
            </a:extLst>
          </p:cNvPr>
          <p:cNvSpPr>
            <a:spLocks noGrp="1"/>
          </p:cNvSpPr>
          <p:nvPr>
            <p:ph idx="1"/>
          </p:nvPr>
        </p:nvSpPr>
        <p:spPr>
          <a:xfrm>
            <a:off x="1612015" y="678427"/>
            <a:ext cx="8964828" cy="5885637"/>
          </a:xfrm>
        </p:spPr>
        <p:txBody>
          <a:bodyPr>
            <a:normAutofit/>
          </a:bodyPr>
          <a:lstStyle/>
          <a:p>
            <a:pPr algn="just">
              <a:lnSpc>
                <a:spcPct val="150000"/>
              </a:lnSpc>
              <a:buFont typeface="Wingdings" panose="05000000000000000000" pitchFamily="2" charset="2"/>
              <a:buChar char="q"/>
            </a:pPr>
            <a:r>
              <a:rPr lang="en-US" sz="2500" dirty="0">
                <a:latin typeface="Times New Roman"/>
                <a:cs typeface="Times New Roman"/>
              </a:rPr>
              <a:t>Entrepreneurism can be dependent upon the following structures in the economy.</a:t>
            </a:r>
          </a:p>
          <a:p>
            <a:pPr algn="just">
              <a:lnSpc>
                <a:spcPct val="150000"/>
              </a:lnSpc>
            </a:pPr>
            <a:r>
              <a:rPr lang="en-US" sz="2500" dirty="0">
                <a:latin typeface="Times New Roman"/>
                <a:cs typeface="Times New Roman"/>
              </a:rPr>
              <a:t>Demand structure.</a:t>
            </a:r>
          </a:p>
          <a:p>
            <a:pPr algn="just">
              <a:lnSpc>
                <a:spcPct val="150000"/>
              </a:lnSpc>
            </a:pPr>
            <a:r>
              <a:rPr lang="en-US" sz="2500" dirty="0">
                <a:latin typeface="Times New Roman"/>
                <a:cs typeface="Times New Roman"/>
              </a:rPr>
              <a:t>Limitation structure.</a:t>
            </a:r>
          </a:p>
          <a:p>
            <a:pPr algn="just">
              <a:lnSpc>
                <a:spcPct val="150000"/>
              </a:lnSpc>
            </a:pPr>
            <a:r>
              <a:rPr lang="en-US" sz="2500" dirty="0" err="1">
                <a:latin typeface="Times New Roman"/>
                <a:cs typeface="Times New Roman"/>
              </a:rPr>
              <a:t>Labour</a:t>
            </a:r>
            <a:r>
              <a:rPr lang="en-US" sz="2500" dirty="0">
                <a:latin typeface="Times New Roman"/>
                <a:cs typeface="Times New Roman"/>
              </a:rPr>
              <a:t> structure.</a:t>
            </a:r>
          </a:p>
          <a:p>
            <a:pPr algn="just">
              <a:lnSpc>
                <a:spcPct val="150000"/>
              </a:lnSpc>
            </a:pPr>
            <a:r>
              <a:rPr lang="en-US" sz="2500" dirty="0">
                <a:latin typeface="Times New Roman"/>
                <a:cs typeface="Times New Roman"/>
              </a:rPr>
              <a:t>Opportunity structure.</a:t>
            </a:r>
            <a:endParaRPr lang="en-GB" sz="2500" dirty="0">
              <a:latin typeface="Times New Roman"/>
              <a:cs typeface="Times New Roman"/>
            </a:endParaRPr>
          </a:p>
          <a:p>
            <a:pPr marL="0" indent="0">
              <a:buNone/>
            </a:pPr>
            <a:endParaRPr lang="en-US" dirty="0"/>
          </a:p>
        </p:txBody>
      </p:sp>
      <p:sp>
        <p:nvSpPr>
          <p:cNvPr id="4" name="Date Placeholder 3">
            <a:extLst>
              <a:ext uri="{FF2B5EF4-FFF2-40B4-BE49-F238E27FC236}">
                <a16:creationId xmlns:a16="http://schemas.microsoft.com/office/drawing/2014/main" id="{806169CB-3FE9-B149-519B-0E66892506C9}"/>
              </a:ext>
            </a:extLst>
          </p:cNvPr>
          <p:cNvSpPr>
            <a:spLocks noGrp="1"/>
          </p:cNvSpPr>
          <p:nvPr>
            <p:ph type="dt" sz="half" idx="10"/>
          </p:nvPr>
        </p:nvSpPr>
        <p:spPr/>
        <p:txBody>
          <a:bodyPr/>
          <a:lstStyle/>
          <a:p>
            <a:pPr defTabSz="457200"/>
            <a:fld id="{70AF0A79-F14D-4218-B5DF-A7AFEA5ABC59}"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a:extLst>
              <a:ext uri="{FF2B5EF4-FFF2-40B4-BE49-F238E27FC236}">
                <a16:creationId xmlns:a16="http://schemas.microsoft.com/office/drawing/2014/main" id="{CFBB96FE-9A19-2632-B86D-077D0FC4D482}"/>
              </a:ext>
            </a:extLst>
          </p:cNvPr>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a:extLst>
              <a:ext uri="{FF2B5EF4-FFF2-40B4-BE49-F238E27FC236}">
                <a16:creationId xmlns:a16="http://schemas.microsoft.com/office/drawing/2014/main" id="{5B0B569B-5F27-F861-0FEB-E932AADB7864}"/>
              </a:ext>
            </a:extLst>
          </p:cNvPr>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24</a:t>
            </a:fld>
            <a:endParaRPr lang="en-US">
              <a:solidFill>
                <a:prstClr val="black">
                  <a:tint val="75000"/>
                </a:prstClr>
              </a:solidFill>
              <a:latin typeface="Calibri"/>
            </a:endParaRPr>
          </a:p>
        </p:txBody>
      </p:sp>
    </p:spTree>
    <p:extLst>
      <p:ext uri="{BB962C8B-B14F-4D97-AF65-F5344CB8AC3E}">
        <p14:creationId xmlns:p14="http://schemas.microsoft.com/office/powerpoint/2010/main" val="2201426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7454" y="213772"/>
            <a:ext cx="8876816" cy="6362866"/>
          </a:xfrm>
        </p:spPr>
        <p:txBody>
          <a:bodyPr>
            <a:normAutofit/>
          </a:bodyPr>
          <a:lstStyle/>
          <a:p>
            <a:pPr marL="0" indent="0" algn="just">
              <a:lnSpc>
                <a:spcPct val="150000"/>
              </a:lnSpc>
              <a:buNone/>
            </a:pPr>
            <a:r>
              <a:rPr lang="en-GB" sz="2500" b="1" dirty="0">
                <a:latin typeface="Times New Roman"/>
                <a:cs typeface="Times New Roman"/>
              </a:rPr>
              <a:t>(</a:t>
            </a:r>
            <a:r>
              <a:rPr lang="en-GB" sz="2500" b="1" dirty="0" err="1">
                <a:latin typeface="Times New Roman"/>
                <a:cs typeface="Times New Roman"/>
              </a:rPr>
              <a:t>i</a:t>
            </a:r>
            <a:r>
              <a:rPr lang="en-GB" sz="2500" b="1" dirty="0">
                <a:latin typeface="Times New Roman"/>
                <a:cs typeface="Times New Roman"/>
              </a:rPr>
              <a:t>) Demand Structure</a:t>
            </a:r>
          </a:p>
          <a:p>
            <a:pPr algn="just">
              <a:lnSpc>
                <a:spcPct val="150000"/>
              </a:lnSpc>
              <a:buFont typeface="Wingdings" panose="05000000000000000000" pitchFamily="2" charset="2"/>
              <a:buChar char="§"/>
            </a:pPr>
            <a:r>
              <a:rPr lang="en-US" sz="2500" dirty="0">
                <a:latin typeface="Times New Roman"/>
                <a:cs typeface="Times New Roman"/>
              </a:rPr>
              <a:t>It implies economic demand with relation to changes in economic development &amp; government polices.</a:t>
            </a:r>
          </a:p>
          <a:p>
            <a:pPr algn="just">
              <a:lnSpc>
                <a:spcPct val="150000"/>
              </a:lnSpc>
              <a:buFont typeface="Wingdings" panose="05000000000000000000" pitchFamily="2" charset="2"/>
              <a:buChar char="§"/>
            </a:pPr>
            <a:r>
              <a:rPr lang="en-US" sz="2500" dirty="0">
                <a:latin typeface="Times New Roman"/>
                <a:cs typeface="Times New Roman"/>
              </a:rPr>
              <a:t> Demand structure can be augmented with the help material rewards which can influence entrepreneurial behavior.</a:t>
            </a:r>
            <a:endParaRPr lang="en-GB" sz="2500" dirty="0">
              <a:latin typeface="Times New Roman"/>
              <a:cs typeface="Times New Roman"/>
            </a:endParaRPr>
          </a:p>
          <a:p>
            <a:pPr algn="just">
              <a:lnSpc>
                <a:spcPct val="150000"/>
              </a:lnSpc>
              <a:buFont typeface="Wingdings" panose="05000000000000000000" pitchFamily="2" charset="2"/>
              <a:buChar char="§"/>
            </a:pPr>
            <a:r>
              <a:rPr lang="en-GB" sz="2500" dirty="0">
                <a:latin typeface="Times New Roman"/>
                <a:cs typeface="Times New Roman"/>
              </a:rPr>
              <a:t>The entrepreneurs expect rewards for their contributions and their behaviour is influenced by the rewards.</a:t>
            </a:r>
          </a:p>
          <a:p>
            <a:pPr marL="0" indent="0" algn="just">
              <a:lnSpc>
                <a:spcPct val="150000"/>
              </a:lnSpc>
              <a:buNone/>
            </a:pPr>
            <a:endParaRPr lang="en-GB" sz="2500" dirty="0">
              <a:latin typeface="Times New Roman"/>
              <a:cs typeface="Times New Roman"/>
            </a:endParaRPr>
          </a:p>
          <a:p>
            <a:pPr marL="0" indent="0">
              <a:buNone/>
            </a:pPr>
            <a:endParaRPr lang="en-US" dirty="0"/>
          </a:p>
        </p:txBody>
      </p:sp>
      <p:sp>
        <p:nvSpPr>
          <p:cNvPr id="4" name="Date Placeholder 3"/>
          <p:cNvSpPr>
            <a:spLocks noGrp="1"/>
          </p:cNvSpPr>
          <p:nvPr>
            <p:ph type="dt" sz="half" idx="10"/>
          </p:nvPr>
        </p:nvSpPr>
        <p:spPr/>
        <p:txBody>
          <a:bodyPr/>
          <a:lstStyle/>
          <a:p>
            <a:pPr defTabSz="457200"/>
            <a:fld id="{8A2D5D83-B8A8-40BE-8F5A-63EA4CC97B8A}"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25</a:t>
            </a:fld>
            <a:endParaRPr lang="en-US">
              <a:solidFill>
                <a:prstClr val="black">
                  <a:tint val="75000"/>
                </a:prstClr>
              </a:solidFill>
              <a:latin typeface="Calibri"/>
            </a:endParaRPr>
          </a:p>
        </p:txBody>
      </p:sp>
    </p:spTree>
    <p:extLst>
      <p:ext uri="{BB962C8B-B14F-4D97-AF65-F5344CB8AC3E}">
        <p14:creationId xmlns:p14="http://schemas.microsoft.com/office/powerpoint/2010/main" val="20485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9734" y="176049"/>
            <a:ext cx="8889389" cy="6476039"/>
          </a:xfrm>
        </p:spPr>
        <p:txBody>
          <a:bodyPr>
            <a:normAutofit/>
          </a:bodyPr>
          <a:lstStyle/>
          <a:p>
            <a:pPr marL="0" indent="0" algn="just">
              <a:lnSpc>
                <a:spcPct val="150000"/>
              </a:lnSpc>
              <a:buNone/>
            </a:pPr>
            <a:r>
              <a:rPr lang="en-GB" sz="2500" b="1" dirty="0">
                <a:latin typeface="Times New Roman"/>
                <a:cs typeface="Times New Roman"/>
              </a:rPr>
              <a:t>(ii) Limitation Structure</a:t>
            </a:r>
          </a:p>
          <a:p>
            <a:pPr algn="just">
              <a:lnSpc>
                <a:spcPct val="110000"/>
              </a:lnSpc>
            </a:pPr>
            <a:r>
              <a:rPr lang="en-US" sz="2500" dirty="0">
                <a:latin typeface="Times New Roman"/>
                <a:cs typeface="Times New Roman"/>
              </a:rPr>
              <a:t>It focuses refers to the factors that restrict or limit the emergence or supply  and development of entrepreneurs within a society.</a:t>
            </a:r>
          </a:p>
          <a:p>
            <a:pPr marL="0" indent="0" algn="just">
              <a:lnSpc>
                <a:spcPct val="110000"/>
              </a:lnSpc>
              <a:buNone/>
            </a:pPr>
            <a:endParaRPr lang="en-US" sz="2500" dirty="0">
              <a:latin typeface="Times New Roman"/>
              <a:cs typeface="Times New Roman"/>
            </a:endParaRPr>
          </a:p>
          <a:p>
            <a:pPr algn="just">
              <a:lnSpc>
                <a:spcPct val="110000"/>
              </a:lnSpc>
            </a:pPr>
            <a:r>
              <a:rPr lang="en-US" sz="2500" dirty="0">
                <a:latin typeface="Times New Roman"/>
                <a:cs typeface="Times New Roman"/>
              </a:rPr>
              <a:t> These limitations can arise from economic, social, cultural, and institutional barriers that reduce the supply of entrepreneurs </a:t>
            </a:r>
          </a:p>
          <a:p>
            <a:pPr marL="0" indent="0" algn="just">
              <a:lnSpc>
                <a:spcPct val="110000"/>
              </a:lnSpc>
              <a:buNone/>
            </a:pPr>
            <a:endParaRPr lang="en-US" sz="2500" dirty="0">
              <a:latin typeface="Times New Roman"/>
              <a:cs typeface="Times New Roman"/>
            </a:endParaRPr>
          </a:p>
          <a:p>
            <a:pPr algn="just">
              <a:lnSpc>
                <a:spcPct val="110000"/>
              </a:lnSpc>
            </a:pPr>
            <a:r>
              <a:rPr lang="en-US" sz="2500" dirty="0">
                <a:latin typeface="Times New Roman"/>
                <a:cs typeface="Times New Roman"/>
              </a:rPr>
              <a:t>Understanding these limitations is essential for policymakers, educators, and business leaders who aim to create ecosystems that encourage and support entrepreneurship.</a:t>
            </a:r>
            <a:endParaRPr lang="en-GB" sz="2500" dirty="0">
              <a:latin typeface="Times New Roman"/>
              <a:cs typeface="Times New Roman"/>
            </a:endParaRPr>
          </a:p>
          <a:p>
            <a:pPr marL="0" indent="0" algn="just">
              <a:lnSpc>
                <a:spcPct val="150000"/>
              </a:lnSpc>
              <a:buNone/>
            </a:pPr>
            <a:endParaRPr lang="en-US" dirty="0"/>
          </a:p>
        </p:txBody>
      </p:sp>
      <p:sp>
        <p:nvSpPr>
          <p:cNvPr id="4" name="Date Placeholder 3"/>
          <p:cNvSpPr>
            <a:spLocks noGrp="1"/>
          </p:cNvSpPr>
          <p:nvPr>
            <p:ph type="dt" sz="half" idx="10"/>
          </p:nvPr>
        </p:nvSpPr>
        <p:spPr/>
        <p:txBody>
          <a:bodyPr/>
          <a:lstStyle/>
          <a:p>
            <a:pPr defTabSz="457200"/>
            <a:fld id="{9449B7A8-EB48-4163-8425-DE665CF2CB46}"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26</a:t>
            </a:fld>
            <a:endParaRPr lang="en-US">
              <a:solidFill>
                <a:prstClr val="black">
                  <a:tint val="75000"/>
                </a:prstClr>
              </a:solidFill>
              <a:latin typeface="Calibri"/>
            </a:endParaRPr>
          </a:p>
        </p:txBody>
      </p:sp>
    </p:spTree>
    <p:extLst>
      <p:ext uri="{BB962C8B-B14F-4D97-AF65-F5344CB8AC3E}">
        <p14:creationId xmlns:p14="http://schemas.microsoft.com/office/powerpoint/2010/main" val="17886026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252E2-B618-F6A6-3869-84B67D4572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0D47CE-572D-8210-D466-A2580C9856D1}"/>
              </a:ext>
            </a:extLst>
          </p:cNvPr>
          <p:cNvSpPr>
            <a:spLocks noGrp="1"/>
          </p:cNvSpPr>
          <p:nvPr>
            <p:ph idx="1"/>
          </p:nvPr>
        </p:nvSpPr>
        <p:spPr>
          <a:xfrm>
            <a:off x="1649734" y="176049"/>
            <a:ext cx="8889389" cy="6476039"/>
          </a:xfrm>
        </p:spPr>
        <p:txBody>
          <a:bodyPr>
            <a:normAutofit/>
          </a:bodyPr>
          <a:lstStyle/>
          <a:p>
            <a:pPr marL="0" indent="0" algn="just">
              <a:lnSpc>
                <a:spcPct val="150000"/>
              </a:lnSpc>
              <a:buNone/>
            </a:pPr>
            <a:r>
              <a:rPr lang="en-GB" sz="2500" b="1" dirty="0">
                <a:latin typeface="Times New Roman"/>
                <a:cs typeface="Times New Roman"/>
              </a:rPr>
              <a:t>(iii) Opportunity Structure</a:t>
            </a:r>
          </a:p>
          <a:p>
            <a:r>
              <a:rPr lang="en-US" sz="2500" dirty="0">
                <a:latin typeface="Times New Roman" panose="02020603050405020304" pitchFamily="18" charset="0"/>
                <a:cs typeface="Times New Roman" panose="02020603050405020304" pitchFamily="18" charset="0"/>
              </a:rPr>
              <a:t>It is the most important structure governing the supply of entrepreneurs. </a:t>
            </a:r>
          </a:p>
          <a:p>
            <a:r>
              <a:rPr lang="en-US" sz="2500" dirty="0">
                <a:latin typeface="Times New Roman" panose="02020603050405020304" pitchFamily="18" charset="0"/>
                <a:cs typeface="Times New Roman" panose="02020603050405020304" pitchFamily="18" charset="0"/>
              </a:rPr>
              <a:t>It refers to the external conditions and factors that create favorable environments for entrepreneurial activities.</a:t>
            </a:r>
          </a:p>
          <a:p>
            <a:r>
              <a:rPr lang="en-US" sz="2500" dirty="0">
                <a:latin typeface="Times New Roman" panose="02020603050405020304" pitchFamily="18" charset="0"/>
                <a:cs typeface="Times New Roman" panose="02020603050405020304" pitchFamily="18" charset="0"/>
              </a:rPr>
              <a:t>For example;</a:t>
            </a:r>
          </a:p>
          <a:p>
            <a:pPr>
              <a:buFont typeface="Wingdings" panose="05000000000000000000" pitchFamily="2" charset="2"/>
              <a:buChar char="ü"/>
            </a:pPr>
            <a:r>
              <a:rPr lang="en-US" sz="2500" dirty="0">
                <a:latin typeface="Times New Roman" panose="02020603050405020304" pitchFamily="18" charset="0"/>
                <a:cs typeface="Times New Roman" panose="02020603050405020304" pitchFamily="18" charset="0"/>
              </a:rPr>
              <a:t>Market Demand</a:t>
            </a:r>
          </a:p>
          <a:p>
            <a:pPr>
              <a:buFont typeface="Wingdings" panose="05000000000000000000" pitchFamily="2" charset="2"/>
              <a:buChar char="ü"/>
            </a:pPr>
            <a:r>
              <a:rPr lang="en-US" sz="2500" dirty="0">
                <a:latin typeface="Times New Roman" panose="02020603050405020304" pitchFamily="18" charset="0"/>
                <a:cs typeface="Times New Roman" panose="02020603050405020304" pitchFamily="18" charset="0"/>
              </a:rPr>
              <a:t>Resource Availability</a:t>
            </a:r>
          </a:p>
          <a:p>
            <a:pPr>
              <a:buFont typeface="Wingdings" panose="05000000000000000000" pitchFamily="2" charset="2"/>
              <a:buChar char="ü"/>
            </a:pPr>
            <a:r>
              <a:rPr lang="en-US" sz="2500" dirty="0">
                <a:latin typeface="Times New Roman" panose="02020603050405020304" pitchFamily="18" charset="0"/>
                <a:cs typeface="Times New Roman" panose="02020603050405020304" pitchFamily="18" charset="0"/>
              </a:rPr>
              <a:t>Economic Stability</a:t>
            </a:r>
          </a:p>
          <a:p>
            <a:pPr>
              <a:buFont typeface="Wingdings" panose="05000000000000000000" pitchFamily="2" charset="2"/>
              <a:buChar char="ü"/>
            </a:pPr>
            <a:r>
              <a:rPr lang="en-US" sz="2500" dirty="0">
                <a:latin typeface="Times New Roman" panose="02020603050405020304" pitchFamily="18" charset="0"/>
                <a:cs typeface="Times New Roman" panose="02020603050405020304" pitchFamily="18" charset="0"/>
              </a:rPr>
              <a:t>Technological advancements </a:t>
            </a:r>
          </a:p>
          <a:p>
            <a:pPr>
              <a:buFont typeface="Wingdings" panose="05000000000000000000" pitchFamily="2" charset="2"/>
              <a:buChar char="ü"/>
            </a:pPr>
            <a:r>
              <a:rPr lang="en-US" sz="2500" dirty="0">
                <a:latin typeface="Times New Roman" panose="02020603050405020304" pitchFamily="18" charset="0"/>
                <a:cs typeface="Times New Roman" panose="02020603050405020304" pitchFamily="18" charset="0"/>
              </a:rPr>
              <a:t>Supportive Government Policies</a:t>
            </a:r>
          </a:p>
          <a:p>
            <a:pPr>
              <a:buFont typeface="Wingdings" panose="05000000000000000000" pitchFamily="2" charset="2"/>
              <a:buChar char="ü"/>
            </a:pPr>
            <a:r>
              <a:rPr lang="en-US" sz="2500" dirty="0">
                <a:latin typeface="Times New Roman" panose="02020603050405020304" pitchFamily="18" charset="0"/>
                <a:cs typeface="Times New Roman" panose="02020603050405020304" pitchFamily="18" charset="0"/>
              </a:rPr>
              <a:t>Educational Institutions  </a:t>
            </a:r>
            <a:r>
              <a:rPr lang="en-US" sz="2500" dirty="0" err="1">
                <a:latin typeface="Times New Roman" panose="02020603050405020304" pitchFamily="18" charset="0"/>
                <a:cs typeface="Times New Roman" panose="02020603050405020304" pitchFamily="18" charset="0"/>
              </a:rPr>
              <a:t>etc</a:t>
            </a:r>
            <a:r>
              <a:rPr lang="en-US" sz="2500" dirty="0">
                <a:latin typeface="Times New Roman" panose="02020603050405020304" pitchFamily="18" charset="0"/>
                <a:cs typeface="Times New Roman" panose="02020603050405020304" pitchFamily="18" charset="0"/>
              </a:rPr>
              <a:t> </a:t>
            </a:r>
          </a:p>
        </p:txBody>
      </p:sp>
      <p:sp>
        <p:nvSpPr>
          <p:cNvPr id="4" name="Date Placeholder 3">
            <a:extLst>
              <a:ext uri="{FF2B5EF4-FFF2-40B4-BE49-F238E27FC236}">
                <a16:creationId xmlns:a16="http://schemas.microsoft.com/office/drawing/2014/main" id="{A7B7C2BC-CFC8-7C83-3149-14E6B03486B8}"/>
              </a:ext>
            </a:extLst>
          </p:cNvPr>
          <p:cNvSpPr>
            <a:spLocks noGrp="1"/>
          </p:cNvSpPr>
          <p:nvPr>
            <p:ph type="dt" sz="half" idx="10"/>
          </p:nvPr>
        </p:nvSpPr>
        <p:spPr/>
        <p:txBody>
          <a:bodyPr/>
          <a:lstStyle/>
          <a:p>
            <a:pPr defTabSz="457200"/>
            <a:fld id="{9449B7A8-EB48-4163-8425-DE665CF2CB46}"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a:extLst>
              <a:ext uri="{FF2B5EF4-FFF2-40B4-BE49-F238E27FC236}">
                <a16:creationId xmlns:a16="http://schemas.microsoft.com/office/drawing/2014/main" id="{694601A0-6D2F-25DC-38FA-3CDBBA2141D8}"/>
              </a:ext>
            </a:extLst>
          </p:cNvPr>
          <p:cNvSpPr>
            <a:spLocks noGrp="1"/>
          </p:cNvSpPr>
          <p:nvPr>
            <p:ph type="ftr" sz="quarter" idx="11"/>
          </p:nvPr>
        </p:nvSpPr>
        <p:spPr/>
        <p:txBody>
          <a:bodyPr/>
          <a:lstStyle/>
          <a:p>
            <a:pPr defTabSz="457200"/>
            <a:r>
              <a:rPr lang="pl-PL" dirty="0">
                <a:solidFill>
                  <a:prstClr val="black">
                    <a:tint val="75000"/>
                  </a:prstClr>
                </a:solidFill>
                <a:latin typeface="Calibri"/>
              </a:rPr>
              <a:t>Dr. Cnristopher Kusemererwa</a:t>
            </a:r>
            <a:endParaRPr lang="en-US" dirty="0">
              <a:solidFill>
                <a:prstClr val="black">
                  <a:tint val="75000"/>
                </a:prstClr>
              </a:solidFill>
              <a:latin typeface="Calibri"/>
            </a:endParaRPr>
          </a:p>
        </p:txBody>
      </p:sp>
      <p:sp>
        <p:nvSpPr>
          <p:cNvPr id="6" name="Slide Number Placeholder 5">
            <a:extLst>
              <a:ext uri="{FF2B5EF4-FFF2-40B4-BE49-F238E27FC236}">
                <a16:creationId xmlns:a16="http://schemas.microsoft.com/office/drawing/2014/main" id="{B7555815-3463-B585-DA04-3953D3FE327A}"/>
              </a:ext>
            </a:extLst>
          </p:cNvPr>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27</a:t>
            </a:fld>
            <a:endParaRPr lang="en-US">
              <a:solidFill>
                <a:prstClr val="black">
                  <a:tint val="75000"/>
                </a:prstClr>
              </a:solidFill>
              <a:latin typeface="Calibri"/>
            </a:endParaRPr>
          </a:p>
        </p:txBody>
      </p:sp>
    </p:spTree>
    <p:extLst>
      <p:ext uri="{BB962C8B-B14F-4D97-AF65-F5344CB8AC3E}">
        <p14:creationId xmlns:p14="http://schemas.microsoft.com/office/powerpoint/2010/main" val="2268391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306" y="251498"/>
            <a:ext cx="9920093" cy="6350290"/>
          </a:xfrm>
        </p:spPr>
        <p:txBody>
          <a:bodyPr>
            <a:normAutofit/>
          </a:bodyPr>
          <a:lstStyle/>
          <a:p>
            <a:pPr marL="0" indent="0" algn="just">
              <a:lnSpc>
                <a:spcPct val="120000"/>
              </a:lnSpc>
              <a:buNone/>
            </a:pPr>
            <a:r>
              <a:rPr lang="en-GB" sz="2700" b="1" dirty="0">
                <a:latin typeface="Times New Roman"/>
                <a:cs typeface="Times New Roman"/>
              </a:rPr>
              <a:t>(iv) Labour Structure</a:t>
            </a:r>
          </a:p>
          <a:p>
            <a:pPr algn="just">
              <a:lnSpc>
                <a:spcPct val="120000"/>
              </a:lnSpc>
            </a:pPr>
            <a:r>
              <a:rPr lang="en-GB" sz="2500" dirty="0">
                <a:latin typeface="Times New Roman"/>
                <a:cs typeface="Times New Roman"/>
              </a:rPr>
              <a:t>This structure relates to the availability of skilled labour willing to work. </a:t>
            </a:r>
          </a:p>
          <a:p>
            <a:pPr algn="just">
              <a:lnSpc>
                <a:spcPct val="120000"/>
              </a:lnSpc>
            </a:pPr>
            <a:r>
              <a:rPr lang="en-US" sz="2500" dirty="0">
                <a:latin typeface="Times New Roman"/>
                <a:cs typeface="Times New Roman"/>
              </a:rPr>
              <a:t>It highlights how the nature of the labor force can influence the supply of entrepreneurs and the overall entrepreneurial activity in a region.</a:t>
            </a:r>
            <a:endParaRPr lang="en-GB" sz="2500" dirty="0">
              <a:latin typeface="Times New Roman"/>
              <a:cs typeface="Times New Roman"/>
            </a:endParaRPr>
          </a:p>
          <a:p>
            <a:pPr algn="just">
              <a:lnSpc>
                <a:spcPct val="120000"/>
              </a:lnSpc>
            </a:pPr>
            <a:r>
              <a:rPr lang="en-GB" sz="2500" dirty="0">
                <a:latin typeface="Times New Roman"/>
                <a:cs typeface="Times New Roman"/>
              </a:rPr>
              <a:t>The labour structure in influenced by number of factors like the;</a:t>
            </a:r>
          </a:p>
          <a:p>
            <a:pPr algn="just">
              <a:lnSpc>
                <a:spcPct val="120000"/>
              </a:lnSpc>
              <a:buFont typeface="Wingdings" panose="05000000000000000000" pitchFamily="2" charset="2"/>
              <a:buChar char="ü"/>
            </a:pPr>
            <a:r>
              <a:rPr lang="en-GB" sz="2000" dirty="0">
                <a:latin typeface="Times New Roman"/>
                <a:cs typeface="Times New Roman"/>
              </a:rPr>
              <a:t>Skills and Education Levels</a:t>
            </a:r>
          </a:p>
          <a:p>
            <a:pPr algn="just">
              <a:lnSpc>
                <a:spcPct val="120000"/>
              </a:lnSpc>
              <a:buFont typeface="Wingdings" panose="05000000000000000000" pitchFamily="2" charset="2"/>
              <a:buChar char="ü"/>
            </a:pPr>
            <a:r>
              <a:rPr lang="en-GB" sz="2000" dirty="0">
                <a:latin typeface="Times New Roman"/>
                <a:cs typeface="Times New Roman"/>
              </a:rPr>
              <a:t>Workforce Mobility</a:t>
            </a:r>
          </a:p>
          <a:p>
            <a:pPr algn="just">
              <a:lnSpc>
                <a:spcPct val="120000"/>
              </a:lnSpc>
              <a:buFont typeface="Wingdings" panose="05000000000000000000" pitchFamily="2" charset="2"/>
              <a:buChar char="ü"/>
            </a:pPr>
            <a:r>
              <a:rPr lang="en-US" sz="2000" dirty="0">
                <a:latin typeface="Times New Roman"/>
                <a:cs typeface="Times New Roman"/>
              </a:rPr>
              <a:t>Flexible labor markets with fewer restrictions encourage people to take risks and start their own businesses.</a:t>
            </a:r>
          </a:p>
          <a:p>
            <a:pPr algn="just">
              <a:lnSpc>
                <a:spcPct val="120000"/>
              </a:lnSpc>
              <a:buFont typeface="Wingdings" panose="05000000000000000000" pitchFamily="2" charset="2"/>
              <a:buChar char="ü"/>
            </a:pPr>
            <a:r>
              <a:rPr lang="en-US" sz="2000" dirty="0">
                <a:latin typeface="Times New Roman"/>
                <a:cs typeface="Times New Roman"/>
              </a:rPr>
              <a:t>High unemployment rates can sometimes lead to an increase in necessity entrepreneurship</a:t>
            </a:r>
          </a:p>
          <a:p>
            <a:pPr algn="just">
              <a:lnSpc>
                <a:spcPct val="120000"/>
              </a:lnSpc>
              <a:buFont typeface="Wingdings" panose="05000000000000000000" pitchFamily="2" charset="2"/>
              <a:buChar char="ü"/>
            </a:pPr>
            <a:r>
              <a:rPr lang="en-US" sz="2000" dirty="0">
                <a:latin typeface="Times New Roman"/>
                <a:cs typeface="Times New Roman"/>
              </a:rPr>
              <a:t>Work ethic, discipline, and attitudes toward self-employment within the labor force </a:t>
            </a:r>
            <a:r>
              <a:rPr lang="en-US" sz="2000" dirty="0" err="1">
                <a:latin typeface="Times New Roman"/>
                <a:cs typeface="Times New Roman"/>
              </a:rPr>
              <a:t>etc</a:t>
            </a:r>
            <a:r>
              <a:rPr lang="en-US" sz="2000" dirty="0">
                <a:latin typeface="Times New Roman"/>
                <a:cs typeface="Times New Roman"/>
              </a:rPr>
              <a:t> </a:t>
            </a:r>
            <a:endParaRPr lang="en-GB" sz="2000" dirty="0">
              <a:latin typeface="Times New Roman"/>
              <a:cs typeface="Times New Roman"/>
            </a:endParaRPr>
          </a:p>
          <a:p>
            <a:pPr marL="0" indent="0" algn="just">
              <a:lnSpc>
                <a:spcPct val="120000"/>
              </a:lnSpc>
              <a:buNone/>
            </a:pPr>
            <a:endParaRPr lang="en-GB" sz="2700" dirty="0">
              <a:latin typeface="Times New Roman"/>
              <a:cs typeface="Times New Roman"/>
            </a:endParaRPr>
          </a:p>
          <a:p>
            <a:pPr marL="0" indent="0">
              <a:buNone/>
            </a:pPr>
            <a:endParaRPr lang="en-US" dirty="0"/>
          </a:p>
        </p:txBody>
      </p:sp>
      <p:sp>
        <p:nvSpPr>
          <p:cNvPr id="4" name="Date Placeholder 3"/>
          <p:cNvSpPr>
            <a:spLocks noGrp="1"/>
          </p:cNvSpPr>
          <p:nvPr>
            <p:ph type="dt" sz="half" idx="10"/>
          </p:nvPr>
        </p:nvSpPr>
        <p:spPr/>
        <p:txBody>
          <a:bodyPr/>
          <a:lstStyle/>
          <a:p>
            <a:pPr defTabSz="457200"/>
            <a:fld id="{C41C0C6C-43AD-4901-8614-082227D04A35}"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28</a:t>
            </a:fld>
            <a:endParaRPr lang="en-US">
              <a:solidFill>
                <a:prstClr val="black">
                  <a:tint val="75000"/>
                </a:prstClr>
              </a:solidFill>
              <a:latin typeface="Calibri"/>
            </a:endParaRPr>
          </a:p>
        </p:txBody>
      </p:sp>
    </p:spTree>
    <p:extLst>
      <p:ext uri="{BB962C8B-B14F-4D97-AF65-F5344CB8AC3E}">
        <p14:creationId xmlns:p14="http://schemas.microsoft.com/office/powerpoint/2010/main" val="25225975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2014" y="113174"/>
            <a:ext cx="8967972" cy="943112"/>
          </a:xfrm>
        </p:spPr>
        <p:txBody>
          <a:bodyPr>
            <a:normAutofit fontScale="90000"/>
          </a:bodyPr>
          <a:lstStyle/>
          <a:p>
            <a:br>
              <a:rPr lang="en-GB" dirty="0"/>
            </a:br>
            <a:br>
              <a:rPr lang="en-GB" dirty="0"/>
            </a:br>
            <a:r>
              <a:rPr lang="en-GB" sz="3200" b="1" dirty="0">
                <a:latin typeface="Times New Roman"/>
                <a:cs typeface="Times New Roman"/>
              </a:rPr>
              <a:t>Criticisms of the </a:t>
            </a:r>
            <a:r>
              <a:rPr lang="en-US" sz="3200" b="1" dirty="0">
                <a:latin typeface="Times New Roman"/>
                <a:cs typeface="Times New Roman"/>
              </a:rPr>
              <a:t>Kunkel’s Theory of Entrepreneurial Supply</a:t>
            </a:r>
            <a:br>
              <a:rPr lang="en-GB" dirty="0"/>
            </a:br>
            <a:br>
              <a:rPr lang="en-GB" dirty="0"/>
            </a:br>
            <a:endParaRPr lang="en-US" dirty="0"/>
          </a:p>
        </p:txBody>
      </p:sp>
      <p:sp>
        <p:nvSpPr>
          <p:cNvPr id="3" name="Content Placeholder 2"/>
          <p:cNvSpPr>
            <a:spLocks noGrp="1"/>
          </p:cNvSpPr>
          <p:nvPr>
            <p:ph idx="1"/>
          </p:nvPr>
        </p:nvSpPr>
        <p:spPr>
          <a:xfrm>
            <a:off x="1612014" y="1270059"/>
            <a:ext cx="8967972" cy="4856105"/>
          </a:xfrm>
        </p:spPr>
        <p:txBody>
          <a:bodyPr>
            <a:normAutofit/>
          </a:bodyPr>
          <a:lstStyle/>
          <a:p>
            <a:pPr marL="0" indent="0">
              <a:buNone/>
            </a:pPr>
            <a:r>
              <a:rPr lang="en-GB" sz="2500" dirty="0">
                <a:latin typeface="Times New Roman"/>
                <a:cs typeface="Times New Roman"/>
              </a:rPr>
              <a:t>Kunkel’s theory despite of great recognition is criticized on the following grounds:</a:t>
            </a:r>
          </a:p>
          <a:p>
            <a:pPr>
              <a:buFont typeface="Wingdings" charset="2"/>
              <a:buChar char="v"/>
            </a:pPr>
            <a:r>
              <a:rPr lang="en-GB" sz="2500" dirty="0">
                <a:latin typeface="Times New Roman"/>
                <a:cs typeface="Times New Roman"/>
              </a:rPr>
              <a:t>The different structures that influence supply of entrepreneurship are not that simple ( they non linear)</a:t>
            </a:r>
          </a:p>
          <a:p>
            <a:pPr>
              <a:buFont typeface="Wingdings" charset="2"/>
              <a:buChar char="v"/>
            </a:pPr>
            <a:r>
              <a:rPr lang="en-GB" sz="2500" dirty="0">
                <a:latin typeface="Times New Roman"/>
                <a:cs typeface="Times New Roman"/>
              </a:rPr>
              <a:t>Over emphasis of the external factors</a:t>
            </a:r>
          </a:p>
          <a:p>
            <a:pPr>
              <a:buFont typeface="Wingdings" charset="2"/>
              <a:buChar char="v"/>
            </a:pPr>
            <a:r>
              <a:rPr lang="en-GB" sz="2500" dirty="0">
                <a:latin typeface="Times New Roman"/>
                <a:cs typeface="Times New Roman"/>
              </a:rPr>
              <a:t>Ignores global factors or effects</a:t>
            </a:r>
          </a:p>
          <a:p>
            <a:pPr>
              <a:buFont typeface="Wingdings" charset="2"/>
              <a:buChar char="v"/>
            </a:pPr>
            <a:r>
              <a:rPr lang="en-GB" sz="2500" dirty="0">
                <a:latin typeface="Times New Roman"/>
                <a:cs typeface="Times New Roman"/>
              </a:rPr>
              <a:t>Does not focus on the entire entrepreneurial eco system</a:t>
            </a:r>
          </a:p>
          <a:p>
            <a:pPr>
              <a:buFont typeface="Wingdings" charset="2"/>
              <a:buChar char="v"/>
            </a:pPr>
            <a:r>
              <a:rPr lang="en-GB" sz="2500" dirty="0">
                <a:latin typeface="Times New Roman"/>
                <a:cs typeface="Times New Roman"/>
              </a:rPr>
              <a:t>The theory of Kunkel tried not consider the ambiguous concepts like values, personality etc.</a:t>
            </a:r>
          </a:p>
          <a:p>
            <a:pPr marL="0" indent="0">
              <a:buNone/>
            </a:pPr>
            <a:endParaRPr lang="en-GB" sz="2500" dirty="0">
              <a:latin typeface="Times New Roman"/>
              <a:cs typeface="Times New Roman"/>
            </a:endParaRPr>
          </a:p>
        </p:txBody>
      </p:sp>
      <p:sp>
        <p:nvSpPr>
          <p:cNvPr id="4" name="Date Placeholder 3"/>
          <p:cNvSpPr>
            <a:spLocks noGrp="1"/>
          </p:cNvSpPr>
          <p:nvPr>
            <p:ph type="dt" sz="half" idx="10"/>
          </p:nvPr>
        </p:nvSpPr>
        <p:spPr/>
        <p:txBody>
          <a:bodyPr/>
          <a:lstStyle/>
          <a:p>
            <a:pPr defTabSz="457200"/>
            <a:fld id="{A31B348D-157A-4450-9320-7F80469EF0AF}"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29</a:t>
            </a:fld>
            <a:endParaRPr lang="en-US">
              <a:solidFill>
                <a:prstClr val="black">
                  <a:tint val="75000"/>
                </a:prstClr>
              </a:solidFill>
              <a:latin typeface="Calibri"/>
            </a:endParaRPr>
          </a:p>
        </p:txBody>
      </p:sp>
    </p:spTree>
    <p:extLst>
      <p:ext uri="{BB962C8B-B14F-4D97-AF65-F5344CB8AC3E}">
        <p14:creationId xmlns:p14="http://schemas.microsoft.com/office/powerpoint/2010/main" val="1763726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991EC-4D2E-413B-9D60-61565E2FCAAC}"/>
              </a:ext>
            </a:extLst>
          </p:cNvPr>
          <p:cNvSpPr>
            <a:spLocks noGrp="1"/>
          </p:cNvSpPr>
          <p:nvPr>
            <p:ph type="title"/>
          </p:nvPr>
        </p:nvSpPr>
        <p:spPr>
          <a:xfrm>
            <a:off x="838200" y="365125"/>
            <a:ext cx="10515600" cy="978483"/>
          </a:xfrm>
        </p:spPr>
        <p:txBody>
          <a:bodyPr>
            <a:normAutofit fontScale="90000"/>
          </a:bodyPr>
          <a:lstStyle/>
          <a:p>
            <a:r>
              <a:rPr lang="en-US" sz="3500" dirty="0">
                <a:effectLst>
                  <a:outerShdw blurRad="38100" dist="38100" dir="2700000" algn="tl">
                    <a:srgbClr val="000000">
                      <a:alpha val="43137"/>
                    </a:srgbClr>
                  </a:outerShdw>
                </a:effectLst>
                <a:latin typeface="Berlin Sans FB" panose="020E0602020502020306" pitchFamily="34" charset="0"/>
              </a:rPr>
              <a:t>Topic 1: Understanding Entrepreneurship &amp; Entrepreneurs</a:t>
            </a:r>
          </a:p>
        </p:txBody>
      </p:sp>
      <p:sp>
        <p:nvSpPr>
          <p:cNvPr id="3" name="Content Placeholder 2">
            <a:extLst>
              <a:ext uri="{FF2B5EF4-FFF2-40B4-BE49-F238E27FC236}">
                <a16:creationId xmlns:a16="http://schemas.microsoft.com/office/drawing/2014/main" id="{FC18D897-B50A-4C5B-9A30-5BE1C24B0D2A}"/>
              </a:ext>
            </a:extLst>
          </p:cNvPr>
          <p:cNvSpPr>
            <a:spLocks noGrp="1"/>
          </p:cNvSpPr>
          <p:nvPr>
            <p:ph idx="1"/>
          </p:nvPr>
        </p:nvSpPr>
        <p:spPr>
          <a:xfrm>
            <a:off x="838200" y="1222310"/>
            <a:ext cx="10515600" cy="4954653"/>
          </a:xfrm>
        </p:spPr>
        <p:txBody>
          <a:bodyPr>
            <a:normAutofit lnSpcReduction="10000"/>
          </a:bodyPr>
          <a:lstStyle/>
          <a:p>
            <a:pPr marL="0" indent="0">
              <a:buNone/>
            </a:pPr>
            <a:r>
              <a:rPr lang="en-US" dirty="0">
                <a:effectLst>
                  <a:outerShdw blurRad="38100" dist="38100" dir="2700000" algn="tl">
                    <a:srgbClr val="000000">
                      <a:alpha val="43137"/>
                    </a:srgbClr>
                  </a:outerShdw>
                </a:effectLst>
                <a:highlight>
                  <a:srgbClr val="FFFF00"/>
                </a:highlight>
                <a:latin typeface="Berlin Sans FB" panose="020E0602020502020306" pitchFamily="34" charset="0"/>
              </a:rPr>
              <a:t>Definitions of Entrepreneurship</a:t>
            </a:r>
          </a:p>
          <a:p>
            <a:pPr algn="just">
              <a:buFont typeface="Wingdings" panose="05000000000000000000" pitchFamily="2" charset="2"/>
              <a:buChar char="q"/>
            </a:pPr>
            <a:r>
              <a:rPr lang="en-US" dirty="0">
                <a:latin typeface="Berlin Sans FB" panose="020E0602020502020306" pitchFamily="34" charset="0"/>
              </a:rPr>
              <a:t>The popularity of the entrepreneurship concept originates from economics where entrepreneurship is accepted as one key process to economic growth and development.</a:t>
            </a:r>
          </a:p>
          <a:p>
            <a:pPr algn="just">
              <a:buFont typeface="Wingdings" panose="05000000000000000000" pitchFamily="2" charset="2"/>
              <a:buChar char="q"/>
            </a:pPr>
            <a:endParaRPr lang="en-US" dirty="0">
              <a:latin typeface="Berlin Sans FB" panose="020E0602020502020306" pitchFamily="34" charset="0"/>
            </a:endParaRPr>
          </a:p>
          <a:p>
            <a:pPr algn="just">
              <a:buFont typeface="Wingdings" panose="05000000000000000000" pitchFamily="2" charset="2"/>
              <a:buChar char="q"/>
            </a:pPr>
            <a:r>
              <a:rPr lang="en-US" dirty="0">
                <a:latin typeface="Berlin Sans FB" panose="020E0602020502020306" pitchFamily="34" charset="0"/>
              </a:rPr>
              <a:t> Entrepreneurship is the process where an individual or group of individuals pursue/s opportunities to create value, and grow by fulfilling wants and needs through uniqueness ( Coulter,2001)</a:t>
            </a:r>
          </a:p>
          <a:p>
            <a:pPr algn="just">
              <a:buFont typeface="Wingdings" panose="05000000000000000000" pitchFamily="2" charset="2"/>
              <a:buChar char="q"/>
            </a:pPr>
            <a:endParaRPr lang="en-US" dirty="0">
              <a:latin typeface="Berlin Sans FB" panose="020E0602020502020306" pitchFamily="34" charset="0"/>
            </a:endParaRPr>
          </a:p>
          <a:p>
            <a:pPr algn="just">
              <a:buFont typeface="Wingdings" panose="05000000000000000000" pitchFamily="2" charset="2"/>
              <a:buChar char="q"/>
            </a:pPr>
            <a:r>
              <a:rPr lang="en-US" dirty="0" err="1">
                <a:latin typeface="Berlin Sans FB" panose="020E0602020502020306" pitchFamily="34" charset="0"/>
              </a:rPr>
              <a:t>Gana</a:t>
            </a:r>
            <a:r>
              <a:rPr lang="en-US" dirty="0">
                <a:latin typeface="Berlin Sans FB" panose="020E0602020502020306" pitchFamily="34" charset="0"/>
              </a:rPr>
              <a:t> (2001) looks at entrepreneurship as the willingness and ability of an individual to seek out investment opportunities in an environment and be able to establish and run an enterprise.</a:t>
            </a:r>
          </a:p>
        </p:txBody>
      </p:sp>
    </p:spTree>
    <p:extLst>
      <p:ext uri="{BB962C8B-B14F-4D97-AF65-F5344CB8AC3E}">
        <p14:creationId xmlns:p14="http://schemas.microsoft.com/office/powerpoint/2010/main" val="5331124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515" y="99618"/>
            <a:ext cx="8877850" cy="632220"/>
          </a:xfrm>
        </p:spPr>
        <p:txBody>
          <a:bodyPr>
            <a:normAutofit fontScale="90000"/>
          </a:bodyPr>
          <a:lstStyle/>
          <a:p>
            <a:br>
              <a:rPr lang="it-IT" b="1" dirty="0">
                <a:latin typeface="Times New Roman"/>
                <a:cs typeface="Times New Roman"/>
              </a:rPr>
            </a:br>
            <a:r>
              <a:rPr lang="it-IT" b="1" dirty="0">
                <a:latin typeface="Times New Roman"/>
                <a:cs typeface="Times New Roman"/>
              </a:rPr>
              <a:t>Political Economy Theory </a:t>
            </a:r>
            <a:br>
              <a:rPr lang="it-IT" b="1" dirty="0"/>
            </a:br>
            <a:endParaRPr lang="en-US" dirty="0"/>
          </a:p>
        </p:txBody>
      </p:sp>
      <p:sp>
        <p:nvSpPr>
          <p:cNvPr id="3" name="Content Placeholder 2"/>
          <p:cNvSpPr>
            <a:spLocks noGrp="1"/>
          </p:cNvSpPr>
          <p:nvPr>
            <p:ph idx="1"/>
          </p:nvPr>
        </p:nvSpPr>
        <p:spPr>
          <a:xfrm>
            <a:off x="1648515" y="884904"/>
            <a:ext cx="8877850" cy="5241260"/>
          </a:xfrm>
        </p:spPr>
        <p:txBody>
          <a:bodyPr>
            <a:normAutofit/>
          </a:bodyPr>
          <a:lstStyle/>
          <a:p>
            <a:pPr algn="just">
              <a:buFont typeface="Wingdings" panose="05000000000000000000" pitchFamily="2" charset="2"/>
              <a:buChar char="§"/>
            </a:pPr>
            <a:r>
              <a:rPr lang="en-US" sz="3100" dirty="0">
                <a:latin typeface="Times New Roman"/>
                <a:cs typeface="Times New Roman"/>
              </a:rPr>
              <a:t>It explores the relationship between a government, its people and enacted public policies. </a:t>
            </a:r>
          </a:p>
          <a:p>
            <a:pPr algn="just">
              <a:buFont typeface="Wingdings" panose="05000000000000000000" pitchFamily="2" charset="2"/>
              <a:buChar char="§"/>
            </a:pPr>
            <a:r>
              <a:rPr lang="en-US" sz="3100" dirty="0">
                <a:latin typeface="Times New Roman"/>
                <a:cs typeface="Times New Roman"/>
              </a:rPr>
              <a:t>Political economists study how economic systems  such as;</a:t>
            </a:r>
          </a:p>
          <a:p>
            <a:pPr algn="just">
              <a:buFont typeface="Arial" panose="020B0604020202020204" pitchFamily="34" charset="0"/>
              <a:buChar char="•"/>
            </a:pPr>
            <a:r>
              <a:rPr lang="en-US" sz="3100" dirty="0">
                <a:latin typeface="Times New Roman"/>
                <a:cs typeface="Times New Roman"/>
              </a:rPr>
              <a:t> Capitalism</a:t>
            </a:r>
          </a:p>
          <a:p>
            <a:pPr algn="just">
              <a:buFont typeface="Arial" panose="020B0604020202020204" pitchFamily="34" charset="0"/>
              <a:buChar char="•"/>
            </a:pPr>
            <a:r>
              <a:rPr lang="en-US" sz="3100" dirty="0">
                <a:latin typeface="Times New Roman"/>
                <a:cs typeface="Times New Roman"/>
              </a:rPr>
              <a:t> Socialism </a:t>
            </a:r>
          </a:p>
          <a:p>
            <a:pPr algn="just">
              <a:buFont typeface="Arial" panose="020B0604020202020204" pitchFamily="34" charset="0"/>
              <a:buChar char="•"/>
            </a:pPr>
            <a:r>
              <a:rPr lang="en-US" sz="3100" dirty="0">
                <a:latin typeface="Times New Roman"/>
                <a:cs typeface="Times New Roman"/>
              </a:rPr>
              <a:t> Communism </a:t>
            </a:r>
          </a:p>
          <a:p>
            <a:pPr marL="0" indent="0" algn="just">
              <a:buNone/>
            </a:pPr>
            <a:r>
              <a:rPr lang="en-US" sz="3100" dirty="0">
                <a:latin typeface="Times New Roman"/>
                <a:cs typeface="Times New Roman"/>
              </a:rPr>
              <a:t>work in the real world.</a:t>
            </a:r>
          </a:p>
          <a:p>
            <a:pPr marL="0" indent="0" algn="just">
              <a:buNone/>
            </a:pPr>
            <a:endParaRPr lang="en-US" sz="2400" dirty="0">
              <a:latin typeface="Times New Roman"/>
              <a:cs typeface="Times New Roman"/>
            </a:endParaRPr>
          </a:p>
          <a:p>
            <a:pPr marL="0" indent="0" algn="just">
              <a:buNone/>
            </a:pPr>
            <a:endParaRPr lang="en-US" sz="2400" dirty="0">
              <a:latin typeface="Times New Roman"/>
              <a:cs typeface="Times New Roman"/>
            </a:endParaRPr>
          </a:p>
          <a:p>
            <a:pPr marL="0" indent="0" algn="just">
              <a:buNone/>
            </a:pPr>
            <a:endParaRPr lang="en-US" sz="2400" dirty="0">
              <a:latin typeface="Times New Roman"/>
              <a:cs typeface="Times New Roman"/>
            </a:endParaRPr>
          </a:p>
        </p:txBody>
      </p:sp>
      <p:sp>
        <p:nvSpPr>
          <p:cNvPr id="4" name="Date Placeholder 3"/>
          <p:cNvSpPr>
            <a:spLocks noGrp="1"/>
          </p:cNvSpPr>
          <p:nvPr>
            <p:ph type="dt" sz="half" idx="10"/>
          </p:nvPr>
        </p:nvSpPr>
        <p:spPr/>
        <p:txBody>
          <a:bodyPr/>
          <a:lstStyle/>
          <a:p>
            <a:pPr defTabSz="457200"/>
            <a:fld id="{35A27622-6C4B-41D6-B4F0-40223A6AE8AC}"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30</a:t>
            </a:fld>
            <a:endParaRPr lang="en-US">
              <a:solidFill>
                <a:prstClr val="black">
                  <a:tint val="75000"/>
                </a:prstClr>
              </a:solidFill>
              <a:latin typeface="Calibri"/>
            </a:endParaRPr>
          </a:p>
        </p:txBody>
      </p:sp>
    </p:spTree>
    <p:extLst>
      <p:ext uri="{BB962C8B-B14F-4D97-AF65-F5344CB8AC3E}">
        <p14:creationId xmlns:p14="http://schemas.microsoft.com/office/powerpoint/2010/main" val="4184505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9"/>
            <a:ext cx="8229600" cy="620097"/>
          </a:xfrm>
        </p:spPr>
        <p:txBody>
          <a:bodyPr>
            <a:normAutofit fontScale="90000"/>
          </a:bodyPr>
          <a:lstStyle/>
          <a:p>
            <a:br>
              <a:rPr lang="en-GB" b="1" dirty="0"/>
            </a:br>
            <a:r>
              <a:rPr lang="en-GB" sz="3900" b="1" dirty="0">
                <a:latin typeface="Times New Roman"/>
                <a:cs typeface="Times New Roman"/>
              </a:rPr>
              <a:t>Types of Political Economies </a:t>
            </a:r>
            <a:br>
              <a:rPr lang="en-GB" sz="3900" dirty="0">
                <a:latin typeface="Times New Roman"/>
                <a:cs typeface="Times New Roman"/>
              </a:rPr>
            </a:br>
            <a:endParaRPr lang="en-US" sz="3900" dirty="0">
              <a:latin typeface="Times New Roman"/>
              <a:cs typeface="Times New Roman"/>
            </a:endParaRPr>
          </a:p>
        </p:txBody>
      </p:sp>
      <p:sp>
        <p:nvSpPr>
          <p:cNvPr id="3" name="Content Placeholder 2"/>
          <p:cNvSpPr>
            <a:spLocks noGrp="1"/>
          </p:cNvSpPr>
          <p:nvPr>
            <p:ph idx="1"/>
          </p:nvPr>
        </p:nvSpPr>
        <p:spPr>
          <a:xfrm>
            <a:off x="1648514" y="894736"/>
            <a:ext cx="8915205" cy="5461615"/>
          </a:xfrm>
        </p:spPr>
        <p:txBody>
          <a:bodyPr>
            <a:normAutofit fontScale="92500" lnSpcReduction="10000"/>
          </a:bodyPr>
          <a:lstStyle/>
          <a:p>
            <a:pPr marL="0" indent="0" algn="just">
              <a:lnSpc>
                <a:spcPct val="120000"/>
              </a:lnSpc>
              <a:buNone/>
            </a:pPr>
            <a:r>
              <a:rPr lang="en-GB" sz="3500" b="1" dirty="0">
                <a:latin typeface="Times New Roman"/>
                <a:cs typeface="Times New Roman"/>
              </a:rPr>
              <a:t>Socialism:</a:t>
            </a:r>
          </a:p>
          <a:p>
            <a:pPr algn="just">
              <a:lnSpc>
                <a:spcPct val="120000"/>
              </a:lnSpc>
            </a:pPr>
            <a:r>
              <a:rPr lang="en-GB" sz="2400" dirty="0">
                <a:latin typeface="Times New Roman"/>
                <a:cs typeface="Times New Roman"/>
              </a:rPr>
              <a:t> This type of political economy system that  promotes the idea  that </a:t>
            </a:r>
            <a:r>
              <a:rPr lang="en-US" sz="2400" dirty="0">
                <a:latin typeface="Times New Roman"/>
                <a:cs typeface="Times New Roman"/>
              </a:rPr>
              <a:t>chief means of generating wealth,  should  communally be  owned and managed by a democratically elected government.</a:t>
            </a:r>
          </a:p>
          <a:p>
            <a:pPr algn="just">
              <a:lnSpc>
                <a:spcPct val="120000"/>
              </a:lnSpc>
            </a:pPr>
            <a:endParaRPr lang="en-GB" sz="2400" dirty="0">
              <a:latin typeface="Times New Roman"/>
              <a:cs typeface="Times New Roman"/>
            </a:endParaRPr>
          </a:p>
          <a:p>
            <a:pPr algn="just">
              <a:lnSpc>
                <a:spcPct val="120000"/>
              </a:lnSpc>
            </a:pPr>
            <a:r>
              <a:rPr lang="en-US" sz="2400" dirty="0">
                <a:latin typeface="Times New Roman"/>
                <a:cs typeface="Times New Roman"/>
              </a:rPr>
              <a:t>Individuals can still own property. It allows both the public and private ownership , though key industries (health care, education, and transportation among others)  are regulated by government.</a:t>
            </a:r>
          </a:p>
          <a:p>
            <a:pPr algn="just">
              <a:lnSpc>
                <a:spcPct val="120000"/>
              </a:lnSpc>
            </a:pPr>
            <a:endParaRPr lang="en-GB" sz="2400" dirty="0">
              <a:latin typeface="Times New Roman"/>
              <a:cs typeface="Times New Roman"/>
            </a:endParaRPr>
          </a:p>
          <a:p>
            <a:pPr algn="just">
              <a:lnSpc>
                <a:spcPct val="120000"/>
              </a:lnSpc>
            </a:pPr>
            <a:r>
              <a:rPr lang="en-GB" sz="2400" dirty="0">
                <a:latin typeface="Times New Roman"/>
                <a:cs typeface="Times New Roman"/>
              </a:rPr>
              <a:t>Socialism aims to bridge the gap between rich and poor, eliminating the ability of individuals or groups to control the majority of power and wealth</a:t>
            </a:r>
            <a:r>
              <a:rPr lang="en-GB" dirty="0"/>
              <a:t>.</a:t>
            </a:r>
          </a:p>
          <a:p>
            <a:pPr marL="0" indent="0">
              <a:buNone/>
            </a:pPr>
            <a:endParaRPr lang="en-US" dirty="0"/>
          </a:p>
        </p:txBody>
      </p:sp>
      <p:sp>
        <p:nvSpPr>
          <p:cNvPr id="4" name="Date Placeholder 3"/>
          <p:cNvSpPr>
            <a:spLocks noGrp="1"/>
          </p:cNvSpPr>
          <p:nvPr>
            <p:ph type="dt" sz="half" idx="10"/>
          </p:nvPr>
        </p:nvSpPr>
        <p:spPr/>
        <p:txBody>
          <a:bodyPr/>
          <a:lstStyle/>
          <a:p>
            <a:pPr defTabSz="457200"/>
            <a:fld id="{140E8EDA-36C5-4A72-9029-48B0DF521D0D}"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31</a:t>
            </a:fld>
            <a:endParaRPr lang="en-US">
              <a:solidFill>
                <a:prstClr val="black">
                  <a:tint val="75000"/>
                </a:prstClr>
              </a:solidFill>
              <a:latin typeface="Calibri"/>
            </a:endParaRPr>
          </a:p>
        </p:txBody>
      </p:sp>
    </p:spTree>
    <p:extLst>
      <p:ext uri="{BB962C8B-B14F-4D97-AF65-F5344CB8AC3E}">
        <p14:creationId xmlns:p14="http://schemas.microsoft.com/office/powerpoint/2010/main" val="33310475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8514" y="236591"/>
            <a:ext cx="8902754" cy="5889573"/>
          </a:xfrm>
        </p:spPr>
        <p:txBody>
          <a:bodyPr>
            <a:normAutofit fontScale="92500" lnSpcReduction="10000"/>
          </a:bodyPr>
          <a:lstStyle/>
          <a:p>
            <a:pPr marL="0" indent="0" algn="just">
              <a:lnSpc>
                <a:spcPct val="130000"/>
              </a:lnSpc>
              <a:buNone/>
            </a:pPr>
            <a:r>
              <a:rPr lang="en-GB" sz="3000" b="1" dirty="0">
                <a:latin typeface="Times New Roman"/>
                <a:cs typeface="Times New Roman"/>
              </a:rPr>
              <a:t>Capitalism.</a:t>
            </a:r>
          </a:p>
          <a:p>
            <a:pPr algn="just">
              <a:lnSpc>
                <a:spcPct val="130000"/>
              </a:lnSpc>
            </a:pPr>
            <a:r>
              <a:rPr lang="en-GB" sz="2500" b="1" dirty="0">
                <a:latin typeface="Times New Roman"/>
                <a:cs typeface="Times New Roman"/>
              </a:rPr>
              <a:t> </a:t>
            </a:r>
            <a:r>
              <a:rPr lang="en-US" sz="2500" dirty="0">
                <a:latin typeface="Times New Roman"/>
                <a:cs typeface="Times New Roman"/>
              </a:rPr>
              <a:t>Capitalism is often defined as an economic system where private actors are allowed to own and control the use of property in accord with their own interests.</a:t>
            </a:r>
          </a:p>
          <a:p>
            <a:pPr algn="just">
              <a:lnSpc>
                <a:spcPct val="130000"/>
              </a:lnSpc>
            </a:pPr>
            <a:r>
              <a:rPr lang="en-US" sz="2500" dirty="0">
                <a:latin typeface="Times New Roman"/>
                <a:cs typeface="Times New Roman"/>
              </a:rPr>
              <a:t>They own the  tools and machinery, the raw materials, the final product, and the profits earned from their sale. </a:t>
            </a:r>
          </a:p>
          <a:p>
            <a:pPr algn="just">
              <a:lnSpc>
                <a:spcPct val="130000"/>
              </a:lnSpc>
            </a:pPr>
            <a:r>
              <a:rPr lang="en-US" sz="2500" dirty="0">
                <a:latin typeface="Times New Roman"/>
                <a:cs typeface="Times New Roman"/>
              </a:rPr>
              <a:t>Workers- labor are hired for wages and have no ownership stake and no share in the profits.</a:t>
            </a:r>
          </a:p>
          <a:p>
            <a:pPr algn="just">
              <a:lnSpc>
                <a:spcPct val="130000"/>
              </a:lnSpc>
            </a:pPr>
            <a:r>
              <a:rPr lang="en-US" sz="2500" dirty="0">
                <a:latin typeface="Times New Roman"/>
                <a:cs typeface="Times New Roman"/>
              </a:rPr>
              <a:t>Demand and supply freely set prices in markets.</a:t>
            </a:r>
          </a:p>
          <a:p>
            <a:pPr algn="just">
              <a:lnSpc>
                <a:spcPct val="130000"/>
              </a:lnSpc>
            </a:pPr>
            <a:r>
              <a:rPr lang="en-US" sz="2500" dirty="0">
                <a:latin typeface="Times New Roman"/>
                <a:cs typeface="Times New Roman"/>
              </a:rPr>
              <a:t>Government, in this perspective, is often described as responsible for peace, justice, and tolerable taxes. </a:t>
            </a:r>
          </a:p>
          <a:p>
            <a:pPr algn="just">
              <a:lnSpc>
                <a:spcPct val="130000"/>
              </a:lnSpc>
            </a:pPr>
            <a:r>
              <a:rPr lang="en-US" sz="2500" dirty="0">
                <a:latin typeface="Times New Roman"/>
                <a:cs typeface="Times New Roman"/>
              </a:rPr>
              <a:t>The essential feature of capitalism is the motive to make a profit.</a:t>
            </a:r>
            <a:r>
              <a:rPr lang="en-GB" sz="2500" dirty="0">
                <a:latin typeface="Times New Roman"/>
                <a:cs typeface="Times New Roman"/>
              </a:rPr>
              <a:t>.</a:t>
            </a:r>
            <a:endParaRPr lang="en-US" sz="2500" dirty="0">
              <a:latin typeface="Times New Roman"/>
              <a:cs typeface="Times New Roman"/>
            </a:endParaRPr>
          </a:p>
        </p:txBody>
      </p:sp>
      <p:sp>
        <p:nvSpPr>
          <p:cNvPr id="4" name="Date Placeholder 3"/>
          <p:cNvSpPr>
            <a:spLocks noGrp="1"/>
          </p:cNvSpPr>
          <p:nvPr>
            <p:ph type="dt" sz="half" idx="10"/>
          </p:nvPr>
        </p:nvSpPr>
        <p:spPr/>
        <p:txBody>
          <a:bodyPr/>
          <a:lstStyle/>
          <a:p>
            <a:pPr defTabSz="457200"/>
            <a:fld id="{314DC619-BF08-47F2-8117-DD336DAC56F8}"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32</a:t>
            </a:fld>
            <a:endParaRPr lang="en-US">
              <a:solidFill>
                <a:prstClr val="black">
                  <a:tint val="75000"/>
                </a:prstClr>
              </a:solidFill>
              <a:latin typeface="Calibri"/>
            </a:endParaRPr>
          </a:p>
        </p:txBody>
      </p:sp>
    </p:spTree>
    <p:extLst>
      <p:ext uri="{BB962C8B-B14F-4D97-AF65-F5344CB8AC3E}">
        <p14:creationId xmlns:p14="http://schemas.microsoft.com/office/powerpoint/2010/main" val="36455971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23223" y="435825"/>
            <a:ext cx="8803142" cy="5690339"/>
          </a:xfrm>
        </p:spPr>
        <p:txBody>
          <a:bodyPr>
            <a:normAutofit fontScale="92500" lnSpcReduction="20000"/>
          </a:bodyPr>
          <a:lstStyle/>
          <a:p>
            <a:pPr marL="0" indent="0" algn="just">
              <a:lnSpc>
                <a:spcPct val="130000"/>
              </a:lnSpc>
              <a:buNone/>
            </a:pPr>
            <a:r>
              <a:rPr lang="en-GB" sz="3000" b="1" dirty="0">
                <a:latin typeface="Times New Roman"/>
                <a:cs typeface="Times New Roman"/>
              </a:rPr>
              <a:t>Communism: </a:t>
            </a:r>
          </a:p>
          <a:p>
            <a:pPr algn="just">
              <a:lnSpc>
                <a:spcPct val="130000"/>
              </a:lnSpc>
            </a:pPr>
            <a:r>
              <a:rPr lang="en-GB" sz="2900" dirty="0">
                <a:latin typeface="Times New Roman"/>
                <a:cs typeface="Times New Roman"/>
              </a:rPr>
              <a:t>Individuals often confuse communism with socialism, but there is a distinct difference between these two theories.</a:t>
            </a:r>
          </a:p>
          <a:p>
            <a:pPr algn="just">
              <a:lnSpc>
                <a:spcPct val="130000"/>
              </a:lnSpc>
            </a:pPr>
            <a:r>
              <a:rPr lang="en-GB" sz="2900" dirty="0">
                <a:latin typeface="Times New Roman"/>
                <a:cs typeface="Times New Roman"/>
              </a:rPr>
              <a:t>Unlike socialism, however, under communism the entire production and distribution are overseen by the government.</a:t>
            </a:r>
          </a:p>
          <a:p>
            <a:pPr algn="just">
              <a:lnSpc>
                <a:spcPct val="130000"/>
              </a:lnSpc>
            </a:pPr>
            <a:r>
              <a:rPr lang="en-US" sz="2900" dirty="0">
                <a:latin typeface="Times New Roman"/>
                <a:cs typeface="Times New Roman"/>
              </a:rPr>
              <a:t>There is absence of private property. </a:t>
            </a:r>
          </a:p>
          <a:p>
            <a:pPr algn="just">
              <a:lnSpc>
                <a:spcPct val="130000"/>
              </a:lnSpc>
            </a:pPr>
            <a:r>
              <a:rPr lang="en-US" sz="2900" dirty="0">
                <a:latin typeface="Times New Roman"/>
                <a:cs typeface="Times New Roman"/>
              </a:rPr>
              <a:t>It insists the control of such assets be only in the hands of the Government. </a:t>
            </a:r>
          </a:p>
          <a:p>
            <a:pPr algn="just">
              <a:lnSpc>
                <a:spcPct val="130000"/>
              </a:lnSpc>
            </a:pPr>
            <a:r>
              <a:rPr lang="en-US" sz="2900" dirty="0">
                <a:latin typeface="Times New Roman"/>
                <a:cs typeface="Times New Roman"/>
              </a:rPr>
              <a:t>The government provides the people with all the necessities like education, medical aids and housing.</a:t>
            </a:r>
            <a:endParaRPr lang="en-GB" sz="2900" dirty="0">
              <a:latin typeface="Times New Roman"/>
              <a:cs typeface="Times New Roman"/>
            </a:endParaRPr>
          </a:p>
          <a:p>
            <a:pPr marL="0" indent="0">
              <a:buNone/>
            </a:pPr>
            <a:endParaRPr lang="en-US" dirty="0"/>
          </a:p>
        </p:txBody>
      </p:sp>
      <p:sp>
        <p:nvSpPr>
          <p:cNvPr id="4" name="Date Placeholder 3"/>
          <p:cNvSpPr>
            <a:spLocks noGrp="1"/>
          </p:cNvSpPr>
          <p:nvPr>
            <p:ph type="dt" sz="half" idx="10"/>
          </p:nvPr>
        </p:nvSpPr>
        <p:spPr/>
        <p:txBody>
          <a:bodyPr/>
          <a:lstStyle/>
          <a:p>
            <a:pPr defTabSz="457200"/>
            <a:fld id="{F8D20963-BD90-4C08-A24B-F42143CE6F17}"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33</a:t>
            </a:fld>
            <a:endParaRPr lang="en-US">
              <a:solidFill>
                <a:prstClr val="black">
                  <a:tint val="75000"/>
                </a:prstClr>
              </a:solidFill>
              <a:latin typeface="Calibri"/>
            </a:endParaRPr>
          </a:p>
        </p:txBody>
      </p:sp>
    </p:spTree>
    <p:extLst>
      <p:ext uri="{BB962C8B-B14F-4D97-AF65-F5344CB8AC3E}">
        <p14:creationId xmlns:p14="http://schemas.microsoft.com/office/powerpoint/2010/main" val="31222466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5869" y="112070"/>
            <a:ext cx="8852948" cy="389580"/>
          </a:xfrm>
        </p:spPr>
        <p:txBody>
          <a:bodyPr>
            <a:normAutofit fontScale="90000"/>
          </a:bodyPr>
          <a:lstStyle/>
          <a:p>
            <a:br>
              <a:rPr lang="en-US" b="1" dirty="0"/>
            </a:br>
            <a:r>
              <a:rPr lang="en-US" sz="3900" b="1" dirty="0">
                <a:latin typeface="Times New Roman"/>
                <a:cs typeface="Times New Roman"/>
              </a:rPr>
              <a:t>Political Economy Theory</a:t>
            </a:r>
            <a:br>
              <a:rPr lang="en-US" b="1" dirty="0"/>
            </a:br>
            <a:endParaRPr lang="en-US" dirty="0"/>
          </a:p>
        </p:txBody>
      </p:sp>
      <p:sp>
        <p:nvSpPr>
          <p:cNvPr id="3" name="Content Placeholder 2"/>
          <p:cNvSpPr>
            <a:spLocks noGrp="1"/>
          </p:cNvSpPr>
          <p:nvPr>
            <p:ph idx="1"/>
          </p:nvPr>
        </p:nvSpPr>
        <p:spPr>
          <a:xfrm>
            <a:off x="1653183" y="501650"/>
            <a:ext cx="9427772" cy="5854700"/>
          </a:xfrm>
        </p:spPr>
        <p:txBody>
          <a:bodyPr>
            <a:normAutofit lnSpcReduction="10000"/>
          </a:bodyPr>
          <a:lstStyle/>
          <a:p>
            <a:pPr marL="0" indent="0" algn="just">
              <a:buNone/>
            </a:pPr>
            <a:r>
              <a:rPr lang="en-US" sz="2600" dirty="0">
                <a:latin typeface="Times New Roman"/>
                <a:cs typeface="Times New Roman"/>
              </a:rPr>
              <a:t>It is split into three ideologies, namely:</a:t>
            </a:r>
          </a:p>
          <a:p>
            <a:pPr marL="0" indent="0" algn="just">
              <a:buNone/>
            </a:pPr>
            <a:r>
              <a:rPr lang="en-US" sz="2600" b="1" dirty="0">
                <a:latin typeface="Times New Roman"/>
                <a:cs typeface="Times New Roman"/>
              </a:rPr>
              <a:t>Liberalism (</a:t>
            </a:r>
            <a:r>
              <a:rPr lang="en-US" sz="1600" b="1" dirty="0">
                <a:latin typeface="Times New Roman"/>
                <a:cs typeface="Times New Roman"/>
              </a:rPr>
              <a:t>Thomas Hobbes and John Locke)</a:t>
            </a:r>
          </a:p>
          <a:p>
            <a:pPr algn="just">
              <a:buFont typeface="Wingdings" panose="05000000000000000000" pitchFamily="2" charset="2"/>
              <a:buChar char="§"/>
            </a:pPr>
            <a:r>
              <a:rPr lang="en-US" sz="2400" dirty="0">
                <a:latin typeface="Times New Roman"/>
                <a:cs typeface="Times New Roman"/>
              </a:rPr>
              <a:t>Liberalism is an ideology committed to the individual and a society in which individuals can pursue and realize their interests </a:t>
            </a:r>
          </a:p>
          <a:p>
            <a:pPr algn="just">
              <a:buFont typeface="Wingdings" panose="05000000000000000000" pitchFamily="2" charset="2"/>
              <a:buChar char="§"/>
            </a:pPr>
            <a:r>
              <a:rPr lang="en-US" sz="2400" dirty="0">
                <a:latin typeface="Times New Roman"/>
                <a:cs typeface="Times New Roman"/>
              </a:rPr>
              <a:t>Word “liberal” is derived from the same Latin word as liberty – liber, meaning “free.”</a:t>
            </a:r>
          </a:p>
          <a:p>
            <a:pPr algn="just">
              <a:buFont typeface="Wingdings" panose="05000000000000000000" pitchFamily="2" charset="2"/>
              <a:buChar char="§"/>
            </a:pPr>
            <a:r>
              <a:rPr lang="en-US" sz="2400" dirty="0">
                <a:latin typeface="Times New Roman"/>
                <a:cs typeface="Times New Roman"/>
              </a:rPr>
              <a:t>It emphasizes the rights and freedoms of the individual and the need to limit the powers of government. </a:t>
            </a:r>
          </a:p>
          <a:p>
            <a:pPr algn="just">
              <a:buFont typeface="Wingdings" panose="05000000000000000000" pitchFamily="2" charset="2"/>
              <a:buChar char="§"/>
            </a:pPr>
            <a:r>
              <a:rPr lang="en-US" sz="2400" dirty="0">
                <a:latin typeface="Times New Roman"/>
                <a:cs typeface="Times New Roman"/>
              </a:rPr>
              <a:t>However, equality and equal opportunities should be accompanied with responsibility and hard work.</a:t>
            </a:r>
          </a:p>
          <a:p>
            <a:pPr algn="just">
              <a:buFont typeface="Wingdings" panose="05000000000000000000" pitchFamily="2" charset="2"/>
              <a:buChar char="§"/>
            </a:pPr>
            <a:r>
              <a:rPr lang="en-US" sz="2400" dirty="0">
                <a:latin typeface="Times New Roman"/>
                <a:cs typeface="Times New Roman"/>
              </a:rPr>
              <a:t>Urges against state interference in the economic life of society. The economic systems are based on free markets </a:t>
            </a:r>
          </a:p>
          <a:p>
            <a:pPr algn="just">
              <a:buFont typeface="Wingdings" panose="05000000000000000000" pitchFamily="2" charset="2"/>
              <a:buChar char="§"/>
            </a:pPr>
            <a:r>
              <a:rPr lang="en-US" sz="2400" dirty="0">
                <a:latin typeface="Times New Roman"/>
                <a:cs typeface="Times New Roman"/>
              </a:rPr>
              <a:t>There is  more prosperity than those that are partly state-controlled.</a:t>
            </a:r>
          </a:p>
          <a:p>
            <a:pPr algn="just">
              <a:buFont typeface="Wingdings" panose="05000000000000000000" pitchFamily="2" charset="2"/>
              <a:buChar char="§"/>
            </a:pPr>
            <a:r>
              <a:rPr lang="en-US" sz="2400" dirty="0">
                <a:latin typeface="Times New Roman"/>
                <a:cs typeface="Times New Roman"/>
              </a:rPr>
              <a:t>Supports for capitalism (free markets, minimal government).</a:t>
            </a:r>
          </a:p>
          <a:p>
            <a:pPr algn="just">
              <a:buFont typeface="Wingdings" panose="05000000000000000000" pitchFamily="2" charset="2"/>
              <a:buChar char="§"/>
            </a:pPr>
            <a:endParaRPr lang="en-US" sz="2400" dirty="0">
              <a:latin typeface="Times New Roman"/>
              <a:cs typeface="Times New Roman"/>
            </a:endParaRPr>
          </a:p>
          <a:p>
            <a:pPr algn="just">
              <a:buFont typeface="Wingdings" panose="05000000000000000000" pitchFamily="2" charset="2"/>
              <a:buChar char="§"/>
            </a:pPr>
            <a:endParaRPr lang="en-US" sz="2400" dirty="0">
              <a:latin typeface="Times New Roman"/>
              <a:cs typeface="Times New Roman"/>
            </a:endParaRPr>
          </a:p>
          <a:p>
            <a:pPr algn="just">
              <a:buFont typeface="Wingdings" panose="05000000000000000000" pitchFamily="2" charset="2"/>
              <a:buChar char="§"/>
            </a:pPr>
            <a:endParaRPr lang="en-US" sz="2400" dirty="0">
              <a:latin typeface="Times New Roman"/>
              <a:cs typeface="Times New Roman"/>
            </a:endParaRPr>
          </a:p>
          <a:p>
            <a:pPr marL="0" indent="0" algn="just">
              <a:buNone/>
            </a:pPr>
            <a:endParaRPr lang="en-US" sz="2600" dirty="0">
              <a:latin typeface="Times New Roman"/>
              <a:cs typeface="Times New Roman"/>
            </a:endParaRPr>
          </a:p>
          <a:p>
            <a:pPr marL="0" indent="0" algn="just">
              <a:buNone/>
            </a:pPr>
            <a:endParaRPr lang="en-US" sz="2600" dirty="0">
              <a:latin typeface="Times New Roman"/>
              <a:cs typeface="Times New Roman"/>
            </a:endParaRPr>
          </a:p>
          <a:p>
            <a:pPr marL="0" indent="0" algn="just">
              <a:buNone/>
            </a:pPr>
            <a:endParaRPr lang="en-US" sz="2600" b="1" dirty="0">
              <a:latin typeface="Times New Roman"/>
              <a:cs typeface="Times New Roman"/>
            </a:endParaRPr>
          </a:p>
          <a:p>
            <a:pPr marL="0" indent="0" algn="just">
              <a:buNone/>
            </a:pPr>
            <a:endParaRPr lang="en-US" sz="2600" b="1" dirty="0">
              <a:latin typeface="Times New Roman"/>
              <a:cs typeface="Times New Roman"/>
            </a:endParaRPr>
          </a:p>
          <a:p>
            <a:pPr marL="0" indent="0" algn="just">
              <a:buNone/>
            </a:pPr>
            <a:endParaRPr lang="en-US" sz="2600" b="1" dirty="0">
              <a:latin typeface="Times New Roman"/>
              <a:cs typeface="Times New Roman"/>
            </a:endParaRPr>
          </a:p>
          <a:p>
            <a:pPr marL="0" indent="0">
              <a:buNone/>
            </a:pPr>
            <a:endParaRPr lang="en-US" dirty="0"/>
          </a:p>
        </p:txBody>
      </p:sp>
      <p:sp>
        <p:nvSpPr>
          <p:cNvPr id="4" name="Date Placeholder 3"/>
          <p:cNvSpPr>
            <a:spLocks noGrp="1"/>
          </p:cNvSpPr>
          <p:nvPr>
            <p:ph type="dt" sz="half" idx="10"/>
          </p:nvPr>
        </p:nvSpPr>
        <p:spPr/>
        <p:txBody>
          <a:bodyPr/>
          <a:lstStyle/>
          <a:p>
            <a:pPr defTabSz="457200"/>
            <a:fld id="{343EAFC3-2B8E-4552-A9CA-3D8ABBA7B48E}"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34</a:t>
            </a:fld>
            <a:endParaRPr lang="en-US">
              <a:solidFill>
                <a:prstClr val="black">
                  <a:tint val="75000"/>
                </a:prstClr>
              </a:solidFill>
              <a:latin typeface="Calibri"/>
            </a:endParaRPr>
          </a:p>
        </p:txBody>
      </p:sp>
    </p:spTree>
    <p:extLst>
      <p:ext uri="{BB962C8B-B14F-4D97-AF65-F5344CB8AC3E}">
        <p14:creationId xmlns:p14="http://schemas.microsoft.com/office/powerpoint/2010/main" val="12543075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6B7BF-FCB1-16A2-F3E8-A92DAECE18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46FF5-D87B-E46A-86E6-6CA58DEE2116}"/>
              </a:ext>
            </a:extLst>
          </p:cNvPr>
          <p:cNvSpPr>
            <a:spLocks noGrp="1"/>
          </p:cNvSpPr>
          <p:nvPr>
            <p:ph type="title"/>
          </p:nvPr>
        </p:nvSpPr>
        <p:spPr>
          <a:xfrm>
            <a:off x="1685869" y="112070"/>
            <a:ext cx="8852948" cy="389580"/>
          </a:xfrm>
        </p:spPr>
        <p:txBody>
          <a:bodyPr>
            <a:normAutofit fontScale="90000"/>
          </a:bodyPr>
          <a:lstStyle/>
          <a:p>
            <a:br>
              <a:rPr lang="en-US" b="1" dirty="0"/>
            </a:br>
            <a:r>
              <a:rPr lang="en-US" b="1" dirty="0">
                <a:latin typeface="Times New Roman"/>
                <a:cs typeface="Times New Roman"/>
              </a:rPr>
              <a:t>Political Economy Theory</a:t>
            </a:r>
            <a:br>
              <a:rPr lang="en-US" b="1" dirty="0"/>
            </a:br>
            <a:endParaRPr lang="en-US" dirty="0"/>
          </a:p>
        </p:txBody>
      </p:sp>
      <p:sp>
        <p:nvSpPr>
          <p:cNvPr id="3" name="Content Placeholder 2">
            <a:extLst>
              <a:ext uri="{FF2B5EF4-FFF2-40B4-BE49-F238E27FC236}">
                <a16:creationId xmlns:a16="http://schemas.microsoft.com/office/drawing/2014/main" id="{62AD3932-4156-69A9-C5A1-4901EC51FCB3}"/>
              </a:ext>
            </a:extLst>
          </p:cNvPr>
          <p:cNvSpPr>
            <a:spLocks noGrp="1"/>
          </p:cNvSpPr>
          <p:nvPr>
            <p:ph idx="1"/>
          </p:nvPr>
        </p:nvSpPr>
        <p:spPr>
          <a:xfrm>
            <a:off x="1653183" y="501650"/>
            <a:ext cx="9014817" cy="5854700"/>
          </a:xfrm>
        </p:spPr>
        <p:txBody>
          <a:bodyPr>
            <a:normAutofit/>
          </a:bodyPr>
          <a:lstStyle/>
          <a:p>
            <a:pPr marL="0" indent="0" algn="just">
              <a:buNone/>
            </a:pPr>
            <a:r>
              <a:rPr lang="en-US" sz="2600" dirty="0">
                <a:latin typeface="Times New Roman"/>
                <a:cs typeface="Times New Roman"/>
              </a:rPr>
              <a:t>It is split into three ideologies, namely:</a:t>
            </a:r>
          </a:p>
          <a:p>
            <a:pPr marL="0" indent="0" algn="just">
              <a:buNone/>
            </a:pPr>
            <a:r>
              <a:rPr lang="en-US" sz="2600" b="1" dirty="0">
                <a:latin typeface="Times New Roman"/>
                <a:cs typeface="Times New Roman"/>
              </a:rPr>
              <a:t>Key principals Liberalism.</a:t>
            </a:r>
          </a:p>
          <a:p>
            <a:pPr algn="just">
              <a:buFont typeface="Wingdings" panose="05000000000000000000" pitchFamily="2" charset="2"/>
              <a:buChar char="§"/>
            </a:pPr>
            <a:r>
              <a:rPr lang="en-US" sz="2400" b="1" dirty="0">
                <a:latin typeface="Times New Roman"/>
                <a:cs typeface="Times New Roman"/>
              </a:rPr>
              <a:t>Individual Freedom: </a:t>
            </a:r>
            <a:r>
              <a:rPr lang="en-US" sz="2400" dirty="0">
                <a:latin typeface="Times New Roman"/>
                <a:cs typeface="Times New Roman"/>
              </a:rPr>
              <a:t>The belief that individuals should have the autonomy to make choices about their own lives, including freedom of speech, religion, and expression.</a:t>
            </a:r>
          </a:p>
          <a:p>
            <a:pPr algn="just">
              <a:buFont typeface="Wingdings" panose="05000000000000000000" pitchFamily="2" charset="2"/>
              <a:buChar char="§"/>
            </a:pPr>
            <a:r>
              <a:rPr lang="en-US" sz="2400" b="1" dirty="0">
                <a:latin typeface="Times New Roman"/>
                <a:cs typeface="Times New Roman"/>
              </a:rPr>
              <a:t>Equality:</a:t>
            </a:r>
            <a:r>
              <a:rPr lang="en-US" sz="2400" dirty="0">
                <a:latin typeface="Times New Roman"/>
                <a:cs typeface="Times New Roman"/>
              </a:rPr>
              <a:t> Support for legal and political equality, meaning all individuals should have equal rights and opportunities under the law.</a:t>
            </a:r>
          </a:p>
          <a:p>
            <a:pPr algn="just">
              <a:buFont typeface="Wingdings" panose="05000000000000000000" pitchFamily="2" charset="2"/>
              <a:buChar char="§"/>
            </a:pPr>
            <a:r>
              <a:rPr lang="en-US" sz="2400" b="1" dirty="0">
                <a:latin typeface="Times New Roman"/>
                <a:cs typeface="Times New Roman"/>
              </a:rPr>
              <a:t>Democracy:</a:t>
            </a:r>
            <a:r>
              <a:rPr lang="en-US" sz="2400" dirty="0">
                <a:latin typeface="Times New Roman"/>
                <a:cs typeface="Times New Roman"/>
              </a:rPr>
              <a:t> Advocacy for representative democracy, where government power is derived from the consent of the governed.</a:t>
            </a:r>
          </a:p>
          <a:p>
            <a:pPr algn="just">
              <a:buFont typeface="Wingdings" panose="05000000000000000000" pitchFamily="2" charset="2"/>
              <a:buChar char="§"/>
            </a:pPr>
            <a:r>
              <a:rPr lang="en-US" sz="2400" b="1" dirty="0">
                <a:latin typeface="Times New Roman"/>
                <a:cs typeface="Times New Roman"/>
              </a:rPr>
              <a:t>Rule of Law: </a:t>
            </a:r>
            <a:r>
              <a:rPr lang="en-US" sz="2400" dirty="0">
                <a:latin typeface="Times New Roman"/>
                <a:cs typeface="Times New Roman"/>
              </a:rPr>
              <a:t>The idea that laws apply equally to everyone, including government officials, ensuring fairness and justice.</a:t>
            </a:r>
          </a:p>
          <a:p>
            <a:pPr algn="just">
              <a:buFont typeface="Wingdings" panose="05000000000000000000" pitchFamily="2" charset="2"/>
              <a:buChar char="§"/>
            </a:pPr>
            <a:r>
              <a:rPr lang="en-US" sz="2400" b="1" dirty="0">
                <a:latin typeface="Times New Roman"/>
                <a:cs typeface="Times New Roman"/>
              </a:rPr>
              <a:t>Free Markets (Economic Liberalism): </a:t>
            </a:r>
            <a:r>
              <a:rPr lang="en-US" sz="2400" dirty="0">
                <a:latin typeface="Times New Roman"/>
                <a:cs typeface="Times New Roman"/>
              </a:rPr>
              <a:t>Promotion of free-market economies with minimal government interference.</a:t>
            </a:r>
            <a:endParaRPr lang="en-US" sz="2600" dirty="0">
              <a:latin typeface="Times New Roman"/>
              <a:cs typeface="Times New Roman"/>
            </a:endParaRPr>
          </a:p>
          <a:p>
            <a:pPr marL="0" indent="0" algn="just">
              <a:buNone/>
            </a:pPr>
            <a:endParaRPr lang="en-US" sz="2600" dirty="0">
              <a:latin typeface="Times New Roman"/>
              <a:cs typeface="Times New Roman"/>
            </a:endParaRPr>
          </a:p>
          <a:p>
            <a:pPr marL="0" indent="0" algn="just">
              <a:buNone/>
            </a:pPr>
            <a:endParaRPr lang="en-US" sz="2600" b="1" dirty="0">
              <a:latin typeface="Times New Roman"/>
              <a:cs typeface="Times New Roman"/>
            </a:endParaRPr>
          </a:p>
          <a:p>
            <a:pPr marL="0" indent="0" algn="just">
              <a:buNone/>
            </a:pPr>
            <a:endParaRPr lang="en-US" sz="2600" b="1" dirty="0">
              <a:latin typeface="Times New Roman"/>
              <a:cs typeface="Times New Roman"/>
            </a:endParaRPr>
          </a:p>
          <a:p>
            <a:pPr marL="0" indent="0" algn="just">
              <a:buNone/>
            </a:pPr>
            <a:endParaRPr lang="en-US" sz="2600" b="1" dirty="0">
              <a:latin typeface="Times New Roman"/>
              <a:cs typeface="Times New Roman"/>
            </a:endParaRPr>
          </a:p>
          <a:p>
            <a:pPr marL="0" indent="0">
              <a:buNone/>
            </a:pPr>
            <a:endParaRPr lang="en-US" dirty="0"/>
          </a:p>
        </p:txBody>
      </p:sp>
      <p:sp>
        <p:nvSpPr>
          <p:cNvPr id="4" name="Date Placeholder 3">
            <a:extLst>
              <a:ext uri="{FF2B5EF4-FFF2-40B4-BE49-F238E27FC236}">
                <a16:creationId xmlns:a16="http://schemas.microsoft.com/office/drawing/2014/main" id="{F2B8E560-B267-3C3E-911C-2FBE87C6F22F}"/>
              </a:ext>
            </a:extLst>
          </p:cNvPr>
          <p:cNvSpPr>
            <a:spLocks noGrp="1"/>
          </p:cNvSpPr>
          <p:nvPr>
            <p:ph type="dt" sz="half" idx="10"/>
          </p:nvPr>
        </p:nvSpPr>
        <p:spPr/>
        <p:txBody>
          <a:bodyPr/>
          <a:lstStyle/>
          <a:p>
            <a:pPr defTabSz="457200"/>
            <a:fld id="{343EAFC3-2B8E-4552-A9CA-3D8ABBA7B48E}"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a:extLst>
              <a:ext uri="{FF2B5EF4-FFF2-40B4-BE49-F238E27FC236}">
                <a16:creationId xmlns:a16="http://schemas.microsoft.com/office/drawing/2014/main" id="{7B563493-998F-9784-15FD-528AF44D279E}"/>
              </a:ext>
            </a:extLst>
          </p:cNvPr>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a:extLst>
              <a:ext uri="{FF2B5EF4-FFF2-40B4-BE49-F238E27FC236}">
                <a16:creationId xmlns:a16="http://schemas.microsoft.com/office/drawing/2014/main" id="{6654A7F0-10A8-6E98-8859-84CF6AB36049}"/>
              </a:ext>
            </a:extLst>
          </p:cNvPr>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35</a:t>
            </a:fld>
            <a:endParaRPr lang="en-US">
              <a:solidFill>
                <a:prstClr val="black">
                  <a:tint val="75000"/>
                </a:prstClr>
              </a:solidFill>
              <a:latin typeface="Calibri"/>
            </a:endParaRPr>
          </a:p>
        </p:txBody>
      </p:sp>
    </p:spTree>
    <p:extLst>
      <p:ext uri="{BB962C8B-B14F-4D97-AF65-F5344CB8AC3E}">
        <p14:creationId xmlns:p14="http://schemas.microsoft.com/office/powerpoint/2010/main" val="37564667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1053C-0E19-D5D5-177B-B94BE4CAC3A3}"/>
              </a:ext>
            </a:extLst>
          </p:cNvPr>
          <p:cNvSpPr>
            <a:spLocks noGrp="1"/>
          </p:cNvSpPr>
          <p:nvPr>
            <p:ph type="title"/>
          </p:nvPr>
        </p:nvSpPr>
        <p:spPr>
          <a:xfrm>
            <a:off x="1981200" y="274639"/>
            <a:ext cx="8229600" cy="412289"/>
          </a:xfrm>
        </p:spPr>
        <p:txBody>
          <a:bodyPr>
            <a:normAutofit fontScale="90000"/>
          </a:bodyPr>
          <a:lstStyle/>
          <a:p>
            <a:pPr algn="l"/>
            <a:br>
              <a:rPr lang="en-US" dirty="0"/>
            </a:br>
            <a:r>
              <a:rPr lang="en-US" sz="4000" b="1" dirty="0">
                <a:latin typeface="Times New Roman" panose="02020603050405020304" pitchFamily="18" charset="0"/>
                <a:cs typeface="Times New Roman" panose="02020603050405020304" pitchFamily="18" charset="0"/>
              </a:rPr>
              <a:t>Marxism: </a:t>
            </a:r>
            <a:br>
              <a:rPr lang="en-US" sz="4000" b="1" dirty="0">
                <a:latin typeface="Arial" panose="020B0604020202020204" pitchFamily="34" charset="0"/>
                <a:cs typeface="Arial" panose="020B0604020202020204" pitchFamily="34" charset="0"/>
              </a:rPr>
            </a:br>
            <a:endParaRPr lang="en-UG"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799303" y="757084"/>
            <a:ext cx="8691716" cy="5599266"/>
          </a:xfrm>
        </p:spPr>
        <p:txBody>
          <a:bodyPr>
            <a:normAutofit/>
          </a:bodyPr>
          <a:lstStyle/>
          <a:p>
            <a:pPr algn="just">
              <a:buFont typeface="Wingdings" panose="05000000000000000000" pitchFamily="2" charset="2"/>
              <a:buChar char="§"/>
            </a:pPr>
            <a:r>
              <a:rPr lang="en-US" sz="2500" dirty="0">
                <a:latin typeface="Times New Roman" panose="02020603050405020304" pitchFamily="18" charset="0"/>
                <a:cs typeface="Times New Roman" panose="02020603050405020304" pitchFamily="18" charset="0"/>
              </a:rPr>
              <a:t>Marxism is a political, economic, and social philosophy developed by Karl Marx in the 19th century.</a:t>
            </a:r>
          </a:p>
          <a:p>
            <a:pPr algn="just">
              <a:buFont typeface="Wingdings" panose="05000000000000000000" pitchFamily="2" charset="2"/>
              <a:buChar char="§"/>
            </a:pPr>
            <a:r>
              <a:rPr lang="en-US" sz="2500" dirty="0">
                <a:latin typeface="Times New Roman" panose="02020603050405020304" pitchFamily="18" charset="0"/>
                <a:cs typeface="Times New Roman" panose="02020603050405020304" pitchFamily="18" charset="0"/>
              </a:rPr>
              <a:t>It which focuses on the struggle between capitalists ( ruling class) and the working class ( laborers) , which leads to uneven distribution of wealth and privileges in the society</a:t>
            </a:r>
          </a:p>
          <a:p>
            <a:pPr algn="just">
              <a:buFont typeface="Wingdings" panose="05000000000000000000" pitchFamily="2" charset="2"/>
              <a:buChar char="§"/>
            </a:pPr>
            <a:r>
              <a:rPr lang="en-US" sz="2500" dirty="0">
                <a:latin typeface="Times New Roman" panose="02020603050405020304" pitchFamily="18" charset="0"/>
                <a:cs typeface="Times New Roman" panose="02020603050405020304" pitchFamily="18" charset="0"/>
              </a:rPr>
              <a:t>It stimulates the workers to protest the injustice.</a:t>
            </a:r>
          </a:p>
          <a:p>
            <a:pPr algn="just">
              <a:buFont typeface="Wingdings" panose="05000000000000000000" pitchFamily="2" charset="2"/>
              <a:buChar char="§"/>
            </a:pPr>
            <a:r>
              <a:rPr lang="en-US" sz="2500" dirty="0">
                <a:latin typeface="Times New Roman" panose="02020603050405020304" pitchFamily="18" charset="0"/>
                <a:cs typeface="Times New Roman" panose="02020603050405020304" pitchFamily="18" charset="0"/>
              </a:rPr>
              <a:t>It helped the working class to question the injustice enforced upon them through their wages, life style and oppression.</a:t>
            </a:r>
          </a:p>
          <a:p>
            <a:pPr algn="just">
              <a:buFont typeface="Wingdings" panose="05000000000000000000" pitchFamily="2" charset="2"/>
              <a:buChar char="§"/>
            </a:pPr>
            <a:r>
              <a:rPr lang="en-US" sz="2500" dirty="0">
                <a:latin typeface="Times New Roman" panose="02020603050405020304" pitchFamily="18" charset="0"/>
                <a:cs typeface="Times New Roman" panose="02020603050405020304" pitchFamily="18" charset="0"/>
              </a:rPr>
              <a:t>It advocates for a classless and equal society.</a:t>
            </a:r>
          </a:p>
          <a:p>
            <a:pPr algn="just">
              <a:buFont typeface="Wingdings" panose="05000000000000000000" pitchFamily="2" charset="2"/>
              <a:buChar char="§"/>
            </a:pPr>
            <a:r>
              <a:rPr lang="en-US" sz="2500" dirty="0">
                <a:latin typeface="Times New Roman" panose="02020603050405020304" pitchFamily="18" charset="0"/>
                <a:cs typeface="Times New Roman" panose="02020603050405020304" pitchFamily="18" charset="0"/>
              </a:rPr>
              <a:t>Marxism examines the flaws inherent in capitalism and focuses to put an end to the Capitalist ideologies. </a:t>
            </a:r>
          </a:p>
          <a:p>
            <a:pPr algn="just">
              <a:buFont typeface="Wingdings" panose="05000000000000000000" pitchFamily="2" charset="2"/>
              <a:buChar char="§"/>
            </a:pPr>
            <a:endParaRPr lang="en-US" sz="25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US" sz="25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US" sz="25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US" sz="25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US" sz="25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US" sz="27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US" sz="2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pPr defTabSz="457200"/>
            <a:fld id="{13F71F97-CA69-4851-9263-D1B906E1FED7}"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36</a:t>
            </a:fld>
            <a:endParaRPr lang="en-US">
              <a:solidFill>
                <a:prstClr val="black">
                  <a:tint val="75000"/>
                </a:prstClr>
              </a:solidFill>
              <a:latin typeface="Calibri"/>
            </a:endParaRPr>
          </a:p>
        </p:txBody>
      </p:sp>
    </p:spTree>
    <p:extLst>
      <p:ext uri="{BB962C8B-B14F-4D97-AF65-F5344CB8AC3E}">
        <p14:creationId xmlns:p14="http://schemas.microsoft.com/office/powerpoint/2010/main" val="33364724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D4ADA-C4DE-4560-4CE6-79D920551A69}"/>
              </a:ext>
            </a:extLst>
          </p:cNvPr>
          <p:cNvSpPr>
            <a:spLocks noGrp="1"/>
          </p:cNvSpPr>
          <p:nvPr>
            <p:ph type="title"/>
          </p:nvPr>
        </p:nvSpPr>
        <p:spPr>
          <a:xfrm>
            <a:off x="1981200" y="1"/>
            <a:ext cx="8229600" cy="550606"/>
          </a:xfrm>
        </p:spPr>
        <p:txBody>
          <a:bodyPr>
            <a:noAutofit/>
          </a:bodyPr>
          <a:lstStyle/>
          <a:p>
            <a:r>
              <a:rPr lang="en-US" sz="3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Economic nationalism</a:t>
            </a:r>
            <a:endParaRPr lang="en-UG" sz="3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0" y="550608"/>
            <a:ext cx="11189109" cy="5805743"/>
          </a:xfrm>
        </p:spPr>
        <p:txBody>
          <a:bodyPr>
            <a:normAutofit fontScale="55000" lnSpcReduction="20000"/>
          </a:bodyPr>
          <a:lstStyle/>
          <a:p>
            <a:pPr algn="just">
              <a:lnSpc>
                <a:spcPct val="120000"/>
              </a:lnSpc>
              <a:buFont typeface="Wingdings" panose="05000000000000000000" pitchFamily="2" charset="2"/>
              <a:buChar char="§"/>
            </a:pPr>
            <a:r>
              <a:rPr lang="en-US" sz="4400" dirty="0">
                <a:latin typeface="Times New Roman"/>
                <a:cs typeface="Times New Roman"/>
              </a:rPr>
              <a:t>The ideology states that the government should maintain control of all resources and that individuals are ignorant and cannot create a cohesive society without a strong state.</a:t>
            </a:r>
          </a:p>
          <a:p>
            <a:pPr algn="just">
              <a:lnSpc>
                <a:spcPct val="120000"/>
              </a:lnSpc>
              <a:buFont typeface="Wingdings" panose="05000000000000000000" pitchFamily="2" charset="2"/>
              <a:buChar char="§"/>
            </a:pPr>
            <a:r>
              <a:rPr lang="en-US" sz="4400" dirty="0">
                <a:latin typeface="Times New Roman"/>
                <a:cs typeface="Times New Roman"/>
              </a:rPr>
              <a:t>This ideology prioritizes state intervention in the economy through policies like domestic control, tariffs, and restrictions on labor, goods, and capital movement.</a:t>
            </a:r>
          </a:p>
          <a:p>
            <a:pPr algn="just">
              <a:lnSpc>
                <a:spcPct val="120000"/>
              </a:lnSpc>
              <a:buFont typeface="Wingdings" panose="05000000000000000000" pitchFamily="2" charset="2"/>
              <a:buChar char="§"/>
            </a:pPr>
            <a:r>
              <a:rPr lang="en-US" sz="4400" dirty="0">
                <a:latin typeface="Times New Roman"/>
                <a:cs typeface="Times New Roman"/>
              </a:rPr>
              <a:t>It holds that the state is responsible for regulating the economy to serve the interests of society as a whole.</a:t>
            </a:r>
          </a:p>
          <a:p>
            <a:pPr algn="just">
              <a:lnSpc>
                <a:spcPct val="120000"/>
              </a:lnSpc>
              <a:buFont typeface="Wingdings" panose="05000000000000000000" pitchFamily="2" charset="2"/>
              <a:buChar char="§"/>
            </a:pPr>
            <a:r>
              <a:rPr lang="en-US" sz="4400" dirty="0">
                <a:latin typeface="Times New Roman"/>
                <a:cs typeface="Times New Roman"/>
              </a:rPr>
              <a:t>This is the belief that the state possesses all the power and that individuals should work to make use of the economic benefits</a:t>
            </a:r>
          </a:p>
          <a:p>
            <a:pPr algn="just">
              <a:lnSpc>
                <a:spcPct val="120000"/>
              </a:lnSpc>
              <a:buFont typeface="Wingdings" panose="05000000000000000000" pitchFamily="2" charset="2"/>
              <a:buChar char="§"/>
            </a:pPr>
            <a:r>
              <a:rPr lang="en-US" sz="4400" dirty="0">
                <a:latin typeface="Times New Roman"/>
                <a:cs typeface="Times New Roman"/>
              </a:rPr>
              <a:t>It aims to bolster and protect national economies in the context of world markets</a:t>
            </a:r>
          </a:p>
          <a:p>
            <a:pPr algn="just">
              <a:lnSpc>
                <a:spcPct val="120000"/>
              </a:lnSpc>
              <a:buFont typeface="Wingdings" panose="05000000000000000000" pitchFamily="2" charset="2"/>
              <a:buChar char="§"/>
            </a:pPr>
            <a:r>
              <a:rPr lang="en-US" sz="4400" dirty="0">
                <a:solidFill>
                  <a:srgbClr val="FFFF00"/>
                </a:solidFill>
                <a:highlight>
                  <a:srgbClr val="000000"/>
                </a:highlight>
                <a:latin typeface="Times New Roman"/>
                <a:cs typeface="Times New Roman"/>
              </a:rPr>
              <a:t>Thus, political economy provides us with an understanding of how a country and household are managed and governed by considering both the political and economic factors associated with each.</a:t>
            </a:r>
          </a:p>
          <a:p>
            <a:pPr marL="0" indent="0">
              <a:buNone/>
            </a:pPr>
            <a:endParaRPr lang="en-US" dirty="0"/>
          </a:p>
        </p:txBody>
      </p:sp>
      <p:sp>
        <p:nvSpPr>
          <p:cNvPr id="4" name="Date Placeholder 3"/>
          <p:cNvSpPr>
            <a:spLocks noGrp="1"/>
          </p:cNvSpPr>
          <p:nvPr>
            <p:ph type="dt" sz="half" idx="10"/>
          </p:nvPr>
        </p:nvSpPr>
        <p:spPr/>
        <p:txBody>
          <a:bodyPr/>
          <a:lstStyle/>
          <a:p>
            <a:pPr defTabSz="457200"/>
            <a:fld id="{5521E143-078E-414C-BC67-92FFC80E85D5}"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37</a:t>
            </a:fld>
            <a:endParaRPr lang="en-US">
              <a:solidFill>
                <a:prstClr val="black">
                  <a:tint val="75000"/>
                </a:prstClr>
              </a:solidFill>
              <a:latin typeface="Calibri"/>
            </a:endParaRPr>
          </a:p>
        </p:txBody>
      </p:sp>
    </p:spTree>
    <p:extLst>
      <p:ext uri="{BB962C8B-B14F-4D97-AF65-F5344CB8AC3E}">
        <p14:creationId xmlns:p14="http://schemas.microsoft.com/office/powerpoint/2010/main" val="40310179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9734" y="113175"/>
            <a:ext cx="8864242" cy="867663"/>
          </a:xfrm>
        </p:spPr>
        <p:txBody>
          <a:bodyPr>
            <a:normAutofit fontScale="90000"/>
          </a:bodyPr>
          <a:lstStyle/>
          <a:p>
            <a:br>
              <a:rPr lang="en-GB" sz="4900" b="1" dirty="0">
                <a:latin typeface="Times New Roman"/>
                <a:cs typeface="Times New Roman"/>
              </a:rPr>
            </a:br>
            <a:r>
              <a:rPr lang="en-GB" sz="4900" b="1" dirty="0">
                <a:latin typeface="Times New Roman"/>
                <a:cs typeface="Times New Roman"/>
              </a:rPr>
              <a:t>Innovation and Entrepreneurship</a:t>
            </a:r>
            <a:br>
              <a:rPr lang="en-GB" dirty="0"/>
            </a:br>
            <a:endParaRPr lang="en-US" dirty="0"/>
          </a:p>
        </p:txBody>
      </p:sp>
      <p:sp>
        <p:nvSpPr>
          <p:cNvPr id="3" name="Content Placeholder 2"/>
          <p:cNvSpPr>
            <a:spLocks noGrp="1"/>
          </p:cNvSpPr>
          <p:nvPr>
            <p:ph idx="1"/>
          </p:nvPr>
        </p:nvSpPr>
        <p:spPr>
          <a:xfrm>
            <a:off x="1649734" y="1131734"/>
            <a:ext cx="8864242" cy="5224616"/>
          </a:xfrm>
        </p:spPr>
        <p:txBody>
          <a:bodyPr>
            <a:normAutofit/>
          </a:bodyPr>
          <a:lstStyle/>
          <a:p>
            <a:pPr algn="just">
              <a:lnSpc>
                <a:spcPct val="120000"/>
              </a:lnSpc>
              <a:buFont typeface="Wingdings" panose="05000000000000000000" pitchFamily="2" charset="2"/>
              <a:buChar char="§"/>
            </a:pPr>
            <a:r>
              <a:rPr lang="en-GB" sz="2400" dirty="0">
                <a:latin typeface="Times New Roman"/>
                <a:cs typeface="Times New Roman"/>
              </a:rPr>
              <a:t>Innovation and entrepreneurship are the dynamic forces that power the modern business world.</a:t>
            </a:r>
          </a:p>
          <a:p>
            <a:pPr algn="just">
              <a:lnSpc>
                <a:spcPct val="120000"/>
              </a:lnSpc>
              <a:buFont typeface="Wingdings" panose="05000000000000000000" pitchFamily="2" charset="2"/>
              <a:buChar char="§"/>
            </a:pPr>
            <a:r>
              <a:rPr lang="en-GB" sz="2400" b="1" dirty="0">
                <a:latin typeface="Times New Roman"/>
                <a:cs typeface="Times New Roman"/>
              </a:rPr>
              <a:t>Innovation</a:t>
            </a:r>
            <a:r>
              <a:rPr lang="en-GB" sz="2400" dirty="0">
                <a:latin typeface="Times New Roman"/>
                <a:cs typeface="Times New Roman"/>
              </a:rPr>
              <a:t> is the catalyst for progress, breathing life into new ideas and refining existing processes.</a:t>
            </a:r>
          </a:p>
          <a:p>
            <a:pPr algn="just">
              <a:lnSpc>
                <a:spcPct val="120000"/>
              </a:lnSpc>
              <a:buFont typeface="Wingdings" panose="05000000000000000000" pitchFamily="2" charset="2"/>
              <a:buChar char="§"/>
            </a:pPr>
            <a:r>
              <a:rPr lang="en-GB" sz="2400" b="1" dirty="0">
                <a:latin typeface="Times New Roman"/>
                <a:cs typeface="Times New Roman"/>
              </a:rPr>
              <a:t>Entrepreneurship</a:t>
            </a:r>
            <a:r>
              <a:rPr lang="en-GB" sz="2400" dirty="0">
                <a:latin typeface="Times New Roman"/>
                <a:cs typeface="Times New Roman"/>
              </a:rPr>
              <a:t>, in turn, is the vehicle that transforms these innovations into thriving businesses.</a:t>
            </a:r>
          </a:p>
          <a:p>
            <a:pPr algn="just">
              <a:lnSpc>
                <a:spcPct val="120000"/>
              </a:lnSpc>
              <a:buFont typeface="Wingdings" panose="05000000000000000000" pitchFamily="2" charset="2"/>
              <a:buChar char="§"/>
            </a:pPr>
            <a:r>
              <a:rPr lang="en-GB" sz="2400" dirty="0">
                <a:latin typeface="Times New Roman"/>
                <a:cs typeface="Times New Roman"/>
              </a:rPr>
              <a:t>Innovation sparks the initial idea, while entrepreneurship fuels its realization. </a:t>
            </a:r>
          </a:p>
          <a:p>
            <a:pPr algn="just">
              <a:lnSpc>
                <a:spcPct val="120000"/>
              </a:lnSpc>
              <a:buFont typeface="Wingdings" panose="05000000000000000000" pitchFamily="2" charset="2"/>
              <a:buChar char="§"/>
            </a:pPr>
            <a:r>
              <a:rPr lang="en-GB" sz="2400" dirty="0">
                <a:latin typeface="Times New Roman"/>
                <a:cs typeface="Times New Roman"/>
              </a:rPr>
              <a:t>Together, they not only drive individual businesses but also fuel global economic growth and development.</a:t>
            </a:r>
          </a:p>
          <a:p>
            <a:pPr marL="0" indent="0">
              <a:buNone/>
            </a:pPr>
            <a:endParaRPr lang="en-US" dirty="0"/>
          </a:p>
        </p:txBody>
      </p:sp>
      <p:sp>
        <p:nvSpPr>
          <p:cNvPr id="4" name="Date Placeholder 3"/>
          <p:cNvSpPr>
            <a:spLocks noGrp="1"/>
          </p:cNvSpPr>
          <p:nvPr>
            <p:ph type="dt" sz="half" idx="10"/>
          </p:nvPr>
        </p:nvSpPr>
        <p:spPr/>
        <p:txBody>
          <a:bodyPr/>
          <a:lstStyle/>
          <a:p>
            <a:pPr defTabSz="457200"/>
            <a:fld id="{9F3A69B4-F9D6-4A0F-BE78-6F6E97A62EA3}"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38</a:t>
            </a:fld>
            <a:endParaRPr lang="en-US">
              <a:solidFill>
                <a:prstClr val="black">
                  <a:tint val="75000"/>
                </a:prstClr>
              </a:solidFill>
              <a:latin typeface="Calibri"/>
            </a:endParaRPr>
          </a:p>
        </p:txBody>
      </p:sp>
    </p:spTree>
    <p:extLst>
      <p:ext uri="{BB962C8B-B14F-4D97-AF65-F5344CB8AC3E}">
        <p14:creationId xmlns:p14="http://schemas.microsoft.com/office/powerpoint/2010/main" val="27350081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9734" y="0"/>
            <a:ext cx="8901962" cy="530942"/>
          </a:xfrm>
        </p:spPr>
        <p:txBody>
          <a:bodyPr>
            <a:normAutofit fontScale="90000"/>
          </a:bodyPr>
          <a:lstStyle/>
          <a:p>
            <a:br>
              <a:rPr lang="en-GB" b="1" dirty="0"/>
            </a:br>
            <a:r>
              <a:rPr lang="en-GB" sz="3100" b="1" dirty="0">
                <a:latin typeface="Times New Roman"/>
                <a:cs typeface="Times New Roman"/>
              </a:rPr>
              <a:t>Understanding Innovation and Entrepreneurship</a:t>
            </a:r>
            <a:br>
              <a:rPr lang="en-GB" dirty="0"/>
            </a:br>
            <a:endParaRPr lang="en-US" dirty="0"/>
          </a:p>
        </p:txBody>
      </p:sp>
      <p:sp>
        <p:nvSpPr>
          <p:cNvPr id="3" name="Content Placeholder 2"/>
          <p:cNvSpPr>
            <a:spLocks noGrp="1"/>
          </p:cNvSpPr>
          <p:nvPr>
            <p:ph idx="1"/>
          </p:nvPr>
        </p:nvSpPr>
        <p:spPr>
          <a:xfrm>
            <a:off x="1649734" y="530943"/>
            <a:ext cx="8901962" cy="5825407"/>
          </a:xfrm>
        </p:spPr>
        <p:txBody>
          <a:bodyPr>
            <a:normAutofit fontScale="25000" lnSpcReduction="20000"/>
          </a:bodyPr>
          <a:lstStyle/>
          <a:p>
            <a:pPr algn="just">
              <a:lnSpc>
                <a:spcPct val="140000"/>
              </a:lnSpc>
              <a:buFont typeface="Wingdings" panose="05000000000000000000" pitchFamily="2" charset="2"/>
              <a:buChar char="q"/>
            </a:pPr>
            <a:r>
              <a:rPr lang="en-GB" sz="10000" b="1" dirty="0">
                <a:latin typeface="Times New Roman"/>
                <a:cs typeface="Times New Roman"/>
              </a:rPr>
              <a:t>Innovation.</a:t>
            </a:r>
            <a:endParaRPr lang="en-GB" sz="10000" dirty="0">
              <a:latin typeface="Times New Roman"/>
              <a:cs typeface="Times New Roman"/>
            </a:endParaRPr>
          </a:p>
          <a:p>
            <a:pPr algn="just">
              <a:lnSpc>
                <a:spcPct val="140000"/>
              </a:lnSpc>
              <a:buFont typeface="Wingdings" panose="05000000000000000000" pitchFamily="2" charset="2"/>
              <a:buChar char="§"/>
            </a:pPr>
            <a:r>
              <a:rPr lang="en-US" sz="9600" dirty="0">
                <a:latin typeface="Times New Roman"/>
                <a:cs typeface="Times New Roman"/>
              </a:rPr>
              <a:t>It is the process that involves introduction and  implementation of a new or significantly improved product (goods or service), or process, a new marketing method, or a new organizational method in business practices, workplace organization or external relations.</a:t>
            </a:r>
          </a:p>
          <a:p>
            <a:pPr algn="just">
              <a:lnSpc>
                <a:spcPct val="140000"/>
              </a:lnSpc>
              <a:buFont typeface="Wingdings" panose="05000000000000000000" pitchFamily="2" charset="2"/>
              <a:buChar char="§"/>
            </a:pPr>
            <a:endParaRPr lang="en-GB" sz="9600" dirty="0">
              <a:latin typeface="Times New Roman"/>
              <a:cs typeface="Times New Roman"/>
            </a:endParaRPr>
          </a:p>
          <a:p>
            <a:pPr algn="just">
              <a:lnSpc>
                <a:spcPct val="140000"/>
              </a:lnSpc>
              <a:buFont typeface="Wingdings" panose="05000000000000000000" pitchFamily="2" charset="2"/>
              <a:buChar char="§"/>
            </a:pPr>
            <a:r>
              <a:rPr lang="en-GB" sz="9600" dirty="0">
                <a:latin typeface="Times New Roman"/>
                <a:cs typeface="Times New Roman"/>
              </a:rPr>
              <a:t>This can take various forms, from breakthrough technological advancements to subtle but impactful refinements.</a:t>
            </a:r>
          </a:p>
          <a:p>
            <a:pPr algn="just">
              <a:lnSpc>
                <a:spcPct val="140000"/>
              </a:lnSpc>
              <a:buFont typeface="Wingdings" panose="05000000000000000000" pitchFamily="2" charset="2"/>
              <a:buChar char="§"/>
            </a:pPr>
            <a:endParaRPr lang="en-GB" sz="9600" dirty="0">
              <a:latin typeface="Times New Roman"/>
              <a:cs typeface="Times New Roman"/>
            </a:endParaRPr>
          </a:p>
          <a:p>
            <a:pPr algn="just">
              <a:lnSpc>
                <a:spcPct val="140000"/>
              </a:lnSpc>
              <a:buFont typeface="Wingdings" panose="05000000000000000000" pitchFamily="2" charset="2"/>
              <a:buChar char="§"/>
            </a:pPr>
            <a:r>
              <a:rPr lang="en-GB" sz="9600" dirty="0">
                <a:latin typeface="Times New Roman"/>
                <a:cs typeface="Times New Roman"/>
              </a:rPr>
              <a:t>Companies that prioritize innovation are more likely to stay ahead of the curve, adapting to changing market demands and outperforming their competitors</a:t>
            </a:r>
            <a:r>
              <a:rPr lang="en-GB" sz="7700" dirty="0">
                <a:latin typeface="Times New Roman"/>
                <a:cs typeface="Times New Roman"/>
              </a:rPr>
              <a:t>.</a:t>
            </a:r>
          </a:p>
        </p:txBody>
      </p:sp>
      <p:sp>
        <p:nvSpPr>
          <p:cNvPr id="4" name="Date Placeholder 3"/>
          <p:cNvSpPr>
            <a:spLocks noGrp="1"/>
          </p:cNvSpPr>
          <p:nvPr>
            <p:ph type="dt" sz="half" idx="10"/>
          </p:nvPr>
        </p:nvSpPr>
        <p:spPr/>
        <p:txBody>
          <a:bodyPr/>
          <a:lstStyle/>
          <a:p>
            <a:pPr defTabSz="457200"/>
            <a:fld id="{650C92D1-15DA-4D32-BD9A-7165C939F89C}"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39</a:t>
            </a:fld>
            <a:endParaRPr lang="en-US">
              <a:solidFill>
                <a:prstClr val="black">
                  <a:tint val="75000"/>
                </a:prstClr>
              </a:solidFill>
              <a:latin typeface="Calibri"/>
            </a:endParaRPr>
          </a:p>
        </p:txBody>
      </p:sp>
    </p:spTree>
    <p:extLst>
      <p:ext uri="{BB962C8B-B14F-4D97-AF65-F5344CB8AC3E}">
        <p14:creationId xmlns:p14="http://schemas.microsoft.com/office/powerpoint/2010/main" val="597356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991EC-4D2E-413B-9D60-61565E2FCAAC}"/>
              </a:ext>
            </a:extLst>
          </p:cNvPr>
          <p:cNvSpPr>
            <a:spLocks noGrp="1"/>
          </p:cNvSpPr>
          <p:nvPr>
            <p:ph type="title"/>
          </p:nvPr>
        </p:nvSpPr>
        <p:spPr>
          <a:xfrm>
            <a:off x="838200" y="93307"/>
            <a:ext cx="10515600" cy="877077"/>
          </a:xfrm>
        </p:spPr>
        <p:txBody>
          <a:bodyPr>
            <a:normAutofit fontScale="90000"/>
          </a:bodyPr>
          <a:lstStyle/>
          <a:p>
            <a:r>
              <a:rPr lang="en-US" sz="3500" dirty="0">
                <a:effectLst>
                  <a:outerShdw blurRad="38100" dist="38100" dir="2700000" algn="tl">
                    <a:srgbClr val="000000">
                      <a:alpha val="43137"/>
                    </a:srgbClr>
                  </a:outerShdw>
                </a:effectLst>
                <a:latin typeface="Berlin Sans FB" panose="020E0602020502020306" pitchFamily="34" charset="0"/>
              </a:rPr>
              <a:t>Topic 1: Understanding Entrepreneurs &amp; &amp; Entrepreneurship</a:t>
            </a:r>
          </a:p>
        </p:txBody>
      </p:sp>
      <p:sp>
        <p:nvSpPr>
          <p:cNvPr id="3" name="Content Placeholder 2">
            <a:extLst>
              <a:ext uri="{FF2B5EF4-FFF2-40B4-BE49-F238E27FC236}">
                <a16:creationId xmlns:a16="http://schemas.microsoft.com/office/drawing/2014/main" id="{FC18D897-B50A-4C5B-9A30-5BE1C24B0D2A}"/>
              </a:ext>
            </a:extLst>
          </p:cNvPr>
          <p:cNvSpPr>
            <a:spLocks noGrp="1"/>
          </p:cNvSpPr>
          <p:nvPr>
            <p:ph idx="1"/>
          </p:nvPr>
        </p:nvSpPr>
        <p:spPr>
          <a:xfrm>
            <a:off x="345233" y="970384"/>
            <a:ext cx="11355355" cy="5654351"/>
          </a:xfrm>
        </p:spPr>
        <p:txBody>
          <a:bodyPr>
            <a:normAutofit/>
          </a:bodyPr>
          <a:lstStyle/>
          <a:p>
            <a:pPr marL="0" indent="0">
              <a:buNone/>
            </a:pPr>
            <a:r>
              <a:rPr lang="en-US" sz="3000" dirty="0">
                <a:effectLst>
                  <a:outerShdw blurRad="38100" dist="38100" dir="2700000" algn="tl">
                    <a:srgbClr val="000000">
                      <a:alpha val="43137"/>
                    </a:srgbClr>
                  </a:outerShdw>
                </a:effectLst>
                <a:highlight>
                  <a:srgbClr val="FFFF00"/>
                </a:highlight>
                <a:latin typeface="Berlin Sans FB" panose="020E0602020502020306" pitchFamily="34" charset="0"/>
              </a:rPr>
              <a:t>Definitions of Entrepreneurship</a:t>
            </a:r>
          </a:p>
          <a:p>
            <a:pPr algn="just">
              <a:buFont typeface="Wingdings" panose="05000000000000000000" pitchFamily="2" charset="2"/>
              <a:buChar char="q"/>
            </a:pPr>
            <a:r>
              <a:rPr lang="en-US" sz="3000" dirty="0">
                <a:latin typeface="Berlin Sans FB" panose="020E0602020502020306" pitchFamily="34" charset="0"/>
              </a:rPr>
              <a:t>Schumpeter (1939), defines entrepreneurship as a process of introducing novelty to the system. </a:t>
            </a:r>
          </a:p>
          <a:p>
            <a:pPr algn="just">
              <a:buFont typeface="Wingdings" panose="05000000000000000000" pitchFamily="2" charset="2"/>
              <a:buChar char="Ø"/>
            </a:pPr>
            <a:r>
              <a:rPr lang="en-US" sz="3000" dirty="0">
                <a:latin typeface="Berlin Sans FB" panose="020E0602020502020306" pitchFamily="34" charset="0"/>
              </a:rPr>
              <a:t>This novelty is about creative destruction that involves restructuring a hitherto stable market to create new and better systems. </a:t>
            </a:r>
          </a:p>
          <a:p>
            <a:pPr algn="just">
              <a:lnSpc>
                <a:spcPct val="100000"/>
              </a:lnSpc>
              <a:buFont typeface="Wingdings" panose="05000000000000000000" pitchFamily="2" charset="2"/>
              <a:buChar char="q"/>
            </a:pPr>
            <a:r>
              <a:rPr lang="en-US" sz="3000" dirty="0">
                <a:latin typeface="Berlin Sans FB" panose="020E0602020502020306" pitchFamily="34" charset="0"/>
              </a:rPr>
              <a:t>From the definitions above we can see entrepreneurship as;</a:t>
            </a:r>
          </a:p>
          <a:p>
            <a:pPr algn="just">
              <a:lnSpc>
                <a:spcPct val="100000"/>
              </a:lnSpc>
              <a:buFont typeface="Wingdings" panose="05000000000000000000" pitchFamily="2" charset="2"/>
              <a:buChar char="§"/>
            </a:pPr>
            <a:r>
              <a:rPr lang="en-US" sz="3000" dirty="0">
                <a:latin typeface="Berlin Sans FB" panose="020E0602020502020306" pitchFamily="34" charset="0"/>
              </a:rPr>
              <a:t>a process of identifying opportunities in the marketplace.</a:t>
            </a:r>
          </a:p>
          <a:p>
            <a:pPr algn="just">
              <a:lnSpc>
                <a:spcPct val="100000"/>
              </a:lnSpc>
              <a:buFont typeface="Wingdings" panose="05000000000000000000" pitchFamily="2" charset="2"/>
              <a:buChar char="§"/>
            </a:pPr>
            <a:r>
              <a:rPr lang="en-US" sz="3000" dirty="0">
                <a:latin typeface="Berlin Sans FB" panose="020E0602020502020306" pitchFamily="34" charset="0"/>
              </a:rPr>
              <a:t>arranging the resources ( factors of production) required to pursue these opportunities. </a:t>
            </a:r>
          </a:p>
          <a:p>
            <a:pPr algn="just">
              <a:lnSpc>
                <a:spcPct val="100000"/>
              </a:lnSpc>
              <a:buFont typeface="Wingdings" panose="05000000000000000000" pitchFamily="2" charset="2"/>
              <a:buChar char="§"/>
            </a:pPr>
            <a:r>
              <a:rPr lang="en-US" sz="3000" dirty="0">
                <a:latin typeface="Berlin Sans FB" panose="020E0602020502020306" pitchFamily="34" charset="0"/>
              </a:rPr>
              <a:t>investing the resources to exploit the opportunities for long-term gains.</a:t>
            </a:r>
          </a:p>
          <a:p>
            <a:pPr algn="just"/>
            <a:endParaRPr lang="en-US" dirty="0">
              <a:latin typeface="Berlin Sans FB" panose="020E0602020502020306" pitchFamily="34" charset="0"/>
            </a:endParaRPr>
          </a:p>
        </p:txBody>
      </p:sp>
    </p:spTree>
    <p:extLst>
      <p:ext uri="{BB962C8B-B14F-4D97-AF65-F5344CB8AC3E}">
        <p14:creationId xmlns:p14="http://schemas.microsoft.com/office/powerpoint/2010/main" val="1328325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308" y="289222"/>
            <a:ext cx="8864241" cy="6067128"/>
          </a:xfrm>
        </p:spPr>
        <p:txBody>
          <a:bodyPr>
            <a:normAutofit fontScale="92500" lnSpcReduction="20000"/>
          </a:bodyPr>
          <a:lstStyle/>
          <a:p>
            <a:pPr algn="just">
              <a:lnSpc>
                <a:spcPct val="150000"/>
              </a:lnSpc>
              <a:buFont typeface="Wingdings" panose="05000000000000000000" pitchFamily="2" charset="2"/>
              <a:buChar char="q"/>
            </a:pPr>
            <a:r>
              <a:rPr lang="en-GB" sz="2500" b="1" dirty="0">
                <a:latin typeface="Times New Roman"/>
                <a:cs typeface="Times New Roman"/>
              </a:rPr>
              <a:t>Entrepreneurship</a:t>
            </a:r>
            <a:r>
              <a:rPr lang="en-GB" sz="2500" dirty="0">
                <a:latin typeface="Times New Roman"/>
                <a:cs typeface="Times New Roman"/>
              </a:rPr>
              <a:t> </a:t>
            </a:r>
          </a:p>
          <a:p>
            <a:pPr algn="just">
              <a:lnSpc>
                <a:spcPct val="150000"/>
              </a:lnSpc>
            </a:pPr>
            <a:r>
              <a:rPr lang="en-GB" sz="2500" dirty="0">
                <a:latin typeface="Times New Roman"/>
                <a:cs typeface="Times New Roman"/>
              </a:rPr>
              <a:t>Is the bridge that transforms innovative ideas into tangible, viable businesses.</a:t>
            </a:r>
          </a:p>
          <a:p>
            <a:pPr algn="just">
              <a:lnSpc>
                <a:spcPct val="150000"/>
              </a:lnSpc>
            </a:pPr>
            <a:endParaRPr lang="en-GB" sz="2500" dirty="0">
              <a:latin typeface="Times New Roman"/>
              <a:cs typeface="Times New Roman"/>
            </a:endParaRPr>
          </a:p>
          <a:p>
            <a:pPr algn="just">
              <a:lnSpc>
                <a:spcPct val="150000"/>
              </a:lnSpc>
            </a:pPr>
            <a:r>
              <a:rPr lang="en-GB" sz="2500" dirty="0">
                <a:latin typeface="Times New Roman"/>
                <a:cs typeface="Times New Roman"/>
              </a:rPr>
              <a:t>It involves recognizing opportunities in the market, mobilizing resources, and executing a strategic plan to bring a vision to life.</a:t>
            </a:r>
          </a:p>
          <a:p>
            <a:pPr algn="just">
              <a:lnSpc>
                <a:spcPct val="150000"/>
              </a:lnSpc>
            </a:pPr>
            <a:endParaRPr lang="en-GB" sz="2500" dirty="0">
              <a:latin typeface="Times New Roman"/>
              <a:cs typeface="Times New Roman"/>
            </a:endParaRPr>
          </a:p>
          <a:p>
            <a:pPr algn="just">
              <a:lnSpc>
                <a:spcPct val="150000"/>
              </a:lnSpc>
            </a:pPr>
            <a:r>
              <a:rPr lang="en-GB" sz="2500" dirty="0">
                <a:latin typeface="Times New Roman"/>
                <a:cs typeface="Times New Roman"/>
              </a:rPr>
              <a:t>Entrepreneurs are the pioneers, willing to take calculated risks and navigate the complexities of business ownership.</a:t>
            </a:r>
          </a:p>
          <a:p>
            <a:pPr algn="just">
              <a:lnSpc>
                <a:spcPct val="150000"/>
              </a:lnSpc>
            </a:pPr>
            <a:endParaRPr lang="en-GB" sz="2500" dirty="0">
              <a:latin typeface="Times New Roman"/>
              <a:cs typeface="Times New Roman"/>
            </a:endParaRPr>
          </a:p>
          <a:p>
            <a:pPr algn="just">
              <a:lnSpc>
                <a:spcPct val="150000"/>
              </a:lnSpc>
            </a:pPr>
            <a:r>
              <a:rPr lang="en-GB" sz="2500" dirty="0">
                <a:latin typeface="Times New Roman"/>
                <a:cs typeface="Times New Roman"/>
              </a:rPr>
              <a:t>They play a pivotal role in economic development, driving job creation and fostering innovation within their industries.</a:t>
            </a:r>
          </a:p>
          <a:p>
            <a:pPr marL="0" indent="0">
              <a:buNone/>
            </a:pPr>
            <a:endParaRPr lang="en-US" dirty="0"/>
          </a:p>
        </p:txBody>
      </p:sp>
      <p:sp>
        <p:nvSpPr>
          <p:cNvPr id="4" name="Date Placeholder 3"/>
          <p:cNvSpPr>
            <a:spLocks noGrp="1"/>
          </p:cNvSpPr>
          <p:nvPr>
            <p:ph type="dt" sz="half" idx="10"/>
          </p:nvPr>
        </p:nvSpPr>
        <p:spPr/>
        <p:txBody>
          <a:bodyPr/>
          <a:lstStyle/>
          <a:p>
            <a:pPr defTabSz="457200"/>
            <a:fld id="{10DCB2CD-747E-4A79-A26B-57C307D07238}"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40</a:t>
            </a:fld>
            <a:endParaRPr lang="en-US">
              <a:solidFill>
                <a:prstClr val="black">
                  <a:tint val="75000"/>
                </a:prstClr>
              </a:solidFill>
              <a:latin typeface="Calibri"/>
            </a:endParaRPr>
          </a:p>
        </p:txBody>
      </p:sp>
    </p:spTree>
    <p:extLst>
      <p:ext uri="{BB962C8B-B14F-4D97-AF65-F5344CB8AC3E}">
        <p14:creationId xmlns:p14="http://schemas.microsoft.com/office/powerpoint/2010/main" val="38512206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0772" y="398468"/>
            <a:ext cx="8840497" cy="5864944"/>
          </a:xfrm>
        </p:spPr>
        <p:txBody>
          <a:bodyPr>
            <a:normAutofit/>
          </a:bodyPr>
          <a:lstStyle/>
          <a:p>
            <a:pPr algn="just"/>
            <a:endParaRPr lang="en-GB" sz="2400" dirty="0">
              <a:latin typeface="Times New Roman"/>
              <a:cs typeface="Times New Roman"/>
            </a:endParaRPr>
          </a:p>
          <a:p>
            <a:pPr algn="just"/>
            <a:r>
              <a:rPr lang="en-GB" sz="2400" dirty="0">
                <a:latin typeface="Times New Roman"/>
                <a:cs typeface="Times New Roman"/>
              </a:rPr>
              <a:t>Entrepreneurship and Innovation are two very closely related phenomena in the sense that innovation requires some form of entrepreneurial behaviour.</a:t>
            </a:r>
          </a:p>
          <a:p>
            <a:pPr algn="just">
              <a:lnSpc>
                <a:spcPct val="150000"/>
              </a:lnSpc>
            </a:pPr>
            <a:endParaRPr lang="en-GB" sz="2400" dirty="0">
              <a:latin typeface="Times New Roman"/>
              <a:cs typeface="Times New Roman"/>
            </a:endParaRPr>
          </a:p>
          <a:p>
            <a:pPr algn="just">
              <a:lnSpc>
                <a:spcPct val="150000"/>
              </a:lnSpc>
            </a:pPr>
            <a:endParaRPr lang="en-GB" sz="2400" dirty="0">
              <a:latin typeface="Times New Roman"/>
              <a:cs typeface="Times New Roman"/>
            </a:endParaRPr>
          </a:p>
          <a:p>
            <a:pPr algn="just"/>
            <a:r>
              <a:rPr lang="en-GB" sz="2400" dirty="0">
                <a:latin typeface="Times New Roman"/>
                <a:cs typeface="Times New Roman"/>
              </a:rPr>
              <a:t>The terms are not synonymous, that is why it is important to make a clear distinction between them – particularly from a policy and practice  perspective. </a:t>
            </a:r>
            <a:r>
              <a:rPr lang="en-GB" dirty="0"/>
              <a:t> </a:t>
            </a:r>
            <a:endParaRPr lang="en-US" dirty="0"/>
          </a:p>
        </p:txBody>
      </p:sp>
      <p:sp>
        <p:nvSpPr>
          <p:cNvPr id="4" name="Date Placeholder 3"/>
          <p:cNvSpPr>
            <a:spLocks noGrp="1"/>
          </p:cNvSpPr>
          <p:nvPr>
            <p:ph type="dt" sz="half" idx="10"/>
          </p:nvPr>
        </p:nvSpPr>
        <p:spPr/>
        <p:txBody>
          <a:bodyPr/>
          <a:lstStyle/>
          <a:p>
            <a:pPr defTabSz="457200"/>
            <a:fld id="{E48167B4-6C99-48C8-99D5-9880043D7FBB}"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41</a:t>
            </a:fld>
            <a:endParaRPr lang="en-US">
              <a:solidFill>
                <a:prstClr val="black">
                  <a:tint val="75000"/>
                </a:prstClr>
              </a:solidFill>
              <a:latin typeface="Calibri"/>
            </a:endParaRPr>
          </a:p>
        </p:txBody>
      </p:sp>
    </p:spTree>
    <p:extLst>
      <p:ext uri="{BB962C8B-B14F-4D97-AF65-F5344CB8AC3E}">
        <p14:creationId xmlns:p14="http://schemas.microsoft.com/office/powerpoint/2010/main" val="19784202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515" y="174331"/>
            <a:ext cx="8927656" cy="671244"/>
          </a:xfrm>
        </p:spPr>
        <p:txBody>
          <a:bodyPr>
            <a:normAutofit/>
          </a:bodyPr>
          <a:lstStyle/>
          <a:p>
            <a:r>
              <a:rPr lang="en-US" sz="3500" b="1" dirty="0">
                <a:latin typeface="Times New Roman"/>
                <a:cs typeface="Times New Roman"/>
              </a:rPr>
              <a:t>Importance of innovations to firms </a:t>
            </a:r>
          </a:p>
        </p:txBody>
      </p:sp>
      <p:sp>
        <p:nvSpPr>
          <p:cNvPr id="3" name="Content Placeholder 2"/>
          <p:cNvSpPr>
            <a:spLocks noGrp="1"/>
          </p:cNvSpPr>
          <p:nvPr>
            <p:ph idx="1"/>
          </p:nvPr>
        </p:nvSpPr>
        <p:spPr>
          <a:xfrm>
            <a:off x="1648516" y="1182952"/>
            <a:ext cx="8828045" cy="4943212"/>
          </a:xfrm>
        </p:spPr>
        <p:txBody>
          <a:bodyPr>
            <a:normAutofit/>
          </a:bodyPr>
          <a:lstStyle/>
          <a:p>
            <a:pPr>
              <a:lnSpc>
                <a:spcPct val="150000"/>
              </a:lnSpc>
              <a:buFont typeface="Wingdings" charset="2"/>
              <a:buChar char="v"/>
            </a:pPr>
            <a:r>
              <a:rPr lang="en-GB" sz="2500" dirty="0">
                <a:latin typeface="Times New Roman"/>
                <a:cs typeface="Times New Roman"/>
              </a:rPr>
              <a:t>Gain a competitive advantage </a:t>
            </a:r>
          </a:p>
          <a:p>
            <a:pPr>
              <a:lnSpc>
                <a:spcPct val="150000"/>
              </a:lnSpc>
              <a:buFont typeface="Wingdings" charset="2"/>
              <a:buChar char="v"/>
            </a:pPr>
            <a:r>
              <a:rPr lang="en-GB" sz="2500" dirty="0">
                <a:latin typeface="Times New Roman"/>
                <a:cs typeface="Times New Roman"/>
              </a:rPr>
              <a:t>Meet customer demands </a:t>
            </a:r>
          </a:p>
          <a:p>
            <a:pPr>
              <a:lnSpc>
                <a:spcPct val="150000"/>
              </a:lnSpc>
              <a:buFont typeface="Wingdings" charset="2"/>
              <a:buChar char="v"/>
            </a:pPr>
            <a:r>
              <a:rPr lang="en-GB" sz="2500" dirty="0">
                <a:latin typeface="Times New Roman"/>
                <a:cs typeface="Times New Roman"/>
              </a:rPr>
              <a:t>Drive business growth </a:t>
            </a:r>
          </a:p>
          <a:p>
            <a:pPr>
              <a:lnSpc>
                <a:spcPct val="150000"/>
              </a:lnSpc>
              <a:buFont typeface="Wingdings" charset="2"/>
              <a:buChar char="v"/>
            </a:pPr>
            <a:r>
              <a:rPr lang="en-GB" sz="2500" dirty="0">
                <a:latin typeface="Times New Roman"/>
                <a:cs typeface="Times New Roman"/>
              </a:rPr>
              <a:t>Increase efficiency and productivity</a:t>
            </a:r>
          </a:p>
          <a:p>
            <a:pPr>
              <a:lnSpc>
                <a:spcPct val="150000"/>
              </a:lnSpc>
              <a:buFont typeface="Wingdings" charset="2"/>
              <a:buChar char="v"/>
            </a:pPr>
            <a:r>
              <a:rPr lang="en-GB" sz="2500" dirty="0">
                <a:latin typeface="Times New Roman"/>
                <a:cs typeface="Times New Roman"/>
              </a:rPr>
              <a:t>Better equipped to deal with changes </a:t>
            </a:r>
          </a:p>
          <a:p>
            <a:pPr>
              <a:lnSpc>
                <a:spcPct val="150000"/>
              </a:lnSpc>
              <a:buFont typeface="Wingdings" charset="2"/>
              <a:buChar char="v"/>
            </a:pPr>
            <a:r>
              <a:rPr lang="en-GB" sz="2500" dirty="0">
                <a:latin typeface="Times New Roman"/>
                <a:cs typeface="Times New Roman"/>
              </a:rPr>
              <a:t>Attract and retain talent </a:t>
            </a:r>
          </a:p>
          <a:p>
            <a:pPr>
              <a:lnSpc>
                <a:spcPct val="150000"/>
              </a:lnSpc>
              <a:buFont typeface="Wingdings" charset="2"/>
              <a:buChar char="v"/>
            </a:pPr>
            <a:r>
              <a:rPr lang="en-GB" sz="2500" dirty="0">
                <a:latin typeface="Times New Roman"/>
                <a:cs typeface="Times New Roman"/>
              </a:rPr>
              <a:t>Promote resilience and sustainability-</a:t>
            </a:r>
            <a:r>
              <a:rPr lang="en-GB" sz="2500" dirty="0" err="1">
                <a:latin typeface="Times New Roman"/>
                <a:cs typeface="Times New Roman"/>
              </a:rPr>
              <a:t>Mubs</a:t>
            </a:r>
            <a:r>
              <a:rPr lang="en-GB" sz="2500" dirty="0">
                <a:latin typeface="Times New Roman"/>
                <a:cs typeface="Times New Roman"/>
              </a:rPr>
              <a:t> etc </a:t>
            </a:r>
            <a:endParaRPr lang="en-US" sz="2500" dirty="0">
              <a:latin typeface="Times New Roman"/>
              <a:cs typeface="Times New Roman"/>
            </a:endParaRPr>
          </a:p>
        </p:txBody>
      </p:sp>
      <p:sp>
        <p:nvSpPr>
          <p:cNvPr id="4" name="Date Placeholder 3"/>
          <p:cNvSpPr>
            <a:spLocks noGrp="1"/>
          </p:cNvSpPr>
          <p:nvPr>
            <p:ph type="dt" sz="half" idx="10"/>
          </p:nvPr>
        </p:nvSpPr>
        <p:spPr/>
        <p:txBody>
          <a:bodyPr/>
          <a:lstStyle/>
          <a:p>
            <a:pPr defTabSz="457200"/>
            <a:fld id="{7E7A4F92-94E6-46DE-A66B-20CBFCBB300E}"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42</a:t>
            </a:fld>
            <a:endParaRPr lang="en-US">
              <a:solidFill>
                <a:prstClr val="black">
                  <a:tint val="75000"/>
                </a:prstClr>
              </a:solidFill>
              <a:latin typeface="Calibri"/>
            </a:endParaRPr>
          </a:p>
        </p:txBody>
      </p:sp>
    </p:spTree>
    <p:extLst>
      <p:ext uri="{BB962C8B-B14F-4D97-AF65-F5344CB8AC3E}">
        <p14:creationId xmlns:p14="http://schemas.microsoft.com/office/powerpoint/2010/main" val="15733184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418" y="149426"/>
            <a:ext cx="8840497" cy="718210"/>
          </a:xfrm>
        </p:spPr>
        <p:txBody>
          <a:bodyPr>
            <a:normAutofit/>
          </a:bodyPr>
          <a:lstStyle/>
          <a:p>
            <a:r>
              <a:rPr lang="en-GB" sz="3000" b="1" dirty="0">
                <a:latin typeface="Times New Roman"/>
                <a:cs typeface="Times New Roman"/>
              </a:rPr>
              <a:t>Degrees of innovations in firms</a:t>
            </a:r>
            <a:r>
              <a:rPr lang="en-GB" sz="3000" dirty="0">
                <a:latin typeface="Times New Roman"/>
                <a:cs typeface="Times New Roman"/>
              </a:rPr>
              <a:t> </a:t>
            </a:r>
            <a:endParaRPr lang="en-US" sz="3000" dirty="0">
              <a:latin typeface="Times New Roman"/>
              <a:cs typeface="Times New Roman"/>
            </a:endParaRPr>
          </a:p>
        </p:txBody>
      </p:sp>
      <p:sp>
        <p:nvSpPr>
          <p:cNvPr id="3" name="Content Placeholder 2"/>
          <p:cNvSpPr>
            <a:spLocks noGrp="1"/>
          </p:cNvSpPr>
          <p:nvPr>
            <p:ph idx="1"/>
          </p:nvPr>
        </p:nvSpPr>
        <p:spPr>
          <a:xfrm>
            <a:off x="1673418" y="867636"/>
            <a:ext cx="8994583" cy="5488714"/>
          </a:xfrm>
        </p:spPr>
        <p:txBody>
          <a:bodyPr>
            <a:normAutofit/>
          </a:bodyPr>
          <a:lstStyle/>
          <a:p>
            <a:pPr algn="just">
              <a:lnSpc>
                <a:spcPct val="130000"/>
              </a:lnSpc>
              <a:buFont typeface="Wingdings" panose="05000000000000000000" pitchFamily="2" charset="2"/>
              <a:buChar char="§"/>
            </a:pPr>
            <a:r>
              <a:rPr lang="en-GB" sz="3000" b="1" dirty="0">
                <a:latin typeface="Times New Roman"/>
                <a:cs typeface="Times New Roman"/>
              </a:rPr>
              <a:t>Incremental innovation</a:t>
            </a:r>
            <a:r>
              <a:rPr lang="en-GB" sz="3000" dirty="0">
                <a:latin typeface="Times New Roman"/>
                <a:cs typeface="Times New Roman"/>
              </a:rPr>
              <a:t>: </a:t>
            </a:r>
          </a:p>
          <a:p>
            <a:pPr algn="just">
              <a:lnSpc>
                <a:spcPct val="130000"/>
              </a:lnSpc>
            </a:pPr>
            <a:r>
              <a:rPr lang="en-GB" sz="2700" dirty="0">
                <a:latin typeface="Times New Roman"/>
                <a:cs typeface="Times New Roman"/>
              </a:rPr>
              <a:t>Incremental innovation involves making small, incremental improvements to existing products, services, or processes.</a:t>
            </a:r>
          </a:p>
          <a:p>
            <a:pPr marL="0" indent="0" algn="just">
              <a:lnSpc>
                <a:spcPct val="130000"/>
              </a:lnSpc>
              <a:buNone/>
            </a:pPr>
            <a:endParaRPr lang="en-GB" sz="2700" dirty="0">
              <a:latin typeface="Times New Roman"/>
              <a:cs typeface="Times New Roman"/>
            </a:endParaRPr>
          </a:p>
          <a:p>
            <a:pPr algn="just">
              <a:lnSpc>
                <a:spcPct val="130000"/>
              </a:lnSpc>
            </a:pPr>
            <a:r>
              <a:rPr lang="en-GB" sz="2700" dirty="0">
                <a:latin typeface="Times New Roman"/>
                <a:cs typeface="Times New Roman"/>
              </a:rPr>
              <a:t>While it may not result in the creation of a new product or fresh concept, it can enhance value creation and produce a positive impact.  </a:t>
            </a:r>
            <a:endParaRPr lang="en-US" sz="2700" dirty="0">
              <a:latin typeface="Times New Roman"/>
              <a:cs typeface="Times New Roman"/>
            </a:endParaRPr>
          </a:p>
        </p:txBody>
      </p:sp>
      <p:sp>
        <p:nvSpPr>
          <p:cNvPr id="4" name="Date Placeholder 3"/>
          <p:cNvSpPr>
            <a:spLocks noGrp="1"/>
          </p:cNvSpPr>
          <p:nvPr>
            <p:ph type="dt" sz="half" idx="10"/>
          </p:nvPr>
        </p:nvSpPr>
        <p:spPr/>
        <p:txBody>
          <a:bodyPr/>
          <a:lstStyle/>
          <a:p>
            <a:pPr defTabSz="457200"/>
            <a:fld id="{504773CA-233C-4B1D-BF6A-A5CF95273677}"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43</a:t>
            </a:fld>
            <a:endParaRPr lang="en-US">
              <a:solidFill>
                <a:prstClr val="black">
                  <a:tint val="75000"/>
                </a:prstClr>
              </a:solidFill>
              <a:latin typeface="Calibri"/>
            </a:endParaRPr>
          </a:p>
        </p:txBody>
      </p:sp>
    </p:spTree>
    <p:extLst>
      <p:ext uri="{BB962C8B-B14F-4D97-AF65-F5344CB8AC3E}">
        <p14:creationId xmlns:p14="http://schemas.microsoft.com/office/powerpoint/2010/main" val="7587339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5674" y="211687"/>
            <a:ext cx="8753337" cy="5914477"/>
          </a:xfrm>
        </p:spPr>
        <p:txBody>
          <a:bodyPr>
            <a:normAutofit/>
          </a:bodyPr>
          <a:lstStyle/>
          <a:p>
            <a:pPr algn="just">
              <a:lnSpc>
                <a:spcPct val="140000"/>
              </a:lnSpc>
              <a:buFont typeface="Wingdings" panose="05000000000000000000" pitchFamily="2" charset="2"/>
              <a:buChar char="q"/>
            </a:pPr>
            <a:r>
              <a:rPr lang="en-GB" b="1" dirty="0">
                <a:latin typeface="Times New Roman"/>
                <a:cs typeface="Times New Roman"/>
              </a:rPr>
              <a:t>Radical innovation</a:t>
            </a:r>
          </a:p>
          <a:p>
            <a:pPr algn="just">
              <a:lnSpc>
                <a:spcPct val="140000"/>
              </a:lnSpc>
            </a:pPr>
            <a:r>
              <a:rPr lang="en-GB" dirty="0">
                <a:latin typeface="Times New Roman"/>
                <a:cs typeface="Times New Roman"/>
              </a:rPr>
              <a:t> </a:t>
            </a:r>
            <a:r>
              <a:rPr lang="en-GB" sz="2700" dirty="0">
                <a:latin typeface="Times New Roman"/>
                <a:cs typeface="Times New Roman"/>
              </a:rPr>
              <a:t>Radical innovation usually involves making a breakthrough or invention that creates a new market or significantly changes an existing market.</a:t>
            </a:r>
          </a:p>
          <a:p>
            <a:pPr marL="0" indent="0" algn="just">
              <a:lnSpc>
                <a:spcPct val="140000"/>
              </a:lnSpc>
              <a:buNone/>
            </a:pPr>
            <a:endParaRPr lang="en-GB" sz="2700" dirty="0">
              <a:latin typeface="Times New Roman"/>
              <a:cs typeface="Times New Roman"/>
            </a:endParaRPr>
          </a:p>
          <a:p>
            <a:pPr>
              <a:lnSpc>
                <a:spcPct val="140000"/>
              </a:lnSpc>
            </a:pPr>
            <a:r>
              <a:rPr lang="en-GB" sz="2700" dirty="0">
                <a:latin typeface="Times New Roman"/>
                <a:cs typeface="Times New Roman"/>
              </a:rPr>
              <a:t>These innovations are more noticeable and represent a higher-risk, higher-return pursuit.</a:t>
            </a:r>
            <a:r>
              <a:rPr lang="en-GB" sz="2700" dirty="0"/>
              <a:t> </a:t>
            </a:r>
            <a:br>
              <a:rPr lang="en-GB" sz="2700" dirty="0"/>
            </a:br>
            <a:endParaRPr lang="en-US" sz="2700" dirty="0"/>
          </a:p>
        </p:txBody>
      </p:sp>
      <p:sp>
        <p:nvSpPr>
          <p:cNvPr id="4" name="Date Placeholder 3"/>
          <p:cNvSpPr>
            <a:spLocks noGrp="1"/>
          </p:cNvSpPr>
          <p:nvPr>
            <p:ph type="dt" sz="half" idx="10"/>
          </p:nvPr>
        </p:nvSpPr>
        <p:spPr/>
        <p:txBody>
          <a:bodyPr/>
          <a:lstStyle/>
          <a:p>
            <a:pPr defTabSz="457200"/>
            <a:fld id="{11130EBC-B995-4ABC-9B63-0F1B5C1C9086}"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44</a:t>
            </a:fld>
            <a:endParaRPr lang="en-US">
              <a:solidFill>
                <a:prstClr val="black">
                  <a:tint val="75000"/>
                </a:prstClr>
              </a:solidFill>
              <a:latin typeface="Calibri"/>
            </a:endParaRPr>
          </a:p>
        </p:txBody>
      </p:sp>
    </p:spTree>
    <p:extLst>
      <p:ext uri="{BB962C8B-B14F-4D97-AF65-F5344CB8AC3E}">
        <p14:creationId xmlns:p14="http://schemas.microsoft.com/office/powerpoint/2010/main" val="30826713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8529" y="286400"/>
            <a:ext cx="10432025" cy="5839764"/>
          </a:xfrm>
        </p:spPr>
        <p:txBody>
          <a:bodyPr>
            <a:normAutofit/>
          </a:bodyPr>
          <a:lstStyle/>
          <a:p>
            <a:pPr algn="just">
              <a:lnSpc>
                <a:spcPct val="130000"/>
              </a:lnSpc>
              <a:buFont typeface="Wingdings" panose="05000000000000000000" pitchFamily="2" charset="2"/>
              <a:buChar char="q"/>
            </a:pPr>
            <a:r>
              <a:rPr lang="en-GB" sz="2500" b="1" dirty="0">
                <a:latin typeface="Times New Roman"/>
                <a:cs typeface="Times New Roman"/>
              </a:rPr>
              <a:t>Disruptive innovation</a:t>
            </a:r>
            <a:r>
              <a:rPr lang="en-GB" sz="2500" dirty="0">
                <a:latin typeface="Times New Roman"/>
                <a:cs typeface="Times New Roman"/>
              </a:rPr>
              <a:t>: </a:t>
            </a:r>
          </a:p>
          <a:p>
            <a:pPr algn="just">
              <a:lnSpc>
                <a:spcPct val="130000"/>
              </a:lnSpc>
              <a:buFont typeface="Wingdings" panose="05000000000000000000" pitchFamily="2" charset="2"/>
              <a:buChar char="§"/>
            </a:pPr>
            <a:r>
              <a:rPr lang="en-US" sz="2300" dirty="0">
                <a:latin typeface="Times New Roman"/>
                <a:cs typeface="Times New Roman"/>
              </a:rPr>
              <a:t>It refers to innovations that create new markets </a:t>
            </a:r>
          </a:p>
          <a:p>
            <a:pPr algn="just">
              <a:lnSpc>
                <a:spcPct val="130000"/>
              </a:lnSpc>
              <a:buFont typeface="Wingdings" panose="05000000000000000000" pitchFamily="2" charset="2"/>
              <a:buChar char="§"/>
            </a:pPr>
            <a:r>
              <a:rPr lang="en-GB" sz="2300" dirty="0">
                <a:latin typeface="Times New Roman"/>
                <a:cs typeface="Times New Roman"/>
              </a:rPr>
              <a:t>Rather than introducing a new product to serve an existing market, disruptive innovation represents the creation of an entirely new market that disrupts the status quo. </a:t>
            </a:r>
          </a:p>
          <a:p>
            <a:pPr algn="just">
              <a:lnSpc>
                <a:spcPct val="130000"/>
              </a:lnSpc>
              <a:buFont typeface="Wingdings" panose="05000000000000000000" pitchFamily="2" charset="2"/>
              <a:buChar char="§"/>
            </a:pPr>
            <a:r>
              <a:rPr lang="en-US" sz="2300" dirty="0">
                <a:latin typeface="Times New Roman"/>
                <a:cs typeface="Times New Roman"/>
              </a:rPr>
              <a:t>Streaming Services (e.g., Netflix): These services have disrupted traditional video rental stores like Blockbuster by offering on-demand content online.</a:t>
            </a:r>
          </a:p>
          <a:p>
            <a:pPr algn="just">
              <a:lnSpc>
                <a:spcPct val="130000"/>
              </a:lnSpc>
              <a:buFont typeface="Wingdings" panose="05000000000000000000" pitchFamily="2" charset="2"/>
              <a:buChar char="§"/>
            </a:pPr>
            <a:r>
              <a:rPr lang="en-US" sz="2300" dirty="0">
                <a:latin typeface="Times New Roman"/>
                <a:cs typeface="Times New Roman"/>
              </a:rPr>
              <a:t>Uber: Disrupted the traditional taxi industry with app-based ride-hailing services, offering greater convenience, transparent pricing, and real-time tracking.</a:t>
            </a:r>
          </a:p>
        </p:txBody>
      </p:sp>
      <p:sp>
        <p:nvSpPr>
          <p:cNvPr id="4" name="Date Placeholder 3"/>
          <p:cNvSpPr>
            <a:spLocks noGrp="1"/>
          </p:cNvSpPr>
          <p:nvPr>
            <p:ph type="dt" sz="half" idx="10"/>
          </p:nvPr>
        </p:nvSpPr>
        <p:spPr/>
        <p:txBody>
          <a:bodyPr/>
          <a:lstStyle/>
          <a:p>
            <a:pPr defTabSz="457200"/>
            <a:fld id="{5A37EF7F-2410-4DC8-B001-9AD028776F5D}"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45</a:t>
            </a:fld>
            <a:endParaRPr lang="en-US">
              <a:solidFill>
                <a:prstClr val="black">
                  <a:tint val="75000"/>
                </a:prstClr>
              </a:solidFill>
              <a:latin typeface="Calibri"/>
            </a:endParaRPr>
          </a:p>
        </p:txBody>
      </p:sp>
    </p:spTree>
    <p:extLst>
      <p:ext uri="{BB962C8B-B14F-4D97-AF65-F5344CB8AC3E}">
        <p14:creationId xmlns:p14="http://schemas.microsoft.com/office/powerpoint/2010/main" val="1310757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3610" y="809388"/>
            <a:ext cx="8800819" cy="5316776"/>
          </a:xfrm>
        </p:spPr>
        <p:txBody>
          <a:bodyPr>
            <a:normAutofit lnSpcReduction="10000"/>
          </a:bodyPr>
          <a:lstStyle/>
          <a:p>
            <a:pPr lvl="0" algn="just">
              <a:lnSpc>
                <a:spcPct val="140000"/>
              </a:lnSpc>
              <a:buFont typeface="Wingdings" panose="05000000000000000000" pitchFamily="2" charset="2"/>
              <a:buChar char="q"/>
            </a:pPr>
            <a:r>
              <a:rPr lang="en-GB" b="1" dirty="0">
                <a:latin typeface="Times New Roman"/>
                <a:cs typeface="Times New Roman"/>
              </a:rPr>
              <a:t>Architectural innovation</a:t>
            </a:r>
            <a:r>
              <a:rPr lang="en-GB" dirty="0">
                <a:latin typeface="Times New Roman"/>
                <a:cs typeface="Times New Roman"/>
              </a:rPr>
              <a:t>:</a:t>
            </a:r>
          </a:p>
          <a:p>
            <a:pPr algn="just">
              <a:lnSpc>
                <a:spcPct val="140000"/>
              </a:lnSpc>
            </a:pPr>
            <a:r>
              <a:rPr lang="en-GB" dirty="0">
                <a:latin typeface="Times New Roman"/>
                <a:cs typeface="Times New Roman"/>
              </a:rPr>
              <a:t> </a:t>
            </a:r>
            <a:r>
              <a:rPr lang="en-GB" sz="3000" dirty="0">
                <a:latin typeface="Times New Roman"/>
                <a:cs typeface="Times New Roman"/>
              </a:rPr>
              <a:t>Architectural innovations make major changes to a product or service’s architecture to attract new markets and consumers.</a:t>
            </a:r>
          </a:p>
          <a:p>
            <a:pPr marL="0" indent="0" algn="just">
              <a:lnSpc>
                <a:spcPct val="140000"/>
              </a:lnSpc>
              <a:buNone/>
            </a:pPr>
            <a:endParaRPr lang="en-GB" sz="3000" dirty="0">
              <a:latin typeface="Times New Roman"/>
              <a:cs typeface="Times New Roman"/>
            </a:endParaRPr>
          </a:p>
          <a:p>
            <a:pPr algn="just">
              <a:lnSpc>
                <a:spcPct val="140000"/>
              </a:lnSpc>
            </a:pPr>
            <a:r>
              <a:rPr lang="en-GB" sz="3000" dirty="0">
                <a:latin typeface="Times New Roman"/>
                <a:cs typeface="Times New Roman"/>
              </a:rPr>
              <a:t>In other words, it repackages an existing product, service, or idea to fill a new need or attract a fresh clientele. </a:t>
            </a:r>
          </a:p>
          <a:p>
            <a:pPr marL="0" indent="0" algn="just">
              <a:lnSpc>
                <a:spcPct val="140000"/>
              </a:lnSpc>
              <a:buNone/>
            </a:pPr>
            <a:endParaRPr lang="en-US" dirty="0">
              <a:latin typeface="Times New Roman"/>
              <a:cs typeface="Times New Roman"/>
            </a:endParaRPr>
          </a:p>
        </p:txBody>
      </p:sp>
      <p:sp>
        <p:nvSpPr>
          <p:cNvPr id="4" name="Date Placeholder 3"/>
          <p:cNvSpPr>
            <a:spLocks noGrp="1"/>
          </p:cNvSpPr>
          <p:nvPr>
            <p:ph type="dt" sz="half" idx="10"/>
          </p:nvPr>
        </p:nvSpPr>
        <p:spPr/>
        <p:txBody>
          <a:bodyPr/>
          <a:lstStyle/>
          <a:p>
            <a:pPr defTabSz="457200"/>
            <a:fld id="{E07373FF-3C47-42D3-BF2F-57AA4F2116B7}"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46</a:t>
            </a:fld>
            <a:endParaRPr lang="en-US">
              <a:solidFill>
                <a:prstClr val="black">
                  <a:tint val="75000"/>
                </a:prstClr>
              </a:solidFill>
              <a:latin typeface="Calibri"/>
            </a:endParaRPr>
          </a:p>
        </p:txBody>
      </p:sp>
    </p:spTree>
    <p:extLst>
      <p:ext uri="{BB962C8B-B14F-4D97-AF65-F5344CB8AC3E}">
        <p14:creationId xmlns:p14="http://schemas.microsoft.com/office/powerpoint/2010/main" val="5404025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932" y="274639"/>
            <a:ext cx="8728433" cy="747917"/>
          </a:xfrm>
        </p:spPr>
        <p:txBody>
          <a:bodyPr>
            <a:normAutofit fontScale="90000"/>
          </a:bodyPr>
          <a:lstStyle/>
          <a:p>
            <a:br>
              <a:rPr lang="en-GB" b="1" dirty="0">
                <a:latin typeface="Times New Roman"/>
                <a:cs typeface="Times New Roman"/>
              </a:rPr>
            </a:br>
            <a:r>
              <a:rPr lang="en-GB" b="1" dirty="0">
                <a:latin typeface="Times New Roman"/>
                <a:cs typeface="Times New Roman"/>
              </a:rPr>
              <a:t>The challenges of innovation in firms </a:t>
            </a:r>
            <a:br>
              <a:rPr lang="en-GB" dirty="0"/>
            </a:br>
            <a:endParaRPr lang="en-US" dirty="0"/>
          </a:p>
        </p:txBody>
      </p:sp>
      <p:sp>
        <p:nvSpPr>
          <p:cNvPr id="3" name="Content Placeholder 2"/>
          <p:cNvSpPr>
            <a:spLocks noGrp="1"/>
          </p:cNvSpPr>
          <p:nvPr>
            <p:ph idx="1"/>
          </p:nvPr>
        </p:nvSpPr>
        <p:spPr>
          <a:xfrm>
            <a:off x="1981200" y="1111046"/>
            <a:ext cx="8229600" cy="5015118"/>
          </a:xfrm>
        </p:spPr>
        <p:txBody>
          <a:bodyPr>
            <a:normAutofit/>
          </a:bodyPr>
          <a:lstStyle/>
          <a:p>
            <a:pPr>
              <a:lnSpc>
                <a:spcPct val="150000"/>
              </a:lnSpc>
              <a:buFont typeface="Wingdings" panose="05000000000000000000" pitchFamily="2" charset="2"/>
              <a:buChar char="§"/>
            </a:pPr>
            <a:r>
              <a:rPr lang="en-GB" sz="3000" dirty="0">
                <a:latin typeface="Times New Roman"/>
                <a:cs typeface="Times New Roman"/>
              </a:rPr>
              <a:t>Impatient Leadership</a:t>
            </a:r>
          </a:p>
          <a:p>
            <a:pPr>
              <a:lnSpc>
                <a:spcPct val="150000"/>
              </a:lnSpc>
              <a:buFont typeface="Wingdings" panose="05000000000000000000" pitchFamily="2" charset="2"/>
              <a:buChar char="§"/>
            </a:pPr>
            <a:r>
              <a:rPr lang="en-GB" sz="3000" dirty="0">
                <a:latin typeface="Times New Roman"/>
                <a:cs typeface="Times New Roman"/>
              </a:rPr>
              <a:t>Lack of Innovation Culture </a:t>
            </a:r>
          </a:p>
          <a:p>
            <a:pPr>
              <a:lnSpc>
                <a:spcPct val="150000"/>
              </a:lnSpc>
              <a:buFont typeface="Wingdings" panose="05000000000000000000" pitchFamily="2" charset="2"/>
              <a:buChar char="§"/>
            </a:pPr>
            <a:r>
              <a:rPr lang="en-GB" sz="3000" dirty="0">
                <a:latin typeface="Times New Roman"/>
                <a:cs typeface="Times New Roman"/>
              </a:rPr>
              <a:t>Fear of Change </a:t>
            </a:r>
          </a:p>
          <a:p>
            <a:pPr>
              <a:lnSpc>
                <a:spcPct val="150000"/>
              </a:lnSpc>
              <a:buFont typeface="Wingdings" panose="05000000000000000000" pitchFamily="2" charset="2"/>
              <a:buChar char="§"/>
            </a:pPr>
            <a:r>
              <a:rPr lang="en-GB" sz="3000" dirty="0">
                <a:latin typeface="Times New Roman"/>
                <a:cs typeface="Times New Roman"/>
              </a:rPr>
              <a:t>Lack of Ownership </a:t>
            </a:r>
          </a:p>
          <a:p>
            <a:pPr>
              <a:lnSpc>
                <a:spcPct val="150000"/>
              </a:lnSpc>
              <a:buFont typeface="Wingdings" panose="05000000000000000000" pitchFamily="2" charset="2"/>
              <a:buChar char="§"/>
            </a:pPr>
            <a:r>
              <a:rPr lang="en-GB" sz="3000" dirty="0">
                <a:latin typeface="Times New Roman"/>
                <a:cs typeface="Times New Roman"/>
              </a:rPr>
              <a:t>No Innovation Ecosystem </a:t>
            </a:r>
          </a:p>
          <a:p>
            <a:pPr marL="0" indent="0">
              <a:buNone/>
            </a:pPr>
            <a:endParaRPr lang="en-US" dirty="0"/>
          </a:p>
        </p:txBody>
      </p:sp>
      <p:sp>
        <p:nvSpPr>
          <p:cNvPr id="4" name="Date Placeholder 3"/>
          <p:cNvSpPr>
            <a:spLocks noGrp="1"/>
          </p:cNvSpPr>
          <p:nvPr>
            <p:ph type="dt" sz="half" idx="10"/>
          </p:nvPr>
        </p:nvSpPr>
        <p:spPr/>
        <p:txBody>
          <a:bodyPr/>
          <a:lstStyle/>
          <a:p>
            <a:pPr defTabSz="457200"/>
            <a:fld id="{705C77C5-7CFB-403B-8388-BDC352804A12}" type="datetime1">
              <a:rPr lang="en-US">
                <a:solidFill>
                  <a:prstClr val="black">
                    <a:tint val="75000"/>
                  </a:prstClr>
                </a:solidFill>
                <a:latin typeface="Calibri"/>
              </a:rPr>
              <a:pPr defTabSz="457200"/>
              <a:t>3/4/2026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defTabSz="457200"/>
            <a:r>
              <a:rPr lang="pl-PL">
                <a:solidFill>
                  <a:prstClr val="black">
                    <a:tint val="75000"/>
                  </a:prstClr>
                </a:solidFill>
                <a:latin typeface="Calibri"/>
              </a:rPr>
              <a:t>Dr. Cnristopher Kusemererwa</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defTabSz="457200"/>
            <a:fld id="{B27BBD6D-857D-FE4D-9225-37EA03194FA6}" type="slidenum">
              <a:rPr lang="en-US">
                <a:solidFill>
                  <a:prstClr val="black">
                    <a:tint val="75000"/>
                  </a:prstClr>
                </a:solidFill>
                <a:latin typeface="Calibri"/>
              </a:rPr>
              <a:pPr defTabSz="457200"/>
              <a:t>47</a:t>
            </a:fld>
            <a:endParaRPr lang="en-US">
              <a:solidFill>
                <a:prstClr val="black">
                  <a:tint val="75000"/>
                </a:prstClr>
              </a:solidFill>
              <a:latin typeface="Calibri"/>
            </a:endParaRPr>
          </a:p>
        </p:txBody>
      </p:sp>
    </p:spTree>
    <p:extLst>
      <p:ext uri="{BB962C8B-B14F-4D97-AF65-F5344CB8AC3E}">
        <p14:creationId xmlns:p14="http://schemas.microsoft.com/office/powerpoint/2010/main" val="20533218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52DBB-B401-E49E-27BC-9D102229D56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7E7E8F-D689-B35E-7383-990F0B7B6CD5}"/>
              </a:ext>
            </a:extLst>
          </p:cNvPr>
          <p:cNvSpPr>
            <a:spLocks noGrp="1"/>
          </p:cNvSpPr>
          <p:nvPr>
            <p:ph idx="1"/>
          </p:nvPr>
        </p:nvSpPr>
        <p:spPr>
          <a:xfrm>
            <a:off x="344129" y="673100"/>
            <a:ext cx="11179277" cy="5137765"/>
          </a:xfrm>
        </p:spPr>
        <p:txBody>
          <a:bodyPr>
            <a:normAutofit/>
          </a:bodyPr>
          <a:lstStyle/>
          <a:p>
            <a:pPr marL="0" indent="0" algn="ctr">
              <a:buNone/>
            </a:pPr>
            <a:r>
              <a:rPr lang="en-US" dirty="0"/>
              <a:t> </a:t>
            </a:r>
          </a:p>
          <a:p>
            <a:pPr marL="0" indent="0" algn="ctr">
              <a:buNone/>
            </a:pPr>
            <a:endParaRPr lang="en-US" dirty="0"/>
          </a:p>
          <a:p>
            <a:pPr marL="0" indent="0" algn="ctr">
              <a:buNone/>
            </a:pPr>
            <a:r>
              <a:rPr lang="en-US" dirty="0">
                <a:effectLst>
                  <a:outerShdw blurRad="38100" dist="38100" dir="2700000" algn="tl">
                    <a:srgbClr val="000000">
                      <a:alpha val="43137"/>
                    </a:srgbClr>
                  </a:outerShdw>
                </a:effectLst>
              </a:rPr>
              <a:t> QUESTION AND ANSWER</a:t>
            </a:r>
          </a:p>
          <a:p>
            <a:pPr marL="0" indent="0" algn="ctr">
              <a:buNone/>
            </a:pPr>
            <a:r>
              <a:rPr lang="en-US" dirty="0">
                <a:effectLst>
                  <a:outerShdw blurRad="38100" dist="38100" dir="2700000" algn="tl">
                    <a:srgbClr val="000000">
                      <a:alpha val="43137"/>
                    </a:srgbClr>
                  </a:outerShdw>
                </a:effectLst>
              </a:rPr>
              <a:t>&amp;</a:t>
            </a:r>
          </a:p>
          <a:p>
            <a:pPr marL="0" indent="0" algn="ctr">
              <a:buNone/>
            </a:pPr>
            <a:r>
              <a:rPr lang="en-US" dirty="0">
                <a:effectLst>
                  <a:outerShdw blurRad="38100" dist="38100" dir="2700000" algn="tl">
                    <a:srgbClr val="000000">
                      <a:alpha val="43137"/>
                    </a:srgbClr>
                  </a:outerShdw>
                </a:effectLst>
              </a:rPr>
              <a:t>THANK YOU FOR LISTENING</a:t>
            </a:r>
          </a:p>
        </p:txBody>
      </p:sp>
      <p:sp>
        <p:nvSpPr>
          <p:cNvPr id="2" name="Date Placeholder 1">
            <a:extLst>
              <a:ext uri="{FF2B5EF4-FFF2-40B4-BE49-F238E27FC236}">
                <a16:creationId xmlns:a16="http://schemas.microsoft.com/office/drawing/2014/main" id="{C55670BD-4B5F-26D2-79CC-44FCDBB5B497}"/>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A15D0C39-0828-3F07-0429-4F1E31ECAE26}"/>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A49CAFB7-2007-0B83-65F6-51E50A661B76}"/>
              </a:ext>
            </a:extLst>
          </p:cNvPr>
          <p:cNvSpPr>
            <a:spLocks noGrp="1"/>
          </p:cNvSpPr>
          <p:nvPr>
            <p:ph type="sldNum" sz="quarter" idx="12"/>
          </p:nvPr>
        </p:nvSpPr>
        <p:spPr/>
        <p:txBody>
          <a:bodyPr/>
          <a:lstStyle/>
          <a:p>
            <a:fld id="{B27BBD6D-857D-FE4D-9225-37EA03194FA6}" type="slidenum">
              <a:rPr lang="en-US" smtClean="0"/>
              <a:t>48</a:t>
            </a:fld>
            <a:endParaRPr lang="en-US"/>
          </a:p>
        </p:txBody>
      </p:sp>
    </p:spTree>
    <p:extLst>
      <p:ext uri="{BB962C8B-B14F-4D97-AF65-F5344CB8AC3E}">
        <p14:creationId xmlns:p14="http://schemas.microsoft.com/office/powerpoint/2010/main" val="28089761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22848-E2B0-39E6-C1D5-9720893B2AF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E0D797F-6D92-93FC-B74C-7F1228648EFF}"/>
              </a:ext>
            </a:extLst>
          </p:cNvPr>
          <p:cNvSpPr>
            <a:spLocks noGrp="1"/>
          </p:cNvSpPr>
          <p:nvPr>
            <p:ph type="title"/>
          </p:nvPr>
        </p:nvSpPr>
        <p:spPr>
          <a:xfrm>
            <a:off x="838200" y="226143"/>
            <a:ext cx="10515600" cy="656354"/>
          </a:xfrm>
        </p:spPr>
        <p:txBody>
          <a:bodyPr>
            <a:normAutofit fontScale="90000"/>
          </a:bodyPr>
          <a:lstStyle/>
          <a:p>
            <a:pPr algn="ctr"/>
            <a:r>
              <a:rPr lang="en-US" b="1" dirty="0">
                <a:effectLst>
                  <a:outerShdw blurRad="38100" dist="38100" dir="2700000" algn="tl">
                    <a:srgbClr val="000000">
                      <a:alpha val="43137"/>
                    </a:srgbClr>
                  </a:outerShdw>
                </a:effectLst>
              </a:rPr>
              <a:t>Topic Three</a:t>
            </a:r>
            <a:endParaRPr lang="en-UG"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D276D3E3-8B41-3C4D-A982-B71F9157DCB8}"/>
              </a:ext>
            </a:extLst>
          </p:cNvPr>
          <p:cNvSpPr>
            <a:spLocks noGrp="1"/>
          </p:cNvSpPr>
          <p:nvPr>
            <p:ph idx="1"/>
          </p:nvPr>
        </p:nvSpPr>
        <p:spPr>
          <a:xfrm>
            <a:off x="462115" y="1061884"/>
            <a:ext cx="11307097" cy="5181600"/>
          </a:xfrm>
        </p:spPr>
        <p:txBody>
          <a:bodyPr>
            <a:normAutofit/>
          </a:bodyPr>
          <a:lstStyle/>
          <a:p>
            <a:pPr marL="0" indent="0" algn="ctr">
              <a:buNone/>
            </a:pPr>
            <a:r>
              <a:rPr lang="en-US" dirty="0"/>
              <a:t> </a:t>
            </a:r>
          </a:p>
          <a:p>
            <a:pPr marL="0" indent="0" algn="ctr">
              <a:buNone/>
            </a:pPr>
            <a:endParaRPr lang="en-US" dirty="0"/>
          </a:p>
          <a:p>
            <a:pPr marL="0" indent="0" algn="ctr">
              <a:buNone/>
            </a:pPr>
            <a:r>
              <a:rPr lang="en-US" sz="3600" dirty="0">
                <a:effectLst>
                  <a:outerShdw blurRad="38100" dist="38100" dir="2700000" algn="tl">
                    <a:srgbClr val="000000">
                      <a:alpha val="43137"/>
                    </a:srgbClr>
                  </a:outerShdw>
                </a:effectLst>
              </a:rPr>
              <a:t>Design thinking, Creativity, and Innovation </a:t>
            </a:r>
          </a:p>
        </p:txBody>
      </p:sp>
      <p:sp>
        <p:nvSpPr>
          <p:cNvPr id="2" name="Date Placeholder 1">
            <a:extLst>
              <a:ext uri="{FF2B5EF4-FFF2-40B4-BE49-F238E27FC236}">
                <a16:creationId xmlns:a16="http://schemas.microsoft.com/office/drawing/2014/main" id="{9E2087A9-4CB7-34A7-0F22-0939931ADF67}"/>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2B87975A-7EAA-14BC-7543-111DD0104EF6}"/>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CCEF16CD-FE7C-B8D1-2E06-7283B7B2E5CB}"/>
              </a:ext>
            </a:extLst>
          </p:cNvPr>
          <p:cNvSpPr>
            <a:spLocks noGrp="1"/>
          </p:cNvSpPr>
          <p:nvPr>
            <p:ph type="sldNum" sz="quarter" idx="12"/>
          </p:nvPr>
        </p:nvSpPr>
        <p:spPr/>
        <p:txBody>
          <a:bodyPr/>
          <a:lstStyle/>
          <a:p>
            <a:fld id="{B27BBD6D-857D-FE4D-9225-37EA03194FA6}" type="slidenum">
              <a:rPr lang="en-US" smtClean="0"/>
              <a:t>49</a:t>
            </a:fld>
            <a:endParaRPr lang="en-US"/>
          </a:p>
        </p:txBody>
      </p:sp>
    </p:spTree>
    <p:extLst>
      <p:ext uri="{BB962C8B-B14F-4D97-AF65-F5344CB8AC3E}">
        <p14:creationId xmlns:p14="http://schemas.microsoft.com/office/powerpoint/2010/main" val="828639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C9EC4-57EC-43CB-8A7C-3F98B4645C16}"/>
              </a:ext>
            </a:extLst>
          </p:cNvPr>
          <p:cNvSpPr>
            <a:spLocks noGrp="1"/>
          </p:cNvSpPr>
          <p:nvPr>
            <p:ph type="title"/>
          </p:nvPr>
        </p:nvSpPr>
        <p:spPr>
          <a:xfrm>
            <a:off x="838199" y="165370"/>
            <a:ext cx="11147323" cy="502845"/>
          </a:xfrm>
        </p:spPr>
        <p:txBody>
          <a:bodyPr>
            <a:normAutofit fontScale="90000"/>
          </a:bodyPr>
          <a:lstStyle/>
          <a:p>
            <a:r>
              <a:rPr lang="en-US" sz="3500" dirty="0">
                <a:latin typeface="Berlin Sans FB" panose="020E0602020502020306" pitchFamily="34" charset="0"/>
              </a:rPr>
              <a:t>Topic-1 Understanding  Entrepreneurship  and entrepreneurs</a:t>
            </a:r>
          </a:p>
        </p:txBody>
      </p:sp>
      <p:sp>
        <p:nvSpPr>
          <p:cNvPr id="3" name="Content Placeholder 2">
            <a:extLst>
              <a:ext uri="{FF2B5EF4-FFF2-40B4-BE49-F238E27FC236}">
                <a16:creationId xmlns:a16="http://schemas.microsoft.com/office/drawing/2014/main" id="{72F3082B-1AC2-4CB7-BC58-9E009720DFA8}"/>
              </a:ext>
            </a:extLst>
          </p:cNvPr>
          <p:cNvSpPr>
            <a:spLocks noGrp="1"/>
          </p:cNvSpPr>
          <p:nvPr>
            <p:ph idx="1"/>
          </p:nvPr>
        </p:nvSpPr>
        <p:spPr>
          <a:xfrm>
            <a:off x="206479" y="943584"/>
            <a:ext cx="11690450" cy="5749046"/>
          </a:xfrm>
        </p:spPr>
        <p:txBody>
          <a:bodyPr>
            <a:normAutofit fontScale="92500" lnSpcReduction="10000"/>
          </a:bodyPr>
          <a:lstStyle/>
          <a:p>
            <a:pPr marL="0" lvl="0" indent="0">
              <a:buNone/>
            </a:pPr>
            <a:r>
              <a:rPr lang="en-US" sz="3500" b="1" dirty="0">
                <a:solidFill>
                  <a:prstClr val="black"/>
                </a:solidFill>
                <a:effectLst>
                  <a:outerShdw blurRad="38100" dist="38100" dir="2700000" algn="tl">
                    <a:srgbClr val="000000">
                      <a:alpha val="43137"/>
                    </a:srgbClr>
                  </a:outerShdw>
                </a:effectLst>
                <a:highlight>
                  <a:srgbClr val="FFFF00"/>
                </a:highlight>
              </a:rPr>
              <a:t>Definitions of Entrepreneur</a:t>
            </a:r>
          </a:p>
          <a:p>
            <a:pPr marL="0" lvl="0" indent="0" algn="just">
              <a:buNone/>
            </a:pPr>
            <a:r>
              <a:rPr lang="en-US" dirty="0">
                <a:solidFill>
                  <a:prstClr val="black"/>
                </a:solidFill>
                <a:latin typeface="Berlin Sans FB" panose="020E0602020502020306" pitchFamily="34" charset="0"/>
                <a:ea typeface="Cambria" panose="02040503050406030204" pitchFamily="18" charset="0"/>
              </a:rPr>
              <a:t>To obtain a deeper understanding of the subject matter, we consider several definitions from eminent economists.</a:t>
            </a:r>
          </a:p>
          <a:p>
            <a:pPr lvl="0" algn="just">
              <a:buFont typeface="Wingdings" panose="05000000000000000000" pitchFamily="2" charset="2"/>
              <a:buChar char="§"/>
            </a:pPr>
            <a:r>
              <a:rPr lang="en-US" dirty="0">
                <a:solidFill>
                  <a:prstClr val="black"/>
                </a:solidFill>
                <a:latin typeface="Berlin Sans FB" panose="020E0602020502020306" pitchFamily="34" charset="0"/>
                <a:ea typeface="Cambria" panose="02040503050406030204" pitchFamily="18" charset="0"/>
              </a:rPr>
              <a:t> </a:t>
            </a:r>
            <a:r>
              <a:rPr lang="en-US" dirty="0">
                <a:solidFill>
                  <a:prstClr val="black"/>
                </a:solidFill>
                <a:latin typeface="Berlin Sans FB" panose="020E0602020502020306" pitchFamily="34" charset="0"/>
                <a:ea typeface="Calibri" panose="020F0502020204030204" pitchFamily="34" charset="0"/>
              </a:rPr>
              <a:t>Joseph Schumpeter (1934) defines an entrepreneur as an individual who introduces something new in the economy.</a:t>
            </a:r>
          </a:p>
          <a:p>
            <a:pPr lvl="0" algn="just">
              <a:buFont typeface="Wingdings" panose="05000000000000000000" pitchFamily="2" charset="2"/>
              <a:buChar char="ü"/>
            </a:pPr>
            <a:r>
              <a:rPr lang="en-US" dirty="0">
                <a:latin typeface="Berlin Sans FB" panose="020E0602020502020306" pitchFamily="34" charset="0"/>
                <a:ea typeface="Calibri" panose="020F0502020204030204" pitchFamily="34" charset="0"/>
              </a:rPr>
              <a:t>This can be in the form of a method of production not yet tested in the industry, a product with which consumers are not yet familiar, a new source of raw material, new markets, and the like. </a:t>
            </a:r>
            <a:endParaRPr lang="en-US" dirty="0">
              <a:solidFill>
                <a:prstClr val="black"/>
              </a:solidFill>
              <a:latin typeface="Berlin Sans FB" panose="020E0602020502020306" pitchFamily="34" charset="0"/>
              <a:ea typeface="Cambria" panose="02040503050406030204" pitchFamily="18" charset="0"/>
            </a:endParaRPr>
          </a:p>
          <a:p>
            <a:pPr algn="just">
              <a:buFont typeface="Wingdings" panose="05000000000000000000" pitchFamily="2" charset="2"/>
              <a:buChar char="§"/>
            </a:pPr>
            <a:r>
              <a:rPr lang="en-US" dirty="0">
                <a:latin typeface="Berlin Sans FB" panose="020E0602020502020306" pitchFamily="34" charset="0"/>
                <a:ea typeface="Calibri" panose="020F0502020204030204" pitchFamily="34" charset="0"/>
              </a:rPr>
              <a:t>Peter F. Drucker (1986), defines an entrepreneur as someone who searches for and exploits business opportunities brought about by change in the business environment. </a:t>
            </a:r>
          </a:p>
          <a:p>
            <a:pPr algn="just">
              <a:buFont typeface="Wingdings" panose="05000000000000000000" pitchFamily="2" charset="2"/>
              <a:buChar char="§"/>
            </a:pPr>
            <a:r>
              <a:rPr lang="en-US" dirty="0">
                <a:highlight>
                  <a:srgbClr val="C0C0C0"/>
                </a:highlight>
                <a:latin typeface="Berlin Sans FB" panose="020E0602020502020306" pitchFamily="34" charset="0"/>
                <a:ea typeface="Calibri" panose="020F0502020204030204" pitchFamily="34" charset="0"/>
              </a:rPr>
              <a:t>An entrepreneur is a person who identifies a business opportunity, raises the capital to finance it, gathers the necessary physical and human resources needed to operate the business, and assumes all or a major portion of the risk.</a:t>
            </a:r>
            <a:endParaRPr lang="en-US" dirty="0">
              <a:highlight>
                <a:srgbClr val="C0C0C0"/>
              </a:highlight>
              <a:latin typeface="Berlin Sans FB" panose="020E0602020502020306" pitchFamily="34" charset="0"/>
            </a:endParaRPr>
          </a:p>
        </p:txBody>
      </p:sp>
    </p:spTree>
    <p:extLst>
      <p:ext uri="{BB962C8B-B14F-4D97-AF65-F5344CB8AC3E}">
        <p14:creationId xmlns:p14="http://schemas.microsoft.com/office/powerpoint/2010/main" val="7572741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EBC9F-C0FF-264B-FF4D-7BB9F2DA179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C5B18E2-3136-2B3B-A686-D9F694D33D80}"/>
              </a:ext>
            </a:extLst>
          </p:cNvPr>
          <p:cNvSpPr>
            <a:spLocks noGrp="1"/>
          </p:cNvSpPr>
          <p:nvPr>
            <p:ph type="title"/>
          </p:nvPr>
        </p:nvSpPr>
        <p:spPr>
          <a:xfrm>
            <a:off x="838200" y="136526"/>
            <a:ext cx="10515600" cy="511074"/>
          </a:xfrm>
        </p:spPr>
        <p:txBody>
          <a:bodyPr>
            <a:normAutofit fontScale="90000"/>
          </a:bodyPr>
          <a:lstStyle/>
          <a:p>
            <a:pPr algn="ct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Design thinking, Creativity, and Innovation </a:t>
            </a:r>
            <a:br>
              <a:rPr lang="en-US" b="1" dirty="0">
                <a:effectLst>
                  <a:outerShdw blurRad="38100" dist="38100" dir="2700000" algn="tl">
                    <a:srgbClr val="000000">
                      <a:alpha val="43137"/>
                    </a:srgbClr>
                  </a:outerShdw>
                </a:effectLst>
              </a:rPr>
            </a:br>
            <a:endParaRPr lang="en-UG"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45F39DA-4CA8-CD16-59E5-BA82CB126827}"/>
              </a:ext>
            </a:extLst>
          </p:cNvPr>
          <p:cNvSpPr>
            <a:spLocks noGrp="1"/>
          </p:cNvSpPr>
          <p:nvPr>
            <p:ph idx="1"/>
          </p:nvPr>
        </p:nvSpPr>
        <p:spPr>
          <a:xfrm>
            <a:off x="838199" y="647600"/>
            <a:ext cx="10724535" cy="5708750"/>
          </a:xfrm>
        </p:spPr>
        <p:txBody>
          <a:bodyPr>
            <a:normAutofit fontScale="92500" lnSpcReduction="20000"/>
          </a:bodyPr>
          <a:lstStyle/>
          <a:p>
            <a:pPr algn="just">
              <a:buFont typeface="Wingdings" panose="05000000000000000000" pitchFamily="2" charset="2"/>
              <a:buChar char="§"/>
            </a:pPr>
            <a:r>
              <a:rPr lang="en-US" sz="2500" dirty="0">
                <a:latin typeface="Cambria" panose="02040503050406030204" pitchFamily="18" charset="0"/>
                <a:ea typeface="Cambria" panose="02040503050406030204" pitchFamily="18" charset="0"/>
              </a:rPr>
              <a:t>Design thinking is a non-linear, iterative process that teams use to understand users, challenge assumptions, redefine problems, and create innovative solutions to prototype and test.</a:t>
            </a:r>
          </a:p>
          <a:p>
            <a:pPr marL="0" indent="0" algn="just">
              <a:buNone/>
            </a:pPr>
            <a:endParaRPr lang="en-US" sz="2500" dirty="0">
              <a:latin typeface="Cambria" panose="02040503050406030204" pitchFamily="18" charset="0"/>
              <a:ea typeface="Cambria" panose="02040503050406030204" pitchFamily="18" charset="0"/>
            </a:endParaRPr>
          </a:p>
          <a:p>
            <a:pPr algn="just">
              <a:buFont typeface="Wingdings" panose="05000000000000000000" pitchFamily="2" charset="2"/>
              <a:buChar char="§"/>
            </a:pPr>
            <a:r>
              <a:rPr lang="en-US" sz="2500" dirty="0">
                <a:latin typeface="Cambria" panose="02040503050406030204" pitchFamily="18" charset="0"/>
                <a:ea typeface="Cambria" panose="02040503050406030204" pitchFamily="18" charset="0"/>
              </a:rPr>
              <a:t>It is most useful to tackle ill-defined or unknown problems.</a:t>
            </a:r>
          </a:p>
          <a:p>
            <a:pPr marL="0" indent="0" algn="just">
              <a:buNone/>
            </a:pPr>
            <a:endParaRPr lang="en-US" sz="2500" dirty="0">
              <a:latin typeface="Cambria" panose="02040503050406030204" pitchFamily="18" charset="0"/>
              <a:ea typeface="Cambria" panose="02040503050406030204" pitchFamily="18" charset="0"/>
            </a:endParaRPr>
          </a:p>
          <a:p>
            <a:pPr algn="just">
              <a:buFont typeface="Wingdings" panose="05000000000000000000" pitchFamily="2" charset="2"/>
              <a:buChar char="§"/>
            </a:pPr>
            <a:r>
              <a:rPr lang="en-US" sz="2500" dirty="0">
                <a:latin typeface="Cambria" panose="02040503050406030204" pitchFamily="18" charset="0"/>
                <a:ea typeface="Cambria" panose="02040503050406030204" pitchFamily="18" charset="0"/>
              </a:rPr>
              <a:t>Design thinking fosters creativity and Innovation</a:t>
            </a:r>
          </a:p>
          <a:p>
            <a:pPr algn="just">
              <a:buFont typeface="Wingdings" panose="05000000000000000000" pitchFamily="2" charset="2"/>
              <a:buChar char="§"/>
            </a:pPr>
            <a:endParaRPr lang="en-US" sz="2500" dirty="0">
              <a:latin typeface="Cambria" panose="02040503050406030204" pitchFamily="18" charset="0"/>
              <a:ea typeface="Cambria" panose="02040503050406030204" pitchFamily="18" charset="0"/>
            </a:endParaRPr>
          </a:p>
          <a:p>
            <a:pPr algn="just">
              <a:buFont typeface="Wingdings" panose="05000000000000000000" pitchFamily="2" charset="2"/>
              <a:buChar char="§"/>
            </a:pPr>
            <a:r>
              <a:rPr lang="en-US" sz="2500" dirty="0">
                <a:latin typeface="Cambria" panose="02040503050406030204" pitchFamily="18" charset="0"/>
                <a:ea typeface="Cambria" panose="02040503050406030204" pitchFamily="18" charset="0"/>
              </a:rPr>
              <a:t>In design thinking, creativity is used to explore and generate a wide range of solutions to a problem.</a:t>
            </a:r>
          </a:p>
          <a:p>
            <a:pPr algn="just">
              <a:buFont typeface="Wingdings" panose="05000000000000000000" pitchFamily="2" charset="2"/>
              <a:buChar char="§"/>
            </a:pPr>
            <a:endParaRPr lang="en-US" sz="2500" dirty="0">
              <a:latin typeface="Cambria" panose="02040503050406030204" pitchFamily="18" charset="0"/>
              <a:ea typeface="Cambria" panose="02040503050406030204" pitchFamily="18" charset="0"/>
            </a:endParaRPr>
          </a:p>
          <a:p>
            <a:pPr algn="just">
              <a:buFont typeface="Wingdings" panose="05000000000000000000" pitchFamily="2" charset="2"/>
              <a:buChar char="§"/>
            </a:pPr>
            <a:r>
              <a:rPr lang="en-US" sz="2500" dirty="0">
                <a:latin typeface="Cambria" panose="02040503050406030204" pitchFamily="18" charset="0"/>
                <a:ea typeface="Cambria" panose="02040503050406030204" pitchFamily="18" charset="0"/>
              </a:rPr>
              <a:t> Innovation, on the other hand, is about bringing new and creative ideas to life. It involves taking risks and challenging the status quo to create something new and or better.</a:t>
            </a:r>
          </a:p>
          <a:p>
            <a:pPr marL="0" indent="0" algn="just">
              <a:buNone/>
            </a:pPr>
            <a:endParaRPr lang="en-US" sz="2500" dirty="0">
              <a:latin typeface="Cambria" panose="02040503050406030204" pitchFamily="18" charset="0"/>
              <a:ea typeface="Cambria" panose="02040503050406030204" pitchFamily="18" charset="0"/>
            </a:endParaRPr>
          </a:p>
          <a:p>
            <a:pPr algn="just">
              <a:buFont typeface="Wingdings" panose="05000000000000000000" pitchFamily="2" charset="2"/>
              <a:buChar char="§"/>
            </a:pPr>
            <a:r>
              <a:rPr lang="en-US" sz="2500" dirty="0">
                <a:latin typeface="Cambria" panose="02040503050406030204" pitchFamily="18" charset="0"/>
                <a:ea typeface="Cambria" panose="02040503050406030204" pitchFamily="18" charset="0"/>
              </a:rPr>
              <a:t>Companies must innovate to survive and remain competitive in a rapidly changing environment.</a:t>
            </a:r>
          </a:p>
        </p:txBody>
      </p:sp>
      <p:sp>
        <p:nvSpPr>
          <p:cNvPr id="2" name="Date Placeholder 1">
            <a:extLst>
              <a:ext uri="{FF2B5EF4-FFF2-40B4-BE49-F238E27FC236}">
                <a16:creationId xmlns:a16="http://schemas.microsoft.com/office/drawing/2014/main" id="{3F6DEF8D-F922-5B92-1D43-DBE81A08FA4B}"/>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886FCF1F-EA62-1723-7845-CC3AEC1DD230}"/>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7EC2DBB9-8829-D06E-0BB9-02E535EA5EA0}"/>
              </a:ext>
            </a:extLst>
          </p:cNvPr>
          <p:cNvSpPr>
            <a:spLocks noGrp="1"/>
          </p:cNvSpPr>
          <p:nvPr>
            <p:ph type="sldNum" sz="quarter" idx="12"/>
          </p:nvPr>
        </p:nvSpPr>
        <p:spPr/>
        <p:txBody>
          <a:bodyPr/>
          <a:lstStyle/>
          <a:p>
            <a:fld id="{B27BBD6D-857D-FE4D-9225-37EA03194FA6}" type="slidenum">
              <a:rPr lang="en-US" smtClean="0"/>
              <a:t>50</a:t>
            </a:fld>
            <a:endParaRPr lang="en-US"/>
          </a:p>
        </p:txBody>
      </p:sp>
    </p:spTree>
    <p:extLst>
      <p:ext uri="{BB962C8B-B14F-4D97-AF65-F5344CB8AC3E}">
        <p14:creationId xmlns:p14="http://schemas.microsoft.com/office/powerpoint/2010/main" val="34531299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EDAF8-6448-ED1B-BE6E-4E20B964595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8519439-FEA0-FE9B-F607-2ECE18D74049}"/>
              </a:ext>
            </a:extLst>
          </p:cNvPr>
          <p:cNvSpPr>
            <a:spLocks noGrp="1"/>
          </p:cNvSpPr>
          <p:nvPr>
            <p:ph type="title"/>
          </p:nvPr>
        </p:nvSpPr>
        <p:spPr>
          <a:xfrm>
            <a:off x="838200" y="136526"/>
            <a:ext cx="10515600" cy="544512"/>
          </a:xfrm>
        </p:spPr>
        <p:txBody>
          <a:bodyPr>
            <a:normAutofit fontScale="90000"/>
          </a:bodyPr>
          <a:lstStyle/>
          <a:p>
            <a:pPr algn="ct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Design thinking, Creativity, and Innovation </a:t>
            </a:r>
            <a:br>
              <a:rPr lang="en-US" b="1" dirty="0">
                <a:effectLst>
                  <a:outerShdw blurRad="38100" dist="38100" dir="2700000" algn="tl">
                    <a:srgbClr val="000000">
                      <a:alpha val="43137"/>
                    </a:srgbClr>
                  </a:outerShdw>
                </a:effectLst>
              </a:rPr>
            </a:br>
            <a:endParaRPr lang="en-UG"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1D948D50-F47A-0E29-F50F-B21EFD25A489}"/>
              </a:ext>
            </a:extLst>
          </p:cNvPr>
          <p:cNvSpPr>
            <a:spLocks noGrp="1"/>
          </p:cNvSpPr>
          <p:nvPr>
            <p:ph idx="1"/>
          </p:nvPr>
        </p:nvSpPr>
        <p:spPr>
          <a:xfrm>
            <a:off x="353961" y="796413"/>
            <a:ext cx="11552904" cy="5380550"/>
          </a:xfrm>
        </p:spPr>
        <p:txBody>
          <a:bodyPr>
            <a:normAutofit/>
          </a:bodyPr>
          <a:lstStyle/>
          <a:p>
            <a:pPr marL="0" indent="0" algn="ctr">
              <a:buNone/>
            </a:pPr>
            <a:r>
              <a:rPr lang="en-US" dirty="0"/>
              <a:t> </a:t>
            </a:r>
          </a:p>
          <a:p>
            <a:pPr>
              <a:buFont typeface="Wingdings" panose="05000000000000000000" pitchFamily="2" charset="2"/>
              <a:buChar char="§"/>
            </a:pPr>
            <a:r>
              <a:rPr lang="en-US" dirty="0"/>
              <a:t>The design thinking process aims to satisfy three criteria:</a:t>
            </a:r>
          </a:p>
          <a:p>
            <a:pPr>
              <a:buFont typeface="Wingdings" panose="05000000000000000000" pitchFamily="2" charset="2"/>
              <a:buChar char="ü"/>
            </a:pPr>
            <a:r>
              <a:rPr lang="en-US" dirty="0"/>
              <a:t>Desirability (what do people desire?)</a:t>
            </a:r>
          </a:p>
          <a:p>
            <a:pPr>
              <a:buFont typeface="Wingdings" panose="05000000000000000000" pitchFamily="2" charset="2"/>
              <a:buChar char="ü"/>
            </a:pPr>
            <a:r>
              <a:rPr lang="en-US" dirty="0"/>
              <a:t>Feasibility (is it technically possible to build the solution?) </a:t>
            </a:r>
          </a:p>
          <a:p>
            <a:pPr>
              <a:buFont typeface="Wingdings" panose="05000000000000000000" pitchFamily="2" charset="2"/>
              <a:buChar char="ü"/>
            </a:pPr>
            <a:r>
              <a:rPr lang="en-US" dirty="0"/>
              <a:t>Viability (can the company profit from the solution?) </a:t>
            </a:r>
          </a:p>
        </p:txBody>
      </p:sp>
      <p:sp>
        <p:nvSpPr>
          <p:cNvPr id="2" name="Date Placeholder 1">
            <a:extLst>
              <a:ext uri="{FF2B5EF4-FFF2-40B4-BE49-F238E27FC236}">
                <a16:creationId xmlns:a16="http://schemas.microsoft.com/office/drawing/2014/main" id="{60F47062-AE20-FB40-E08A-6F991FC19DF1}"/>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4F9E41C3-5FAD-EDAA-453E-F2199525E622}"/>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08FD2D3D-EF83-CF56-A879-EF574AB04ADC}"/>
              </a:ext>
            </a:extLst>
          </p:cNvPr>
          <p:cNvSpPr>
            <a:spLocks noGrp="1"/>
          </p:cNvSpPr>
          <p:nvPr>
            <p:ph type="sldNum" sz="quarter" idx="12"/>
          </p:nvPr>
        </p:nvSpPr>
        <p:spPr/>
        <p:txBody>
          <a:bodyPr/>
          <a:lstStyle/>
          <a:p>
            <a:fld id="{B27BBD6D-857D-FE4D-9225-37EA03194FA6}" type="slidenum">
              <a:rPr lang="en-US" smtClean="0"/>
              <a:t>51</a:t>
            </a:fld>
            <a:endParaRPr lang="en-US"/>
          </a:p>
        </p:txBody>
      </p:sp>
    </p:spTree>
    <p:extLst>
      <p:ext uri="{BB962C8B-B14F-4D97-AF65-F5344CB8AC3E}">
        <p14:creationId xmlns:p14="http://schemas.microsoft.com/office/powerpoint/2010/main" val="5545000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1FC64-5C01-87D7-C7F7-F638268D8AC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B765134-0BE5-0AB6-09D7-A94B66EC880A}"/>
              </a:ext>
            </a:extLst>
          </p:cNvPr>
          <p:cNvSpPr>
            <a:spLocks noGrp="1"/>
          </p:cNvSpPr>
          <p:nvPr>
            <p:ph type="title"/>
          </p:nvPr>
        </p:nvSpPr>
        <p:spPr>
          <a:xfrm>
            <a:off x="838200" y="136526"/>
            <a:ext cx="10515600" cy="640222"/>
          </a:xfrm>
        </p:spPr>
        <p:txBody>
          <a:bodyPr>
            <a:normAutofit fontScale="90000"/>
          </a:bodyPr>
          <a:lstStyle/>
          <a:p>
            <a:pPr algn="ct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The Five Stages of Design Thinking</a:t>
            </a:r>
            <a:br>
              <a:rPr lang="en-US" b="1" dirty="0">
                <a:effectLst>
                  <a:outerShdw blurRad="38100" dist="38100" dir="2700000" algn="tl">
                    <a:srgbClr val="000000">
                      <a:alpha val="43137"/>
                    </a:srgbClr>
                  </a:outerShdw>
                </a:effectLst>
              </a:rPr>
            </a:br>
            <a:endParaRPr lang="en-UG"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58AC136F-8F07-5E11-77C3-C98ADB6CF996}"/>
              </a:ext>
            </a:extLst>
          </p:cNvPr>
          <p:cNvSpPr>
            <a:spLocks noGrp="1"/>
          </p:cNvSpPr>
          <p:nvPr>
            <p:ph idx="1"/>
          </p:nvPr>
        </p:nvSpPr>
        <p:spPr>
          <a:xfrm>
            <a:off x="216311" y="2651084"/>
            <a:ext cx="11493908" cy="3705266"/>
          </a:xfrm>
        </p:spPr>
        <p:txBody>
          <a:bodyPr>
            <a:normAutofit/>
          </a:bodyPr>
          <a:lstStyle/>
          <a:p>
            <a:pPr marL="0" indent="0" algn="ctr">
              <a:buNone/>
            </a:pPr>
            <a:r>
              <a:rPr lang="en-US" dirty="0"/>
              <a:t> </a:t>
            </a:r>
          </a:p>
          <a:p>
            <a:pPr marL="0" indent="0" algn="ctr">
              <a:buNone/>
            </a:pPr>
            <a:endParaRPr lang="en-US" dirty="0"/>
          </a:p>
        </p:txBody>
      </p:sp>
      <p:sp>
        <p:nvSpPr>
          <p:cNvPr id="2" name="Date Placeholder 1">
            <a:extLst>
              <a:ext uri="{FF2B5EF4-FFF2-40B4-BE49-F238E27FC236}">
                <a16:creationId xmlns:a16="http://schemas.microsoft.com/office/drawing/2014/main" id="{CBB64FBC-81C6-1E50-8EC8-5CEBBC0D1AD8}"/>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74F82273-79B6-AFF2-8B1B-7AA434A4CC5E}"/>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B9E7D5DB-BDFA-A696-CE42-15AA345966AF}"/>
              </a:ext>
            </a:extLst>
          </p:cNvPr>
          <p:cNvSpPr>
            <a:spLocks noGrp="1"/>
          </p:cNvSpPr>
          <p:nvPr>
            <p:ph type="sldNum" sz="quarter" idx="12"/>
          </p:nvPr>
        </p:nvSpPr>
        <p:spPr/>
        <p:txBody>
          <a:bodyPr/>
          <a:lstStyle/>
          <a:p>
            <a:fld id="{B27BBD6D-857D-FE4D-9225-37EA03194FA6}" type="slidenum">
              <a:rPr lang="en-US" smtClean="0"/>
              <a:t>52</a:t>
            </a:fld>
            <a:endParaRPr lang="en-US"/>
          </a:p>
        </p:txBody>
      </p:sp>
      <p:pic>
        <p:nvPicPr>
          <p:cNvPr id="1026" name="Picture 2">
            <a:extLst>
              <a:ext uri="{FF2B5EF4-FFF2-40B4-BE49-F238E27FC236}">
                <a16:creationId xmlns:a16="http://schemas.microsoft.com/office/drawing/2014/main" id="{183D023D-C370-08AE-04A8-2FE039E54F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69" y="776748"/>
            <a:ext cx="8868696" cy="60812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2535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346A4-6030-80B8-A5FD-50EF0744C77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DA29D57-EC5F-3C64-B7E1-18ECF3FB2A43}"/>
              </a:ext>
            </a:extLst>
          </p:cNvPr>
          <p:cNvSpPr>
            <a:spLocks noGrp="1"/>
          </p:cNvSpPr>
          <p:nvPr>
            <p:ph type="title"/>
          </p:nvPr>
        </p:nvSpPr>
        <p:spPr>
          <a:xfrm>
            <a:off x="838200" y="136526"/>
            <a:ext cx="10515600" cy="423914"/>
          </a:xfrm>
        </p:spPr>
        <p:txBody>
          <a:bodyPr>
            <a:normAutofit fontScale="90000"/>
          </a:bodyPr>
          <a:lstStyle/>
          <a:p>
            <a:pPr algn="ctr"/>
            <a:br>
              <a:rPr lang="en-US" b="1" dirty="0">
                <a:effectLst>
                  <a:outerShdw blurRad="38100" dist="38100" dir="2700000" algn="tl">
                    <a:srgbClr val="000000">
                      <a:alpha val="43137"/>
                    </a:srgbClr>
                  </a:outerShdw>
                </a:effectLst>
              </a:rPr>
            </a:br>
            <a:r>
              <a:rPr lang="en-US" sz="3600" b="1" dirty="0">
                <a:effectLst>
                  <a:outerShdw blurRad="38100" dist="38100" dir="2700000" algn="tl">
                    <a:srgbClr val="000000">
                      <a:alpha val="43137"/>
                    </a:srgbClr>
                  </a:outerShdw>
                </a:effectLst>
              </a:rPr>
              <a:t>Empathize -Research Users' Needs</a:t>
            </a:r>
            <a:br>
              <a:rPr lang="en-US" b="1" dirty="0">
                <a:effectLst>
                  <a:outerShdw blurRad="38100" dist="38100" dir="2700000" algn="tl">
                    <a:srgbClr val="000000">
                      <a:alpha val="43137"/>
                    </a:srgbClr>
                  </a:outerShdw>
                </a:effectLst>
              </a:rPr>
            </a:br>
            <a:endParaRPr lang="en-UG"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3327B805-EE4E-90B8-3CEB-9484ABF3BA64}"/>
              </a:ext>
            </a:extLst>
          </p:cNvPr>
          <p:cNvSpPr>
            <a:spLocks noGrp="1"/>
          </p:cNvSpPr>
          <p:nvPr>
            <p:ph idx="1"/>
          </p:nvPr>
        </p:nvSpPr>
        <p:spPr>
          <a:xfrm>
            <a:off x="469783" y="560440"/>
            <a:ext cx="11358423" cy="5795910"/>
          </a:xfrm>
        </p:spPr>
        <p:txBody>
          <a:bodyPr>
            <a:normAutofit/>
          </a:bodyPr>
          <a:lstStyle/>
          <a:p>
            <a:pPr algn="just">
              <a:buFont typeface="Wingdings" panose="05000000000000000000" pitchFamily="2" charset="2"/>
              <a:buChar char="§"/>
            </a:pPr>
            <a:r>
              <a:rPr lang="en-US" sz="2700" dirty="0">
                <a:highlight>
                  <a:srgbClr val="FFFF00"/>
                </a:highlight>
              </a:rPr>
              <a:t>The first stage of the design thinking process focuses on user-centric research. </a:t>
            </a:r>
          </a:p>
          <a:p>
            <a:pPr algn="just">
              <a:buFont typeface="Wingdings" panose="05000000000000000000" pitchFamily="2" charset="2"/>
              <a:buChar char="§"/>
            </a:pPr>
            <a:r>
              <a:rPr lang="en-US" sz="2700" dirty="0"/>
              <a:t>Your focus is on understanding the problem you are trying to solve. </a:t>
            </a:r>
          </a:p>
          <a:p>
            <a:pPr algn="just">
              <a:buFont typeface="Wingdings" panose="05000000000000000000" pitchFamily="2" charset="2"/>
              <a:buChar char="§"/>
            </a:pPr>
            <a:r>
              <a:rPr lang="en-US" sz="2700" dirty="0"/>
              <a:t>Consult experts to find out more about the area of concern and conduct observations to engage and empathize with your users. </a:t>
            </a:r>
          </a:p>
          <a:p>
            <a:pPr algn="just">
              <a:buFont typeface="Wingdings" panose="05000000000000000000" pitchFamily="2" charset="2"/>
              <a:buChar char="§"/>
            </a:pPr>
            <a:r>
              <a:rPr lang="en-US" sz="2700" dirty="0"/>
              <a:t>You may also want to immerse yourself in your users’ physical environment to gain a deeper, personal understanding of the issues</a:t>
            </a:r>
          </a:p>
          <a:p>
            <a:pPr algn="just">
              <a:buFont typeface="Wingdings" panose="05000000000000000000" pitchFamily="2" charset="2"/>
              <a:buChar char="§"/>
            </a:pPr>
            <a:r>
              <a:rPr lang="en-US" sz="2700" dirty="0"/>
              <a:t> Empathy is crucial to problem-solving and a human-centered design process as it allows design thinkers to set aside their assumptions about the world and gain real insight into users and their needs.</a:t>
            </a:r>
          </a:p>
          <a:p>
            <a:pPr algn="just">
              <a:buFont typeface="Wingdings" panose="05000000000000000000" pitchFamily="2" charset="2"/>
              <a:buChar char="§"/>
            </a:pPr>
            <a:r>
              <a:rPr lang="en-US" sz="2700" dirty="0"/>
              <a:t>Depending on time constraints, you will gather a substantial amount of information to use during the next stage.</a:t>
            </a:r>
          </a:p>
        </p:txBody>
      </p:sp>
      <p:sp>
        <p:nvSpPr>
          <p:cNvPr id="2" name="Date Placeholder 1">
            <a:extLst>
              <a:ext uri="{FF2B5EF4-FFF2-40B4-BE49-F238E27FC236}">
                <a16:creationId xmlns:a16="http://schemas.microsoft.com/office/drawing/2014/main" id="{9B2EF538-3FC1-4FFE-BB35-6A5C8A92EAEF}"/>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75D2C315-00BD-1E30-02F9-84AE8EDA0777}"/>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FD57FE5E-A9FA-5DE0-8140-B2725B3C971E}"/>
              </a:ext>
            </a:extLst>
          </p:cNvPr>
          <p:cNvSpPr>
            <a:spLocks noGrp="1"/>
          </p:cNvSpPr>
          <p:nvPr>
            <p:ph type="sldNum" sz="quarter" idx="12"/>
          </p:nvPr>
        </p:nvSpPr>
        <p:spPr/>
        <p:txBody>
          <a:bodyPr/>
          <a:lstStyle/>
          <a:p>
            <a:fld id="{B27BBD6D-857D-FE4D-9225-37EA03194FA6}" type="slidenum">
              <a:rPr lang="en-US" smtClean="0"/>
              <a:t>53</a:t>
            </a:fld>
            <a:endParaRPr lang="en-US"/>
          </a:p>
        </p:txBody>
      </p:sp>
    </p:spTree>
    <p:extLst>
      <p:ext uri="{BB962C8B-B14F-4D97-AF65-F5344CB8AC3E}">
        <p14:creationId xmlns:p14="http://schemas.microsoft.com/office/powerpoint/2010/main" val="3130323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4243-4558-29DE-3ABB-4D4257FD0DC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C63B1C2-AC3B-CF43-C17C-BC6AE7F8F000}"/>
              </a:ext>
            </a:extLst>
          </p:cNvPr>
          <p:cNvSpPr>
            <a:spLocks noGrp="1"/>
          </p:cNvSpPr>
          <p:nvPr>
            <p:ph type="title"/>
          </p:nvPr>
        </p:nvSpPr>
        <p:spPr>
          <a:xfrm>
            <a:off x="501445" y="1"/>
            <a:ext cx="10852355" cy="681036"/>
          </a:xfrm>
        </p:spPr>
        <p:txBody>
          <a:bodyPr>
            <a:normAutofit/>
          </a:bodyPr>
          <a:lstStyle/>
          <a:p>
            <a:pPr algn="ctr"/>
            <a:r>
              <a:rPr lang="en-US" sz="3000" b="1" dirty="0">
                <a:effectLst>
                  <a:outerShdw blurRad="38100" dist="38100" dir="2700000" algn="tl">
                    <a:srgbClr val="000000">
                      <a:alpha val="43137"/>
                    </a:srgbClr>
                  </a:outerShdw>
                </a:effectLst>
                <a:highlight>
                  <a:srgbClr val="FFFF00"/>
                </a:highlight>
              </a:rPr>
              <a:t>Define—State Your Users Needs or Problems</a:t>
            </a:r>
            <a:endParaRPr lang="en-UG" sz="3000" b="1" dirty="0">
              <a:effectLst>
                <a:outerShdw blurRad="38100" dist="38100" dir="2700000" algn="tl">
                  <a:srgbClr val="000000">
                    <a:alpha val="43137"/>
                  </a:srgbClr>
                </a:outerShdw>
              </a:effectLst>
              <a:highlight>
                <a:srgbClr val="FFFF00"/>
              </a:highlight>
            </a:endParaRPr>
          </a:p>
        </p:txBody>
      </p:sp>
      <p:sp>
        <p:nvSpPr>
          <p:cNvPr id="3" name="Content Placeholder 2">
            <a:extLst>
              <a:ext uri="{FF2B5EF4-FFF2-40B4-BE49-F238E27FC236}">
                <a16:creationId xmlns:a16="http://schemas.microsoft.com/office/drawing/2014/main" id="{C8E5388A-B284-05BE-B664-DE1D733C023B}"/>
              </a:ext>
            </a:extLst>
          </p:cNvPr>
          <p:cNvSpPr>
            <a:spLocks noGrp="1"/>
          </p:cNvSpPr>
          <p:nvPr>
            <p:ph idx="1"/>
          </p:nvPr>
        </p:nvSpPr>
        <p:spPr>
          <a:xfrm>
            <a:off x="245805" y="681037"/>
            <a:ext cx="11602065" cy="5495927"/>
          </a:xfrm>
        </p:spPr>
        <p:txBody>
          <a:bodyPr>
            <a:normAutofit lnSpcReduction="10000"/>
          </a:bodyPr>
          <a:lstStyle/>
          <a:p>
            <a:pPr algn="just">
              <a:buFont typeface="Wingdings" panose="05000000000000000000" pitchFamily="2" charset="2"/>
              <a:buChar char="§"/>
            </a:pPr>
            <a:r>
              <a:rPr lang="en-US" sz="2700" dirty="0"/>
              <a:t>In the Define stage, you will organize the information you have gathered during the Empathize stage. </a:t>
            </a:r>
          </a:p>
          <a:p>
            <a:pPr algn="just">
              <a:buFont typeface="Wingdings" panose="05000000000000000000" pitchFamily="2" charset="2"/>
              <a:buChar char="§"/>
            </a:pPr>
            <a:r>
              <a:rPr lang="en-US" sz="2700" dirty="0"/>
              <a:t>You’ll analyze your observations to define the core problems you and your team have identified up to this point. </a:t>
            </a:r>
          </a:p>
          <a:p>
            <a:pPr algn="just">
              <a:buFont typeface="Wingdings" panose="05000000000000000000" pitchFamily="2" charset="2"/>
              <a:buChar char="§"/>
            </a:pPr>
            <a:r>
              <a:rPr lang="en-US" sz="2700" dirty="0"/>
              <a:t>Defining the problem and problem statement must be done in a human-centered manner.</a:t>
            </a:r>
          </a:p>
          <a:p>
            <a:pPr algn="just">
              <a:buFont typeface="Wingdings" panose="05000000000000000000" pitchFamily="2" charset="2"/>
              <a:buChar char="§"/>
            </a:pPr>
            <a:r>
              <a:rPr lang="en-US" sz="2700" dirty="0"/>
              <a:t>For example, you should not define the problem as your wish or need of the company: </a:t>
            </a:r>
            <a:r>
              <a:rPr lang="en-US" sz="2700" dirty="0">
                <a:highlight>
                  <a:srgbClr val="FFFF00"/>
                </a:highlight>
              </a:rPr>
              <a:t>“We need to increase our food-product market share among young teenage girls by 5%.” </a:t>
            </a:r>
          </a:p>
          <a:p>
            <a:pPr algn="just">
              <a:buFont typeface="Wingdings" panose="05000000000000000000" pitchFamily="2" charset="2"/>
              <a:buChar char="§"/>
            </a:pPr>
            <a:r>
              <a:rPr lang="en-US" sz="2700" dirty="0"/>
              <a:t>You should pitch the problem statement from your perception of the users’ needs: </a:t>
            </a:r>
            <a:r>
              <a:rPr lang="en-US" sz="2700" dirty="0">
                <a:highlight>
                  <a:srgbClr val="FFFF00"/>
                </a:highlight>
              </a:rPr>
              <a:t>“Teenage girls need to eat nutritious food to thrive, be healthy, and grow.”</a:t>
            </a:r>
          </a:p>
          <a:p>
            <a:pPr algn="just">
              <a:buFont typeface="Wingdings" panose="05000000000000000000" pitchFamily="2" charset="2"/>
              <a:buChar char="§"/>
            </a:pPr>
            <a:r>
              <a:rPr lang="en-US" sz="2700" dirty="0"/>
              <a:t>The Define stage will help the design team collect great ideas to establish features, and other elements to solve the problem </a:t>
            </a:r>
          </a:p>
          <a:p>
            <a:pPr algn="just">
              <a:buFont typeface="Wingdings" panose="05000000000000000000" pitchFamily="2" charset="2"/>
              <a:buChar char="§"/>
            </a:pPr>
            <a:endParaRPr lang="en-US" sz="2700" dirty="0"/>
          </a:p>
          <a:p>
            <a:pPr algn="just">
              <a:buFont typeface="Wingdings" panose="05000000000000000000" pitchFamily="2" charset="2"/>
              <a:buChar char="§"/>
            </a:pPr>
            <a:endParaRPr lang="en-US" dirty="0"/>
          </a:p>
        </p:txBody>
      </p:sp>
      <p:sp>
        <p:nvSpPr>
          <p:cNvPr id="2" name="Date Placeholder 1">
            <a:extLst>
              <a:ext uri="{FF2B5EF4-FFF2-40B4-BE49-F238E27FC236}">
                <a16:creationId xmlns:a16="http://schemas.microsoft.com/office/drawing/2014/main" id="{853A0731-BD3C-F152-0DEF-C91FB8840382}"/>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E9639F85-C44C-592B-9B16-55872FD4DD43}"/>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FDF54014-671E-7660-7657-FC7B936834F8}"/>
              </a:ext>
            </a:extLst>
          </p:cNvPr>
          <p:cNvSpPr>
            <a:spLocks noGrp="1"/>
          </p:cNvSpPr>
          <p:nvPr>
            <p:ph type="sldNum" sz="quarter" idx="12"/>
          </p:nvPr>
        </p:nvSpPr>
        <p:spPr/>
        <p:txBody>
          <a:bodyPr/>
          <a:lstStyle/>
          <a:p>
            <a:fld id="{B27BBD6D-857D-FE4D-9225-37EA03194FA6}" type="slidenum">
              <a:rPr lang="en-US" smtClean="0"/>
              <a:t>54</a:t>
            </a:fld>
            <a:endParaRPr lang="en-US"/>
          </a:p>
        </p:txBody>
      </p:sp>
    </p:spTree>
    <p:extLst>
      <p:ext uri="{BB962C8B-B14F-4D97-AF65-F5344CB8AC3E}">
        <p14:creationId xmlns:p14="http://schemas.microsoft.com/office/powerpoint/2010/main" val="11884244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E002E-6BDD-3A0C-D994-AD49D56D663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EC89F86-8668-395C-AC72-45FEF081B0CA}"/>
              </a:ext>
            </a:extLst>
          </p:cNvPr>
          <p:cNvSpPr>
            <a:spLocks noGrp="1"/>
          </p:cNvSpPr>
          <p:nvPr>
            <p:ph type="title"/>
          </p:nvPr>
        </p:nvSpPr>
        <p:spPr>
          <a:xfrm>
            <a:off x="501445" y="1"/>
            <a:ext cx="10852355" cy="681036"/>
          </a:xfrm>
        </p:spPr>
        <p:txBody>
          <a:bodyPr>
            <a:normAutofit/>
          </a:bodyPr>
          <a:lstStyle/>
          <a:p>
            <a:pPr algn="ctr"/>
            <a:r>
              <a:rPr lang="en-US" sz="3000" b="1" dirty="0">
                <a:effectLst>
                  <a:outerShdw blurRad="38100" dist="38100" dir="2700000" algn="tl">
                    <a:srgbClr val="000000">
                      <a:alpha val="43137"/>
                    </a:srgbClr>
                  </a:outerShdw>
                </a:effectLst>
                <a:highlight>
                  <a:srgbClr val="FFFF00"/>
                </a:highlight>
              </a:rPr>
              <a:t>Models for assessing business needs</a:t>
            </a:r>
            <a:endParaRPr lang="en-UG" sz="3000" b="1" dirty="0">
              <a:effectLst>
                <a:outerShdw blurRad="38100" dist="38100" dir="2700000" algn="tl">
                  <a:srgbClr val="000000">
                    <a:alpha val="43137"/>
                  </a:srgbClr>
                </a:outerShdw>
              </a:effectLst>
              <a:highlight>
                <a:srgbClr val="FFFF00"/>
              </a:highlight>
            </a:endParaRPr>
          </a:p>
        </p:txBody>
      </p:sp>
      <p:sp>
        <p:nvSpPr>
          <p:cNvPr id="3" name="Content Placeholder 2">
            <a:extLst>
              <a:ext uri="{FF2B5EF4-FFF2-40B4-BE49-F238E27FC236}">
                <a16:creationId xmlns:a16="http://schemas.microsoft.com/office/drawing/2014/main" id="{7A720DB7-9F04-A1E7-7551-FD407967D7F7}"/>
              </a:ext>
            </a:extLst>
          </p:cNvPr>
          <p:cNvSpPr>
            <a:spLocks noGrp="1"/>
          </p:cNvSpPr>
          <p:nvPr>
            <p:ph idx="1"/>
          </p:nvPr>
        </p:nvSpPr>
        <p:spPr>
          <a:xfrm>
            <a:off x="245805" y="681037"/>
            <a:ext cx="11602065" cy="5495927"/>
          </a:xfrm>
        </p:spPr>
        <p:txBody>
          <a:bodyPr>
            <a:normAutofit/>
          </a:bodyPr>
          <a:lstStyle/>
          <a:p>
            <a:pPr algn="just"/>
            <a:r>
              <a:rPr lang="en-US" dirty="0"/>
              <a:t> Gap Analysis: Compares current performance with desired future performance to identify gaps.</a:t>
            </a:r>
          </a:p>
          <a:p>
            <a:pPr algn="just"/>
            <a:endParaRPr lang="en-US" dirty="0"/>
          </a:p>
          <a:p>
            <a:pPr algn="just"/>
            <a:r>
              <a:rPr lang="en-US" dirty="0"/>
              <a:t>Root Cause Analysis (RCA) : Identifies the fundamental cause of a problem rather than just addressing the symptoms</a:t>
            </a:r>
          </a:p>
          <a:p>
            <a:pPr algn="just"/>
            <a:endParaRPr lang="en-US" dirty="0"/>
          </a:p>
          <a:p>
            <a:pPr algn="just"/>
            <a:r>
              <a:rPr lang="en-US" dirty="0"/>
              <a:t>Business Model Canvas (BMC)Purpose: Provides a visual framework to describe, analyze, and design business models that work etc.</a:t>
            </a:r>
          </a:p>
        </p:txBody>
      </p:sp>
      <p:sp>
        <p:nvSpPr>
          <p:cNvPr id="2" name="Date Placeholder 1">
            <a:extLst>
              <a:ext uri="{FF2B5EF4-FFF2-40B4-BE49-F238E27FC236}">
                <a16:creationId xmlns:a16="http://schemas.microsoft.com/office/drawing/2014/main" id="{14AAE525-6BB1-CC8F-B498-B0397F3B724D}"/>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26A6528C-0799-5A82-EF54-B0D953830C85}"/>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F8492EDA-7EE1-E73D-D5B1-F485E553A9A6}"/>
              </a:ext>
            </a:extLst>
          </p:cNvPr>
          <p:cNvSpPr>
            <a:spLocks noGrp="1"/>
          </p:cNvSpPr>
          <p:nvPr>
            <p:ph type="sldNum" sz="quarter" idx="12"/>
          </p:nvPr>
        </p:nvSpPr>
        <p:spPr/>
        <p:txBody>
          <a:bodyPr/>
          <a:lstStyle/>
          <a:p>
            <a:fld id="{B27BBD6D-857D-FE4D-9225-37EA03194FA6}" type="slidenum">
              <a:rPr lang="en-US" smtClean="0"/>
              <a:t>55</a:t>
            </a:fld>
            <a:endParaRPr lang="en-US"/>
          </a:p>
        </p:txBody>
      </p:sp>
    </p:spTree>
    <p:extLst>
      <p:ext uri="{BB962C8B-B14F-4D97-AF65-F5344CB8AC3E}">
        <p14:creationId xmlns:p14="http://schemas.microsoft.com/office/powerpoint/2010/main" val="15288008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50B6F-C2CE-E963-F24D-9B7FEB3C41F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644F723-C230-4892-E16C-38FB6141D4FA}"/>
              </a:ext>
            </a:extLst>
          </p:cNvPr>
          <p:cNvSpPr>
            <a:spLocks noGrp="1"/>
          </p:cNvSpPr>
          <p:nvPr>
            <p:ph type="title"/>
          </p:nvPr>
        </p:nvSpPr>
        <p:spPr>
          <a:xfrm>
            <a:off x="838200" y="136526"/>
            <a:ext cx="10515600" cy="544512"/>
          </a:xfrm>
        </p:spPr>
        <p:txBody>
          <a:bodyPr>
            <a:normAutofit fontScale="90000"/>
          </a:bodyPr>
          <a:lstStyle/>
          <a:p>
            <a:pPr algn="ctr"/>
            <a:r>
              <a:rPr lang="en-US" sz="3900" b="1" dirty="0">
                <a:effectLst>
                  <a:outerShdw blurRad="38100" dist="38100" dir="2700000" algn="tl">
                    <a:srgbClr val="000000">
                      <a:alpha val="43137"/>
                    </a:srgbClr>
                  </a:outerShdw>
                </a:effectLst>
              </a:rPr>
              <a:t>Stage 3: Ideate—Challenge Assumptions and Create Ideas</a:t>
            </a:r>
            <a:endParaRPr lang="en-UG" sz="3900"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7206991-C73B-AC16-68C9-048D1782874A}"/>
              </a:ext>
            </a:extLst>
          </p:cNvPr>
          <p:cNvSpPr>
            <a:spLocks noGrp="1"/>
          </p:cNvSpPr>
          <p:nvPr>
            <p:ph idx="1"/>
          </p:nvPr>
        </p:nvSpPr>
        <p:spPr>
          <a:xfrm>
            <a:off x="838200" y="681038"/>
            <a:ext cx="10515600" cy="5552614"/>
          </a:xfrm>
        </p:spPr>
        <p:txBody>
          <a:bodyPr>
            <a:normAutofit/>
          </a:bodyPr>
          <a:lstStyle/>
          <a:p>
            <a:pPr algn="just">
              <a:buFont typeface="Wingdings" panose="05000000000000000000" pitchFamily="2" charset="2"/>
              <a:buChar char="§"/>
            </a:pPr>
            <a:r>
              <a:rPr lang="en-US" sz="2600" dirty="0"/>
              <a:t>During the third stage of the design thinking process, designers are ready to generate ideas. </a:t>
            </a:r>
          </a:p>
          <a:p>
            <a:pPr algn="just">
              <a:buFont typeface="Wingdings" panose="05000000000000000000" pitchFamily="2" charset="2"/>
              <a:buChar char="§"/>
            </a:pPr>
            <a:r>
              <a:rPr lang="en-US" sz="2600" dirty="0"/>
              <a:t>You’ve grown to understand your users and their needs in the </a:t>
            </a:r>
            <a:r>
              <a:rPr lang="en-US" sz="2600" dirty="0">
                <a:highlight>
                  <a:srgbClr val="FFFF00"/>
                </a:highlight>
              </a:rPr>
              <a:t>Empathize stage</a:t>
            </a:r>
            <a:r>
              <a:rPr lang="en-US" sz="2600" dirty="0"/>
              <a:t>, and you’ve analyzed your observations in the </a:t>
            </a:r>
            <a:r>
              <a:rPr lang="en-US" sz="2600" dirty="0">
                <a:highlight>
                  <a:srgbClr val="FFFF00"/>
                </a:highlight>
              </a:rPr>
              <a:t>Define stage </a:t>
            </a:r>
            <a:r>
              <a:rPr lang="en-US" sz="2600" dirty="0"/>
              <a:t>to create a user-centric problem statement. </a:t>
            </a:r>
          </a:p>
          <a:p>
            <a:pPr algn="just">
              <a:buFont typeface="Wingdings" panose="05000000000000000000" pitchFamily="2" charset="2"/>
              <a:buChar char="§"/>
            </a:pPr>
            <a:r>
              <a:rPr lang="en-US" sz="2600" dirty="0"/>
              <a:t>With this solid background, you and your team members can start to look at the problem from different perspectives and ideate innovative solutions to your problem statement</a:t>
            </a:r>
            <a:r>
              <a:rPr lang="en-US" dirty="0"/>
              <a:t>.</a:t>
            </a:r>
          </a:p>
          <a:p>
            <a:pPr algn="just">
              <a:buFont typeface="Wingdings" panose="05000000000000000000" pitchFamily="2" charset="2"/>
              <a:buChar char="§"/>
            </a:pPr>
            <a:r>
              <a:rPr lang="en-US" b="1" u="sng" dirty="0">
                <a:effectLst>
                  <a:outerShdw blurRad="38100" dist="38100" dir="2700000" algn="tl">
                    <a:srgbClr val="000000">
                      <a:alpha val="43137"/>
                    </a:srgbClr>
                  </a:outerShdw>
                </a:effectLst>
              </a:rPr>
              <a:t>Techniques.</a:t>
            </a:r>
          </a:p>
          <a:p>
            <a:pPr algn="just">
              <a:lnSpc>
                <a:spcPct val="100000"/>
              </a:lnSpc>
              <a:buFont typeface="Wingdings" panose="05000000000000000000" pitchFamily="2" charset="2"/>
              <a:buChar char="§"/>
            </a:pPr>
            <a:r>
              <a:rPr lang="en-US" sz="1500" dirty="0"/>
              <a:t>Brainstorming</a:t>
            </a:r>
          </a:p>
          <a:p>
            <a:pPr algn="just">
              <a:lnSpc>
                <a:spcPct val="100000"/>
              </a:lnSpc>
              <a:buFont typeface="Wingdings" panose="05000000000000000000" pitchFamily="2" charset="2"/>
              <a:buChar char="§"/>
            </a:pPr>
            <a:r>
              <a:rPr lang="en-US" sz="1500" dirty="0"/>
              <a:t>Problem reversal</a:t>
            </a:r>
          </a:p>
          <a:p>
            <a:pPr algn="just">
              <a:lnSpc>
                <a:spcPct val="100000"/>
              </a:lnSpc>
              <a:buFont typeface="Wingdings" panose="05000000000000000000" pitchFamily="2" charset="2"/>
              <a:buChar char="§"/>
            </a:pPr>
            <a:r>
              <a:rPr lang="en-US" sz="1500" dirty="0"/>
              <a:t>Forced analogy </a:t>
            </a:r>
          </a:p>
          <a:p>
            <a:pPr algn="just">
              <a:lnSpc>
                <a:spcPct val="100000"/>
              </a:lnSpc>
              <a:buFont typeface="Wingdings" panose="05000000000000000000" pitchFamily="2" charset="2"/>
              <a:buChar char="§"/>
            </a:pPr>
            <a:r>
              <a:rPr lang="en-US" sz="1500" dirty="0"/>
              <a:t>Questioning technique</a:t>
            </a:r>
          </a:p>
          <a:p>
            <a:pPr marL="0" indent="0" algn="just">
              <a:lnSpc>
                <a:spcPct val="100000"/>
              </a:lnSpc>
              <a:buNone/>
            </a:pPr>
            <a:endParaRPr lang="en-US" sz="1500" dirty="0"/>
          </a:p>
          <a:p>
            <a:pPr marL="0" indent="0" algn="just">
              <a:lnSpc>
                <a:spcPct val="100000"/>
              </a:lnSpc>
              <a:buNone/>
            </a:pPr>
            <a:endParaRPr lang="en-US" sz="1500" dirty="0"/>
          </a:p>
          <a:p>
            <a:pPr algn="just">
              <a:lnSpc>
                <a:spcPct val="100000"/>
              </a:lnSpc>
              <a:buFont typeface="Wingdings" panose="05000000000000000000" pitchFamily="2" charset="2"/>
              <a:buChar char="§"/>
            </a:pPr>
            <a:endParaRPr lang="en-US" sz="1500" dirty="0"/>
          </a:p>
          <a:p>
            <a:pPr algn="just">
              <a:lnSpc>
                <a:spcPct val="100000"/>
              </a:lnSpc>
              <a:buFont typeface="Wingdings" panose="05000000000000000000" pitchFamily="2" charset="2"/>
              <a:buChar char="§"/>
            </a:pPr>
            <a:endParaRPr lang="en-US" sz="1100" dirty="0"/>
          </a:p>
          <a:p>
            <a:pPr algn="just">
              <a:lnSpc>
                <a:spcPct val="100000"/>
              </a:lnSpc>
              <a:buFont typeface="Wingdings" panose="05000000000000000000" pitchFamily="2" charset="2"/>
              <a:buChar char="§"/>
            </a:pPr>
            <a:endParaRPr lang="en-US" sz="1500" dirty="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a:p>
            <a:pPr marL="0" indent="0" algn="ctr">
              <a:buNone/>
            </a:pPr>
            <a:endParaRPr lang="en-US" dirty="0"/>
          </a:p>
        </p:txBody>
      </p:sp>
      <p:sp>
        <p:nvSpPr>
          <p:cNvPr id="2" name="Date Placeholder 1">
            <a:extLst>
              <a:ext uri="{FF2B5EF4-FFF2-40B4-BE49-F238E27FC236}">
                <a16:creationId xmlns:a16="http://schemas.microsoft.com/office/drawing/2014/main" id="{3F190C14-36D5-CAD0-24F7-17D008B833F4}"/>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A02FEA76-19E6-7D78-155D-31F817BFFFAA}"/>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B6B742AC-8407-7C83-4BA3-320EB617BB75}"/>
              </a:ext>
            </a:extLst>
          </p:cNvPr>
          <p:cNvSpPr>
            <a:spLocks noGrp="1"/>
          </p:cNvSpPr>
          <p:nvPr>
            <p:ph type="sldNum" sz="quarter" idx="12"/>
          </p:nvPr>
        </p:nvSpPr>
        <p:spPr/>
        <p:txBody>
          <a:bodyPr/>
          <a:lstStyle/>
          <a:p>
            <a:fld id="{B27BBD6D-857D-FE4D-9225-37EA03194FA6}" type="slidenum">
              <a:rPr lang="en-US" smtClean="0"/>
              <a:t>56</a:t>
            </a:fld>
            <a:endParaRPr lang="en-US"/>
          </a:p>
        </p:txBody>
      </p:sp>
    </p:spTree>
    <p:extLst>
      <p:ext uri="{BB962C8B-B14F-4D97-AF65-F5344CB8AC3E}">
        <p14:creationId xmlns:p14="http://schemas.microsoft.com/office/powerpoint/2010/main" val="12021396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96244-EF5E-8C30-49C0-4D7E0599650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D922651-1056-4D50-9F94-1C32AF3ABD5F}"/>
              </a:ext>
            </a:extLst>
          </p:cNvPr>
          <p:cNvSpPr>
            <a:spLocks noGrp="1"/>
          </p:cNvSpPr>
          <p:nvPr>
            <p:ph type="title"/>
          </p:nvPr>
        </p:nvSpPr>
        <p:spPr>
          <a:xfrm>
            <a:off x="838200" y="136526"/>
            <a:ext cx="10515600" cy="421814"/>
          </a:xfrm>
        </p:spPr>
        <p:txBody>
          <a:bodyPr>
            <a:normAutofit fontScale="90000"/>
          </a:bodyPr>
          <a:lstStyle/>
          <a:p>
            <a:pPr algn="ctr"/>
            <a:r>
              <a:rPr lang="en-US" sz="3900" b="1" dirty="0">
                <a:effectLst>
                  <a:outerShdw blurRad="38100" dist="38100" dir="2700000" algn="tl">
                    <a:srgbClr val="000000">
                      <a:alpha val="43137"/>
                    </a:srgbClr>
                  </a:outerShdw>
                </a:effectLst>
              </a:rPr>
              <a:t>Stage 4: Prototype—Start to Create Solutions</a:t>
            </a:r>
            <a:endParaRPr lang="en-UG" sz="3900"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D27253BB-D7DB-D499-73ED-2B5FF3063B78}"/>
              </a:ext>
            </a:extLst>
          </p:cNvPr>
          <p:cNvSpPr>
            <a:spLocks noGrp="1"/>
          </p:cNvSpPr>
          <p:nvPr>
            <p:ph idx="1"/>
          </p:nvPr>
        </p:nvSpPr>
        <p:spPr>
          <a:xfrm>
            <a:off x="520117" y="558340"/>
            <a:ext cx="11241248" cy="5675312"/>
          </a:xfrm>
        </p:spPr>
        <p:txBody>
          <a:bodyPr>
            <a:normAutofit fontScale="92500" lnSpcReduction="10000"/>
          </a:bodyPr>
          <a:lstStyle/>
          <a:p>
            <a:pPr marL="0" indent="0" algn="just">
              <a:lnSpc>
                <a:spcPct val="100000"/>
              </a:lnSpc>
              <a:buNone/>
            </a:pPr>
            <a:endParaRPr lang="en-US" sz="1500" dirty="0"/>
          </a:p>
          <a:p>
            <a:pPr algn="just">
              <a:lnSpc>
                <a:spcPct val="100000"/>
              </a:lnSpc>
              <a:buFont typeface="Wingdings" panose="05000000000000000000" pitchFamily="2" charset="2"/>
              <a:buChar char="§"/>
            </a:pPr>
            <a:r>
              <a:rPr lang="en-US" sz="2700" dirty="0"/>
              <a:t>The design team will now produce several inexpensive, scaled-down versions of the product (or specific features found within the product) to investigate the key solutions generated in the ideation phase. </a:t>
            </a:r>
          </a:p>
          <a:p>
            <a:pPr marL="0" indent="0" algn="just">
              <a:lnSpc>
                <a:spcPct val="100000"/>
              </a:lnSpc>
              <a:buNone/>
            </a:pPr>
            <a:endParaRPr lang="en-US" sz="2700" dirty="0"/>
          </a:p>
          <a:p>
            <a:pPr algn="just">
              <a:lnSpc>
                <a:spcPct val="100000"/>
              </a:lnSpc>
              <a:buFont typeface="Wingdings" panose="05000000000000000000" pitchFamily="2" charset="2"/>
              <a:buChar char="§"/>
            </a:pPr>
            <a:r>
              <a:rPr lang="en-US" sz="2700" dirty="0"/>
              <a:t>These prototypes can be shared and tested within the team itself, in other departments, or on a small group of people outside the design team.</a:t>
            </a:r>
          </a:p>
          <a:p>
            <a:pPr algn="just">
              <a:lnSpc>
                <a:spcPct val="100000"/>
              </a:lnSpc>
              <a:buFont typeface="Wingdings" panose="05000000000000000000" pitchFamily="2" charset="2"/>
              <a:buChar char="§"/>
            </a:pPr>
            <a:endParaRPr lang="en-US" sz="2700" dirty="0"/>
          </a:p>
          <a:p>
            <a:pPr algn="just">
              <a:lnSpc>
                <a:spcPct val="100000"/>
              </a:lnSpc>
              <a:buFont typeface="Wingdings" panose="05000000000000000000" pitchFamily="2" charset="2"/>
              <a:buChar char="§"/>
            </a:pPr>
            <a:r>
              <a:rPr lang="en-US" sz="2700" dirty="0"/>
              <a:t>This is an experimental phase, and the aim is to identify the best possible solution for each of the problems identified during the first three stages. </a:t>
            </a:r>
          </a:p>
          <a:p>
            <a:pPr marL="0" indent="0" algn="just">
              <a:lnSpc>
                <a:spcPct val="100000"/>
              </a:lnSpc>
              <a:buNone/>
            </a:pPr>
            <a:endParaRPr lang="en-US" sz="2700" dirty="0"/>
          </a:p>
          <a:p>
            <a:pPr algn="just">
              <a:lnSpc>
                <a:spcPct val="100000"/>
              </a:lnSpc>
              <a:buFont typeface="Wingdings" panose="05000000000000000000" pitchFamily="2" charset="2"/>
              <a:buChar char="§"/>
            </a:pPr>
            <a:r>
              <a:rPr lang="en-US" sz="2700" dirty="0"/>
              <a:t>The solutions are implemented within the prototypes, and, one by one, they are investigated and then accepted, improved, or rejected based on the users’ experiences.</a:t>
            </a:r>
          </a:p>
          <a:p>
            <a:pPr algn="just">
              <a:lnSpc>
                <a:spcPct val="100000"/>
              </a:lnSpc>
              <a:buFont typeface="Wingdings" panose="05000000000000000000" pitchFamily="2" charset="2"/>
              <a:buChar char="§"/>
            </a:pPr>
            <a:endParaRPr lang="en-US" sz="2500" dirty="0"/>
          </a:p>
          <a:p>
            <a:pPr algn="just">
              <a:lnSpc>
                <a:spcPct val="100000"/>
              </a:lnSpc>
              <a:buFont typeface="Wingdings" panose="05000000000000000000" pitchFamily="2" charset="2"/>
              <a:buChar char="§"/>
            </a:pPr>
            <a:endParaRPr lang="en-US" sz="1500" dirty="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a:p>
            <a:pPr marL="0" indent="0" algn="ctr">
              <a:buNone/>
            </a:pPr>
            <a:endParaRPr lang="en-US" dirty="0"/>
          </a:p>
        </p:txBody>
      </p:sp>
      <p:sp>
        <p:nvSpPr>
          <p:cNvPr id="2" name="Date Placeholder 1">
            <a:extLst>
              <a:ext uri="{FF2B5EF4-FFF2-40B4-BE49-F238E27FC236}">
                <a16:creationId xmlns:a16="http://schemas.microsoft.com/office/drawing/2014/main" id="{D9F2FB0B-D3ED-B90D-CCE2-3A39D225ED22}"/>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D00BA05E-9C42-1D87-3C62-B7A09476FFA9}"/>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7369B507-6835-B31F-3232-CAF79D260D2A}"/>
              </a:ext>
            </a:extLst>
          </p:cNvPr>
          <p:cNvSpPr>
            <a:spLocks noGrp="1"/>
          </p:cNvSpPr>
          <p:nvPr>
            <p:ph type="sldNum" sz="quarter" idx="12"/>
          </p:nvPr>
        </p:nvSpPr>
        <p:spPr/>
        <p:txBody>
          <a:bodyPr/>
          <a:lstStyle/>
          <a:p>
            <a:fld id="{B27BBD6D-857D-FE4D-9225-37EA03194FA6}" type="slidenum">
              <a:rPr lang="en-US" smtClean="0"/>
              <a:t>57</a:t>
            </a:fld>
            <a:endParaRPr lang="en-US"/>
          </a:p>
        </p:txBody>
      </p:sp>
    </p:spTree>
    <p:extLst>
      <p:ext uri="{BB962C8B-B14F-4D97-AF65-F5344CB8AC3E}">
        <p14:creationId xmlns:p14="http://schemas.microsoft.com/office/powerpoint/2010/main" val="33044131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26276-6DE0-A9BF-B022-38B9E022AE8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2E88AA-DA8E-D696-EA57-0D04E3F4D149}"/>
              </a:ext>
            </a:extLst>
          </p:cNvPr>
          <p:cNvSpPr>
            <a:spLocks noGrp="1"/>
          </p:cNvSpPr>
          <p:nvPr>
            <p:ph type="title"/>
          </p:nvPr>
        </p:nvSpPr>
        <p:spPr>
          <a:xfrm>
            <a:off x="838200" y="136526"/>
            <a:ext cx="10515600" cy="421814"/>
          </a:xfrm>
        </p:spPr>
        <p:txBody>
          <a:bodyPr>
            <a:normAutofit fontScale="90000"/>
          </a:bodyPr>
          <a:lstStyle/>
          <a:p>
            <a:r>
              <a:rPr lang="en-US" sz="3900" b="1" dirty="0">
                <a:effectLst>
                  <a:outerShdw blurRad="38100" dist="38100" dir="2700000" algn="tl">
                    <a:srgbClr val="000000">
                      <a:alpha val="43137"/>
                    </a:srgbClr>
                  </a:outerShdw>
                </a:effectLst>
              </a:rPr>
              <a:t>Stage 5:Test—Try Your Solutions Out</a:t>
            </a:r>
            <a:endParaRPr lang="en-UG" sz="3900"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DA2C3890-EFD7-BBD0-D37A-6161AD17A644}"/>
              </a:ext>
            </a:extLst>
          </p:cNvPr>
          <p:cNvSpPr>
            <a:spLocks noGrp="1"/>
          </p:cNvSpPr>
          <p:nvPr>
            <p:ph idx="1"/>
          </p:nvPr>
        </p:nvSpPr>
        <p:spPr>
          <a:xfrm>
            <a:off x="838199" y="558340"/>
            <a:ext cx="10950677" cy="5675312"/>
          </a:xfrm>
        </p:spPr>
        <p:txBody>
          <a:bodyPr>
            <a:normAutofit/>
          </a:bodyPr>
          <a:lstStyle/>
          <a:p>
            <a:pPr marL="0" indent="0" algn="just">
              <a:lnSpc>
                <a:spcPct val="100000"/>
              </a:lnSpc>
              <a:buNone/>
            </a:pPr>
            <a:endParaRPr lang="en-US" sz="1500" dirty="0"/>
          </a:p>
          <a:p>
            <a:pPr algn="just">
              <a:lnSpc>
                <a:spcPct val="100000"/>
              </a:lnSpc>
              <a:buFont typeface="Wingdings" panose="05000000000000000000" pitchFamily="2" charset="2"/>
              <a:buChar char="§"/>
            </a:pPr>
            <a:r>
              <a:rPr lang="en-US" sz="2500" dirty="0"/>
              <a:t>Designers or evaluators rigorously test the complete product using the best solutions identified in the Prototype stage.</a:t>
            </a:r>
          </a:p>
          <a:p>
            <a:pPr algn="just">
              <a:lnSpc>
                <a:spcPct val="100000"/>
              </a:lnSpc>
              <a:buFont typeface="Wingdings" panose="05000000000000000000" pitchFamily="2" charset="2"/>
              <a:buChar char="§"/>
            </a:pPr>
            <a:r>
              <a:rPr lang="en-US" sz="2500" dirty="0"/>
              <a:t> This is the final stage of the five-stage model; however, in an iterative process such as design thinking, the results generated are often used to redefine the problem. </a:t>
            </a:r>
          </a:p>
          <a:p>
            <a:pPr algn="just">
              <a:lnSpc>
                <a:spcPct val="100000"/>
              </a:lnSpc>
              <a:buFont typeface="Wingdings" panose="05000000000000000000" pitchFamily="2" charset="2"/>
              <a:buChar char="§"/>
            </a:pPr>
            <a:r>
              <a:rPr lang="en-US" sz="2500" dirty="0"/>
              <a:t>This increased level of understanding may help you investigate the conditions of use and how people think, behave, and feel towards the product.</a:t>
            </a:r>
          </a:p>
          <a:p>
            <a:pPr algn="just">
              <a:lnSpc>
                <a:spcPct val="100000"/>
              </a:lnSpc>
              <a:buFont typeface="Wingdings" panose="05000000000000000000" pitchFamily="2" charset="2"/>
              <a:buChar char="§"/>
            </a:pPr>
            <a:r>
              <a:rPr lang="en-US" sz="2500" dirty="0"/>
              <a:t>You can then proceed with further iterations and make alterations and refinements to rule out alternative solutions. </a:t>
            </a:r>
          </a:p>
          <a:p>
            <a:pPr algn="just">
              <a:lnSpc>
                <a:spcPct val="100000"/>
              </a:lnSpc>
              <a:buFont typeface="Wingdings" panose="05000000000000000000" pitchFamily="2" charset="2"/>
              <a:buChar char="§"/>
            </a:pPr>
            <a:r>
              <a:rPr lang="en-US" sz="2500" dirty="0"/>
              <a:t>The ultimate goal is to get as deep an understanding of the product and its users as possible.</a:t>
            </a:r>
          </a:p>
          <a:p>
            <a:pPr algn="just">
              <a:lnSpc>
                <a:spcPct val="100000"/>
              </a:lnSpc>
              <a:buFont typeface="Wingdings" panose="05000000000000000000" pitchFamily="2" charset="2"/>
              <a:buChar char="§"/>
            </a:pPr>
            <a:endParaRPr lang="en-US" sz="1500" dirty="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a:p>
            <a:pPr marL="0" indent="0" algn="ctr">
              <a:buNone/>
            </a:pPr>
            <a:endParaRPr lang="en-US" dirty="0"/>
          </a:p>
        </p:txBody>
      </p:sp>
      <p:sp>
        <p:nvSpPr>
          <p:cNvPr id="2" name="Date Placeholder 1">
            <a:extLst>
              <a:ext uri="{FF2B5EF4-FFF2-40B4-BE49-F238E27FC236}">
                <a16:creationId xmlns:a16="http://schemas.microsoft.com/office/drawing/2014/main" id="{4D7E23CD-81B8-0330-4B93-AEA5C05543E2}"/>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083868C4-1CB8-A565-A26F-4CC5F6DF6B57}"/>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AAAF1FD9-E0BA-462F-81C8-107CA98089D7}"/>
              </a:ext>
            </a:extLst>
          </p:cNvPr>
          <p:cNvSpPr>
            <a:spLocks noGrp="1"/>
          </p:cNvSpPr>
          <p:nvPr>
            <p:ph type="sldNum" sz="quarter" idx="12"/>
          </p:nvPr>
        </p:nvSpPr>
        <p:spPr/>
        <p:txBody>
          <a:bodyPr/>
          <a:lstStyle/>
          <a:p>
            <a:fld id="{B27BBD6D-857D-FE4D-9225-37EA03194FA6}" type="slidenum">
              <a:rPr lang="en-US" smtClean="0"/>
              <a:t>58</a:t>
            </a:fld>
            <a:endParaRPr lang="en-US"/>
          </a:p>
        </p:txBody>
      </p:sp>
    </p:spTree>
    <p:extLst>
      <p:ext uri="{BB962C8B-B14F-4D97-AF65-F5344CB8AC3E}">
        <p14:creationId xmlns:p14="http://schemas.microsoft.com/office/powerpoint/2010/main" val="29734486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74B7D-77CF-8816-F150-52E8CDEC5F7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845AE6F-4248-5F35-8AED-4FCCDA677B30}"/>
              </a:ext>
            </a:extLst>
          </p:cNvPr>
          <p:cNvSpPr>
            <a:spLocks noGrp="1"/>
          </p:cNvSpPr>
          <p:nvPr>
            <p:ph type="title"/>
          </p:nvPr>
        </p:nvSpPr>
        <p:spPr>
          <a:xfrm>
            <a:off x="838200" y="136526"/>
            <a:ext cx="10515600" cy="905694"/>
          </a:xfrm>
        </p:spPr>
        <p:txBody>
          <a:bodyPr>
            <a:normAutofit/>
          </a:bodyPr>
          <a:lstStyle/>
          <a:p>
            <a:r>
              <a:rPr lang="en-US" sz="3900" b="1" dirty="0">
                <a:effectLst>
                  <a:outerShdw blurRad="38100" dist="38100" dir="2700000" algn="tl">
                    <a:srgbClr val="000000">
                      <a:alpha val="43137"/>
                    </a:srgbClr>
                  </a:outerShdw>
                </a:effectLst>
              </a:rPr>
              <a:t>Design thinking, Creativity, and Innovation </a:t>
            </a:r>
            <a:endParaRPr lang="en-UG" sz="3900"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6EF46354-548C-33FD-EDE2-7AAAD56BE3FB}"/>
              </a:ext>
            </a:extLst>
          </p:cNvPr>
          <p:cNvSpPr>
            <a:spLocks noGrp="1"/>
          </p:cNvSpPr>
          <p:nvPr>
            <p:ph idx="1"/>
          </p:nvPr>
        </p:nvSpPr>
        <p:spPr>
          <a:xfrm>
            <a:off x="838199" y="1042220"/>
            <a:ext cx="10950677" cy="5191432"/>
          </a:xfrm>
        </p:spPr>
        <p:txBody>
          <a:bodyPr>
            <a:normAutofit/>
          </a:bodyPr>
          <a:lstStyle/>
          <a:p>
            <a:pPr marL="0" indent="0" algn="just">
              <a:lnSpc>
                <a:spcPct val="100000"/>
              </a:lnSpc>
              <a:buNone/>
            </a:pPr>
            <a:endParaRPr lang="en-US" sz="1500" dirty="0"/>
          </a:p>
          <a:p>
            <a:pPr marL="0" indent="0" algn="just">
              <a:lnSpc>
                <a:spcPct val="100000"/>
              </a:lnSpc>
              <a:buNone/>
            </a:pPr>
            <a:endParaRPr lang="en-US" sz="1500" dirty="0"/>
          </a:p>
          <a:p>
            <a:pPr algn="just">
              <a:buFont typeface="Wingdings" panose="05000000000000000000" pitchFamily="2" charset="2"/>
              <a:buChar char="§"/>
            </a:pPr>
            <a:r>
              <a:rPr lang="en-US" dirty="0"/>
              <a:t>Did You Know Design Thinking is a Non-Linear Process?</a:t>
            </a:r>
          </a:p>
          <a:p>
            <a:pPr marL="0" indent="0" algn="just">
              <a:buNone/>
            </a:pPr>
            <a:endParaRPr lang="en-US" dirty="0"/>
          </a:p>
          <a:p>
            <a:pPr algn="just">
              <a:buFont typeface="Wingdings" panose="05000000000000000000" pitchFamily="2" charset="2"/>
              <a:buChar char="§"/>
            </a:pPr>
            <a:r>
              <a:rPr lang="en-US" dirty="0"/>
              <a:t>We’ve outlined a direct and linear design thinking process here, in which one stage seemingly leads to the next with a logical conclusion at user testing. However, in practice, the process is carried out in a more flexible and non-linear fashion.</a:t>
            </a:r>
          </a:p>
          <a:p>
            <a:pPr algn="just">
              <a:buFont typeface="Wingdings" panose="05000000000000000000" pitchFamily="2" charset="2"/>
              <a:buChar char="§"/>
            </a:pPr>
            <a:endParaRPr lang="en-US" dirty="0"/>
          </a:p>
          <a:p>
            <a:pPr marL="0" indent="0" algn="ctr">
              <a:buNone/>
            </a:pPr>
            <a:endParaRPr lang="en-US" dirty="0"/>
          </a:p>
        </p:txBody>
      </p:sp>
      <p:sp>
        <p:nvSpPr>
          <p:cNvPr id="2" name="Date Placeholder 1">
            <a:extLst>
              <a:ext uri="{FF2B5EF4-FFF2-40B4-BE49-F238E27FC236}">
                <a16:creationId xmlns:a16="http://schemas.microsoft.com/office/drawing/2014/main" id="{9CE95687-DFA2-1CD2-DCE4-BF138AAB0147}"/>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B6B3396D-C2BA-8EFA-3785-B4AD1C3479B5}"/>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D5BCE659-4DDA-CF1C-2FEE-13162B9B41F9}"/>
              </a:ext>
            </a:extLst>
          </p:cNvPr>
          <p:cNvSpPr>
            <a:spLocks noGrp="1"/>
          </p:cNvSpPr>
          <p:nvPr>
            <p:ph type="sldNum" sz="quarter" idx="12"/>
          </p:nvPr>
        </p:nvSpPr>
        <p:spPr/>
        <p:txBody>
          <a:bodyPr/>
          <a:lstStyle/>
          <a:p>
            <a:fld id="{B27BBD6D-857D-FE4D-9225-37EA03194FA6}" type="slidenum">
              <a:rPr lang="en-US" smtClean="0"/>
              <a:t>59</a:t>
            </a:fld>
            <a:endParaRPr lang="en-US"/>
          </a:p>
        </p:txBody>
      </p:sp>
    </p:spTree>
    <p:extLst>
      <p:ext uri="{BB962C8B-B14F-4D97-AF65-F5344CB8AC3E}">
        <p14:creationId xmlns:p14="http://schemas.microsoft.com/office/powerpoint/2010/main" val="2134258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51EF6-ED74-B160-7B4A-6DFFD14F9F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AF7A40-D15D-C5D7-77D0-AFDC2AA177FD}"/>
              </a:ext>
            </a:extLst>
          </p:cNvPr>
          <p:cNvSpPr>
            <a:spLocks noGrp="1"/>
          </p:cNvSpPr>
          <p:nvPr>
            <p:ph type="title"/>
          </p:nvPr>
        </p:nvSpPr>
        <p:spPr>
          <a:xfrm>
            <a:off x="838199" y="365126"/>
            <a:ext cx="11147323" cy="578458"/>
          </a:xfrm>
        </p:spPr>
        <p:txBody>
          <a:bodyPr>
            <a:normAutofit fontScale="90000"/>
          </a:bodyPr>
          <a:lstStyle/>
          <a:p>
            <a:r>
              <a:rPr lang="en-US" sz="3500" dirty="0">
                <a:latin typeface="Berlin Sans FB" panose="020E0602020502020306" pitchFamily="34" charset="0"/>
              </a:rPr>
              <a:t>Topic-1 Understanding  Entrepreneurship  and entrepreneurs</a:t>
            </a:r>
          </a:p>
        </p:txBody>
      </p:sp>
      <p:sp>
        <p:nvSpPr>
          <p:cNvPr id="3" name="Content Placeholder 2">
            <a:extLst>
              <a:ext uri="{FF2B5EF4-FFF2-40B4-BE49-F238E27FC236}">
                <a16:creationId xmlns:a16="http://schemas.microsoft.com/office/drawing/2014/main" id="{BCBD2550-FC87-1957-57DC-AD651F33892F}"/>
              </a:ext>
            </a:extLst>
          </p:cNvPr>
          <p:cNvSpPr>
            <a:spLocks noGrp="1"/>
          </p:cNvSpPr>
          <p:nvPr>
            <p:ph idx="1"/>
          </p:nvPr>
        </p:nvSpPr>
        <p:spPr>
          <a:xfrm>
            <a:off x="369651" y="943584"/>
            <a:ext cx="11527277" cy="5749046"/>
          </a:xfrm>
        </p:spPr>
        <p:txBody>
          <a:bodyPr>
            <a:normAutofit/>
          </a:bodyPr>
          <a:lstStyle/>
          <a:p>
            <a:pPr marL="0" lvl="0" indent="0">
              <a:buNone/>
            </a:pPr>
            <a:r>
              <a:rPr lang="en-US" sz="3500" b="1" dirty="0">
                <a:solidFill>
                  <a:prstClr val="black"/>
                </a:solidFill>
                <a:effectLst>
                  <a:outerShdw blurRad="38100" dist="38100" dir="2700000" algn="tl">
                    <a:srgbClr val="000000">
                      <a:alpha val="43137"/>
                    </a:srgbClr>
                  </a:outerShdw>
                </a:effectLst>
              </a:rPr>
              <a:t>Importance of Entrepreneurship</a:t>
            </a:r>
          </a:p>
          <a:p>
            <a:pPr marL="0" lvl="0" indent="0">
              <a:buNone/>
            </a:pPr>
            <a:endParaRPr lang="en-US" sz="3500" b="1" dirty="0">
              <a:solidFill>
                <a:prstClr val="black"/>
              </a:solidFill>
              <a:effectLst>
                <a:outerShdw blurRad="38100" dist="38100" dir="2700000" algn="tl">
                  <a:srgbClr val="000000">
                    <a:alpha val="43137"/>
                  </a:srgbClr>
                </a:outerShdw>
              </a:effectLst>
            </a:endParaRPr>
          </a:p>
          <a:p>
            <a:pPr marL="0" lvl="0" indent="0" algn="ctr">
              <a:buNone/>
            </a:pPr>
            <a:r>
              <a:rPr lang="en-US" sz="3500" dirty="0">
                <a:solidFill>
                  <a:prstClr val="black"/>
                </a:solidFill>
                <a:effectLst>
                  <a:outerShdw blurRad="38100" dist="38100" dir="2700000" algn="tl">
                    <a:srgbClr val="000000">
                      <a:alpha val="43137"/>
                    </a:srgbClr>
                  </a:outerShdw>
                </a:effectLst>
                <a:highlight>
                  <a:srgbClr val="FFFF00"/>
                </a:highlight>
              </a:rPr>
              <a:t>Brainstorming session </a:t>
            </a:r>
          </a:p>
        </p:txBody>
      </p:sp>
    </p:spTree>
    <p:extLst>
      <p:ext uri="{BB962C8B-B14F-4D97-AF65-F5344CB8AC3E}">
        <p14:creationId xmlns:p14="http://schemas.microsoft.com/office/powerpoint/2010/main" val="25033517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18986-5A61-6955-339A-7ED79B1905F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6D09B54-930A-1024-0F4E-D7BDEA37482E}"/>
              </a:ext>
            </a:extLst>
          </p:cNvPr>
          <p:cNvSpPr>
            <a:spLocks noGrp="1"/>
          </p:cNvSpPr>
          <p:nvPr>
            <p:ph type="title"/>
          </p:nvPr>
        </p:nvSpPr>
        <p:spPr/>
        <p:txBody>
          <a:bodyPr>
            <a:normAutofit fontScale="90000"/>
          </a:bodyPr>
          <a:lstStyle/>
          <a:p>
            <a:pPr algn="ct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Design thinking, Creativity, and Innovation </a:t>
            </a:r>
            <a:br>
              <a:rPr lang="en-US" b="1" dirty="0">
                <a:effectLst>
                  <a:outerShdw blurRad="38100" dist="38100" dir="2700000" algn="tl">
                    <a:srgbClr val="000000">
                      <a:alpha val="43137"/>
                    </a:srgbClr>
                  </a:outerShdw>
                </a:effectLst>
              </a:rPr>
            </a:br>
            <a:endParaRPr lang="en-UG"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0998E9DD-F813-02D7-44A9-EFACA368EBFF}"/>
              </a:ext>
            </a:extLst>
          </p:cNvPr>
          <p:cNvSpPr>
            <a:spLocks noGrp="1"/>
          </p:cNvSpPr>
          <p:nvPr>
            <p:ph idx="1"/>
          </p:nvPr>
        </p:nvSpPr>
        <p:spPr/>
        <p:txBody>
          <a:bodyPr>
            <a:normAutofit/>
          </a:bodyPr>
          <a:lstStyle/>
          <a:p>
            <a:pPr marL="0" indent="0" algn="ctr">
              <a:buNone/>
            </a:pPr>
            <a:r>
              <a:rPr lang="en-US" dirty="0"/>
              <a:t> </a:t>
            </a:r>
          </a:p>
          <a:p>
            <a:pPr marL="0" indent="0" algn="ctr">
              <a:buNone/>
            </a:pPr>
            <a:r>
              <a:rPr lang="en-US" sz="3500" dirty="0">
                <a:highlight>
                  <a:srgbClr val="FFFF00"/>
                </a:highlight>
              </a:rPr>
              <a:t>Questions and Answer</a:t>
            </a:r>
          </a:p>
        </p:txBody>
      </p:sp>
      <p:sp>
        <p:nvSpPr>
          <p:cNvPr id="2" name="Date Placeholder 1">
            <a:extLst>
              <a:ext uri="{FF2B5EF4-FFF2-40B4-BE49-F238E27FC236}">
                <a16:creationId xmlns:a16="http://schemas.microsoft.com/office/drawing/2014/main" id="{8E1E8198-0DA3-9068-2628-A39405728B22}"/>
              </a:ext>
            </a:extLst>
          </p:cNvPr>
          <p:cNvSpPr>
            <a:spLocks noGrp="1"/>
          </p:cNvSpPr>
          <p:nvPr>
            <p:ph type="dt" sz="half" idx="10"/>
          </p:nvPr>
        </p:nvSpPr>
        <p:spPr/>
        <p:txBody>
          <a:bodyPr/>
          <a:lstStyle/>
          <a:p>
            <a:fld id="{D098F5BF-D7C7-4553-A65D-E20228BAE4B1}" type="datetime1">
              <a:rPr lang="en-US" smtClean="0"/>
              <a:t>3/4/2026</a:t>
            </a:fld>
            <a:endParaRPr lang="en-US"/>
          </a:p>
        </p:txBody>
      </p:sp>
      <p:sp>
        <p:nvSpPr>
          <p:cNvPr id="4" name="Footer Placeholder 3">
            <a:extLst>
              <a:ext uri="{FF2B5EF4-FFF2-40B4-BE49-F238E27FC236}">
                <a16:creationId xmlns:a16="http://schemas.microsoft.com/office/drawing/2014/main" id="{5FDF3C29-1075-6968-C1FB-AF9F7DED2991}"/>
              </a:ext>
            </a:extLst>
          </p:cNvPr>
          <p:cNvSpPr>
            <a:spLocks noGrp="1"/>
          </p:cNvSpPr>
          <p:nvPr>
            <p:ph type="ftr" sz="quarter" idx="11"/>
          </p:nvPr>
        </p:nvSpPr>
        <p:spPr/>
        <p:txBody>
          <a:bodyPr/>
          <a:lstStyle/>
          <a:p>
            <a:r>
              <a:rPr lang="pl-PL"/>
              <a:t>Dr. Cnristopher Kusemererwa</a:t>
            </a:r>
            <a:endParaRPr lang="en-US"/>
          </a:p>
        </p:txBody>
      </p:sp>
      <p:sp>
        <p:nvSpPr>
          <p:cNvPr id="5" name="Slide Number Placeholder 4">
            <a:extLst>
              <a:ext uri="{FF2B5EF4-FFF2-40B4-BE49-F238E27FC236}">
                <a16:creationId xmlns:a16="http://schemas.microsoft.com/office/drawing/2014/main" id="{B3AD33B5-DE13-7FB4-F506-63F2EDDE7959}"/>
              </a:ext>
            </a:extLst>
          </p:cNvPr>
          <p:cNvSpPr>
            <a:spLocks noGrp="1"/>
          </p:cNvSpPr>
          <p:nvPr>
            <p:ph type="sldNum" sz="quarter" idx="12"/>
          </p:nvPr>
        </p:nvSpPr>
        <p:spPr/>
        <p:txBody>
          <a:bodyPr/>
          <a:lstStyle/>
          <a:p>
            <a:fld id="{B27BBD6D-857D-FE4D-9225-37EA03194FA6}" type="slidenum">
              <a:rPr lang="en-US" smtClean="0"/>
              <a:t>60</a:t>
            </a:fld>
            <a:endParaRPr lang="en-US"/>
          </a:p>
        </p:txBody>
      </p:sp>
    </p:spTree>
    <p:extLst>
      <p:ext uri="{BB962C8B-B14F-4D97-AF65-F5344CB8AC3E}">
        <p14:creationId xmlns:p14="http://schemas.microsoft.com/office/powerpoint/2010/main" val="1777362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4059C-84DB-9229-1CF1-5E56DD913D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A77309-EE87-3EB0-3886-EA1B30794B76}"/>
              </a:ext>
            </a:extLst>
          </p:cNvPr>
          <p:cNvSpPr>
            <a:spLocks noGrp="1"/>
          </p:cNvSpPr>
          <p:nvPr>
            <p:ph type="title"/>
          </p:nvPr>
        </p:nvSpPr>
        <p:spPr>
          <a:xfrm>
            <a:off x="838199" y="365126"/>
            <a:ext cx="11147323" cy="578458"/>
          </a:xfrm>
        </p:spPr>
        <p:txBody>
          <a:bodyPr>
            <a:normAutofit fontScale="90000"/>
          </a:bodyPr>
          <a:lstStyle/>
          <a:p>
            <a:r>
              <a:rPr lang="en-US" sz="3500" dirty="0">
                <a:latin typeface="Berlin Sans FB" panose="020E0602020502020306" pitchFamily="34" charset="0"/>
              </a:rPr>
              <a:t>Topic-1 Understanding  Entrepreneurship  and entrepreneurs</a:t>
            </a:r>
          </a:p>
        </p:txBody>
      </p:sp>
      <p:sp>
        <p:nvSpPr>
          <p:cNvPr id="3" name="Content Placeholder 2">
            <a:extLst>
              <a:ext uri="{FF2B5EF4-FFF2-40B4-BE49-F238E27FC236}">
                <a16:creationId xmlns:a16="http://schemas.microsoft.com/office/drawing/2014/main" id="{795AB19F-D06E-9E0F-73B1-49828ADB3C5F}"/>
              </a:ext>
            </a:extLst>
          </p:cNvPr>
          <p:cNvSpPr>
            <a:spLocks noGrp="1"/>
          </p:cNvSpPr>
          <p:nvPr>
            <p:ph idx="1"/>
          </p:nvPr>
        </p:nvSpPr>
        <p:spPr>
          <a:xfrm>
            <a:off x="369651" y="943584"/>
            <a:ext cx="11527277" cy="5749046"/>
          </a:xfrm>
        </p:spPr>
        <p:txBody>
          <a:bodyPr>
            <a:normAutofit/>
          </a:bodyPr>
          <a:lstStyle/>
          <a:p>
            <a:pPr marL="0" lvl="0" indent="0">
              <a:buNone/>
            </a:pPr>
            <a:r>
              <a:rPr lang="en-US" sz="3500" b="1" dirty="0">
                <a:solidFill>
                  <a:prstClr val="black"/>
                </a:solidFill>
                <a:effectLst>
                  <a:outerShdw blurRad="38100" dist="38100" dir="2700000" algn="tl">
                    <a:srgbClr val="000000">
                      <a:alpha val="43137"/>
                    </a:srgbClr>
                  </a:outerShdw>
                </a:effectLst>
                <a:highlight>
                  <a:srgbClr val="FFFF00"/>
                </a:highlight>
              </a:rPr>
              <a:t>Importance of Entrepreneurship</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Creation of job opportunities</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Introduce innovations</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Leads to better standards of living or quality  by providing a variety of goods ( Economic Development)</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Promotes community development entrepreneurs,/ Charity organizations</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Contribute to the national coffers</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Contribute to a country’s GDP-Monetary value of goods and services produced in a given time  ( Economic growth)</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Contribute to the country’s foreign exchange</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Promote regional development</a:t>
            </a:r>
          </a:p>
          <a:p>
            <a:pPr lvl="0">
              <a:buFont typeface="Wingdings" panose="05000000000000000000" pitchFamily="2" charset="2"/>
              <a:buChar char="Ø"/>
            </a:pPr>
            <a:r>
              <a:rPr lang="en-US" sz="2500" dirty="0">
                <a:solidFill>
                  <a:prstClr val="black"/>
                </a:solidFill>
                <a:effectLst>
                  <a:outerShdw blurRad="38100" dist="38100" dir="2700000" algn="tl">
                    <a:srgbClr val="000000">
                      <a:alpha val="43137"/>
                    </a:srgbClr>
                  </a:outerShdw>
                </a:effectLst>
              </a:rPr>
              <a:t> Competitiveness, which spurs innovation. etc.</a:t>
            </a:r>
          </a:p>
          <a:p>
            <a:pPr lvl="0">
              <a:buFont typeface="Wingdings" panose="05000000000000000000" pitchFamily="2" charset="2"/>
              <a:buChar char="Ø"/>
            </a:pPr>
            <a:endParaRPr lang="en-US" sz="2500" dirty="0">
              <a:solidFill>
                <a:prstClr val="black"/>
              </a:solidFill>
              <a:effectLst>
                <a:outerShdw blurRad="38100" dist="38100" dir="2700000" algn="tl">
                  <a:srgbClr val="000000">
                    <a:alpha val="43137"/>
                  </a:srgbClr>
                </a:outerShdw>
              </a:effectLst>
            </a:endParaRPr>
          </a:p>
          <a:p>
            <a:pPr lvl="0">
              <a:buFont typeface="Wingdings" panose="05000000000000000000" pitchFamily="2" charset="2"/>
              <a:buChar char="Ø"/>
            </a:pPr>
            <a:endParaRPr lang="en-US" sz="3500"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62845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039EF-8770-82A5-99FD-74B5FED5EA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2D8E8B-983B-0BC2-D69D-53BB5704C7B0}"/>
              </a:ext>
            </a:extLst>
          </p:cNvPr>
          <p:cNvSpPr>
            <a:spLocks noGrp="1"/>
          </p:cNvSpPr>
          <p:nvPr>
            <p:ph type="title"/>
          </p:nvPr>
        </p:nvSpPr>
        <p:spPr>
          <a:xfrm>
            <a:off x="838199" y="78659"/>
            <a:ext cx="11147323" cy="648928"/>
          </a:xfrm>
        </p:spPr>
        <p:txBody>
          <a:bodyPr>
            <a:normAutofit fontScale="90000"/>
          </a:bodyPr>
          <a:lstStyle/>
          <a:p>
            <a:r>
              <a:rPr lang="en-US" sz="3500" dirty="0">
                <a:latin typeface="Berlin Sans FB" panose="020E0602020502020306" pitchFamily="34" charset="0"/>
              </a:rPr>
              <a:t>Topic-1 Understanding  Entrepreneurship  and entrepreneurs</a:t>
            </a:r>
          </a:p>
        </p:txBody>
      </p:sp>
      <p:sp>
        <p:nvSpPr>
          <p:cNvPr id="3" name="Content Placeholder 2">
            <a:extLst>
              <a:ext uri="{FF2B5EF4-FFF2-40B4-BE49-F238E27FC236}">
                <a16:creationId xmlns:a16="http://schemas.microsoft.com/office/drawing/2014/main" id="{40C79764-E6DC-C6ED-38CC-FB410A127161}"/>
              </a:ext>
            </a:extLst>
          </p:cNvPr>
          <p:cNvSpPr>
            <a:spLocks noGrp="1"/>
          </p:cNvSpPr>
          <p:nvPr>
            <p:ph idx="1"/>
          </p:nvPr>
        </p:nvSpPr>
        <p:spPr>
          <a:xfrm>
            <a:off x="369651" y="943584"/>
            <a:ext cx="11527277" cy="5749046"/>
          </a:xfrm>
        </p:spPr>
        <p:txBody>
          <a:bodyPr>
            <a:normAutofit fontScale="92500" lnSpcReduction="20000"/>
          </a:bodyPr>
          <a:lstStyle/>
          <a:p>
            <a:pPr marL="0" lvl="0" indent="0">
              <a:buNone/>
            </a:pPr>
            <a:r>
              <a:rPr lang="en-US" sz="3500" b="1" dirty="0">
                <a:solidFill>
                  <a:prstClr val="black"/>
                </a:solidFill>
                <a:effectLst>
                  <a:outerShdw blurRad="38100" dist="38100" dir="2700000" algn="tl">
                    <a:srgbClr val="000000">
                      <a:alpha val="43137"/>
                    </a:srgbClr>
                  </a:outerShdw>
                </a:effectLst>
                <a:highlight>
                  <a:srgbClr val="FFFF00"/>
                </a:highlight>
              </a:rPr>
              <a:t>The entrepreneurial personality</a:t>
            </a:r>
          </a:p>
          <a:p>
            <a:pPr algn="just"/>
            <a:r>
              <a:rPr lang="en-US" dirty="0">
                <a:solidFill>
                  <a:srgbClr val="1F1F1F"/>
                </a:solidFill>
                <a:latin typeface="Google Sans"/>
              </a:rPr>
              <a:t>N</a:t>
            </a:r>
            <a:r>
              <a:rPr lang="en-US" b="0" i="0" dirty="0">
                <a:solidFill>
                  <a:srgbClr val="1F1F1F"/>
                </a:solidFill>
                <a:effectLst/>
                <a:latin typeface="Google Sans"/>
              </a:rPr>
              <a:t>o secret formula to being a successful entrepreneur; however, there are personality traits that have been found common among successful entrepreneurs </a:t>
            </a:r>
          </a:p>
          <a:p>
            <a:pPr algn="just"/>
            <a:r>
              <a:rPr lang="en-US" dirty="0">
                <a:solidFill>
                  <a:srgbClr val="1F1F1F"/>
                </a:solidFill>
                <a:latin typeface="Google Sans"/>
              </a:rPr>
              <a:t>A</a:t>
            </a:r>
            <a:r>
              <a:rPr lang="en-US" b="0" i="0" dirty="0">
                <a:solidFill>
                  <a:srgbClr val="1F1F1F"/>
                </a:solidFill>
                <a:effectLst/>
                <a:latin typeface="Google Sans"/>
              </a:rPr>
              <a:t>mong them are;</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Need for achievement</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Risk propensity</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Need for Independence and Autonomy</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Internal Locus of Control</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Persistence</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 Flexibility and experimentation </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Opportunity Orientation</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High level of energy and capacity for hard work</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Creativity and Innovation.</a:t>
            </a: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ü"/>
              <a:tabLst/>
              <a:defRPr/>
            </a:pPr>
            <a:r>
              <a:rPr kumimoji="0" lang="en-US" altLang="en-UG" sz="2700" b="0" i="0" u="none" strike="noStrike" kern="1200" cap="none" spc="0" normalizeH="0" baseline="0" noProof="0" dirty="0">
                <a:ln>
                  <a:noFill/>
                </a:ln>
                <a:solidFill>
                  <a:prstClr val="black"/>
                </a:solidFill>
                <a:effectLst/>
                <a:uLnTx/>
                <a:uFillTx/>
                <a:latin typeface="Calibri"/>
                <a:ea typeface="+mn-ea"/>
                <a:cs typeface="+mn-cs"/>
              </a:rPr>
              <a:t>Pro active</a:t>
            </a:r>
          </a:p>
          <a:p>
            <a:pPr marL="0" indent="0" algn="just">
              <a:buNone/>
            </a:pPr>
            <a:endParaRPr lang="en-US" sz="3500" b="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90605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DA816-BF54-3395-576B-2EE15EF4D9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15ADCF-1B7A-97D8-EEFF-7A4805E1E267}"/>
              </a:ext>
            </a:extLst>
          </p:cNvPr>
          <p:cNvSpPr>
            <a:spLocks noGrp="1"/>
          </p:cNvSpPr>
          <p:nvPr>
            <p:ph type="title"/>
          </p:nvPr>
        </p:nvSpPr>
        <p:spPr>
          <a:xfrm>
            <a:off x="838199" y="365126"/>
            <a:ext cx="11147323" cy="578458"/>
          </a:xfrm>
        </p:spPr>
        <p:txBody>
          <a:bodyPr>
            <a:normAutofit fontScale="90000"/>
          </a:bodyPr>
          <a:lstStyle/>
          <a:p>
            <a:r>
              <a:rPr lang="en-US" sz="3500" dirty="0">
                <a:latin typeface="Berlin Sans FB" panose="020E0602020502020306" pitchFamily="34" charset="0"/>
              </a:rPr>
              <a:t>Topic-1 Understanding  Entrepreneurship  and entrepreneurs</a:t>
            </a:r>
          </a:p>
        </p:txBody>
      </p:sp>
      <p:sp>
        <p:nvSpPr>
          <p:cNvPr id="3" name="Content Placeholder 2">
            <a:extLst>
              <a:ext uri="{FF2B5EF4-FFF2-40B4-BE49-F238E27FC236}">
                <a16:creationId xmlns:a16="http://schemas.microsoft.com/office/drawing/2014/main" id="{8D1FDD14-AFE9-5061-15E9-983234182F5F}"/>
              </a:ext>
            </a:extLst>
          </p:cNvPr>
          <p:cNvSpPr>
            <a:spLocks noGrp="1"/>
          </p:cNvSpPr>
          <p:nvPr>
            <p:ph idx="1"/>
          </p:nvPr>
        </p:nvSpPr>
        <p:spPr>
          <a:xfrm>
            <a:off x="369651" y="943584"/>
            <a:ext cx="11527277" cy="5749046"/>
          </a:xfrm>
        </p:spPr>
        <p:txBody>
          <a:bodyPr>
            <a:normAutofit/>
          </a:bodyPr>
          <a:lstStyle/>
          <a:p>
            <a:pPr marL="0" lvl="0" indent="0">
              <a:buNone/>
            </a:pPr>
            <a:r>
              <a:rPr lang="en-US" sz="3500" b="1" dirty="0">
                <a:solidFill>
                  <a:prstClr val="black"/>
                </a:solidFill>
                <a:effectLst>
                  <a:outerShdw blurRad="38100" dist="38100" dir="2700000" algn="tl">
                    <a:srgbClr val="000000">
                      <a:alpha val="43137"/>
                    </a:srgbClr>
                  </a:outerShdw>
                </a:effectLst>
                <a:highlight>
                  <a:srgbClr val="FFFF00"/>
                </a:highlight>
              </a:rPr>
              <a:t>Entrepreneurship as an individual endeavor</a:t>
            </a:r>
          </a:p>
          <a:p>
            <a:pPr algn="just">
              <a:lnSpc>
                <a:spcPct val="100000"/>
              </a:lnSpc>
            </a:pPr>
            <a:r>
              <a:rPr lang="en-US" sz="2600" dirty="0">
                <a:solidFill>
                  <a:prstClr val="black"/>
                </a:solidFill>
                <a:effectLst>
                  <a:outerShdw blurRad="38100" dist="38100" dir="2700000" algn="tl">
                    <a:srgbClr val="000000">
                      <a:alpha val="43137"/>
                    </a:srgbClr>
                  </a:outerShdw>
                </a:effectLst>
              </a:rPr>
              <a:t>About taking the initiative to start, manage, and grow a business by a single person. </a:t>
            </a:r>
          </a:p>
          <a:p>
            <a:pPr algn="just">
              <a:lnSpc>
                <a:spcPct val="100000"/>
              </a:lnSpc>
            </a:pPr>
            <a:r>
              <a:rPr lang="en-US" sz="2600" dirty="0">
                <a:solidFill>
                  <a:prstClr val="black"/>
                </a:solidFill>
                <a:effectLst>
                  <a:outerShdw blurRad="38100" dist="38100" dir="2700000" algn="tl">
                    <a:srgbClr val="000000">
                      <a:alpha val="43137"/>
                    </a:srgbClr>
                  </a:outerShdw>
                </a:effectLst>
              </a:rPr>
              <a:t>It emphasizes the personal initiative and responsibility of the entrepreneur in pursuing a business opportunity. </a:t>
            </a:r>
          </a:p>
          <a:p>
            <a:pPr algn="just">
              <a:lnSpc>
                <a:spcPct val="150000"/>
              </a:lnSpc>
            </a:pPr>
            <a:r>
              <a:rPr lang="en-US" sz="2600" dirty="0">
                <a:solidFill>
                  <a:prstClr val="black"/>
                </a:solidFill>
                <a:effectLst>
                  <a:outerShdw blurRad="38100" dist="38100" dir="2700000" algn="tl">
                    <a:srgbClr val="000000">
                      <a:alpha val="43137"/>
                    </a:srgbClr>
                  </a:outerShdw>
                </a:effectLst>
              </a:rPr>
              <a:t>Personal initiative- Looks at self-starting behavior, pro-activeness &amp;  persistence </a:t>
            </a:r>
          </a:p>
          <a:p>
            <a:pPr algn="just">
              <a:lnSpc>
                <a:spcPct val="100000"/>
              </a:lnSpc>
            </a:pPr>
            <a:r>
              <a:rPr lang="en-US" sz="2600" dirty="0">
                <a:solidFill>
                  <a:prstClr val="black"/>
                </a:solidFill>
                <a:effectLst>
                  <a:outerShdw blurRad="38100" dist="38100" dir="2700000" algn="tl">
                    <a:srgbClr val="000000">
                      <a:alpha val="43137"/>
                    </a:srgbClr>
                  </a:outerShdw>
                </a:effectLst>
              </a:rPr>
              <a:t>Thus, it highlights the individual's role as the main character, decision-maker, risk-taker, and driver of innovation within the business venture.</a:t>
            </a:r>
          </a:p>
          <a:p>
            <a:pPr algn="just"/>
            <a:endParaRPr lang="en-US" sz="2500"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48840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3220</TotalTime>
  <Words>4777</Words>
  <Application>Microsoft Office PowerPoint</Application>
  <PresentationFormat>Widescreen</PresentationFormat>
  <Paragraphs>556</Paragraphs>
  <Slides>60</Slides>
  <Notes>7</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60</vt:i4>
      </vt:variant>
    </vt:vector>
  </HeadingPairs>
  <TitlesOfParts>
    <vt:vector size="71" baseType="lpstr">
      <vt:lpstr>Arial</vt:lpstr>
      <vt:lpstr>Berlin Sans FB</vt:lpstr>
      <vt:lpstr>Calibri</vt:lpstr>
      <vt:lpstr>Calibri Light</vt:lpstr>
      <vt:lpstr>Cambria</vt:lpstr>
      <vt:lpstr>Georgia</vt:lpstr>
      <vt:lpstr>Google Sans</vt:lpstr>
      <vt:lpstr>Times New Roman</vt:lpstr>
      <vt:lpstr>Wingdings</vt:lpstr>
      <vt:lpstr>Office Theme</vt:lpstr>
      <vt:lpstr>1_Office Theme</vt:lpstr>
      <vt:lpstr>ENTREPRENEURIAL MINDSET &amp; ACTION </vt:lpstr>
      <vt:lpstr>Context</vt:lpstr>
      <vt:lpstr>Topic 1: Understanding Entrepreneurship &amp; Entrepreneurs</vt:lpstr>
      <vt:lpstr>Topic 1: Understanding Entrepreneurs &amp; &amp; Entrepreneurship</vt:lpstr>
      <vt:lpstr>Topic-1 Understanding  Entrepreneurship  and entrepreneurs</vt:lpstr>
      <vt:lpstr>Topic-1 Understanding  Entrepreneurship  and entrepreneurs</vt:lpstr>
      <vt:lpstr>Topic-1 Understanding  Entrepreneurship  and entrepreneurs</vt:lpstr>
      <vt:lpstr>Topic-1 Understanding  Entrepreneurship  and entrepreneurs</vt:lpstr>
      <vt:lpstr>Topic-1 Understanding  Entrepreneurship  and entrepreneurs</vt:lpstr>
      <vt:lpstr>Topic-1 Understanding  Entrepreneurship  and entrepreneurs</vt:lpstr>
      <vt:lpstr>Topic 1: Understanding Entrepreneurship and an Entrepreneur</vt:lpstr>
      <vt:lpstr>Topic 1: Understanding Entrepreneurship and an Entrepreneur</vt:lpstr>
      <vt:lpstr>Topic 1: Understanding Entrepreneurship and an Entrepreneur</vt:lpstr>
      <vt:lpstr>PowerPoint Presentation</vt:lpstr>
      <vt:lpstr>Theoretical foundations of entrepreneurship</vt:lpstr>
      <vt:lpstr>Opportunity–Based Entrepreneurship Theory </vt:lpstr>
      <vt:lpstr>PowerPoint Presentation</vt:lpstr>
      <vt:lpstr>PowerPoint Presentation</vt:lpstr>
      <vt:lpstr>PowerPoint Presentation</vt:lpstr>
      <vt:lpstr>PowerPoint Presentation</vt:lpstr>
      <vt:lpstr>PowerPoint Presentation</vt:lpstr>
      <vt:lpstr>PowerPoint Presentation</vt:lpstr>
      <vt:lpstr>Kunkel’s Theory of Entrepreneurial Supply </vt:lpstr>
      <vt:lpstr>Kunkel’s Theory of Entrepreneurial Supply </vt:lpstr>
      <vt:lpstr>PowerPoint Presentation</vt:lpstr>
      <vt:lpstr>PowerPoint Presentation</vt:lpstr>
      <vt:lpstr>PowerPoint Presentation</vt:lpstr>
      <vt:lpstr>PowerPoint Presentation</vt:lpstr>
      <vt:lpstr>  Criticisms of the Kunkel’s Theory of Entrepreneurial Supply  </vt:lpstr>
      <vt:lpstr> Political Economy Theory  </vt:lpstr>
      <vt:lpstr> Types of Political Economies  </vt:lpstr>
      <vt:lpstr>PowerPoint Presentation</vt:lpstr>
      <vt:lpstr>PowerPoint Presentation</vt:lpstr>
      <vt:lpstr> Political Economy Theory </vt:lpstr>
      <vt:lpstr> Political Economy Theory </vt:lpstr>
      <vt:lpstr> Marxism:  </vt:lpstr>
      <vt:lpstr>Economic nationalism</vt:lpstr>
      <vt:lpstr> Innovation and Entrepreneurship </vt:lpstr>
      <vt:lpstr> Understanding Innovation and Entrepreneurship </vt:lpstr>
      <vt:lpstr>PowerPoint Presentation</vt:lpstr>
      <vt:lpstr>PowerPoint Presentation</vt:lpstr>
      <vt:lpstr>Importance of innovations to firms </vt:lpstr>
      <vt:lpstr>Degrees of innovations in firms </vt:lpstr>
      <vt:lpstr>PowerPoint Presentation</vt:lpstr>
      <vt:lpstr>PowerPoint Presentation</vt:lpstr>
      <vt:lpstr>PowerPoint Presentation</vt:lpstr>
      <vt:lpstr> The challenges of innovation in firms  </vt:lpstr>
      <vt:lpstr>PowerPoint Presentation</vt:lpstr>
      <vt:lpstr>Topic Three</vt:lpstr>
      <vt:lpstr> Design thinking, Creativity, and Innovation  </vt:lpstr>
      <vt:lpstr> Design thinking, Creativity, and Innovation  </vt:lpstr>
      <vt:lpstr> The Five Stages of Design Thinking </vt:lpstr>
      <vt:lpstr> Empathize -Research Users' Needs </vt:lpstr>
      <vt:lpstr>Define—State Your Users Needs or Problems</vt:lpstr>
      <vt:lpstr>Models for assessing business needs</vt:lpstr>
      <vt:lpstr>Stage 3: Ideate—Challenge Assumptions and Create Ideas</vt:lpstr>
      <vt:lpstr>Stage 4: Prototype—Start to Create Solutions</vt:lpstr>
      <vt:lpstr>Stage 5:Test—Try Your Solutions Out</vt:lpstr>
      <vt:lpstr>Design thinking, Creativity, and Innovation </vt:lpstr>
      <vt:lpstr> Design thinking, Creativity, and Innovation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Development</dc:title>
  <dc:creator>HP</dc:creator>
  <cp:lastModifiedBy>ckusemererwa@mubs.ac.ug</cp:lastModifiedBy>
  <cp:revision>94</cp:revision>
  <dcterms:created xsi:type="dcterms:W3CDTF">2024-01-17T01:46:20Z</dcterms:created>
  <dcterms:modified xsi:type="dcterms:W3CDTF">2026-03-04T18:16:01Z</dcterms:modified>
</cp:coreProperties>
</file>