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83" r:id="rId4"/>
    <p:sldId id="273" r:id="rId5"/>
    <p:sldId id="291" r:id="rId6"/>
    <p:sldId id="284" r:id="rId7"/>
    <p:sldId id="285" r:id="rId8"/>
    <p:sldId id="286" r:id="rId9"/>
    <p:sldId id="289" r:id="rId10"/>
    <p:sldId id="290" r:id="rId11"/>
    <p:sldId id="292" r:id="rId12"/>
    <p:sldId id="293" r:id="rId13"/>
    <p:sldId id="294" r:id="rId14"/>
    <p:sldId id="295" r:id="rId15"/>
    <p:sldId id="296" r:id="rId16"/>
    <p:sldId id="28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3083" y="2514601"/>
            <a:ext cx="9281529" cy="1193333"/>
          </a:xfrm>
        </p:spPr>
        <p:txBody>
          <a:bodyPr>
            <a:normAutofit/>
          </a:bodyPr>
          <a:lstStyle/>
          <a:p>
            <a:r>
              <a:rPr lang="en-US" sz="3600" b="1" dirty="0"/>
              <a:t>Policy </a:t>
            </a:r>
            <a:r>
              <a:rPr lang="en-GB" altLang="en-US" sz="3600" b="1" dirty="0"/>
              <a:t>Instruments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051883"/>
            <a:ext cx="8165473" cy="215597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b="1" i="1" dirty="0"/>
              <a:t>Dr. Annet .K. NABATANZI MUYIMBA, PhD</a:t>
            </a:r>
          </a:p>
          <a:p>
            <a:pPr>
              <a:lnSpc>
                <a:spcPct val="90000"/>
              </a:lnSpc>
            </a:pPr>
            <a:r>
              <a:rPr lang="en-US" altLang="en-US" b="1" i="1" dirty="0"/>
              <a:t>Dept: Leadership &amp; Governance</a:t>
            </a:r>
          </a:p>
          <a:p>
            <a:pPr>
              <a:lnSpc>
                <a:spcPct val="90000"/>
              </a:lnSpc>
            </a:pPr>
            <a:r>
              <a:rPr lang="en-US" b="1"/>
              <a:t>MLG 7108 &amp; MBA 8157 </a:t>
            </a:r>
            <a:r>
              <a:rPr lang="en-US" b="1" dirty="0"/>
              <a:t>- </a:t>
            </a:r>
            <a:r>
              <a:rPr lang="en-US" altLang="en-US" b="1" i="1" dirty="0"/>
              <a:t>Lecture </a:t>
            </a:r>
            <a:r>
              <a:rPr lang="en-GB" altLang="en-US" b="1" i="1" dirty="0"/>
              <a:t>Five</a:t>
            </a:r>
            <a:endParaRPr lang="en-US" altLang="en-US" b="1" i="1" dirty="0"/>
          </a:p>
          <a:p>
            <a:pPr>
              <a:lnSpc>
                <a:spcPct val="90000"/>
              </a:lnSpc>
            </a:pPr>
            <a:r>
              <a:rPr lang="en-US" b="1" dirty="0"/>
              <a:t>Public Policy Analysis Course</a:t>
            </a:r>
          </a:p>
          <a:p>
            <a:pPr>
              <a:lnSpc>
                <a:spcPct val="90000"/>
              </a:lnSpc>
            </a:pPr>
            <a:r>
              <a:rPr lang="en-US" b="1" dirty="0"/>
              <a:t>Makerere University Business School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689735" y="1248410"/>
          <a:ext cx="9675495" cy="5090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3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06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8. </a:t>
                      </a:r>
                      <a:r>
                        <a:rPr lang="en-GB" altLang="en-US" sz="1600" b="1">
                          <a:sym typeface="+mn-ea"/>
                        </a:rPr>
                        <a:t> International cooperation</a:t>
                      </a:r>
                      <a:endParaRPr lang="en-GB" altLang="en-US" sz="1600" b="1"/>
                    </a:p>
                    <a:p>
                      <a:pPr>
                        <a:buNone/>
                      </a:pPr>
                      <a:r>
                        <a:rPr 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altLang="en-US" sz="1600">
                          <a:sym typeface="+mn-ea"/>
                        </a:rPr>
                        <a:t>Agreements and treaties, protocols, conventions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altLang="en-US" sz="16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address global challenges collaboratively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4480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9. Market</a:t>
                      </a:r>
                      <a:r>
                        <a:rPr lang="en-GB" altLang="en-US" sz="1600" b="1">
                          <a:sym typeface="+mn-ea"/>
                        </a:rPr>
                        <a:t> based</a:t>
                      </a:r>
                      <a:r>
                        <a:rPr lang="en-US" sz="1600" b="1">
                          <a:sym typeface="+mn-ea"/>
                        </a:rPr>
                        <a:t> Instruments</a:t>
                      </a:r>
                      <a:endParaRPr lang="en-US" sz="1600" b="1"/>
                    </a:p>
                    <a:p>
                      <a:pPr>
                        <a:buNone/>
                      </a:pPr>
                      <a:endParaRPr lang="en-GB" altLang="en-US" sz="1600"/>
                    </a:p>
                    <a:p>
                      <a:pPr>
                        <a:buNone/>
                      </a:pPr>
                      <a:r>
                        <a:rPr lang="en-GB" alt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>
                          <a:sym typeface="+mn-ea"/>
                        </a:rPr>
                        <a:t>1. Cap and Trade System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establish limits on the total amount of certain pollutants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allow entities to buy and sell emission allowances,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create economic incentives for emissions reduction.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55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>
                          <a:sym typeface="+mn-ea"/>
                        </a:rPr>
                        <a:t>2. Environmental Markets: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 create markets for ecosystem services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Allow entities to buy and sell credits related to environmental conservation and restoration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32175337"/>
              </p:ext>
            </p:extLst>
          </p:nvPr>
        </p:nvGraphicFramePr>
        <p:xfrm>
          <a:off x="1689735" y="1248410"/>
          <a:ext cx="9675495" cy="4267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3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9190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10. </a:t>
                      </a:r>
                      <a:r>
                        <a:rPr lang="en-GB" altLang="en-US" sz="1600" b="1">
                          <a:sym typeface="+mn-ea"/>
                        </a:rPr>
                        <a:t>M &amp; E</a:t>
                      </a:r>
                      <a:endParaRPr lang="en-US" sz="1600" b="1"/>
                    </a:p>
                    <a:p>
                      <a:pPr>
                        <a:buNone/>
                      </a:pPr>
                      <a:endParaRPr lang="en-GB" altLang="en-US" sz="1600"/>
                    </a:p>
                    <a:p>
                      <a:pPr>
                        <a:buNone/>
                      </a:pPr>
                      <a:r>
                        <a:rPr lang="en-GB" alt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GB" altLang="en-US" sz="1600" dirty="0">
                          <a:sym typeface="+mn-ea"/>
                        </a:rPr>
                        <a:t>Key performance indicators (KPI);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altLang="en-US" sz="1600" dirty="0">
                          <a:sym typeface="+mn-ea"/>
                        </a:rPr>
                        <a:t>Outcome and impact indicators such as environmental. Social, poverty and gender impact indicators.</a:t>
                      </a: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measure the performance of a policy or program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measure the long-term effects/impact of a policy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55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3.  Data Collection and Surveys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gather data used in monitoring policy effectiveness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73726197"/>
              </p:ext>
            </p:extLst>
          </p:nvPr>
        </p:nvGraphicFramePr>
        <p:xfrm>
          <a:off x="1260475" y="878205"/>
          <a:ext cx="9997440" cy="5801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1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7595"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endParaRPr lang="en-GB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4. Field Inspections </a:t>
                      </a:r>
                    </a:p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(site visits and on the ground checks)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ensure compliance and assess the progress of programs, such as health inspections of clinics or environmental assessments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96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5. Audits</a:t>
                      </a: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6. Independent evaluation studies</a:t>
                      </a: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7. Peer reviews and benchmarking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verify the proper use of funds and resources in line with policy guidelines.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conduct impartial reviews of policy outcomes.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compare policy performance and  identify best practices and gaps.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4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8. Management information systems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Digital systems that track inputs, outputs, progress and outcomes of policy implementation, such as educational performance tracking tools.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63576482"/>
              </p:ext>
            </p:extLst>
          </p:nvPr>
        </p:nvGraphicFramePr>
        <p:xfrm>
          <a:off x="1367790" y="771525"/>
          <a:ext cx="10475595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4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29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9840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GB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9. Feedback Mechanisms:</a:t>
                      </a:r>
                    </a:p>
                    <a:p>
                      <a:pPr indent="0">
                        <a:buFont typeface="+mj-lt"/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b="1" i="1" dirty="0">
                          <a:sym typeface="+mn-ea"/>
                        </a:rPr>
                        <a:t>Public Consultations and Stakeholder Workshops:</a:t>
                      </a:r>
                      <a:r>
                        <a:rPr lang="en-GB" altLang="en-US" sz="1600" dirty="0">
                          <a:sym typeface="+mn-ea"/>
                        </a:rPr>
                        <a:t> Engaging citizens and stakeholders to gather qualitative data on their experiences and perceptions of policy impacts.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b="1" dirty="0">
                          <a:sym typeface="+mn-ea"/>
                        </a:rPr>
                        <a:t>Hotlines, broadcasting and Digital Platforms: </a:t>
                      </a:r>
                      <a:r>
                        <a:rPr lang="en-GB" altLang="en-US" sz="1600" dirty="0">
                          <a:sym typeface="+mn-ea"/>
                        </a:rPr>
                        <a:t>Establishing communication channels for beneficiaries and the public to report issues and provide feedback.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3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10. Monitoring Committees and Oversight Bodies:</a:t>
                      </a: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b="1" i="1" dirty="0">
                          <a:sym typeface="+mn-ea"/>
                        </a:rPr>
                        <a:t>Parliamentary Oversight Committees</a:t>
                      </a:r>
                      <a:r>
                        <a:rPr lang="en-GB" altLang="en-US" sz="1600" dirty="0">
                          <a:sym typeface="+mn-ea"/>
                        </a:rPr>
                        <a:t>: Legislative bodies that oversee policy implementation and hold government agencies accountable.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b="1" i="1" dirty="0">
                          <a:sym typeface="+mn-ea"/>
                        </a:rPr>
                        <a:t>Citizen Advisory Boards:</a:t>
                      </a:r>
                      <a:r>
                        <a:rPr lang="en-GB" altLang="en-US" sz="1600" dirty="0">
                          <a:sym typeface="+mn-ea"/>
                        </a:rPr>
                        <a:t> Groups composed of community members that provide input and feedback on policy effectiveness.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33743115"/>
              </p:ext>
            </p:extLst>
          </p:nvPr>
        </p:nvGraphicFramePr>
        <p:xfrm>
          <a:off x="1798320" y="335280"/>
          <a:ext cx="9997440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4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1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9840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GB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11. Pilot Programs and Trials:</a:t>
                      </a:r>
                    </a:p>
                    <a:p>
                      <a:pPr indent="0">
                        <a:buFont typeface="+mj-lt"/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 </a:t>
                      </a:r>
                      <a:r>
                        <a:rPr lang="en-GB" altLang="en-US" sz="1600" b="1" i="1">
                          <a:sym typeface="+mn-ea"/>
                        </a:rPr>
                        <a:t>Pilot Projects:</a:t>
                      </a:r>
                      <a:r>
                        <a:rPr lang="en-GB" altLang="en-US" sz="1600">
                          <a:sym typeface="+mn-ea"/>
                        </a:rPr>
                        <a:t> Implementing policies on a smaller scale to test their effectiveness and feasibility before full-scale implementation.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b="1" i="1">
                          <a:sym typeface="+mn-ea"/>
                        </a:rPr>
                        <a:t>Randomized Controlled Trials (RCTs)</a:t>
                      </a:r>
                      <a:r>
                        <a:rPr lang="en-GB" altLang="en-US" sz="1600">
                          <a:sym typeface="+mn-ea"/>
                        </a:rPr>
                        <a:t>: Experimental designs that measure the causal impact of interventions by comparing treated groups with control groups.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96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12.Annual and Periodic Reports:</a:t>
                      </a: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 </a:t>
                      </a:r>
                      <a:r>
                        <a:rPr lang="en-GB" altLang="en-US" sz="1600" b="1" i="1" dirty="0">
                          <a:sym typeface="+mn-ea"/>
                        </a:rPr>
                        <a:t>Progress Reports: </a:t>
                      </a:r>
                      <a:r>
                        <a:rPr lang="en-GB" altLang="en-US" sz="1600" dirty="0">
                          <a:sym typeface="+mn-ea"/>
                        </a:rPr>
                        <a:t>Regular documents that provide updates on the implementation status of policies and programs.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b="1" i="1" dirty="0">
                          <a:sym typeface="+mn-ea"/>
                        </a:rPr>
                        <a:t>White Papers and Policy Briefs:</a:t>
                      </a:r>
                      <a:r>
                        <a:rPr lang="en-GB" altLang="en-US" sz="1600" dirty="0">
                          <a:sym typeface="+mn-ea"/>
                        </a:rPr>
                        <a:t> Summarize findings from evaluations and provide recommendations for future action.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23189119"/>
              </p:ext>
            </p:extLst>
          </p:nvPr>
        </p:nvGraphicFramePr>
        <p:xfrm>
          <a:off x="1689735" y="1958975"/>
          <a:ext cx="9997440" cy="3615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4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1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02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480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13. Impact Assessments:</a:t>
                      </a:r>
                    </a:p>
                    <a:p>
                      <a:pPr indent="0">
                        <a:buFont typeface="+mj-lt"/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 </a:t>
                      </a:r>
                      <a:r>
                        <a:rPr lang="en-GB" altLang="en-US" sz="1600" b="1" i="1" dirty="0">
                          <a:sym typeface="+mn-ea"/>
                        </a:rPr>
                        <a:t>Ex-ante and Ex-post evaluations: </a:t>
                      </a:r>
                      <a:r>
                        <a:rPr lang="en-GB" altLang="en-US" sz="1600" dirty="0">
                          <a:sym typeface="+mn-ea"/>
                        </a:rPr>
                        <a:t>Assessing potential impacts before policy implementation (ex-ante) and actual outcomes after implementation (ex-post).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581" y="624110"/>
            <a:ext cx="9508032" cy="1280890"/>
          </a:xfrm>
        </p:spPr>
        <p:txBody>
          <a:bodyPr/>
          <a:lstStyle/>
          <a:p>
            <a:r>
              <a:rPr lang="en-US" b="1" dirty="0"/>
              <a:t>Revision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4301" y="1905000"/>
            <a:ext cx="9600311" cy="44286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altLang="en-US" sz="2400" dirty="0"/>
              <a:t>1)  In your class groups, Identify the different instruments used in the 5 selected Ugandan public policies.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altLang="en-US" sz="2400" dirty="0"/>
              <a:t>2) Explain how the instruments are utilized in the selected public policies.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altLang="en-US" sz="2400" dirty="0"/>
              <a:t>3) Discuss the advantages and disadvantages of the identified instruments in (1) above.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Public Policy Instruments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5495" y="1365885"/>
            <a:ext cx="9449435" cy="52101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Definition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Policy Instruments are </a:t>
            </a:r>
            <a:r>
              <a:rPr lang="en-US" sz="2400" dirty="0"/>
              <a:t>the specific tools, mechanisms, </a:t>
            </a:r>
            <a:r>
              <a:rPr lang="en-GB" altLang="en-US" sz="2400" dirty="0"/>
              <a:t>strategies, </a:t>
            </a:r>
            <a:r>
              <a:rPr lang="en-US" sz="2400" dirty="0"/>
              <a:t>measures or means that governments use to achieve their policy goals and objectives.</a:t>
            </a: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altLang="en-US" sz="2800" b="1" dirty="0">
                <a:solidFill>
                  <a:srgbClr val="FF0000"/>
                </a:solidFill>
              </a:rPr>
              <a:t>Classifications/types 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GB" altLang="en-US" sz="2400" dirty="0"/>
              <a:t>PP</a:t>
            </a:r>
            <a:r>
              <a:rPr lang="en-US" sz="2400" dirty="0"/>
              <a:t> instruments can be categorized as: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Regulatory </a:t>
            </a:r>
            <a:r>
              <a:rPr lang="en-GB" altLang="en-US" sz="2400" dirty="0"/>
              <a:t>vs.</a:t>
            </a:r>
            <a:r>
              <a:rPr lang="en-US" sz="2400" dirty="0"/>
              <a:t> </a:t>
            </a:r>
            <a:r>
              <a:rPr lang="en-GB" altLang="en-US" sz="2400" dirty="0"/>
              <a:t>N</a:t>
            </a:r>
            <a:r>
              <a:rPr lang="en-US" sz="2400" dirty="0"/>
              <a:t>on-regulatory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Mandatory </a:t>
            </a:r>
            <a:r>
              <a:rPr lang="en-GB" altLang="en-US" sz="2400" dirty="0"/>
              <a:t>vs.</a:t>
            </a:r>
            <a:r>
              <a:rPr lang="en-US" sz="2400" dirty="0"/>
              <a:t> Voluntary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Monetary vs. non-monetary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Direct </a:t>
            </a:r>
            <a:r>
              <a:rPr lang="en-GB" altLang="en-US" sz="2400" dirty="0"/>
              <a:t>vs.</a:t>
            </a:r>
            <a:r>
              <a:rPr lang="en-US" sz="2400" dirty="0"/>
              <a:t> </a:t>
            </a:r>
            <a:r>
              <a:rPr lang="en-GB" altLang="en-US" sz="2400" dirty="0"/>
              <a:t>I</a:t>
            </a:r>
            <a:r>
              <a:rPr lang="en-US" sz="2400" dirty="0"/>
              <a:t>ndirect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ym typeface="+mn-ea"/>
              </a:rPr>
              <a:t>Mixed</a:t>
            </a:r>
            <a:r>
              <a:rPr lang="en-GB" altLang="en-US" sz="2800" dirty="0">
                <a:sym typeface="+mn-ea"/>
              </a:rPr>
              <a:t> </a:t>
            </a: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Public Policy Instruments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5495" y="1365885"/>
            <a:ext cx="9449435" cy="5210175"/>
          </a:xfrm>
        </p:spPr>
        <p:txBody>
          <a:bodyPr>
            <a:normAutofit fontScale="85000" lnSpcReduction="20000"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en-US" sz="2220" b="1" dirty="0">
                <a:solidFill>
                  <a:srgbClr val="FF0000"/>
                </a:solidFill>
              </a:rPr>
              <a:t>Nature/types</a:t>
            </a:r>
            <a:endParaRPr lang="en-US" sz="222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220" dirty="0">
                <a:sym typeface="+mn-ea"/>
              </a:rPr>
              <a:t>Economic/financial/fiscal e.g. taxes, subsidies, loans, grants etc.</a:t>
            </a:r>
            <a:endParaRPr lang="en-US" sz="222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220" dirty="0">
                <a:sym typeface="+mn-ea"/>
              </a:rPr>
              <a:t>Educational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20" dirty="0">
                <a:sym typeface="+mn-ea"/>
              </a:rPr>
              <a:t>Informational</a:t>
            </a:r>
            <a:endParaRPr lang="en-US" sz="222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220" dirty="0">
                <a:sym typeface="+mn-ea"/>
              </a:rPr>
              <a:t>Collaborative/partnerships </a:t>
            </a:r>
            <a:endParaRPr lang="en-GB" altLang="en-US" sz="222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220" dirty="0">
                <a:sym typeface="+mn-ea"/>
              </a:rPr>
              <a:t>Research and development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220" dirty="0">
                <a:sym typeface="+mn-ea"/>
              </a:rPr>
              <a:t>Monitoring and evaluation</a:t>
            </a:r>
            <a:endParaRPr lang="en-GB" altLang="en-US" sz="222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220" dirty="0">
                <a:sym typeface="+mn-ea"/>
              </a:rPr>
              <a:t>Incentives</a:t>
            </a:r>
            <a:endParaRPr lang="en-GB" altLang="en-US" sz="222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220" dirty="0">
                <a:sym typeface="+mn-ea"/>
              </a:rPr>
              <a:t>International cooperation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220" dirty="0">
                <a:sym typeface="+mn-ea"/>
              </a:rPr>
              <a:t>Etc</a:t>
            </a:r>
          </a:p>
          <a:p>
            <a:pPr marL="0" indent="0">
              <a:buNone/>
            </a:pPr>
            <a:r>
              <a:rPr lang="en-US" sz="2220" b="1" dirty="0">
                <a:solidFill>
                  <a:srgbClr val="FF0000"/>
                </a:solidFill>
              </a:rPr>
              <a:t>Examples</a:t>
            </a:r>
          </a:p>
          <a:p>
            <a:pPr marL="0" indent="0">
              <a:buNone/>
            </a:pPr>
            <a:r>
              <a:rPr lang="en-US" sz="2220" dirty="0"/>
              <a:t>Examples of policy instruments include laws, regulations, </a:t>
            </a:r>
            <a:r>
              <a:rPr lang="en-GB" altLang="en-US" sz="2220" dirty="0"/>
              <a:t>rules, standards, agreements and treaties, </a:t>
            </a:r>
            <a:r>
              <a:rPr lang="en-US" sz="2220" dirty="0"/>
              <a:t>permits, licenses, subsidies, taxes, grants, loans, </a:t>
            </a:r>
            <a:r>
              <a:rPr lang="en-GB" altLang="en-US" sz="2220" dirty="0"/>
              <a:t>cash/food/basic necessities assistance, cost sharing, compensations, </a:t>
            </a:r>
            <a:r>
              <a:rPr lang="en-US" sz="2220" dirty="0"/>
              <a:t>rewards and penalties, </a:t>
            </a:r>
            <a:r>
              <a:rPr lang="en-GB" altLang="en-US" sz="2220" dirty="0"/>
              <a:t>bursaries/scholarships, </a:t>
            </a:r>
            <a:r>
              <a:rPr lang="en-US" sz="2220" dirty="0"/>
              <a:t>plans, public services, education</a:t>
            </a:r>
            <a:r>
              <a:rPr lang="en-GB" altLang="en-US" sz="2220" dirty="0"/>
              <a:t>al</a:t>
            </a:r>
            <a:r>
              <a:rPr lang="en-US" sz="2220" dirty="0"/>
              <a:t> programs, and public awareness campaigns.</a:t>
            </a:r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>
                <a:sym typeface="+mn-ea"/>
              </a:rPr>
              <a:t>Purpose of Policy Instruments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046914" y="2133600"/>
          <a:ext cx="9458325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2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2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2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b="1"/>
                        <a:t>1. </a:t>
                      </a:r>
                      <a:r>
                        <a:rPr lang="en-US" b="1"/>
                        <a:t>Regulatory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/>
                        <a:t>Laws and Regulations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/>
                        <a:t>T</a:t>
                      </a:r>
                      <a:r>
                        <a:rPr lang="en-US"/>
                        <a:t>o set standards and rules that individuals, businesses, and organizations must follow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2. Permits and Licenses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To regulate specific activities or ensure compliance with certain standards.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3. Zoning and Land-Use Planning.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To control the use of land and determine how different areas can be developed.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>
                <a:sym typeface="+mn-ea"/>
              </a:rPr>
              <a:t>Purpose of Policy Instruments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734185" y="1720850"/>
          <a:ext cx="9770745" cy="501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6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6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69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52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1680"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>
                        <a:buFont typeface="+mj-lt"/>
                        <a:buNone/>
                      </a:pPr>
                      <a:r>
                        <a:rPr lang="en-GB" altLang="en-US"/>
                        <a:t>4. </a:t>
                      </a:r>
                      <a:r>
                        <a:rPr lang="en-US"/>
                        <a:t>Health and Safety Standards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T</a:t>
                      </a:r>
                      <a:r>
                        <a:t>o protect the health and safety of workers in various industries.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To </a:t>
                      </a:r>
                      <a:r>
                        <a:t>ensur</a:t>
                      </a:r>
                      <a:r>
                        <a:rPr lang="en-GB"/>
                        <a:t>e</a:t>
                      </a:r>
                      <a:r>
                        <a:t> the safety of products available to consumers.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33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5. Ant trust and competition laws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Prevent monopolistic practices and promoting fair competition in the marketplace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7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6. Any other type of regualtion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To maintain order, protect public interest, ensure quality, govern operations etc.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862455" y="1828800"/>
          <a:ext cx="9458325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2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2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2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040"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b="1"/>
                        <a:t>2. </a:t>
                      </a:r>
                      <a:r>
                        <a:rPr lang="en-US" b="1"/>
                        <a:t>Economic Instruments</a:t>
                      </a:r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800">
                          <a:sym typeface="+mn-ea"/>
                        </a:rPr>
                        <a:t>Taxation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</a:t>
                      </a:r>
                      <a:r>
                        <a:rPr lang="en-US" sz="1800">
                          <a:sym typeface="+mn-ea"/>
                        </a:rPr>
                        <a:t>o discourage certain behaviors (e.g., tobacco taxes)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</a:t>
                      </a:r>
                      <a:r>
                        <a:rPr lang="en-US" sz="1800">
                          <a:sym typeface="+mn-ea"/>
                        </a:rPr>
                        <a:t>o fund specific programs.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7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2. </a:t>
                      </a:r>
                      <a:r>
                        <a:rPr lang="en-US" sz="1800">
                          <a:sym typeface="+mn-ea"/>
                        </a:rPr>
                        <a:t>Subsidies</a:t>
                      </a:r>
                      <a:endParaRPr lang="en-US" sz="1800"/>
                    </a:p>
                    <a:p>
                      <a:pPr>
                        <a:buNone/>
                      </a:pPr>
                      <a:endParaRPr lang="en-GB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</a:t>
                      </a:r>
                      <a:r>
                        <a:rPr lang="en-US" sz="1800">
                          <a:sym typeface="+mn-ea"/>
                        </a:rPr>
                        <a:t>o encourage desirable activities (e.g., renewable energy subsidies).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1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3. </a:t>
                      </a:r>
                      <a:r>
                        <a:rPr lang="en-US" sz="1800">
                          <a:sym typeface="+mn-ea"/>
                        </a:rPr>
                        <a:t>Grants and Loans:</a:t>
                      </a:r>
                      <a:endParaRPr lang="en-GB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To</a:t>
                      </a:r>
                      <a:r>
                        <a:rPr lang="en-US" sz="1800">
                          <a:sym typeface="+mn-ea"/>
                        </a:rPr>
                        <a:t> provide financial support to individuals, businesses, or organizations to achieve specific policy goals.</a:t>
                      </a:r>
                      <a:endParaRPr lang="en-US" sz="180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862455" y="1828800"/>
          <a:ext cx="9458325" cy="417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2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2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2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6510"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3. </a:t>
                      </a:r>
                      <a:r>
                        <a:rPr lang="en-US" sz="1600" b="1"/>
                        <a:t>E</a:t>
                      </a:r>
                      <a:r>
                        <a:rPr lang="en-GB" altLang="en-US" sz="1600" b="1"/>
                        <a:t>ducational</a:t>
                      </a:r>
                      <a:r>
                        <a:rPr lang="en-US" sz="1600" b="1"/>
                        <a:t> Instruments</a:t>
                      </a:r>
                    </a:p>
                    <a:p>
                      <a:pPr>
                        <a:buNone/>
                      </a:pPr>
                      <a:endParaRPr lang="en-US" sz="1600"/>
                    </a:p>
                    <a:p>
                      <a:pPr>
                        <a:buNone/>
                      </a:pPr>
                      <a:r>
                        <a:rPr 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altLang="en-US" sz="1600">
                          <a:sym typeface="+mn-ea"/>
                        </a:rPr>
                        <a:t>Education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</a:t>
                      </a:r>
                      <a:r>
                        <a:rPr lang="en-US" sz="1600">
                          <a:sym typeface="+mn-ea"/>
                        </a:rPr>
                        <a:t>o </a:t>
                      </a:r>
                      <a:r>
                        <a:rPr lang="en-GB" altLang="en-US" sz="1600">
                          <a:sym typeface="+mn-ea"/>
                        </a:rPr>
                        <a:t>impart knowledge and skills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sym typeface="+mn-ea"/>
                        </a:rPr>
                        <a:t>Improve literacy and change attitudes</a:t>
                      </a:r>
                      <a:r>
                        <a:rPr lang="en-GB" altLang="en-US" sz="1600">
                          <a:sym typeface="+mn-ea"/>
                        </a:rPr>
                        <a:t>.</a:t>
                      </a:r>
                      <a:endParaRPr lang="en-US" sz="160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/>
                        <a:t>2. Training programs</a:t>
                      </a:r>
                      <a:endParaRPr lang="en-US" sz="1600"/>
                    </a:p>
                    <a:p>
                      <a:pPr>
                        <a:buNone/>
                      </a:pPr>
                      <a:endParaRPr lang="en-GB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</a:t>
                      </a:r>
                      <a:r>
                        <a:rPr lang="en-US" sz="1600">
                          <a:sym typeface="+mn-ea"/>
                        </a:rPr>
                        <a:t>o </a:t>
                      </a:r>
                      <a:r>
                        <a:rPr lang="en-GB" altLang="en-US" sz="1600">
                          <a:sym typeface="+mn-ea"/>
                        </a:rPr>
                        <a:t>upgrade existing knowledge and skills </a:t>
                      </a:r>
                      <a:r>
                        <a:rPr lang="en-US" sz="1600">
                          <a:sym typeface="+mn-ea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/>
                        <a:t>3. Skilling, apprentice and mentorship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</a:t>
                      </a:r>
                      <a:r>
                        <a:rPr lang="en-US" sz="1600">
                          <a:sym typeface="+mn-ea"/>
                        </a:rPr>
                        <a:t> </a:t>
                      </a:r>
                      <a:r>
                        <a:rPr lang="en-GB" altLang="en-US" sz="1600">
                          <a:sym typeface="+mn-ea"/>
                        </a:rPr>
                        <a:t>impart and transfer skills related to specific policy goals.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03805183"/>
              </p:ext>
            </p:extLst>
          </p:nvPr>
        </p:nvGraphicFramePr>
        <p:xfrm>
          <a:off x="1466193" y="1280796"/>
          <a:ext cx="10279118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6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5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76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30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dirty="0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11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4. Informational</a:t>
                      </a:r>
                      <a:r>
                        <a:rPr lang="en-US" sz="1600" b="1"/>
                        <a:t> Instruments</a:t>
                      </a:r>
                    </a:p>
                    <a:p>
                      <a:pPr>
                        <a:buNone/>
                      </a:pPr>
                      <a:endParaRPr lang="en-US" sz="1600"/>
                    </a:p>
                    <a:p>
                      <a:pPr>
                        <a:buNone/>
                      </a:pPr>
                      <a:r>
                        <a:rPr 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altLang="en-US" sz="1600">
                          <a:sym typeface="+mn-ea"/>
                        </a:rPr>
                        <a:t>Public Awareness or communication Campaigns: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inform and educate the public about certain issues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encourage specific behaviours without imposing legal requirements.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change behaviour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encourage acceptance/adoption.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 dirty="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9404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 dirty="0"/>
                        <a:t>5. Collaborative Instruments:</a:t>
                      </a:r>
                    </a:p>
                    <a:p>
                      <a:pPr>
                        <a:buNone/>
                      </a:pPr>
                      <a:endParaRPr lang="en-GB" altLang="en-US" sz="1600" dirty="0"/>
                    </a:p>
                    <a:p>
                      <a:pPr>
                        <a:buNone/>
                      </a:pPr>
                      <a:r>
                        <a:rPr lang="en-GB" altLang="en-US" sz="1600" dirty="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1. Public-Private Partnerships (PPPs) are collaborative efforts between government agencies and private entities </a:t>
                      </a:r>
                    </a:p>
                    <a:p>
                      <a:pPr>
                        <a:buNone/>
                      </a:pPr>
                      <a:endParaRPr lang="en-GB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address societal challenges, often involving joint investment and resource-sharing.</a:t>
                      </a:r>
                      <a:endParaRPr lang="en-US" sz="160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94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2. Multi-Stakeholder Initiatives - involve various stakeholders, such as businesses, NGOs, and community groups</a:t>
                      </a:r>
                      <a:endParaRPr lang="en-GB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 To engage stakeholders in decision-making processes to address complex issues collectively.</a:t>
                      </a:r>
                      <a:endParaRPr lang="en-GB" altLang="en-US" sz="16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730375" y="1280795"/>
          <a:ext cx="9424035" cy="5053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8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44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6. Research and Development Funding</a:t>
                      </a:r>
                    </a:p>
                    <a:p>
                      <a:pPr>
                        <a:buNone/>
                      </a:pPr>
                      <a:r>
                        <a:rPr 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altLang="en-US" sz="1600">
                          <a:sym typeface="+mn-ea"/>
                        </a:rPr>
                        <a:t>Grants for Research and Innovation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provide funding to support research and development projects that align with government priorities.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4770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7. </a:t>
                      </a:r>
                      <a:r>
                        <a:rPr lang="en-GB" altLang="en-US" sz="1600" b="1">
                          <a:sym typeface="+mn-ea"/>
                        </a:rPr>
                        <a:t>Incentive based</a:t>
                      </a:r>
                      <a:r>
                        <a:rPr lang="en-US" sz="1600" b="1">
                          <a:sym typeface="+mn-ea"/>
                        </a:rPr>
                        <a:t> Instruments</a:t>
                      </a:r>
                      <a:endParaRPr lang="en-US" sz="1600" b="1"/>
                    </a:p>
                    <a:p>
                      <a:pPr>
                        <a:buNone/>
                      </a:pPr>
                      <a:endParaRPr lang="en-GB" altLang="en-US" sz="1600"/>
                    </a:p>
                    <a:p>
                      <a:pPr>
                        <a:buNone/>
                      </a:pPr>
                      <a:r>
                        <a:rPr lang="en-GB" alt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>
                          <a:sym typeface="+mn-ea"/>
                        </a:rPr>
                        <a:t>1. Prizes and competitions: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offer rewards or recognition to individuals or organizations that achieve outstanding results in a particular area.</a:t>
                      </a:r>
                      <a:endParaRPr lang="en-US" sz="160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8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>
                          <a:sym typeface="+mn-ea"/>
                        </a:rPr>
                        <a:t>2. Performance contracts: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 link government payments to the achievement of specific performance targets, encouraging efficiency and effectiveness.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69*391"/>
  <p:tag name="TABLE_ENDDRAG_RECT" val="136*135*769*39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87*544"/>
  <p:tag name="TABLE_ENDDRAG_RECT" val="107*98*787*54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87*348"/>
  <p:tag name="TABLE_ENDDRAG_RECT" val="133*90*787*34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44*379"/>
  <p:tag name="TABLE_ENDDRAG_RECT" val="161*150*744*37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44*366"/>
  <p:tag name="TABLE_ENDDRAG_RECT" val="146*144*744*36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42*439"/>
  <p:tag name="TABLE_ENDDRAG_RECT" val="136*100*742*43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42*386"/>
  <p:tag name="TABLE_ENDDRAG_RECT" val="136*100*742*38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42*390"/>
  <p:tag name="TABLE_ENDDRAG_RECT" val="120*109*742*39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42*390"/>
  <p:tag name="TABLE_ENDDRAG_RECT" val="120*109*742*39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87*451"/>
  <p:tag name="TABLE_ENDDRAG_RECT" val="107*98*787*45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24*423"/>
  <p:tag name="TABLE_ENDDRAG_RECT" val="107*98*824*423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</TotalTime>
  <Words>1284</Words>
  <Application>Microsoft Office PowerPoint</Application>
  <PresentationFormat>Widescreen</PresentationFormat>
  <Paragraphs>217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Wingdings</vt:lpstr>
      <vt:lpstr>Wingdings 3</vt:lpstr>
      <vt:lpstr>Wisp</vt:lpstr>
      <vt:lpstr>Policy Instruments</vt:lpstr>
      <vt:lpstr>Public Policy Instruments</vt:lpstr>
      <vt:lpstr>Public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Revision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Policy Analysis</dc:title>
  <dc:creator>Dr. A K Nabatanzi-Muyimba</dc:creator>
  <cp:lastModifiedBy>hp</cp:lastModifiedBy>
  <cp:revision>504</cp:revision>
  <dcterms:created xsi:type="dcterms:W3CDTF">2023-11-16T10:50:00Z</dcterms:created>
  <dcterms:modified xsi:type="dcterms:W3CDTF">2025-09-19T18:56:48Z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19220E1DE8C34BAE942118B2EC8F8433_13</vt:lpwstr>
  </property>
  <property fmtid="{D5CDD505-2E9C-101B-9397-08002B2CF9AE}" pid="3" name="KSOProductBuildVer">
    <vt:lpwstr>1033-12.2.0.18911</vt:lpwstr>
  </property>
</Properties>
</file>