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8" r:id="rId20"/>
    <p:sldId id="277" r:id="rId21"/>
    <p:sldId id="279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B8A9AF-4016-45C3-8913-FA7CBA99140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339E1BF-0FAC-4F4C-92BB-21A0A67697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Bhrm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ii</a:t>
            </a:r>
          </a:p>
          <a:p>
            <a:endParaRPr lang="en-US" dirty="0">
              <a:solidFill>
                <a:schemeClr val="tx1"/>
              </a:solidFill>
              <a:latin typeface="Algerian" pitchFamily="82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Mr.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duncan</a:t>
            </a:r>
            <a:r>
              <a:rPr lang="en-US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lgerian" pitchFamily="82" charset="0"/>
              </a:rPr>
              <a:t>mugumya</a:t>
            </a:r>
            <a:endParaRPr lang="en-US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Algerian" pitchFamily="82" charset="0"/>
              </a:rPr>
              <a:t>Training needs assessment </a:t>
            </a:r>
            <a:endParaRPr lang="en-US" sz="4800" b="1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107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Continuation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273050" lvl="1" indent="-273050" algn="just">
              <a:buClr>
                <a:srgbClr val="0BD0D9"/>
              </a:buClr>
              <a:buSzPct val="95000"/>
            </a:pPr>
            <a:r>
              <a:rPr lang="en-US" sz="2800" dirty="0">
                <a:latin typeface="Book Antiqua" pitchFamily="18" charset="0"/>
              </a:rPr>
              <a:t>Look at the conditions in which tasks are performed</a:t>
            </a:r>
          </a:p>
          <a:p>
            <a:pPr marL="273050" lvl="1" indent="-273050" algn="just">
              <a:buClr>
                <a:srgbClr val="0BD0D9"/>
              </a:buClr>
              <a:buSzPct val="95000"/>
            </a:pPr>
            <a:r>
              <a:rPr lang="en-US" sz="2800" dirty="0" smtClean="0">
                <a:latin typeface="Book Antiqua" pitchFamily="18" charset="0"/>
              </a:rPr>
              <a:t>Consider </a:t>
            </a:r>
            <a:r>
              <a:rPr lang="en-US" sz="2800" dirty="0">
                <a:latin typeface="Book Antiqua" pitchFamily="18" charset="0"/>
              </a:rPr>
              <a:t>the equipment, performance &amp; safety standards</a:t>
            </a:r>
          </a:p>
          <a:p>
            <a:pPr marL="273050" lvl="1" indent="-273050" algn="just">
              <a:buClr>
                <a:srgbClr val="0BD0D9"/>
              </a:buClr>
              <a:buSzPct val="95000"/>
            </a:pPr>
            <a:r>
              <a:rPr lang="en-US" sz="2800" dirty="0" smtClean="0">
                <a:latin typeface="Book Antiqua" pitchFamily="18" charset="0"/>
              </a:rPr>
              <a:t>Identify </a:t>
            </a:r>
            <a:r>
              <a:rPr lang="en-US" sz="2800" dirty="0">
                <a:latin typeface="Book Antiqua" pitchFamily="18" charset="0"/>
              </a:rPr>
              <a:t>the systems &amp; procedures relevant for task completion</a:t>
            </a:r>
          </a:p>
          <a:p>
            <a:pPr marL="273050" lvl="1" indent="-273050" algn="just">
              <a:buClr>
                <a:srgbClr val="0BD0D9"/>
              </a:buClr>
              <a:buSzPct val="95000"/>
            </a:pPr>
            <a:r>
              <a:rPr lang="en-US" sz="2800" dirty="0" smtClean="0">
                <a:latin typeface="Book Antiqua" pitchFamily="18" charset="0"/>
              </a:rPr>
              <a:t>Break </a:t>
            </a:r>
            <a:r>
              <a:rPr lang="en-US" sz="2800" dirty="0">
                <a:latin typeface="Book Antiqua" pitchFamily="18" charset="0"/>
              </a:rPr>
              <a:t>the activities into simpler steps </a:t>
            </a:r>
          </a:p>
          <a:p>
            <a:pPr marL="273050" lvl="1" indent="-273050" algn="just">
              <a:buClr>
                <a:srgbClr val="0BD0D9"/>
              </a:buClr>
              <a:buSzPct val="95000"/>
            </a:pPr>
            <a:r>
              <a:rPr lang="en-US" sz="2800" dirty="0" smtClean="0">
                <a:latin typeface="Book Antiqua" pitchFamily="18" charset="0"/>
              </a:rPr>
              <a:t>Identify </a:t>
            </a:r>
            <a:r>
              <a:rPr lang="en-US" sz="2800" dirty="0">
                <a:latin typeface="Book Antiqua" pitchFamily="18" charset="0"/>
              </a:rPr>
              <a:t>competences required to finish the tasks </a:t>
            </a:r>
          </a:p>
          <a:p>
            <a:pPr marL="273050" lvl="1" indent="-273050" algn="just">
              <a:buClr>
                <a:srgbClr val="0BD0D9"/>
              </a:buClr>
              <a:buSzPct val="95000"/>
            </a:pPr>
            <a:endParaRPr lang="en-US" sz="2800" dirty="0">
              <a:latin typeface="Book Antiqua" pitchFamily="18" charset="0"/>
            </a:endParaRPr>
          </a:p>
          <a:p>
            <a:pPr algn="just"/>
            <a:endParaRPr lang="en-US" sz="2800" dirty="0">
              <a:latin typeface="Book Antiqua" pitchFamily="18" charset="0"/>
            </a:endParaRPr>
          </a:p>
          <a:p>
            <a:endParaRPr lang="en-US" sz="28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364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81000" y="609600"/>
            <a:ext cx="8534400" cy="5715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Book Antiqua" pitchFamily="18" charset="0"/>
              </a:rPr>
              <a:t>For example, a university has three functions , academic, administrative and support.</a:t>
            </a:r>
          </a:p>
          <a:p>
            <a:pPr algn="just"/>
            <a:r>
              <a:rPr lang="en-US" dirty="0" smtClean="0">
                <a:latin typeface="Book Antiqua" pitchFamily="18" charset="0"/>
              </a:rPr>
              <a:t>The purpose of training needs assessment at the functional level would be to determine what kind of training is appropriate for each of the functions.</a:t>
            </a:r>
          </a:p>
          <a:p>
            <a:pPr algn="just"/>
            <a:r>
              <a:rPr lang="en-US" dirty="0" smtClean="0">
                <a:latin typeface="Book Antiqua" pitchFamily="18" charset="0"/>
              </a:rPr>
              <a:t>Staff of the academic staff would therefore be trained in conducting research, lecturing, examining students, </a:t>
            </a:r>
            <a:r>
              <a:rPr lang="en-US" dirty="0" err="1" smtClean="0">
                <a:latin typeface="Book Antiqua" pitchFamily="18" charset="0"/>
              </a:rPr>
              <a:t>etc</a:t>
            </a:r>
            <a:r>
              <a:rPr lang="en-US" dirty="0" smtClean="0">
                <a:latin typeface="Book Antiqua" pitchFamily="18" charset="0"/>
              </a:rPr>
              <a:t> </a:t>
            </a:r>
          </a:p>
          <a:p>
            <a:pPr algn="just"/>
            <a:r>
              <a:rPr lang="en-US" dirty="0" smtClean="0">
                <a:latin typeface="Book Antiqua" pitchFamily="18" charset="0"/>
              </a:rPr>
              <a:t>Staff of the administrative function would be trained in how to register students, managing students’ results, preparing for meetings </a:t>
            </a:r>
            <a:r>
              <a:rPr lang="en-US" dirty="0" err="1" smtClean="0">
                <a:latin typeface="Book Antiqua" pitchFamily="18" charset="0"/>
              </a:rPr>
              <a:t>etc</a:t>
            </a:r>
            <a:r>
              <a:rPr lang="en-US" dirty="0" smtClean="0">
                <a:latin typeface="Book Antiqua" pitchFamily="18" charset="0"/>
              </a:rPr>
              <a:t> </a:t>
            </a:r>
          </a:p>
          <a:p>
            <a:pPr algn="just"/>
            <a:r>
              <a:rPr lang="en-US" dirty="0" smtClean="0">
                <a:latin typeface="Book Antiqua" pitchFamily="18" charset="0"/>
              </a:rPr>
              <a:t>Whereas academic staff use SPSS for research, administrators use Microsoft excel to manage students’ records 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616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Methods of data collection 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Job analysis </a:t>
            </a:r>
          </a:p>
          <a:p>
            <a:pPr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Competence profiling </a:t>
            </a:r>
          </a:p>
          <a:p>
            <a:pPr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Assessment centers </a:t>
            </a:r>
          </a:p>
          <a:p>
            <a:pPr algn="just">
              <a:lnSpc>
                <a:spcPct val="150000"/>
              </a:lnSpc>
            </a:pPr>
            <a:endParaRPr lang="en-US" sz="2800" dirty="0">
              <a:latin typeface="Book Antiqua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513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Job analysis &amp; functional assessment 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dirty="0">
                <a:latin typeface="Book Antiqua" pitchFamily="18" charset="0"/>
              </a:rPr>
              <a:t>Up-to-date job descriptions and job specifications help to complete the training puzzle </a:t>
            </a:r>
          </a:p>
          <a:p>
            <a:pPr algn="just">
              <a:buFont typeface="Courier New" pitchFamily="49" charset="0"/>
              <a:buChar char="o"/>
            </a:pPr>
            <a:endParaRPr lang="en-US" dirty="0">
              <a:latin typeface="Book Antiqua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>
                <a:latin typeface="Book Antiqua" pitchFamily="18" charset="0"/>
              </a:rPr>
              <a:t>Job descriptions aid the formulation of training course content </a:t>
            </a:r>
          </a:p>
          <a:p>
            <a:pPr algn="just">
              <a:buFont typeface="Courier New" pitchFamily="49" charset="0"/>
              <a:buChar char="o"/>
            </a:pPr>
            <a:endParaRPr lang="en-US" dirty="0">
              <a:latin typeface="Book Antiqua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>
                <a:latin typeface="Book Antiqua" pitchFamily="18" charset="0"/>
              </a:rPr>
              <a:t>An appropriate training </a:t>
            </a:r>
            <a:r>
              <a:rPr lang="en-US" dirty="0" smtClean="0">
                <a:latin typeface="Book Antiqua" pitchFamily="18" charset="0"/>
              </a:rPr>
              <a:t>environment/methods </a:t>
            </a:r>
            <a:r>
              <a:rPr lang="en-US" dirty="0">
                <a:latin typeface="Book Antiqua" pitchFamily="18" charset="0"/>
              </a:rPr>
              <a:t>can also be derived from job descriptions </a:t>
            </a:r>
            <a:r>
              <a:rPr lang="en-US" dirty="0" smtClean="0">
                <a:latin typeface="Book Antiqua" pitchFamily="18" charset="0"/>
              </a:rPr>
              <a:t>&amp; </a:t>
            </a:r>
            <a:r>
              <a:rPr lang="en-US" dirty="0">
                <a:latin typeface="Book Antiqua" pitchFamily="18" charset="0"/>
              </a:rPr>
              <a:t>specifications</a:t>
            </a:r>
          </a:p>
          <a:p>
            <a:pPr algn="just">
              <a:buFont typeface="Courier New" pitchFamily="49" charset="0"/>
              <a:buChar char="o"/>
            </a:pPr>
            <a:endParaRPr lang="en-US" dirty="0">
              <a:latin typeface="Book Antiqua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>
                <a:latin typeface="Book Antiqua" pitchFamily="18" charset="0"/>
              </a:rPr>
              <a:t>Job specifications facilitate the crafting of training objectives  </a:t>
            </a:r>
          </a:p>
          <a:p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344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Competence profiling &amp; functional assessment 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Clr>
                <a:schemeClr val="accent3"/>
              </a:buClr>
              <a:buFont typeface="Courier New" pitchFamily="49" charset="0"/>
              <a:buChar char="o"/>
              <a:defRPr/>
            </a:pPr>
            <a:r>
              <a:rPr lang="en-US" sz="2400" dirty="0">
                <a:latin typeface="Book Antiqua" pitchFamily="18" charset="0"/>
              </a:rPr>
              <a:t>Competences  are </a:t>
            </a:r>
            <a:r>
              <a:rPr lang="en-US" sz="2400" dirty="0" smtClean="0">
                <a:latin typeface="Book Antiqua" pitchFamily="18" charset="0"/>
              </a:rPr>
              <a:t>stable </a:t>
            </a:r>
            <a:r>
              <a:rPr lang="en-US" sz="2400" dirty="0">
                <a:latin typeface="Book Antiqua" pitchFamily="18" charset="0"/>
              </a:rPr>
              <a:t>characteristics of an individual that result into superior job performance</a:t>
            </a:r>
          </a:p>
          <a:p>
            <a:pPr algn="just">
              <a:buClr>
                <a:schemeClr val="accent3"/>
              </a:buClr>
              <a:buFont typeface="Courier New" pitchFamily="49" charset="0"/>
              <a:buChar char="o"/>
              <a:defRPr/>
            </a:pPr>
            <a:endParaRPr lang="en-US" sz="2400" dirty="0">
              <a:latin typeface="Book Antiqua" pitchFamily="18" charset="0"/>
            </a:endParaRPr>
          </a:p>
          <a:p>
            <a:pPr algn="just">
              <a:buClr>
                <a:schemeClr val="accent3"/>
              </a:buClr>
              <a:buFont typeface="Courier New" pitchFamily="49" charset="0"/>
              <a:buChar char="o"/>
              <a:defRPr/>
            </a:pPr>
            <a:r>
              <a:rPr lang="en-US" sz="2400" dirty="0">
                <a:latin typeface="Book Antiqua" pitchFamily="18" charset="0"/>
              </a:rPr>
              <a:t>Such characteristics can be either </a:t>
            </a:r>
            <a:r>
              <a:rPr lang="en-US" sz="2400" b="1" u="sng" dirty="0">
                <a:latin typeface="Book Antiqua" pitchFamily="18" charset="0"/>
              </a:rPr>
              <a:t>knowledge</a:t>
            </a:r>
            <a:r>
              <a:rPr lang="en-US" sz="2400" dirty="0">
                <a:latin typeface="Book Antiqua" pitchFamily="18" charset="0"/>
              </a:rPr>
              <a:t> or </a:t>
            </a:r>
            <a:r>
              <a:rPr lang="en-US" sz="2400" b="1" u="sng" dirty="0">
                <a:latin typeface="Book Antiqua" pitchFamily="18" charset="0"/>
              </a:rPr>
              <a:t>behavioral</a:t>
            </a:r>
            <a:r>
              <a:rPr lang="en-US" sz="2400" dirty="0">
                <a:latin typeface="Book Antiqua" pitchFamily="18" charset="0"/>
              </a:rPr>
              <a:t> in nature </a:t>
            </a:r>
          </a:p>
          <a:p>
            <a:pPr algn="just">
              <a:buClr>
                <a:schemeClr val="accent3"/>
              </a:buClr>
              <a:buFont typeface="Courier New" pitchFamily="49" charset="0"/>
              <a:buChar char="o"/>
              <a:defRPr/>
            </a:pPr>
            <a:endParaRPr lang="en-US" sz="2400" dirty="0">
              <a:latin typeface="Book Antiqua" pitchFamily="18" charset="0"/>
            </a:endParaRPr>
          </a:p>
          <a:p>
            <a:pPr algn="just">
              <a:buClr>
                <a:schemeClr val="accent3"/>
              </a:buClr>
              <a:buFont typeface="Courier New" pitchFamily="49" charset="0"/>
              <a:buChar char="o"/>
              <a:defRPr/>
            </a:pPr>
            <a:r>
              <a:rPr lang="en-US" sz="2400" dirty="0">
                <a:latin typeface="Book Antiqua" pitchFamily="18" charset="0"/>
              </a:rPr>
              <a:t>By posing specific questions to the employee, supervisor, clients </a:t>
            </a:r>
            <a:r>
              <a:rPr lang="en-US" sz="2400" dirty="0" err="1">
                <a:latin typeface="Book Antiqua" pitchFamily="18" charset="0"/>
              </a:rPr>
              <a:t>etc</a:t>
            </a:r>
            <a:r>
              <a:rPr lang="en-US" sz="2400" dirty="0">
                <a:latin typeface="Book Antiqua" pitchFamily="18" charset="0"/>
              </a:rPr>
              <a:t> </a:t>
            </a:r>
          </a:p>
          <a:p>
            <a:pPr algn="just">
              <a:buClr>
                <a:schemeClr val="accent3"/>
              </a:buClr>
              <a:buFont typeface="Courier New" pitchFamily="49" charset="0"/>
              <a:buChar char="o"/>
              <a:defRPr/>
            </a:pPr>
            <a:endParaRPr lang="en-US" sz="2400" dirty="0">
              <a:latin typeface="Book Antiqua" pitchFamily="18" charset="0"/>
            </a:endParaRPr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2400" dirty="0">
                <a:latin typeface="Book Antiqua" pitchFamily="18" charset="0"/>
              </a:rPr>
              <a:t>What does one need to </a:t>
            </a:r>
            <a:r>
              <a:rPr lang="en-US" sz="2400" b="1" u="sng" dirty="0">
                <a:latin typeface="Book Antiqua" pitchFamily="18" charset="0"/>
              </a:rPr>
              <a:t>BE</a:t>
            </a:r>
            <a:r>
              <a:rPr lang="en-US" sz="2400" dirty="0">
                <a:latin typeface="Book Antiqua" pitchFamily="18" charset="0"/>
              </a:rPr>
              <a:t> to perform a particular task successfully?</a:t>
            </a:r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2400" dirty="0">
                <a:latin typeface="Book Antiqua" pitchFamily="18" charset="0"/>
              </a:rPr>
              <a:t>What does one need to </a:t>
            </a:r>
            <a:r>
              <a:rPr lang="en-US" sz="2400" b="1" u="sng" dirty="0">
                <a:latin typeface="Book Antiqua" pitchFamily="18" charset="0"/>
              </a:rPr>
              <a:t>KNOW</a:t>
            </a:r>
            <a:r>
              <a:rPr lang="en-US" sz="2400" dirty="0">
                <a:latin typeface="Book Antiqua" pitchFamily="18" charset="0"/>
              </a:rPr>
              <a:t> to perform a given task successfully?</a:t>
            </a:r>
          </a:p>
          <a:p>
            <a:pPr algn="just">
              <a:buClr>
                <a:schemeClr val="accent3"/>
              </a:buClr>
              <a:defRPr/>
            </a:pPr>
            <a:endParaRPr lang="en-US" sz="2400" dirty="0">
              <a:latin typeface="Book Antiqua" pitchFamily="18" charset="0"/>
            </a:endParaRPr>
          </a:p>
          <a:p>
            <a:pPr algn="just">
              <a:buClr>
                <a:schemeClr val="accent3"/>
              </a:buClr>
              <a:defRPr/>
            </a:pPr>
            <a:endParaRPr lang="en-US" sz="2400" dirty="0">
              <a:latin typeface="Book Antiqua" pitchFamily="18" charset="0"/>
            </a:endParaRPr>
          </a:p>
          <a:p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34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Continuation 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To identify the right training facilitator(s)</a:t>
            </a:r>
          </a:p>
          <a:p>
            <a:pPr algn="just">
              <a:buFont typeface="Courier New" pitchFamily="49" charset="0"/>
              <a:buChar char="o"/>
            </a:pPr>
            <a:endParaRPr lang="en-US" sz="2800" dirty="0">
              <a:latin typeface="Book Antiqua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The training manager gauges the best approach of administering the training </a:t>
            </a:r>
          </a:p>
          <a:p>
            <a:pPr algn="just">
              <a:buFont typeface="Courier New" pitchFamily="49" charset="0"/>
              <a:buChar char="o"/>
            </a:pPr>
            <a:endParaRPr lang="en-US" sz="2800" dirty="0">
              <a:latin typeface="Book Antiqua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The trainer is able to determine the training course content and objectives </a:t>
            </a:r>
          </a:p>
          <a:p>
            <a:pPr algn="just">
              <a:buFont typeface="Courier New" pitchFamily="49" charset="0"/>
              <a:buChar char="o"/>
            </a:pPr>
            <a:endParaRPr lang="en-US" sz="2800" dirty="0">
              <a:latin typeface="Book Antiqua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To determine the duration of the training </a:t>
            </a:r>
            <a:r>
              <a:rPr lang="en-US" sz="2800" dirty="0" err="1">
                <a:latin typeface="Book Antiqua" pitchFamily="18" charset="0"/>
              </a:rPr>
              <a:t>programme</a:t>
            </a:r>
            <a:endParaRPr lang="en-US" sz="2800" dirty="0">
              <a:latin typeface="Book Antiqua" pitchFamily="18" charset="0"/>
            </a:endParaRPr>
          </a:p>
          <a:p>
            <a:pPr algn="just"/>
            <a:endParaRPr lang="en-US" sz="2800" dirty="0">
              <a:latin typeface="Book Antiqua" pitchFamily="18" charset="0"/>
            </a:endParaRPr>
          </a:p>
          <a:p>
            <a:pPr algn="just"/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070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lgerian" pitchFamily="82" charset="0"/>
              </a:rPr>
              <a:t>Assessment centers and functional analysis </a:t>
            </a:r>
            <a:endParaRPr lang="en-US" sz="32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Employees are subjected to work samples and simulation exercises </a:t>
            </a:r>
          </a:p>
          <a:p>
            <a:pPr algn="just">
              <a:buFont typeface="Courier New" pitchFamily="49" charset="0"/>
              <a:buChar char="o"/>
            </a:pPr>
            <a:endParaRPr lang="en-US" sz="2800" dirty="0">
              <a:latin typeface="Book Antiqua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Desirable behaviors &amp; work styles are identified and recorded </a:t>
            </a:r>
          </a:p>
          <a:p>
            <a:pPr algn="just">
              <a:buFont typeface="Courier New" pitchFamily="49" charset="0"/>
              <a:buChar char="o"/>
            </a:pPr>
            <a:endParaRPr lang="en-US" sz="2800" dirty="0">
              <a:latin typeface="Book Antiqua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The trainer is then able to develop the training schedule, training objectives &amp; course content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90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Individual level of TNA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273050" lvl="1" indent="-273050" algn="just">
              <a:buClr>
                <a:srgbClr val="0BD0D9"/>
              </a:buClr>
              <a:buSzPct val="95000"/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  <a:ea typeface="ＭＳ Ｐゴシック" pitchFamily="34" charset="-128"/>
              </a:rPr>
              <a:t>Whether performance gaps result from inadequate knowledge, skill or a wrong attitude?</a:t>
            </a:r>
          </a:p>
          <a:p>
            <a:pPr marL="273050" lvl="1" indent="-273050" algn="just">
              <a:buClr>
                <a:srgbClr val="0BD0D9"/>
              </a:buClr>
              <a:buSzPct val="95000"/>
              <a:buFont typeface="Courier New" pitchFamily="49" charset="0"/>
              <a:buChar char="o"/>
            </a:pPr>
            <a:endParaRPr lang="en-US" sz="2800" dirty="0">
              <a:latin typeface="Book Antiqua" pitchFamily="18" charset="0"/>
              <a:ea typeface="ＭＳ Ｐゴシック" pitchFamily="34" charset="-128"/>
            </a:endParaRPr>
          </a:p>
          <a:p>
            <a:pPr algn="just">
              <a:buFont typeface="Courier New" pitchFamily="49" charset="0"/>
              <a:buChar char="o"/>
            </a:pPr>
            <a:r>
              <a:rPr lang="en-NZ" sz="2800" dirty="0">
                <a:latin typeface="Book Antiqua" pitchFamily="18" charset="0"/>
              </a:rPr>
              <a:t>Who needs training?</a:t>
            </a:r>
          </a:p>
          <a:p>
            <a:pPr algn="just">
              <a:buFont typeface="Courier New" pitchFamily="49" charset="0"/>
              <a:buChar char="o"/>
            </a:pPr>
            <a:r>
              <a:rPr lang="en-NZ" sz="2800" dirty="0">
                <a:latin typeface="Book Antiqua" pitchFamily="18" charset="0"/>
              </a:rPr>
              <a:t>What skill/ change in behaviour do </a:t>
            </a:r>
            <a:r>
              <a:rPr lang="en-NZ" sz="2800" i="1" dirty="0">
                <a:latin typeface="Book Antiqua" pitchFamily="18" charset="0"/>
              </a:rPr>
              <a:t>they</a:t>
            </a:r>
            <a:r>
              <a:rPr lang="en-NZ" sz="2800" dirty="0">
                <a:latin typeface="Book Antiqua" pitchFamily="18" charset="0"/>
              </a:rPr>
              <a:t> need?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  <a:ea typeface="ＭＳ Ｐゴシック" pitchFamily="34" charset="-128"/>
              </a:rPr>
              <a:t>Whether trainees are ready to undergo training</a:t>
            </a:r>
          </a:p>
          <a:p>
            <a:pPr algn="just">
              <a:buFont typeface="Courier New" pitchFamily="49" charset="0"/>
              <a:buChar char="o"/>
            </a:pPr>
            <a:endParaRPr lang="en-NZ" sz="2800" dirty="0">
              <a:latin typeface="Book Antiqua" pitchFamily="18" charset="0"/>
            </a:endParaRPr>
          </a:p>
          <a:p>
            <a:pPr algn="just">
              <a:buFont typeface="Courier New" pitchFamily="49" charset="0"/>
              <a:buChar char="o"/>
            </a:pPr>
            <a:r>
              <a:rPr lang="en-NZ" sz="2800" dirty="0">
                <a:latin typeface="Book Antiqua" pitchFamily="18" charset="0"/>
              </a:rPr>
              <a:t>Examine data from: Selection reports, Prior training evaluation reports, Supervisors’ comments, Personal development plans, personal records ...</a:t>
            </a:r>
            <a:r>
              <a:rPr lang="en-NZ" sz="2800" dirty="0" err="1">
                <a:latin typeface="Book Antiqua" pitchFamily="18" charset="0"/>
              </a:rPr>
              <a:t>etc</a:t>
            </a:r>
            <a:r>
              <a:rPr lang="en-NZ" sz="2800" dirty="0">
                <a:latin typeface="Book Antiqua" pitchFamily="18" charset="0"/>
              </a:rPr>
              <a:t> </a:t>
            </a:r>
            <a:endParaRPr lang="en-US" sz="2800" dirty="0">
              <a:latin typeface="Book Antiqua" pitchFamily="18" charset="0"/>
            </a:endParaRPr>
          </a:p>
          <a:p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17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lgerian" pitchFamily="82" charset="0"/>
              </a:rPr>
              <a:t>Identifying the exact employee to be trained </a:t>
            </a:r>
            <a:endParaRPr lang="en-US" sz="2800" b="1" dirty="0">
              <a:solidFill>
                <a:schemeClr val="tx1"/>
              </a:solidFill>
              <a:latin typeface="Algerian" pitchFamily="8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761562"/>
              </p:ext>
            </p:extLst>
          </p:nvPr>
        </p:nvGraphicFramePr>
        <p:xfrm>
          <a:off x="762000" y="1153885"/>
          <a:ext cx="8077199" cy="3722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4576"/>
                <a:gridCol w="1346200"/>
                <a:gridCol w="1742141"/>
                <a:gridCol w="1504576"/>
                <a:gridCol w="1979706"/>
              </a:tblGrid>
              <a:tr h="1064348">
                <a:tc>
                  <a:txBody>
                    <a:bodyPr/>
                    <a:lstStyle/>
                    <a:p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  <a:cs typeface="Arial" pitchFamily="34" charset="0"/>
                        </a:rPr>
                        <a:t>Questionnaire</a:t>
                      </a:r>
                      <a:r>
                        <a:rPr lang="en-US" sz="2000" baseline="0" dirty="0" smtClean="0">
                          <a:latin typeface="Book Antiqua" pitchFamily="18" charset="0"/>
                          <a:cs typeface="Arial" pitchFamily="34" charset="0"/>
                        </a:rPr>
                        <a:t> designing </a:t>
                      </a:r>
                      <a:endParaRPr lang="en-US" sz="2000" dirty="0">
                        <a:latin typeface="Book Antiqua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  <a:cs typeface="Arial" pitchFamily="34" charset="0"/>
                        </a:rPr>
                        <a:t>Literature ability</a:t>
                      </a:r>
                      <a:endParaRPr lang="en-US" sz="2000" dirty="0">
                        <a:latin typeface="Book Antiqua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  <a:cs typeface="Arial" pitchFamily="34" charset="0"/>
                        </a:rPr>
                        <a:t>Data analysis knowledge </a:t>
                      </a:r>
                      <a:endParaRPr lang="en-US" sz="2000" dirty="0">
                        <a:latin typeface="Book Antiqua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  <a:cs typeface="Arial" pitchFamily="34" charset="0"/>
                        </a:rPr>
                        <a:t>Teamwork skills</a:t>
                      </a:r>
                      <a:r>
                        <a:rPr lang="en-US" sz="2000" baseline="0" dirty="0" smtClean="0">
                          <a:latin typeface="Book Antiqua" pitchFamily="18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Book Antiqua" pitchFamily="18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78680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Book Antiqua" pitchFamily="18" charset="0"/>
                          <a:cs typeface="Arial" pitchFamily="34" charset="0"/>
                        </a:rPr>
                        <a:t>Lecturer A</a:t>
                      </a:r>
                      <a:endParaRPr lang="en-US" sz="2000" dirty="0">
                        <a:latin typeface="Book Antiqua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1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2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3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1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</a:tr>
              <a:tr h="884652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  <a:cs typeface="Arial" pitchFamily="34" charset="0"/>
                        </a:rPr>
                        <a:t>Lecturer B</a:t>
                      </a:r>
                      <a:endParaRPr lang="en-US" sz="2000" dirty="0">
                        <a:latin typeface="Book Antiqua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3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3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1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1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</a:tr>
              <a:tr h="995235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  <a:cs typeface="Arial" pitchFamily="34" charset="0"/>
                        </a:rPr>
                        <a:t>Lecturer C</a:t>
                      </a:r>
                      <a:endParaRPr lang="en-US" sz="2000" dirty="0">
                        <a:latin typeface="Book Antiqua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2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3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1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itchFamily="18" charset="0"/>
                        </a:rPr>
                        <a:t>2</a:t>
                      </a:r>
                      <a:endParaRPr lang="en-US" sz="2000" dirty="0">
                        <a:latin typeface="Book Antiqu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00200" y="4953000"/>
            <a:ext cx="57150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200" dirty="0">
                <a:latin typeface="Book Antiqua" pitchFamily="18" charset="0"/>
              </a:rPr>
              <a:t>Scale </a:t>
            </a:r>
            <a:br>
              <a:rPr lang="en-US" sz="2200" dirty="0">
                <a:latin typeface="Book Antiqua" pitchFamily="18" charset="0"/>
              </a:rPr>
            </a:br>
            <a:r>
              <a:rPr lang="en-US" sz="2200" dirty="0">
                <a:latin typeface="Book Antiqua" pitchFamily="18" charset="0"/>
              </a:rPr>
              <a:t>1 = competent - no need for training </a:t>
            </a:r>
            <a:br>
              <a:rPr lang="en-US" sz="2200" dirty="0">
                <a:latin typeface="Book Antiqua" pitchFamily="18" charset="0"/>
              </a:rPr>
            </a:br>
            <a:r>
              <a:rPr lang="en-US" sz="2200" dirty="0">
                <a:latin typeface="Book Antiqua" pitchFamily="18" charset="0"/>
              </a:rPr>
              <a:t>2 = fairly competent  - basic training required </a:t>
            </a:r>
            <a:br>
              <a:rPr lang="en-US" sz="2200" dirty="0">
                <a:latin typeface="Book Antiqua" pitchFamily="18" charset="0"/>
              </a:rPr>
            </a:br>
            <a:r>
              <a:rPr lang="en-US" sz="2200" dirty="0">
                <a:latin typeface="Book Antiqua" pitchFamily="18" charset="0"/>
              </a:rPr>
              <a:t>3 =incompetent – detailed training required</a:t>
            </a:r>
          </a:p>
        </p:txBody>
      </p:sp>
    </p:spTree>
    <p:extLst>
      <p:ext uri="{BB962C8B-B14F-4D97-AF65-F5344CB8AC3E}">
        <p14:creationId xmlns:p14="http://schemas.microsoft.com/office/powerpoint/2010/main" val="1773107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Book Antiqua" panose="02040602050305030304" pitchFamily="18" charset="0"/>
              </a:rPr>
              <a:t>Steps of training needs assessment </a:t>
            </a:r>
            <a:endParaRPr lang="en-US" b="1" dirty="0">
              <a:latin typeface="Book Antiqua" panose="0204060205030503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>
                <a:latin typeface="Book Antiqua" pitchFamily="18" charset="0"/>
              </a:rPr>
              <a:t>Preparation (determine the scope, stakeholders, resources, duration </a:t>
            </a:r>
            <a:r>
              <a:rPr lang="en-US" sz="2800" dirty="0" err="1">
                <a:latin typeface="Book Antiqua" pitchFamily="18" charset="0"/>
              </a:rPr>
              <a:t>etc</a:t>
            </a:r>
            <a:r>
              <a:rPr lang="en-US" sz="2800" dirty="0">
                <a:latin typeface="Book Antiqua" pitchFamily="18" charset="0"/>
              </a:rPr>
              <a:t>)</a:t>
            </a:r>
          </a:p>
          <a:p>
            <a:pPr algn="just"/>
            <a:r>
              <a:rPr lang="en-US" sz="2800" dirty="0">
                <a:latin typeface="Book Antiqua" pitchFamily="18" charset="0"/>
              </a:rPr>
              <a:t>Data collection (data about the organization, functions &amp; individuals) </a:t>
            </a:r>
          </a:p>
          <a:p>
            <a:pPr algn="just"/>
            <a:r>
              <a:rPr lang="en-US" sz="2800" dirty="0">
                <a:latin typeface="Book Antiqua" pitchFamily="18" charset="0"/>
              </a:rPr>
              <a:t>Data analysis (compare between the actual and the desired)</a:t>
            </a:r>
          </a:p>
          <a:p>
            <a:pPr algn="just"/>
            <a:r>
              <a:rPr lang="en-US" sz="2800" dirty="0">
                <a:latin typeface="Book Antiqua" pitchFamily="18" charset="0"/>
              </a:rPr>
              <a:t>Report writing (summary of findings &amp; recommendations)</a:t>
            </a:r>
          </a:p>
          <a:p>
            <a:endParaRPr lang="en-US" sz="2800" dirty="0">
              <a:latin typeface="Book Antiqua" pitchFamily="18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4759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Summary 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Book Antiqua" pitchFamily="18" charset="0"/>
              </a:rPr>
              <a:t>Understanding  </a:t>
            </a:r>
            <a:r>
              <a:rPr lang="en-US" sz="3200" dirty="0">
                <a:latin typeface="Book Antiqua" pitchFamily="18" charset="0"/>
              </a:rPr>
              <a:t>Needs Analysis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Book Antiqua" pitchFamily="18" charset="0"/>
              </a:rPr>
              <a:t>Rationale </a:t>
            </a:r>
            <a:r>
              <a:rPr lang="en-US" sz="3200" dirty="0">
                <a:latin typeface="Book Antiqua" pitchFamily="18" charset="0"/>
              </a:rPr>
              <a:t>for Needs Analysis 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Book Antiqua" pitchFamily="18" charset="0"/>
              </a:rPr>
              <a:t>Steps </a:t>
            </a:r>
            <a:r>
              <a:rPr lang="en-US" sz="3200" dirty="0">
                <a:latin typeface="Book Antiqua" pitchFamily="18" charset="0"/>
              </a:rPr>
              <a:t>in conducting  Needs Analysis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Book Antiqua" pitchFamily="18" charset="0"/>
              </a:rPr>
              <a:t>Levels </a:t>
            </a:r>
            <a:r>
              <a:rPr lang="en-US" sz="3200" dirty="0">
                <a:latin typeface="Book Antiqua" pitchFamily="18" charset="0"/>
              </a:rPr>
              <a:t>of </a:t>
            </a:r>
            <a:r>
              <a:rPr lang="en-US" sz="3200" dirty="0" smtClean="0">
                <a:latin typeface="Book Antiqua" pitchFamily="18" charset="0"/>
              </a:rPr>
              <a:t>Needs </a:t>
            </a:r>
            <a:r>
              <a:rPr lang="en-US" sz="3200" dirty="0">
                <a:latin typeface="Book Antiqua" pitchFamily="18" charset="0"/>
              </a:rPr>
              <a:t>Analysis 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latin typeface="Book Antiqua" pitchFamily="18" charset="0"/>
              </a:rPr>
              <a:t>Determinants </a:t>
            </a:r>
            <a:r>
              <a:rPr lang="en-US" sz="3200" dirty="0">
                <a:latin typeface="Book Antiqua" pitchFamily="18" charset="0"/>
              </a:rPr>
              <a:t>of  </a:t>
            </a:r>
            <a:r>
              <a:rPr lang="en-US" sz="3200" dirty="0" smtClean="0">
                <a:latin typeface="Book Antiqua" pitchFamily="18" charset="0"/>
              </a:rPr>
              <a:t>HRD </a:t>
            </a:r>
            <a:r>
              <a:rPr lang="en-US" sz="3200" dirty="0">
                <a:latin typeface="Book Antiqua" pitchFamily="18" charset="0"/>
              </a:rPr>
              <a:t>Needs</a:t>
            </a:r>
          </a:p>
          <a:p>
            <a:pPr algn="just">
              <a:lnSpc>
                <a:spcPct val="150000"/>
              </a:lnSpc>
            </a:pPr>
            <a:endParaRPr lang="en-US" sz="32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4658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Book Antiqua" panose="02040602050305030304" pitchFamily="18" charset="0"/>
              </a:rPr>
              <a:t>Importance of training needs assessment </a:t>
            </a:r>
            <a:endParaRPr lang="en-US" b="1" dirty="0">
              <a:latin typeface="Book Antiqua" panose="0204060205030503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>
                <a:latin typeface="Book Antiqua" pitchFamily="18" charset="0"/>
              </a:rPr>
              <a:t>It saves time, money &amp; effort by working on the right performance problems</a:t>
            </a:r>
          </a:p>
          <a:p>
            <a:pPr algn="just"/>
            <a:r>
              <a:rPr lang="en-US" sz="2800" dirty="0">
                <a:latin typeface="Book Antiqua" pitchFamily="18" charset="0"/>
              </a:rPr>
              <a:t>Generally facilitates training program design: A basis for the training budget &amp; schedule formulation  </a:t>
            </a:r>
          </a:p>
          <a:p>
            <a:pPr algn="just"/>
            <a:r>
              <a:rPr lang="en-US" sz="2800" dirty="0">
                <a:latin typeface="Book Antiqua" pitchFamily="18" charset="0"/>
              </a:rPr>
              <a:t>Creates a basis for training evaluation </a:t>
            </a:r>
          </a:p>
          <a:p>
            <a:pPr algn="just"/>
            <a:r>
              <a:rPr lang="en-US" sz="2800" dirty="0">
                <a:latin typeface="Book Antiqua" pitchFamily="18" charset="0"/>
              </a:rPr>
              <a:t>Identification of possible barriers to training transfer </a:t>
            </a:r>
          </a:p>
          <a:p>
            <a:pPr algn="just"/>
            <a:r>
              <a:rPr lang="en-US" sz="2800" dirty="0">
                <a:latin typeface="Book Antiqua" pitchFamily="18" charset="0"/>
              </a:rPr>
              <a:t>Mobilization of training stakeholders</a:t>
            </a:r>
          </a:p>
          <a:p>
            <a:pPr marL="0" indent="0" algn="just">
              <a:buNone/>
            </a:pPr>
            <a:endParaRPr lang="en-US" sz="2800" dirty="0">
              <a:latin typeface="Book Antiqua" pitchFamily="18" charset="0"/>
            </a:endParaRP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260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Book Antiqua" panose="02040602050305030304" pitchFamily="18" charset="0"/>
              </a:rPr>
              <a:t>Determinants of training needs </a:t>
            </a:r>
            <a:endParaRPr lang="en-US" b="1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Book Antiqua" panose="02040602050305030304" pitchFamily="18" charset="0"/>
              </a:rPr>
              <a:t>Customer complaints </a:t>
            </a:r>
          </a:p>
          <a:p>
            <a:r>
              <a:rPr lang="en-US" sz="2800" dirty="0" smtClean="0">
                <a:latin typeface="Book Antiqua" panose="02040602050305030304" pitchFamily="18" charset="0"/>
              </a:rPr>
              <a:t>Increasing d</a:t>
            </a:r>
            <a:r>
              <a:rPr lang="en-US" sz="2800" dirty="0" smtClean="0">
                <a:latin typeface="Book Antiqua" panose="02040602050305030304" pitchFamily="18" charset="0"/>
              </a:rPr>
              <a:t>efect </a:t>
            </a:r>
            <a:r>
              <a:rPr lang="en-US" sz="2800" dirty="0" smtClean="0">
                <a:latin typeface="Book Antiqua" panose="02040602050305030304" pitchFamily="18" charset="0"/>
              </a:rPr>
              <a:t>products </a:t>
            </a:r>
            <a:endParaRPr lang="en-US" sz="2800" dirty="0" smtClean="0">
              <a:latin typeface="Book Antiqua" panose="02040602050305030304" pitchFamily="18" charset="0"/>
            </a:endParaRPr>
          </a:p>
          <a:p>
            <a:r>
              <a:rPr lang="en-US" sz="2800" dirty="0" smtClean="0">
                <a:latin typeface="Book Antiqua" panose="02040602050305030304" pitchFamily="18" charset="0"/>
              </a:rPr>
              <a:t>Production of new products </a:t>
            </a:r>
          </a:p>
          <a:p>
            <a:r>
              <a:rPr lang="en-US" sz="2800" dirty="0" smtClean="0">
                <a:latin typeface="Book Antiqua" panose="02040602050305030304" pitchFamily="18" charset="0"/>
              </a:rPr>
              <a:t>Acquisition of new technology </a:t>
            </a:r>
          </a:p>
          <a:p>
            <a:r>
              <a:rPr lang="en-US" sz="2800" dirty="0" smtClean="0">
                <a:latin typeface="Book Antiqua" panose="02040602050305030304" pitchFamily="18" charset="0"/>
              </a:rPr>
              <a:t>Changing customer desires </a:t>
            </a:r>
          </a:p>
          <a:p>
            <a:r>
              <a:rPr lang="en-US" sz="2800" dirty="0" smtClean="0">
                <a:latin typeface="Book Antiqua" panose="02040602050305030304" pitchFamily="18" charset="0"/>
              </a:rPr>
              <a:t>Venturing into a new market</a:t>
            </a:r>
          </a:p>
          <a:p>
            <a:r>
              <a:rPr lang="en-US" sz="2800" dirty="0" err="1" smtClean="0">
                <a:latin typeface="Book Antiqua" panose="02040602050305030304" pitchFamily="18" charset="0"/>
              </a:rPr>
              <a:t>Etc</a:t>
            </a:r>
            <a:endParaRPr lang="en-US" sz="2800" smtClean="0">
              <a:latin typeface="Book Antiqua" panose="02040602050305030304" pitchFamily="18" charset="0"/>
            </a:endParaRPr>
          </a:p>
          <a:p>
            <a:endParaRPr lang="en-US" sz="2800" dirty="0" smtClean="0">
              <a:latin typeface="Book Antiqua" panose="02040602050305030304" pitchFamily="18" charset="0"/>
            </a:endParaRPr>
          </a:p>
          <a:p>
            <a:endParaRPr lang="en-US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1869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Conclusion 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2800" dirty="0">
                <a:latin typeface="Book Antiqua" pitchFamily="18" charset="0"/>
                <a:ea typeface="ＭＳ Ｐゴシック" pitchFamily="34" charset="-128"/>
              </a:rPr>
              <a:t>Organizations need to establish training programs that are effective.</a:t>
            </a:r>
          </a:p>
          <a:p>
            <a:pPr algn="just"/>
            <a:endParaRPr lang="en-US" sz="2800" dirty="0">
              <a:latin typeface="Book Antiqua" pitchFamily="18" charset="0"/>
              <a:ea typeface="ＭＳ Ｐゴシック" pitchFamily="34" charset="-128"/>
            </a:endParaRPr>
          </a:p>
          <a:p>
            <a:pPr lvl="1" algn="just">
              <a:buClr>
                <a:srgbClr val="10224E"/>
              </a:buClr>
            </a:pPr>
            <a:r>
              <a:rPr lang="en-US" sz="2800" dirty="0">
                <a:latin typeface="Book Antiqua" pitchFamily="18" charset="0"/>
                <a:ea typeface="ＭＳ Ｐゴシック" pitchFamily="34" charset="-128"/>
              </a:rPr>
              <a:t>They teach what they are designed to teach.</a:t>
            </a:r>
          </a:p>
          <a:p>
            <a:pPr lvl="1" algn="just">
              <a:buClr>
                <a:srgbClr val="10224E"/>
              </a:buClr>
            </a:pPr>
            <a:r>
              <a:rPr lang="en-US" sz="2800" dirty="0">
                <a:latin typeface="Book Antiqua" pitchFamily="18" charset="0"/>
                <a:ea typeface="ＭＳ Ｐゴシック" pitchFamily="34" charset="-128"/>
              </a:rPr>
              <a:t>They teach skills and behaviors that will help the organization achieve its goals.</a:t>
            </a:r>
          </a:p>
          <a:p>
            <a:pPr lvl="1" algn="just">
              <a:buClr>
                <a:srgbClr val="10224E"/>
              </a:buClr>
            </a:pPr>
            <a:endParaRPr lang="en-US" sz="2800" dirty="0">
              <a:latin typeface="Book Antiqua" pitchFamily="18" charset="0"/>
              <a:ea typeface="ＭＳ Ｐゴシック" pitchFamily="34" charset="-128"/>
            </a:endParaRPr>
          </a:p>
          <a:p>
            <a:pPr algn="just"/>
            <a:r>
              <a:rPr lang="en-US" sz="2800" dirty="0">
                <a:latin typeface="Book Antiqua" pitchFamily="18" charset="0"/>
                <a:ea typeface="ＭＳ Ｐゴシック" pitchFamily="34" charset="-128"/>
              </a:rPr>
              <a:t>This process begins with </a:t>
            </a:r>
            <a:r>
              <a:rPr lang="en-US" sz="2800" b="1" i="1" dirty="0">
                <a:latin typeface="Book Antiqua" pitchFamily="18" charset="0"/>
                <a:ea typeface="ＭＳ Ｐゴシック" pitchFamily="34" charset="-128"/>
              </a:rPr>
              <a:t>training needs assessment</a:t>
            </a:r>
            <a:r>
              <a:rPr lang="en-US" sz="2800" dirty="0">
                <a:latin typeface="Book Antiqua" pitchFamily="18" charset="0"/>
                <a:ea typeface="ＭＳ Ｐゴシック" pitchFamily="34" charset="-128"/>
              </a:rPr>
              <a:t>. </a:t>
            </a:r>
          </a:p>
          <a:p>
            <a:pPr algn="just"/>
            <a:endParaRPr lang="en-US" sz="2800" dirty="0">
              <a:latin typeface="Book Antiqua" pitchFamily="18" charset="0"/>
              <a:ea typeface="ＭＳ Ｐゴシック" pitchFamily="34" charset="-128"/>
            </a:endParaRPr>
          </a:p>
          <a:p>
            <a:pPr algn="just"/>
            <a:r>
              <a:rPr lang="en-US" sz="2800" dirty="0">
                <a:latin typeface="Book Antiqua" pitchFamily="18" charset="0"/>
                <a:ea typeface="ＭＳ Ｐゴシック" pitchFamily="34" charset="-128"/>
              </a:rPr>
              <a:t>Needs assessment consists of an organizational, individual and functional analysis.</a:t>
            </a:r>
          </a:p>
          <a:p>
            <a:endParaRPr lang="en-US" sz="2800" dirty="0">
              <a:latin typeface="Book Antiqua" pitchFamily="18" charset="0"/>
              <a:ea typeface="ＭＳ Ｐゴシック" pitchFamily="34" charset="-128"/>
            </a:endParaRPr>
          </a:p>
          <a:p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85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Understanding training needs assessment 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>
                <a:latin typeface="Book Antiqua" pitchFamily="18" charset="0"/>
              </a:rPr>
              <a:t>A vital process of the human resource training &amp; development process </a:t>
            </a:r>
          </a:p>
          <a:p>
            <a:pPr algn="just"/>
            <a:r>
              <a:rPr lang="en-US" sz="2800" dirty="0" smtClean="0">
                <a:latin typeface="Book Antiqua" pitchFamily="18" charset="0"/>
              </a:rPr>
              <a:t>An </a:t>
            </a:r>
            <a:r>
              <a:rPr lang="en-US" sz="2800" dirty="0">
                <a:latin typeface="Book Antiqua" pitchFamily="18" charset="0"/>
              </a:rPr>
              <a:t>ongoing process of gathering data to determine what </a:t>
            </a:r>
            <a:r>
              <a:rPr lang="en-US" sz="2800" u="sng" dirty="0">
                <a:latin typeface="Book Antiqua" pitchFamily="18" charset="0"/>
              </a:rPr>
              <a:t>training needs </a:t>
            </a:r>
            <a:r>
              <a:rPr lang="en-US" sz="2800" dirty="0">
                <a:latin typeface="Book Antiqua" pitchFamily="18" charset="0"/>
              </a:rPr>
              <a:t>exist so that training can be developed to help the firm achieve its </a:t>
            </a:r>
            <a:r>
              <a:rPr lang="en-US" sz="2800" dirty="0" smtClean="0">
                <a:latin typeface="Book Antiqua" pitchFamily="18" charset="0"/>
              </a:rPr>
              <a:t>objectives</a:t>
            </a:r>
          </a:p>
          <a:p>
            <a:pPr algn="just"/>
            <a:r>
              <a:rPr lang="en-US" sz="2800" dirty="0" smtClean="0">
                <a:latin typeface="Book Antiqua" pitchFamily="18" charset="0"/>
              </a:rPr>
              <a:t>A </a:t>
            </a:r>
            <a:r>
              <a:rPr lang="en-US" sz="2800" dirty="0">
                <a:latin typeface="Book Antiqua" pitchFamily="18" charset="0"/>
              </a:rPr>
              <a:t>set of  an organization's data collection </a:t>
            </a:r>
            <a:r>
              <a:rPr lang="en-US" sz="2800" dirty="0" smtClean="0">
                <a:latin typeface="Book Antiqua" pitchFamily="18" charset="0"/>
              </a:rPr>
              <a:t>&amp; analysis activities </a:t>
            </a:r>
            <a:r>
              <a:rPr lang="en-US" sz="2800" dirty="0">
                <a:latin typeface="Book Antiqua" pitchFamily="18" charset="0"/>
              </a:rPr>
              <a:t>that precede decision making, particularly in aspects of; </a:t>
            </a:r>
            <a:r>
              <a:rPr lang="en-US" sz="2800" u="sng" dirty="0">
                <a:latin typeface="Book Antiqua" pitchFamily="18" charset="0"/>
              </a:rPr>
              <a:t>whether</a:t>
            </a:r>
            <a:r>
              <a:rPr lang="en-US" sz="2800" dirty="0">
                <a:latin typeface="Book Antiqua" pitchFamily="18" charset="0"/>
              </a:rPr>
              <a:t> training can improve performance, </a:t>
            </a:r>
            <a:r>
              <a:rPr lang="en-US" sz="2800" u="sng" dirty="0">
                <a:latin typeface="Book Antiqua" pitchFamily="18" charset="0"/>
              </a:rPr>
              <a:t>who</a:t>
            </a:r>
            <a:r>
              <a:rPr lang="en-US" sz="2800" dirty="0">
                <a:latin typeface="Book Antiqua" pitchFamily="18" charset="0"/>
              </a:rPr>
              <a:t> should be trained and </a:t>
            </a:r>
            <a:r>
              <a:rPr lang="en-US" sz="2800" u="sng" dirty="0">
                <a:latin typeface="Book Antiqua" pitchFamily="18" charset="0"/>
              </a:rPr>
              <a:t>what</a:t>
            </a:r>
            <a:r>
              <a:rPr lang="en-US" sz="2800" dirty="0">
                <a:latin typeface="Book Antiqua" pitchFamily="18" charset="0"/>
              </a:rPr>
              <a:t> type training ought to be carried out</a:t>
            </a:r>
            <a:r>
              <a:rPr lang="en-US" sz="2800" dirty="0" smtClean="0">
                <a:latin typeface="Book Antiqua" pitchFamily="18" charset="0"/>
              </a:rPr>
              <a:t>.</a:t>
            </a:r>
            <a:endParaRPr lang="en-US" sz="28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629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What is a training need?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65760" indent="-256032" algn="just">
              <a:buClr>
                <a:srgbClr val="F07F09"/>
              </a:buClr>
              <a:buNone/>
              <a:defRPr/>
            </a:pPr>
            <a:r>
              <a:rPr lang="en-NZ" sz="3200" dirty="0">
                <a:latin typeface="Book Antiqua" pitchFamily="18" charset="0"/>
              </a:rPr>
              <a:t>	A performance gap – separating what employees </a:t>
            </a:r>
            <a:r>
              <a:rPr lang="en-NZ" sz="3200" b="1" u="sng" dirty="0">
                <a:latin typeface="Book Antiqua" pitchFamily="18" charset="0"/>
              </a:rPr>
              <a:t>know</a:t>
            </a:r>
            <a:r>
              <a:rPr lang="en-NZ" sz="3200" dirty="0">
                <a:latin typeface="Book Antiqua" pitchFamily="18" charset="0"/>
              </a:rPr>
              <a:t>, </a:t>
            </a:r>
            <a:r>
              <a:rPr lang="en-NZ" sz="3200" b="1" u="sng" dirty="0">
                <a:latin typeface="Book Antiqua" pitchFamily="18" charset="0"/>
              </a:rPr>
              <a:t>do</a:t>
            </a:r>
            <a:r>
              <a:rPr lang="en-NZ" sz="3200" dirty="0">
                <a:latin typeface="Book Antiqua" pitchFamily="18" charset="0"/>
              </a:rPr>
              <a:t> or </a:t>
            </a:r>
            <a:r>
              <a:rPr lang="en-NZ" sz="3200" b="1" u="sng" dirty="0">
                <a:latin typeface="Book Antiqua" pitchFamily="18" charset="0"/>
              </a:rPr>
              <a:t>feel</a:t>
            </a:r>
            <a:r>
              <a:rPr lang="en-NZ" sz="3200" dirty="0">
                <a:latin typeface="Book Antiqua" pitchFamily="18" charset="0"/>
              </a:rPr>
              <a:t> from what they should know, do or feel to perform competently</a:t>
            </a:r>
          </a:p>
          <a:p>
            <a:pPr marL="365760" indent="-256032" algn="just">
              <a:buClr>
                <a:srgbClr val="F07F09"/>
              </a:buClr>
              <a:buFont typeface="Georgia"/>
              <a:buChar char="•"/>
              <a:defRPr/>
            </a:pPr>
            <a:endParaRPr lang="en-NZ" sz="3200" dirty="0">
              <a:latin typeface="Book Antiqua" pitchFamily="18" charset="0"/>
            </a:endParaRPr>
          </a:p>
          <a:p>
            <a:pPr marL="365760" indent="-256032" algn="just">
              <a:buClr>
                <a:srgbClr val="F07F09"/>
              </a:buClr>
              <a:buNone/>
              <a:defRPr/>
            </a:pPr>
            <a:r>
              <a:rPr lang="en-NZ" sz="3200" dirty="0">
                <a:latin typeface="Book Antiqua" pitchFamily="18" charset="0"/>
              </a:rPr>
              <a:t>	AND</a:t>
            </a:r>
          </a:p>
          <a:p>
            <a:pPr marL="365760" indent="-256032" algn="just">
              <a:buClr>
                <a:srgbClr val="F07F09"/>
              </a:buClr>
              <a:buFont typeface="Georgia"/>
              <a:buChar char="•"/>
              <a:defRPr/>
            </a:pPr>
            <a:endParaRPr lang="en-NZ" sz="3200" dirty="0">
              <a:latin typeface="Book Antiqua" pitchFamily="18" charset="0"/>
            </a:endParaRPr>
          </a:p>
          <a:p>
            <a:pPr marL="365760" indent="-256032" algn="just">
              <a:buClr>
                <a:srgbClr val="F07F09"/>
              </a:buClr>
              <a:buNone/>
              <a:defRPr/>
            </a:pPr>
            <a:r>
              <a:rPr lang="en-NZ" sz="3200" dirty="0">
                <a:latin typeface="Book Antiqua" pitchFamily="18" charset="0"/>
              </a:rPr>
              <a:t>	Which can be best remedied by training</a:t>
            </a:r>
            <a:endParaRPr lang="en-US" sz="3200" dirty="0">
              <a:latin typeface="Book Antiqua" pitchFamily="18" charset="0"/>
            </a:endParaRPr>
          </a:p>
          <a:p>
            <a:pPr>
              <a:buClr>
                <a:schemeClr val="accent3"/>
              </a:buClr>
              <a:defRPr/>
            </a:pPr>
            <a:endParaRPr lang="en-US" sz="3200" dirty="0">
              <a:latin typeface="Book Antiqua" pitchFamily="18" charset="0"/>
            </a:endParaRPr>
          </a:p>
          <a:p>
            <a:endParaRPr lang="en-US" sz="32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864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lgerian" pitchFamily="82" charset="0"/>
                <a:cs typeface="Arial" charset="0"/>
              </a:rPr>
              <a:t>Translating Training needs into action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To help ensure that training needs are met as efficiently as possible, you should conduct annual training needs identification for the coming year. </a:t>
            </a:r>
          </a:p>
          <a:p>
            <a:pPr algn="just"/>
            <a:r>
              <a:rPr lang="en-US" sz="2800" dirty="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These are then forwarded to the training </a:t>
            </a:r>
            <a:r>
              <a:rPr lang="en-US" sz="2800" dirty="0" smtClean="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dept. who </a:t>
            </a:r>
            <a:r>
              <a:rPr lang="en-US" sz="2800" dirty="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would prioritize the needs and schedule programs to meet these needs. </a:t>
            </a:r>
            <a:endParaRPr lang="en-US" sz="2800" dirty="0" smtClean="0">
              <a:solidFill>
                <a:srgbClr val="000000"/>
              </a:solidFill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Training needs should be identified along with or before the annual appraisal </a:t>
            </a:r>
            <a:endParaRPr lang="en-US" sz="2800" dirty="0">
              <a:solidFill>
                <a:srgbClr val="000000"/>
              </a:solidFill>
              <a:latin typeface="Book Antiqua" pitchFamily="18" charset="0"/>
              <a:cs typeface="Times New Roman" pitchFamily="18" charset="0"/>
            </a:endParaRPr>
          </a:p>
          <a:p>
            <a:pPr algn="just"/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876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Levels of training needs assessment 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3200" dirty="0">
                <a:latin typeface="Book Antiqua" pitchFamily="18" charset="0"/>
              </a:rPr>
              <a:t>Organizational/Corporate level </a:t>
            </a:r>
          </a:p>
          <a:p>
            <a:pPr marL="514350" indent="-514350" algn="just">
              <a:lnSpc>
                <a:spcPct val="150000"/>
              </a:lnSpc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3200" dirty="0">
                <a:latin typeface="Book Antiqua" pitchFamily="18" charset="0"/>
              </a:rPr>
              <a:t>Functional/Task level </a:t>
            </a:r>
          </a:p>
          <a:p>
            <a:pPr marL="514350" indent="-514350" algn="just">
              <a:lnSpc>
                <a:spcPct val="150000"/>
              </a:lnSpc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3200" dirty="0">
                <a:latin typeface="Book Antiqua" pitchFamily="18" charset="0"/>
              </a:rPr>
              <a:t>Individual level</a:t>
            </a: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4168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Corporate level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>
                <a:latin typeface="Book Antiqua" pitchFamily="18" charset="0"/>
                <a:ea typeface="ＭＳ Ｐゴシック" pitchFamily="34" charset="-128"/>
              </a:rPr>
              <a:t>To determine the appropriateness of training by evaluating the firm’s characteristics</a:t>
            </a:r>
          </a:p>
          <a:p>
            <a:pPr algn="just"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latin typeface="Book Antiqua" pitchFamily="18" charset="0"/>
                <a:ea typeface="ＭＳ Ｐゴシック" pitchFamily="34" charset="-128"/>
              </a:rPr>
              <a:t>The </a:t>
            </a:r>
            <a:r>
              <a:rPr lang="en-US" dirty="0">
                <a:latin typeface="Book Antiqua" pitchFamily="18" charset="0"/>
                <a:ea typeface="ＭＳ Ｐゴシック" pitchFamily="34" charset="-128"/>
              </a:rPr>
              <a:t>process looks at training needs in the light of: the organization’s </a:t>
            </a:r>
            <a:r>
              <a:rPr lang="en-US" b="1" dirty="0">
                <a:latin typeface="Book Antiqua" pitchFamily="18" charset="0"/>
                <a:ea typeface="ＭＳ Ｐゴシック" pitchFamily="34" charset="-128"/>
              </a:rPr>
              <a:t>strategy</a:t>
            </a:r>
            <a:r>
              <a:rPr lang="en-US" dirty="0">
                <a:latin typeface="Book Antiqua" pitchFamily="18" charset="0"/>
                <a:ea typeface="ＭＳ Ｐゴシック" pitchFamily="34" charset="-128"/>
              </a:rPr>
              <a:t>, </a:t>
            </a:r>
            <a:r>
              <a:rPr lang="en-US" b="1" dirty="0">
                <a:latin typeface="Book Antiqua" pitchFamily="18" charset="0"/>
                <a:ea typeface="ＭＳ Ｐゴシック" pitchFamily="34" charset="-128"/>
              </a:rPr>
              <a:t>goals</a:t>
            </a:r>
            <a:r>
              <a:rPr lang="en-US" dirty="0">
                <a:latin typeface="Book Antiqua" pitchFamily="18" charset="0"/>
                <a:ea typeface="ＭＳ Ｐゴシック" pitchFamily="34" charset="-128"/>
              </a:rPr>
              <a:t> &amp; </a:t>
            </a:r>
            <a:r>
              <a:rPr lang="en-US" b="1" dirty="0">
                <a:latin typeface="Book Antiqua" pitchFamily="18" charset="0"/>
                <a:ea typeface="ＭＳ Ｐゴシック" pitchFamily="34" charset="-128"/>
              </a:rPr>
              <a:t>objectives</a:t>
            </a:r>
            <a:r>
              <a:rPr lang="en-US" dirty="0">
                <a:latin typeface="Book Antiqua" pitchFamily="18" charset="0"/>
                <a:ea typeface="ＭＳ Ｐゴシック" pitchFamily="34" charset="-128"/>
              </a:rPr>
              <a:t>, </a:t>
            </a:r>
            <a:r>
              <a:rPr lang="en-US" b="1" dirty="0">
                <a:latin typeface="Book Antiqua" pitchFamily="18" charset="0"/>
                <a:ea typeface="ＭＳ Ｐゴシック" pitchFamily="34" charset="-128"/>
              </a:rPr>
              <a:t>culture</a:t>
            </a:r>
            <a:r>
              <a:rPr lang="en-US" dirty="0">
                <a:latin typeface="Book Antiqua" pitchFamily="18" charset="0"/>
                <a:ea typeface="ＭＳ Ｐゴシック" pitchFamily="34" charset="-128"/>
              </a:rPr>
              <a:t>, </a:t>
            </a:r>
            <a:r>
              <a:rPr lang="en-US" b="1" dirty="0">
                <a:latin typeface="Book Antiqua" pitchFamily="18" charset="0"/>
                <a:ea typeface="ＭＳ Ｐゴシック" pitchFamily="34" charset="-128"/>
              </a:rPr>
              <a:t>budget</a:t>
            </a:r>
            <a:r>
              <a:rPr lang="en-US" dirty="0">
                <a:latin typeface="Book Antiqua" pitchFamily="18" charset="0"/>
                <a:ea typeface="ＭＳ Ｐゴシック" pitchFamily="34" charset="-128"/>
              </a:rPr>
              <a:t>, </a:t>
            </a:r>
            <a:r>
              <a:rPr lang="en-US" b="1" dirty="0" smtClean="0">
                <a:latin typeface="Book Antiqua" pitchFamily="18" charset="0"/>
                <a:ea typeface="ＭＳ Ｐゴシック" pitchFamily="34" charset="-128"/>
              </a:rPr>
              <a:t>employment relations </a:t>
            </a:r>
            <a:r>
              <a:rPr lang="en-US" dirty="0" smtClean="0">
                <a:latin typeface="Book Antiqua" pitchFamily="18" charset="0"/>
                <a:ea typeface="ＭＳ Ｐゴシック" pitchFamily="34" charset="-128"/>
              </a:rPr>
              <a:t>&amp; </a:t>
            </a:r>
            <a:r>
              <a:rPr lang="en-US" b="1" dirty="0">
                <a:latin typeface="Book Antiqua" pitchFamily="18" charset="0"/>
                <a:ea typeface="ＭＳ Ｐゴシック" pitchFamily="34" charset="-128"/>
              </a:rPr>
              <a:t>management’s attitude </a:t>
            </a:r>
            <a:r>
              <a:rPr lang="en-US" dirty="0">
                <a:latin typeface="Book Antiqua" pitchFamily="18" charset="0"/>
                <a:ea typeface="ＭＳ Ｐゴシック" pitchFamily="34" charset="-128"/>
              </a:rPr>
              <a:t>towards training</a:t>
            </a:r>
          </a:p>
          <a:p>
            <a:pPr algn="just"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latin typeface="Book Antiqua" pitchFamily="18" charset="0"/>
              </a:rPr>
              <a:t>Engage </a:t>
            </a:r>
            <a:r>
              <a:rPr lang="en-US" dirty="0">
                <a:latin typeface="Book Antiqua" pitchFamily="18" charset="0"/>
              </a:rPr>
              <a:t>senior &amp; mid-level managers since they make decisions on strategic planning &amp; training budget allocations</a:t>
            </a:r>
          </a:p>
          <a:p>
            <a:pPr algn="just"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latin typeface="Book Antiqua" pitchFamily="18" charset="0"/>
              </a:rPr>
              <a:t>Incase </a:t>
            </a:r>
            <a:r>
              <a:rPr lang="en-US" dirty="0">
                <a:latin typeface="Book Antiqua" pitchFamily="18" charset="0"/>
              </a:rPr>
              <a:t>of low interest or support for training, then other performance interventions might be better</a:t>
            </a:r>
          </a:p>
          <a:p>
            <a:pPr algn="just">
              <a:buClr>
                <a:srgbClr val="10224E"/>
              </a:buClr>
              <a:buFont typeface="Arial" pitchFamily="34" charset="0"/>
              <a:buChar char="•"/>
              <a:defRPr/>
            </a:pPr>
            <a:endParaRPr lang="en-US" dirty="0">
              <a:latin typeface="Book Antiqua" pitchFamily="18" charset="0"/>
            </a:endParaRPr>
          </a:p>
          <a:p>
            <a:pPr algn="just"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dirty="0">
              <a:latin typeface="Book Antiqua" pitchFamily="18" charset="0"/>
            </a:endParaRPr>
          </a:p>
          <a:p>
            <a:pPr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dirty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3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Methods of data collection 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Interviews 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Questionnaires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Participatory observation 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Stakeholders’ workshops (top management, HRM team, line managers)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Focus group discussions (training specialists, facilitators )</a:t>
            </a:r>
          </a:p>
          <a:p>
            <a:pPr algn="just">
              <a:buFont typeface="Courier New" pitchFamily="49" charset="0"/>
              <a:buChar char="o"/>
            </a:pPr>
            <a:r>
              <a:rPr lang="en-US" sz="2800" dirty="0">
                <a:latin typeface="Book Antiqua" pitchFamily="18" charset="0"/>
              </a:rPr>
              <a:t>Existing data from company documents </a:t>
            </a:r>
          </a:p>
          <a:p>
            <a:pPr algn="just"/>
            <a:endParaRPr lang="en-US" sz="2800" dirty="0">
              <a:latin typeface="Book Antiqua" pitchFamily="18" charset="0"/>
            </a:endParaRPr>
          </a:p>
          <a:p>
            <a:pPr algn="just"/>
            <a:endParaRPr lang="en-US" sz="28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48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lgerian" pitchFamily="82" charset="0"/>
              </a:rPr>
              <a:t>Functional assessment</a:t>
            </a:r>
            <a:endParaRPr lang="en-US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219200"/>
            <a:ext cx="8153400" cy="4800600"/>
          </a:xfrm>
        </p:spPr>
        <p:txBody>
          <a:bodyPr>
            <a:noAutofit/>
          </a:bodyPr>
          <a:lstStyle/>
          <a:p>
            <a:pPr algn="just"/>
            <a:r>
              <a:rPr lang="en-US" sz="2700" dirty="0" smtClean="0">
                <a:latin typeface="Book Antiqua" pitchFamily="18" charset="0"/>
              </a:rPr>
              <a:t>Involves assessing every function of the organization to determine the appropriate training </a:t>
            </a:r>
          </a:p>
          <a:p>
            <a:pPr algn="just"/>
            <a:r>
              <a:rPr lang="en-US" sz="2700" dirty="0" smtClean="0">
                <a:latin typeface="Book Antiqua" pitchFamily="18" charset="0"/>
              </a:rPr>
              <a:t>Identify </a:t>
            </a:r>
            <a:r>
              <a:rPr lang="en-US" sz="2700" dirty="0">
                <a:latin typeface="Book Antiqua" pitchFamily="18" charset="0"/>
              </a:rPr>
              <a:t>important processes &amp; tasks for productivity of functions </a:t>
            </a:r>
          </a:p>
          <a:p>
            <a:pPr algn="just"/>
            <a:r>
              <a:rPr lang="en-US" sz="2700" dirty="0" smtClean="0">
                <a:latin typeface="Book Antiqua" pitchFamily="18" charset="0"/>
              </a:rPr>
              <a:t>Identify </a:t>
            </a:r>
            <a:r>
              <a:rPr lang="en-US" sz="2700" dirty="0">
                <a:latin typeface="Book Antiqua" pitchFamily="18" charset="0"/>
              </a:rPr>
              <a:t>vital behaviours, skills, knowledge &amp; attitudes </a:t>
            </a:r>
          </a:p>
          <a:p>
            <a:pPr algn="just"/>
            <a:r>
              <a:rPr lang="en-US" sz="2700" dirty="0" smtClean="0">
                <a:latin typeface="Book Antiqua" pitchFamily="18" charset="0"/>
              </a:rPr>
              <a:t>It </a:t>
            </a:r>
            <a:r>
              <a:rPr lang="en-US" sz="2700" dirty="0">
                <a:latin typeface="Book Antiqua" pitchFamily="18" charset="0"/>
              </a:rPr>
              <a:t>helps to focus the training effort on particular processes</a:t>
            </a:r>
            <a:r>
              <a:rPr lang="en-US" sz="2700" dirty="0" smtClean="0">
                <a:latin typeface="Book Antiqua" pitchFamily="18" charset="0"/>
              </a:rPr>
              <a:t>, systems, </a:t>
            </a:r>
            <a:r>
              <a:rPr lang="en-US" sz="2700" dirty="0">
                <a:latin typeface="Book Antiqua" pitchFamily="18" charset="0"/>
              </a:rPr>
              <a:t>tasks &amp; employee behaviour </a:t>
            </a:r>
          </a:p>
          <a:p>
            <a:pPr algn="just"/>
            <a:r>
              <a:rPr lang="en-US" sz="2700" dirty="0" smtClean="0">
                <a:latin typeface="Book Antiqua" pitchFamily="18" charset="0"/>
              </a:rPr>
              <a:t>Sources </a:t>
            </a:r>
            <a:r>
              <a:rPr lang="en-US" sz="2700" dirty="0">
                <a:latin typeface="Book Antiqua" pitchFamily="18" charset="0"/>
              </a:rPr>
              <a:t>of data include; Subject matter </a:t>
            </a:r>
            <a:r>
              <a:rPr lang="en-US" sz="2700" dirty="0" smtClean="0">
                <a:latin typeface="Book Antiqua" pitchFamily="18" charset="0"/>
              </a:rPr>
              <a:t>experts, </a:t>
            </a:r>
            <a:r>
              <a:rPr lang="en-US" sz="2700" dirty="0">
                <a:latin typeface="Book Antiqua" pitchFamily="18" charset="0"/>
              </a:rPr>
              <a:t>managers, exemplary employees</a:t>
            </a:r>
          </a:p>
          <a:p>
            <a:pPr algn="just"/>
            <a:endParaRPr lang="en-US" sz="2700" dirty="0">
              <a:latin typeface="Book Antiqua" pitchFamily="18" charset="0"/>
            </a:endParaRPr>
          </a:p>
          <a:p>
            <a:pPr algn="just"/>
            <a:endParaRPr lang="en-US" sz="2700" dirty="0">
              <a:latin typeface="Book Antiqua" pitchFamily="18" charset="0"/>
            </a:endParaRPr>
          </a:p>
          <a:p>
            <a:endParaRPr lang="en-US" sz="27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547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310</TotalTime>
  <Words>983</Words>
  <Application>Microsoft Office PowerPoint</Application>
  <PresentationFormat>On-screen Show (4:3)</PresentationFormat>
  <Paragraphs>155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ＭＳ Ｐゴシック</vt:lpstr>
      <vt:lpstr>Algerian</vt:lpstr>
      <vt:lpstr>Arial</vt:lpstr>
      <vt:lpstr>Book Antiqua</vt:lpstr>
      <vt:lpstr>Courier New</vt:lpstr>
      <vt:lpstr>Franklin Gothic Book</vt:lpstr>
      <vt:lpstr>Georgia</vt:lpstr>
      <vt:lpstr>Perpetua</vt:lpstr>
      <vt:lpstr>Times New Roman</vt:lpstr>
      <vt:lpstr>Wingdings 2</vt:lpstr>
      <vt:lpstr>Equity</vt:lpstr>
      <vt:lpstr>Training needs assessment </vt:lpstr>
      <vt:lpstr>Summary </vt:lpstr>
      <vt:lpstr>Understanding training needs assessment </vt:lpstr>
      <vt:lpstr>What is a training need?</vt:lpstr>
      <vt:lpstr>Translating Training needs into action</vt:lpstr>
      <vt:lpstr>Levels of training needs assessment </vt:lpstr>
      <vt:lpstr>Corporate level</vt:lpstr>
      <vt:lpstr>Methods of data collection </vt:lpstr>
      <vt:lpstr>Functional assessment</vt:lpstr>
      <vt:lpstr>Continuation</vt:lpstr>
      <vt:lpstr>PowerPoint Presentation</vt:lpstr>
      <vt:lpstr>Methods of data collection </vt:lpstr>
      <vt:lpstr>Job analysis &amp; functional assessment </vt:lpstr>
      <vt:lpstr>Competence profiling &amp; functional assessment </vt:lpstr>
      <vt:lpstr>Continuation </vt:lpstr>
      <vt:lpstr>Assessment centers and functional analysis </vt:lpstr>
      <vt:lpstr>Individual level of TNA</vt:lpstr>
      <vt:lpstr>Identifying the exact employee to be trained </vt:lpstr>
      <vt:lpstr>Steps of training needs assessment </vt:lpstr>
      <vt:lpstr>Importance of training needs assessment </vt:lpstr>
      <vt:lpstr>Determinants of training needs </vt:lpstr>
      <vt:lpstr>Conclusion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needs assessment</dc:title>
  <dc:creator>Duncan</dc:creator>
  <cp:lastModifiedBy>USER</cp:lastModifiedBy>
  <cp:revision>39</cp:revision>
  <dcterms:created xsi:type="dcterms:W3CDTF">2021-11-01T09:15:40Z</dcterms:created>
  <dcterms:modified xsi:type="dcterms:W3CDTF">2025-02-14T20:15:58Z</dcterms:modified>
</cp:coreProperties>
</file>