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85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69" r:id="rId17"/>
    <p:sldId id="28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400" b="1" dirty="0"/>
              <a:t>ENVIRONMENTAL ISSUES IN LEISURE </a:t>
            </a:r>
            <a:r>
              <a:rPr lang="en-GB" sz="4400" b="1" dirty="0" smtClean="0"/>
              <a:t>MANAGEMENT</a:t>
            </a:r>
            <a:br>
              <a:rPr lang="en-GB" sz="4400" b="1" dirty="0" smtClean="0"/>
            </a:br>
            <a:r>
              <a:rPr lang="en-GB" sz="4400" b="1" dirty="0"/>
              <a:t>LHM 2127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Climate Change and Leisure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1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Common Arguments in Climate Change </a:t>
            </a:r>
            <a:r>
              <a:rPr lang="en-US" b="1" dirty="0" smtClean="0"/>
              <a:t>Denial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“</a:t>
            </a:r>
            <a:r>
              <a:rPr lang="en-US" b="1" dirty="0"/>
              <a:t>Climate Change is Natural”:</a:t>
            </a:r>
            <a:endParaRPr lang="en-US" dirty="0"/>
          </a:p>
          <a:p>
            <a:pPr lvl="1"/>
            <a:r>
              <a:rPr lang="en-US" b="1" dirty="0"/>
              <a:t>Argument:</a:t>
            </a:r>
            <a:r>
              <a:rPr lang="en-US" dirty="0"/>
              <a:t> Climate change is a natural phenomenon that has occurred throughout Earth's history, independent of human influence.</a:t>
            </a:r>
          </a:p>
          <a:p>
            <a:pPr lvl="1"/>
            <a:r>
              <a:rPr lang="en-US" b="1" dirty="0"/>
              <a:t>Counterpoint:</a:t>
            </a:r>
            <a:r>
              <a:rPr lang="en-US" dirty="0"/>
              <a:t> While natural climate variations do occur, the current rapid warming trend is strongly correlated with human activities, especially the burning of fossil fuels.</a:t>
            </a:r>
          </a:p>
          <a:p>
            <a:r>
              <a:rPr lang="en-US" b="1" dirty="0"/>
              <a:t>“There is No Scientific Consensus”:</a:t>
            </a:r>
            <a:endParaRPr lang="en-US" dirty="0"/>
          </a:p>
          <a:p>
            <a:pPr lvl="1"/>
            <a:r>
              <a:rPr lang="en-US" b="1" dirty="0"/>
              <a:t>Argument:</a:t>
            </a:r>
            <a:r>
              <a:rPr lang="en-US" dirty="0"/>
              <a:t> Some claim that there is significant disagreement among scientists about the causes and consequences of climate change.</a:t>
            </a:r>
          </a:p>
          <a:p>
            <a:pPr lvl="1"/>
            <a:r>
              <a:rPr lang="en-US" b="1" dirty="0"/>
              <a:t>Counterpoint:</a:t>
            </a:r>
            <a:r>
              <a:rPr lang="en-US" dirty="0"/>
              <a:t> Over 97% of climate scientists agree that climate change is happening and is primarily driven by human activities.</a:t>
            </a:r>
          </a:p>
          <a:p>
            <a:r>
              <a:rPr lang="en-US" b="1" dirty="0"/>
              <a:t>“Climate Models are Unreliable”:</a:t>
            </a:r>
            <a:endParaRPr lang="en-US" dirty="0"/>
          </a:p>
          <a:p>
            <a:pPr lvl="1"/>
            <a:r>
              <a:rPr lang="en-US" b="1" dirty="0"/>
              <a:t>Argument:</a:t>
            </a:r>
            <a:r>
              <a:rPr lang="en-US" dirty="0"/>
              <a:t> Critics argue that climate models are too complex and uncertain to accurately predict future climate conditions.</a:t>
            </a:r>
          </a:p>
          <a:p>
            <a:pPr lvl="1"/>
            <a:r>
              <a:rPr lang="en-US" b="1" dirty="0"/>
              <a:t>Counterpoint:</a:t>
            </a:r>
            <a:r>
              <a:rPr lang="en-US" dirty="0"/>
              <a:t> While models have uncertainties, they have successfully predicted long-term trends, and their reliability has improved over time with better data and methods.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52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Addressing the Impact of Climate Change </a:t>
            </a:r>
            <a:r>
              <a:rPr lang="en-US" b="1" dirty="0" smtClean="0"/>
              <a:t>Denial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Consequences </a:t>
            </a:r>
            <a:r>
              <a:rPr lang="en-US" b="1" dirty="0"/>
              <a:t>of Denial:</a:t>
            </a:r>
            <a:endParaRPr lang="en-US" dirty="0"/>
          </a:p>
          <a:p>
            <a:pPr lvl="1"/>
            <a:r>
              <a:rPr lang="en-US" b="1" dirty="0"/>
              <a:t>Delayed Action:</a:t>
            </a:r>
            <a:r>
              <a:rPr lang="en-US" dirty="0"/>
              <a:t> Denial can lead to procrastination in implementing necessary policies to mitigate climate change.</a:t>
            </a:r>
          </a:p>
          <a:p>
            <a:pPr lvl="1"/>
            <a:r>
              <a:rPr lang="en-US" b="1" dirty="0"/>
              <a:t>Public Confusion:</a:t>
            </a:r>
            <a:r>
              <a:rPr lang="en-US" dirty="0"/>
              <a:t> Misinformation and denial contribute to public uncertainty and reduce support for environmental initiatives.</a:t>
            </a:r>
          </a:p>
          <a:p>
            <a:pPr lvl="1"/>
            <a:r>
              <a:rPr lang="en-US" b="1" dirty="0"/>
              <a:t>Policy Implications:</a:t>
            </a:r>
            <a:r>
              <a:rPr lang="en-US" dirty="0"/>
              <a:t> Politicians influenced by denial may resist regulations aimed at reducing carbon emissions or investing in renewable energy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24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Climate Change in the African </a:t>
            </a:r>
            <a:r>
              <a:rPr lang="en-US" b="1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Regional </a:t>
            </a:r>
            <a:r>
              <a:rPr lang="en-US" b="1" dirty="0"/>
              <a:t>Impacts:</a:t>
            </a:r>
            <a:endParaRPr lang="en-US" dirty="0"/>
          </a:p>
          <a:p>
            <a:pPr lvl="1"/>
            <a:r>
              <a:rPr lang="en-US" b="1" dirty="0"/>
              <a:t>Droughts and Water Scarcity:</a:t>
            </a:r>
            <a:r>
              <a:rPr lang="en-US" dirty="0"/>
              <a:t> Increasing frequency of droughts, particularly in regions like the Horn of Africa and Southern Africa, affecting water availability for hospitality operations and agriculture.</a:t>
            </a:r>
          </a:p>
          <a:p>
            <a:pPr lvl="1"/>
            <a:r>
              <a:rPr lang="en-US" b="1" dirty="0"/>
              <a:t>Food Security:</a:t>
            </a:r>
            <a:r>
              <a:rPr lang="en-US" dirty="0"/>
              <a:t> Impact on local food production, which can affect the supply chains of hotels and restaurants that rely on locally sourced ingredients.</a:t>
            </a:r>
          </a:p>
          <a:p>
            <a:pPr lvl="1"/>
            <a:r>
              <a:rPr lang="en-US" b="1" dirty="0"/>
              <a:t>Rising Temperatures:</a:t>
            </a:r>
            <a:r>
              <a:rPr lang="en-US" dirty="0"/>
              <a:t> Increased </a:t>
            </a:r>
            <a:r>
              <a:rPr lang="en-US" dirty="0" err="1"/>
              <a:t>heatwaves</a:t>
            </a:r>
            <a:r>
              <a:rPr lang="en-US" dirty="0"/>
              <a:t> impacting outdoor tourism activities and guest comfort in hospitality settings.</a:t>
            </a:r>
          </a:p>
          <a:p>
            <a:pPr lvl="1"/>
            <a:r>
              <a:rPr lang="en-US" b="1" dirty="0"/>
              <a:t>Coastal Erosion:</a:t>
            </a:r>
            <a:r>
              <a:rPr lang="en-US" dirty="0"/>
              <a:t> Threats to beach resorts and marine tourism in countries like Kenya, Tanzania, and South Africa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772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Tourism and Community </a:t>
            </a:r>
            <a:r>
              <a:rPr lang="en-US" b="1" dirty="0" smtClean="0"/>
              <a:t>Livelihoods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Dependence </a:t>
            </a:r>
            <a:r>
              <a:rPr lang="en-US" b="1" dirty="0"/>
              <a:t>on Natural Resources:</a:t>
            </a:r>
            <a:endParaRPr lang="en-US" dirty="0"/>
          </a:p>
          <a:p>
            <a:pPr lvl="1"/>
            <a:r>
              <a:rPr lang="en-US" dirty="0"/>
              <a:t>Many African tourism activities are closely tied to natural landscapes and wildlife (e.g., safaris, eco-tourism). Climate change threatens these resources, which can impact tourism revenue and community livelihoods.</a:t>
            </a:r>
          </a:p>
          <a:p>
            <a:r>
              <a:rPr lang="en-US" b="1" dirty="0"/>
              <a:t>Community Resilience:</a:t>
            </a:r>
            <a:endParaRPr lang="en-US" dirty="0"/>
          </a:p>
          <a:p>
            <a:pPr lvl="1"/>
            <a:r>
              <a:rPr lang="en-US" dirty="0"/>
              <a:t>Explore how tourism can contribute to community adaptation strategies, such as supporting local conservation efforts, promoting sustainable tourism practices, and investing in community infrastructure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90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Case Studies of African Hospitality </a:t>
            </a:r>
            <a:r>
              <a:rPr lang="en-US" b="1" dirty="0" smtClean="0"/>
              <a:t>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Sustainable </a:t>
            </a:r>
            <a:r>
              <a:rPr lang="en-US" b="1" dirty="0"/>
              <a:t>Initiatives:</a:t>
            </a:r>
            <a:endParaRPr lang="en-US" dirty="0"/>
          </a:p>
          <a:p>
            <a:pPr lvl="1"/>
            <a:r>
              <a:rPr lang="en-US" dirty="0"/>
              <a:t>Highlight examples of African hotels, resorts, and tourism operators adopting sustainable practices, such as using solar energy, water conservation measures, and promoting eco-tourism.</a:t>
            </a:r>
          </a:p>
          <a:p>
            <a:pPr lvl="1"/>
            <a:r>
              <a:rPr lang="en-US" b="1" dirty="0"/>
              <a:t>Example:</a:t>
            </a:r>
            <a:r>
              <a:rPr lang="en-US" dirty="0"/>
              <a:t> The Mantis Collection in South Africa, which focuses on conservation and community involvement in its luxury eco-lodges.</a:t>
            </a:r>
          </a:p>
          <a:p>
            <a:r>
              <a:rPr lang="en-US" b="1" dirty="0"/>
              <a:t>Policy and Regulation:</a:t>
            </a:r>
            <a:endParaRPr lang="en-US" dirty="0"/>
          </a:p>
          <a:p>
            <a:pPr lvl="1"/>
            <a:r>
              <a:rPr lang="en-US" dirty="0"/>
              <a:t>Overview of regional and national policies in Africa that encourage or mandate sustainable practices in hospitality. For example, Rwanda’s ban on plastic bags and how hospitality businesses are adapting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00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Challenges and Opportunities in the African Hospitality </a:t>
            </a:r>
            <a:r>
              <a:rPr lang="en-US" b="1" dirty="0" smtClean="0"/>
              <a:t>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Challenges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Limited resources for adaptation, such as funding for sustainable infrastructure.</a:t>
            </a:r>
          </a:p>
          <a:p>
            <a:pPr lvl="1"/>
            <a:r>
              <a:rPr lang="en-US" dirty="0"/>
              <a:t>Balancing economic growth with environmental sustainability in developing economies.</a:t>
            </a:r>
          </a:p>
          <a:p>
            <a:pPr lvl="1"/>
            <a:r>
              <a:rPr lang="en-US" dirty="0"/>
              <a:t>Addressing the impacts of climate change on less resilient communities.</a:t>
            </a:r>
          </a:p>
          <a:p>
            <a:r>
              <a:rPr lang="en-US" b="1" dirty="0"/>
              <a:t>Opportunities:</a:t>
            </a:r>
            <a:endParaRPr lang="en-US" dirty="0"/>
          </a:p>
          <a:p>
            <a:pPr lvl="1"/>
            <a:r>
              <a:rPr lang="en-US" dirty="0"/>
              <a:t>Africa’s potential to lead in eco-tourism and sustainable hospitality, leveraging its rich biodiversity and cultural heritage.</a:t>
            </a:r>
          </a:p>
          <a:p>
            <a:pPr lvl="1"/>
            <a:r>
              <a:rPr lang="en-US" dirty="0"/>
              <a:t>Innovation in sustainable practices, such as low-carbon tourism models and community-based tourism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96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PEEL </a:t>
            </a:r>
            <a:r>
              <a:rPr lang="en-US" dirty="0" smtClean="0"/>
              <a:t>explain how leisure </a:t>
            </a:r>
            <a:r>
              <a:rPr lang="en-US" dirty="0"/>
              <a:t>and hospitality businesses </a:t>
            </a:r>
            <a:r>
              <a:rPr lang="en-US" dirty="0" smtClean="0"/>
              <a:t>can ensure </a:t>
            </a:r>
            <a:r>
              <a:rPr lang="en-US" dirty="0"/>
              <a:t>economic viability while effectively adapting to the challenges posed by climate change?"</a:t>
            </a:r>
          </a:p>
        </p:txBody>
      </p:sp>
    </p:spTree>
    <p:extLst>
      <p:ext uri="{BB962C8B-B14F-4D97-AF65-F5344CB8AC3E}">
        <p14:creationId xmlns:p14="http://schemas.microsoft.com/office/powerpoint/2010/main" val="459242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400" b="1" dirty="0"/>
              <a:t>ENVIRONMENTAL ISSUES IN LEISURE </a:t>
            </a:r>
            <a:r>
              <a:rPr lang="en-GB" sz="4400" b="1" dirty="0" smtClean="0"/>
              <a:t>MANAGEMENT</a:t>
            </a:r>
            <a:br>
              <a:rPr lang="en-GB" sz="4400" b="1" dirty="0" smtClean="0"/>
            </a:br>
            <a:r>
              <a:rPr lang="en-GB" sz="4400" b="1" dirty="0"/>
              <a:t>LHM 2127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Resource Management in Leisure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101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Introduction to Resource Management</a:t>
            </a:r>
          </a:p>
          <a:p>
            <a:pPr lvl="1"/>
            <a:r>
              <a:rPr lang="en-US" dirty="0"/>
              <a:t>Key Resources in Leisure Operations</a:t>
            </a:r>
          </a:p>
          <a:p>
            <a:pPr lvl="1"/>
            <a:r>
              <a:rPr lang="en-US" dirty="0"/>
              <a:t>Challenges in Resource Management</a:t>
            </a:r>
          </a:p>
          <a:p>
            <a:pPr lvl="1"/>
            <a:r>
              <a:rPr lang="en-US" dirty="0"/>
              <a:t>Strategies for Efficient Resource Use</a:t>
            </a:r>
          </a:p>
          <a:p>
            <a:pPr lvl="1"/>
            <a:r>
              <a:rPr lang="en-US" dirty="0"/>
              <a:t>Case Studies in Sustainable Resource Management</a:t>
            </a:r>
          </a:p>
          <a:p>
            <a:pPr lvl="1"/>
            <a:r>
              <a:rPr lang="en-US" dirty="0"/>
              <a:t>Future Trends and Innovations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843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to Resource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Definition:</a:t>
            </a:r>
            <a:r>
              <a:rPr lang="en-US" dirty="0" smtClean="0"/>
              <a:t> Resource </a:t>
            </a:r>
            <a:r>
              <a:rPr lang="en-US" dirty="0"/>
              <a:t>management involves the efficient and sustainable use of resources such as water, energy, materials, and human resources to ensure the smooth operation of leisure activities and facilities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Importance </a:t>
            </a:r>
            <a:r>
              <a:rPr lang="en-US" b="1" dirty="0"/>
              <a:t>in Leisure Operations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Ensures </a:t>
            </a:r>
            <a:r>
              <a:rPr lang="en-US" dirty="0"/>
              <a:t>long-term viability and sustainability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Reduces </a:t>
            </a:r>
            <a:r>
              <a:rPr lang="en-US" dirty="0"/>
              <a:t>operational costs and enhances profitability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Supports </a:t>
            </a:r>
            <a:r>
              <a:rPr lang="en-US" dirty="0"/>
              <a:t>environmental stewardship and compliance with regulations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269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Introduction to Climate Change</a:t>
            </a:r>
          </a:p>
          <a:p>
            <a:pPr lvl="1"/>
            <a:r>
              <a:rPr lang="en-US" dirty="0"/>
              <a:t>Impact of Climate Change on Leisure Activities</a:t>
            </a:r>
          </a:p>
          <a:p>
            <a:pPr lvl="1"/>
            <a:r>
              <a:rPr lang="en-US" dirty="0"/>
              <a:t>Case Studies: Affected Leisure Destinations</a:t>
            </a:r>
          </a:p>
          <a:p>
            <a:pPr lvl="1"/>
            <a:r>
              <a:rPr lang="en-US" dirty="0"/>
              <a:t>Mitigation Strategies in Leisure Management</a:t>
            </a:r>
          </a:p>
          <a:p>
            <a:pPr lvl="1"/>
            <a:r>
              <a:rPr lang="en-US" dirty="0"/>
              <a:t>Adaptation Strategies for the Leisure Industry</a:t>
            </a:r>
          </a:p>
          <a:p>
            <a:pPr lvl="1"/>
            <a:r>
              <a:rPr lang="en-US" dirty="0"/>
              <a:t>The Role of Hospitality in Combating Climate </a:t>
            </a:r>
            <a:r>
              <a:rPr lang="en-US" dirty="0" smtClean="0"/>
              <a:t>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6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Key Resources in Leisure </a:t>
            </a:r>
            <a:r>
              <a:rPr lang="en-US" b="1" dirty="0" smtClean="0"/>
              <a:t>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Water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Usage in pools, landscaping, guest services, and sanitation.</a:t>
            </a:r>
          </a:p>
          <a:p>
            <a:pPr lvl="1"/>
            <a:r>
              <a:rPr lang="en-US" dirty="0"/>
              <a:t>Importance of water conservation measures in drought-prone areas.</a:t>
            </a:r>
          </a:p>
          <a:p>
            <a:r>
              <a:rPr lang="en-US" b="1" dirty="0"/>
              <a:t>Energy:</a:t>
            </a:r>
            <a:endParaRPr lang="en-US" dirty="0"/>
          </a:p>
          <a:p>
            <a:pPr lvl="1"/>
            <a:r>
              <a:rPr lang="en-US" dirty="0"/>
              <a:t>Consumption in lighting, heating, cooling, and powering equipment.</a:t>
            </a:r>
          </a:p>
          <a:p>
            <a:pPr lvl="1"/>
            <a:r>
              <a:rPr lang="en-US" dirty="0"/>
              <a:t>Transitioning to renewable energy sources (solar, wind).</a:t>
            </a:r>
          </a:p>
          <a:p>
            <a:r>
              <a:rPr lang="en-US" b="1" dirty="0"/>
              <a:t>Materials:</a:t>
            </a:r>
            <a:endParaRPr lang="en-US" dirty="0"/>
          </a:p>
          <a:p>
            <a:pPr lvl="1"/>
            <a:r>
              <a:rPr lang="en-US" dirty="0"/>
              <a:t>Sourcing sustainable materials for construction, furniture, and amenities.</a:t>
            </a:r>
          </a:p>
          <a:p>
            <a:pPr lvl="1"/>
            <a:r>
              <a:rPr lang="en-US" dirty="0"/>
              <a:t>Reducing waste through recycling and composting programs.</a:t>
            </a:r>
          </a:p>
          <a:p>
            <a:r>
              <a:rPr lang="en-US" b="1" dirty="0"/>
              <a:t>Human Resources:</a:t>
            </a:r>
            <a:endParaRPr lang="en-US" dirty="0"/>
          </a:p>
          <a:p>
            <a:pPr lvl="1"/>
            <a:r>
              <a:rPr lang="en-US" dirty="0"/>
              <a:t>Training staff in sustainable practices.</a:t>
            </a:r>
          </a:p>
          <a:p>
            <a:pPr lvl="1"/>
            <a:r>
              <a:rPr lang="en-US" dirty="0"/>
              <a:t>Efficient workforce management to optimize service delivery.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535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Challenges in Resource </a:t>
            </a:r>
            <a:r>
              <a:rPr lang="en-US" b="1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Resource </a:t>
            </a:r>
            <a:r>
              <a:rPr lang="en-US" b="1" dirty="0"/>
              <a:t>Scarcity:</a:t>
            </a:r>
            <a:endParaRPr lang="en-US" dirty="0"/>
          </a:p>
          <a:p>
            <a:pPr lvl="1"/>
            <a:r>
              <a:rPr lang="en-US" dirty="0"/>
              <a:t>Limited availability of water and energy in certain regions, leading to higher costs.</a:t>
            </a:r>
          </a:p>
          <a:p>
            <a:r>
              <a:rPr lang="en-US" b="1" dirty="0"/>
              <a:t>High Operational Costs:</a:t>
            </a:r>
            <a:endParaRPr lang="en-US" dirty="0"/>
          </a:p>
          <a:p>
            <a:pPr lvl="1"/>
            <a:r>
              <a:rPr lang="en-US" dirty="0"/>
              <a:t>The expense of implementing and maintaining resource-efficient systems.</a:t>
            </a:r>
          </a:p>
          <a:p>
            <a:r>
              <a:rPr lang="en-US" b="1" dirty="0"/>
              <a:t>Environmental Impact:</a:t>
            </a:r>
            <a:endParaRPr lang="en-US" dirty="0"/>
          </a:p>
          <a:p>
            <a:pPr lvl="1"/>
            <a:r>
              <a:rPr lang="en-US" dirty="0"/>
              <a:t>Negative impacts of overusing resources, such as water depletion, pollution, and carbon emissions.</a:t>
            </a:r>
          </a:p>
          <a:p>
            <a:r>
              <a:rPr lang="en-US" b="1" dirty="0"/>
              <a:t>Regulatory Compliance:</a:t>
            </a:r>
            <a:endParaRPr lang="en-US" dirty="0"/>
          </a:p>
          <a:p>
            <a:pPr lvl="1"/>
            <a:r>
              <a:rPr lang="en-US" dirty="0"/>
              <a:t>Navigating complex environmental regulations and standards, which can vary by region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987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Strategies for Efficient Resource </a:t>
            </a:r>
            <a:r>
              <a:rPr lang="en-US" b="1" dirty="0" smtClean="0"/>
              <a:t>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Water </a:t>
            </a:r>
            <a:r>
              <a:rPr lang="en-US" b="1" dirty="0"/>
              <a:t>Management:</a:t>
            </a:r>
            <a:endParaRPr lang="en-US" dirty="0"/>
          </a:p>
          <a:p>
            <a:pPr lvl="1"/>
            <a:r>
              <a:rPr lang="en-US" dirty="0"/>
              <a:t>Implementing low-flow fixtures and water recycling systems.</a:t>
            </a:r>
          </a:p>
          <a:p>
            <a:pPr lvl="1"/>
            <a:r>
              <a:rPr lang="en-US" dirty="0"/>
              <a:t>Xeriscaping and using native plants in landscaping to reduce water usage.</a:t>
            </a:r>
          </a:p>
          <a:p>
            <a:r>
              <a:rPr lang="en-US" b="1" dirty="0"/>
              <a:t>Energy Management:</a:t>
            </a:r>
            <a:endParaRPr lang="en-US" dirty="0"/>
          </a:p>
          <a:p>
            <a:pPr lvl="1"/>
            <a:r>
              <a:rPr lang="en-US" dirty="0"/>
              <a:t>Conducting energy audits to identify inefficiencies.</a:t>
            </a:r>
          </a:p>
          <a:p>
            <a:pPr lvl="1"/>
            <a:r>
              <a:rPr lang="en-US" dirty="0"/>
              <a:t>Installing energy-efficient lighting, HVAC systems, and appliances.</a:t>
            </a:r>
          </a:p>
          <a:p>
            <a:pPr lvl="1"/>
            <a:r>
              <a:rPr lang="en-US" dirty="0"/>
              <a:t>Utilizing renewable energy sources, such as solar panels and geothermal energy.</a:t>
            </a:r>
          </a:p>
          <a:p>
            <a:r>
              <a:rPr lang="en-US" b="1" dirty="0"/>
              <a:t>Waste Management:</a:t>
            </a:r>
            <a:endParaRPr lang="en-US" dirty="0"/>
          </a:p>
          <a:p>
            <a:pPr lvl="1"/>
            <a:r>
              <a:rPr lang="en-US" dirty="0"/>
              <a:t>Reducing waste generation through the “3 </a:t>
            </a:r>
            <a:r>
              <a:rPr lang="en-US" dirty="0" err="1"/>
              <a:t>Rs</a:t>
            </a:r>
            <a:r>
              <a:rPr lang="en-US" dirty="0"/>
              <a:t>” (Reduce, Reuse, Recycle).</a:t>
            </a:r>
          </a:p>
          <a:p>
            <a:pPr lvl="1"/>
            <a:r>
              <a:rPr lang="en-US" dirty="0"/>
              <a:t>Composting organic waste from food services and landscaping.</a:t>
            </a:r>
          </a:p>
          <a:p>
            <a:r>
              <a:rPr lang="en-US" b="1" dirty="0"/>
              <a:t>Human Resource Management:</a:t>
            </a:r>
            <a:endParaRPr lang="en-US" dirty="0"/>
          </a:p>
          <a:p>
            <a:pPr lvl="1"/>
            <a:r>
              <a:rPr lang="en-US" dirty="0"/>
              <a:t>Investing in staff training on sustainability practices.</a:t>
            </a:r>
          </a:p>
          <a:p>
            <a:pPr lvl="1"/>
            <a:r>
              <a:rPr lang="en-US" dirty="0"/>
              <a:t>Encouraging employee initiatives for resource conservation.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53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Case Studies in Sustainable Resource </a:t>
            </a:r>
            <a:r>
              <a:rPr lang="en-US" b="1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 </a:t>
            </a:r>
            <a:r>
              <a:rPr lang="en-US" b="1" dirty="0"/>
              <a:t>1: Eco-Friendly Resorts</a:t>
            </a:r>
            <a:endParaRPr lang="en-US" dirty="0"/>
          </a:p>
          <a:p>
            <a:pPr lvl="1"/>
            <a:r>
              <a:rPr lang="en-US" dirty="0"/>
              <a:t>Overview of a resort that has successfully implemented water and energy conservation measures.</a:t>
            </a:r>
          </a:p>
          <a:p>
            <a:pPr lvl="1"/>
            <a:r>
              <a:rPr lang="en-US" dirty="0"/>
              <a:t>Discuss the impact on operational costs and guest satisfaction.</a:t>
            </a:r>
          </a:p>
          <a:p>
            <a:r>
              <a:rPr lang="en-US" b="1" dirty="0"/>
              <a:t>Example 2: Green Events and Conferences</a:t>
            </a:r>
            <a:endParaRPr lang="en-US" dirty="0"/>
          </a:p>
          <a:p>
            <a:pPr lvl="1"/>
            <a:r>
              <a:rPr lang="en-US" dirty="0"/>
              <a:t>Highlight a leisure facility that organizes eco-friendly events, focusing on waste reduction and energy efficiency.</a:t>
            </a:r>
          </a:p>
          <a:p>
            <a:pPr lvl="1"/>
            <a:r>
              <a:rPr lang="en-US" dirty="0"/>
              <a:t>Impact on reputation and repeat business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854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Future Trends and </a:t>
            </a:r>
            <a:r>
              <a:rPr lang="en-US" b="1" dirty="0" smtClean="0"/>
              <a:t>Innovations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Smart </a:t>
            </a:r>
            <a:r>
              <a:rPr lang="en-US" b="1" dirty="0"/>
              <a:t>Technology:</a:t>
            </a:r>
            <a:endParaRPr lang="en-US" dirty="0"/>
          </a:p>
          <a:p>
            <a:pPr lvl="1"/>
            <a:r>
              <a:rPr lang="en-US" dirty="0"/>
              <a:t>Use of </a:t>
            </a:r>
            <a:r>
              <a:rPr lang="en-US" dirty="0" err="1"/>
              <a:t>IoT</a:t>
            </a:r>
            <a:r>
              <a:rPr lang="en-US" dirty="0"/>
              <a:t> (Internet of Things) for real-time monitoring and management of resources.</a:t>
            </a:r>
          </a:p>
          <a:p>
            <a:pPr lvl="1"/>
            <a:r>
              <a:rPr lang="en-US" dirty="0"/>
              <a:t>Automated systems for lighting, heating, and water usage based on occupancy.</a:t>
            </a:r>
          </a:p>
          <a:p>
            <a:r>
              <a:rPr lang="en-US" b="1" dirty="0"/>
              <a:t>Circular Economy:</a:t>
            </a:r>
            <a:endParaRPr lang="en-US" dirty="0"/>
          </a:p>
          <a:p>
            <a:pPr lvl="1"/>
            <a:r>
              <a:rPr lang="en-US" dirty="0"/>
              <a:t>Transitioning to circular business models where waste is minimized, and resources are continuously reused.</a:t>
            </a:r>
          </a:p>
          <a:p>
            <a:r>
              <a:rPr lang="en-US" b="1" dirty="0"/>
              <a:t>Sustainable Sourcing:</a:t>
            </a:r>
            <a:endParaRPr lang="en-US" dirty="0"/>
          </a:p>
          <a:p>
            <a:pPr lvl="1"/>
            <a:r>
              <a:rPr lang="en-US" dirty="0"/>
              <a:t>Increasing demand for ethically sourced and eco-friendly materials.</a:t>
            </a:r>
          </a:p>
          <a:p>
            <a:pPr lvl="1"/>
            <a:r>
              <a:rPr lang="en-US" dirty="0"/>
              <a:t>The rise of green certifications for suppliers and partners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742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/>
              <a:t>PEEL explain how </a:t>
            </a:r>
            <a:r>
              <a:rPr lang="en-US" dirty="0" smtClean="0"/>
              <a:t>leisure </a:t>
            </a:r>
            <a:r>
              <a:rPr lang="en-US" dirty="0"/>
              <a:t>facilities </a:t>
            </a:r>
            <a:r>
              <a:rPr lang="en-US" dirty="0" smtClean="0"/>
              <a:t>can balance </a:t>
            </a:r>
            <a:r>
              <a:rPr lang="en-US" dirty="0"/>
              <a:t>resource efficiency with providing a high-quality guest experience?</a:t>
            </a:r>
          </a:p>
        </p:txBody>
      </p:sp>
    </p:spTree>
    <p:extLst>
      <p:ext uri="{BB962C8B-B14F-4D97-AF65-F5344CB8AC3E}">
        <p14:creationId xmlns:p14="http://schemas.microsoft.com/office/powerpoint/2010/main" val="1701790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Introduction to Climate </a:t>
            </a:r>
            <a:r>
              <a:rPr lang="en-US" b="1" dirty="0" smtClean="0"/>
              <a:t>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Climate change refers to long-term changes in temperature, precipitation, and weather patterns, primarily caused by human activities such as burning fossil fuels, deforestation, and industrial processes.</a:t>
            </a:r>
          </a:p>
          <a:p>
            <a:r>
              <a:rPr lang="en-US" b="1" dirty="0"/>
              <a:t>Key Concepts:</a:t>
            </a:r>
            <a:endParaRPr lang="en-US" dirty="0"/>
          </a:p>
          <a:p>
            <a:pPr lvl="1"/>
            <a:r>
              <a:rPr lang="en-US" dirty="0"/>
              <a:t>Global Warming: The increase in Earth's average surface temperature.</a:t>
            </a:r>
          </a:p>
          <a:p>
            <a:pPr lvl="1"/>
            <a:r>
              <a:rPr lang="en-US" dirty="0"/>
              <a:t>Greenhouse Gas Emissions: The primary drivers of climate change, including CO₂, methane, and nitrous oxide.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50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Impact of Climate Change on Leisure </a:t>
            </a:r>
            <a:r>
              <a:rPr lang="en-US" b="1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Tourism </a:t>
            </a:r>
            <a:r>
              <a:rPr lang="en-US" b="1" dirty="0"/>
              <a:t>Destinations:</a:t>
            </a:r>
            <a:endParaRPr lang="en-US" dirty="0"/>
          </a:p>
          <a:p>
            <a:pPr lvl="1"/>
            <a:r>
              <a:rPr lang="en-US" dirty="0"/>
              <a:t>Coastal Erosion: Threats to beach resorts and coastal attractions.</a:t>
            </a:r>
          </a:p>
          <a:p>
            <a:pPr lvl="1"/>
            <a:r>
              <a:rPr lang="en-US" dirty="0"/>
              <a:t>Rising Sea Levels: Impact on island destinations and waterfront properties.</a:t>
            </a:r>
          </a:p>
          <a:p>
            <a:r>
              <a:rPr lang="en-US" b="1" dirty="0"/>
              <a:t>Ski Resorts:</a:t>
            </a:r>
            <a:endParaRPr lang="en-US" dirty="0"/>
          </a:p>
          <a:p>
            <a:pPr lvl="1"/>
            <a:r>
              <a:rPr lang="en-US" dirty="0"/>
              <a:t>Reduced Snowfall: Shortened ski seasons and the viability of ski resorts.</a:t>
            </a:r>
          </a:p>
          <a:p>
            <a:pPr lvl="1"/>
            <a:r>
              <a:rPr lang="en-US" dirty="0"/>
              <a:t>Increased Costs: Investments in artificial snow-making technology.</a:t>
            </a:r>
          </a:p>
          <a:p>
            <a:r>
              <a:rPr lang="en-US" b="1" dirty="0"/>
              <a:t>Outdoor Recreation:</a:t>
            </a:r>
            <a:endParaRPr lang="en-US" dirty="0"/>
          </a:p>
          <a:p>
            <a:pPr lvl="1"/>
            <a:r>
              <a:rPr lang="en-US" dirty="0"/>
              <a:t>Changes in Weather Patterns: Affecting hiking, camping, and wildlife tourism.</a:t>
            </a:r>
          </a:p>
          <a:p>
            <a:pPr lvl="1"/>
            <a:r>
              <a:rPr lang="en-US" dirty="0" err="1"/>
              <a:t>Heatwaves</a:t>
            </a:r>
            <a:r>
              <a:rPr lang="en-US" dirty="0"/>
              <a:t> and Wildfires: Increased risks for outdoor activities.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02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Case Studies: Affected Leisure </a:t>
            </a:r>
            <a:r>
              <a:rPr lang="en-US" b="1" dirty="0" smtClean="0"/>
              <a:t>Destinations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Maldives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Rising sea levels threaten the existence of low-lying islands.</a:t>
            </a:r>
          </a:p>
          <a:p>
            <a:pPr lvl="1"/>
            <a:r>
              <a:rPr lang="en-US" dirty="0"/>
              <a:t>Impact on tourism, which is the backbone of the economy.</a:t>
            </a:r>
          </a:p>
          <a:p>
            <a:r>
              <a:rPr lang="en-US" b="1" dirty="0"/>
              <a:t>Alps (Europe):</a:t>
            </a:r>
            <a:endParaRPr lang="en-US" dirty="0"/>
          </a:p>
          <a:p>
            <a:pPr lvl="1"/>
            <a:r>
              <a:rPr lang="en-US" dirty="0"/>
              <a:t>Reduced snowfall and shorter ski seasons are affecting winter sports tourism.</a:t>
            </a:r>
          </a:p>
          <a:p>
            <a:pPr lvl="1"/>
            <a:r>
              <a:rPr lang="en-US" dirty="0"/>
              <a:t>Economic impact on local communities reliant on tourism revenue.</a:t>
            </a:r>
          </a:p>
          <a:p>
            <a:r>
              <a:rPr lang="en-US" b="1" dirty="0"/>
              <a:t>Australia’s Great Barrier Reef:</a:t>
            </a:r>
            <a:endParaRPr lang="en-US" dirty="0"/>
          </a:p>
          <a:p>
            <a:pPr lvl="1"/>
            <a:r>
              <a:rPr lang="en-US" dirty="0"/>
              <a:t>Coral bleaching due to warming ocean temperatures.</a:t>
            </a:r>
          </a:p>
          <a:p>
            <a:pPr lvl="1"/>
            <a:r>
              <a:rPr lang="en-US" dirty="0"/>
              <a:t>Decrease in marine biodiversity affecting scuba diving and marine tourism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29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Mitigation Strategies in Leisure </a:t>
            </a:r>
            <a:r>
              <a:rPr lang="en-US" b="1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Reducing </a:t>
            </a:r>
            <a:r>
              <a:rPr lang="en-US" b="1" dirty="0"/>
              <a:t>Carbon Footprint:</a:t>
            </a:r>
            <a:endParaRPr lang="en-US" dirty="0"/>
          </a:p>
          <a:p>
            <a:pPr lvl="1"/>
            <a:r>
              <a:rPr lang="en-US" dirty="0"/>
              <a:t>Adoption of renewable energy sources (solar, wind) in hotels and resorts.</a:t>
            </a:r>
          </a:p>
          <a:p>
            <a:pPr lvl="1"/>
            <a:r>
              <a:rPr lang="en-US" dirty="0"/>
              <a:t>Energy efficiency measures: LED lighting, energy-efficient appliances.</a:t>
            </a:r>
          </a:p>
          <a:p>
            <a:r>
              <a:rPr lang="en-US" b="1" dirty="0"/>
              <a:t>Sustainable Transportation:</a:t>
            </a:r>
            <a:endParaRPr lang="en-US" dirty="0"/>
          </a:p>
          <a:p>
            <a:pPr lvl="1"/>
            <a:r>
              <a:rPr lang="en-US" dirty="0"/>
              <a:t>Promoting low-carbon transportation options (electric vehicles, cycling).</a:t>
            </a:r>
          </a:p>
          <a:p>
            <a:pPr lvl="1"/>
            <a:r>
              <a:rPr lang="en-US" dirty="0"/>
              <a:t>Encouraging carbon offset programs for tourists.</a:t>
            </a:r>
          </a:p>
          <a:p>
            <a:r>
              <a:rPr lang="en-US" b="1" dirty="0"/>
              <a:t>Sustainable Operations:</a:t>
            </a:r>
            <a:endParaRPr lang="en-US" dirty="0"/>
          </a:p>
          <a:p>
            <a:pPr lvl="1"/>
            <a:r>
              <a:rPr lang="en-US" dirty="0"/>
              <a:t>Green building certifications (LEED) for leisure facilities.</a:t>
            </a:r>
          </a:p>
          <a:p>
            <a:pPr lvl="1"/>
            <a:r>
              <a:rPr lang="en-US" dirty="0"/>
              <a:t>Waste reduction and recycling programs.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26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Adaptation Strategies for the Leisure </a:t>
            </a:r>
            <a:r>
              <a:rPr lang="en-US" b="1" dirty="0" smtClean="0"/>
              <a:t>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Climate-Resilient </a:t>
            </a:r>
            <a:r>
              <a:rPr lang="en-US" b="1" dirty="0"/>
              <a:t>Infrastructure:</a:t>
            </a:r>
            <a:endParaRPr lang="en-US" dirty="0"/>
          </a:p>
          <a:p>
            <a:pPr lvl="1"/>
            <a:r>
              <a:rPr lang="en-US" dirty="0"/>
              <a:t>Construction of flood defenses in coastal resorts.</a:t>
            </a:r>
          </a:p>
          <a:p>
            <a:pPr lvl="1"/>
            <a:r>
              <a:rPr lang="en-US" dirty="0"/>
              <a:t>Designing buildings to withstand extreme weather events.</a:t>
            </a:r>
          </a:p>
          <a:p>
            <a:r>
              <a:rPr lang="en-US" b="1" dirty="0"/>
              <a:t>Diversification of Leisure Offerings:</a:t>
            </a:r>
            <a:endParaRPr lang="en-US" dirty="0"/>
          </a:p>
          <a:p>
            <a:pPr lvl="1"/>
            <a:r>
              <a:rPr lang="en-US" dirty="0"/>
              <a:t>Developing alternative attractions in affected areas (e.g., cultural tourism).</a:t>
            </a:r>
          </a:p>
          <a:p>
            <a:pPr lvl="1"/>
            <a:r>
              <a:rPr lang="en-US" dirty="0"/>
              <a:t>Shifting from snow-based to all-season activities in ski resorts.</a:t>
            </a:r>
          </a:p>
          <a:p>
            <a:r>
              <a:rPr lang="en-US" b="1" dirty="0"/>
              <a:t>Community Engagement and Education:</a:t>
            </a:r>
            <a:endParaRPr lang="en-US" dirty="0"/>
          </a:p>
          <a:p>
            <a:pPr lvl="1"/>
            <a:r>
              <a:rPr lang="en-US" dirty="0"/>
              <a:t>Involving local communities in climate adaptation efforts.</a:t>
            </a:r>
          </a:p>
          <a:p>
            <a:pPr lvl="1"/>
            <a:r>
              <a:rPr lang="en-US" dirty="0"/>
              <a:t>Educating tourists on the impact of climate change and promoting responsible behavior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93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Role of Hospitality in Combating Climate </a:t>
            </a:r>
            <a:r>
              <a:rPr lang="en-US" b="1" dirty="0" smtClean="0"/>
              <a:t>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Corporate </a:t>
            </a:r>
            <a:r>
              <a:rPr lang="en-US" b="1" dirty="0"/>
              <a:t>Responsibility:</a:t>
            </a:r>
            <a:endParaRPr lang="en-US" dirty="0"/>
          </a:p>
          <a:p>
            <a:pPr lvl="1"/>
            <a:r>
              <a:rPr lang="en-US" dirty="0"/>
              <a:t>Hotels and resorts adopting sustainable practices as part of CSR initiatives.</a:t>
            </a:r>
          </a:p>
          <a:p>
            <a:pPr lvl="1"/>
            <a:r>
              <a:rPr lang="en-US" dirty="0"/>
              <a:t>Collaboration with NGOs and government bodies to promote sustainability.</a:t>
            </a:r>
          </a:p>
          <a:p>
            <a:r>
              <a:rPr lang="en-US" b="1" dirty="0"/>
              <a:t>Environmental Certifications:</a:t>
            </a:r>
            <a:endParaRPr lang="en-US" dirty="0"/>
          </a:p>
          <a:p>
            <a:pPr lvl="1"/>
            <a:r>
              <a:rPr lang="en-US" dirty="0"/>
              <a:t>Obtaining certifications like Green Key, </a:t>
            </a:r>
            <a:r>
              <a:rPr lang="en-US" dirty="0" err="1"/>
              <a:t>EarthCheck</a:t>
            </a:r>
            <a:r>
              <a:rPr lang="en-US" dirty="0"/>
              <a:t>, and ISO 14001.</a:t>
            </a:r>
          </a:p>
          <a:p>
            <a:pPr lvl="1"/>
            <a:r>
              <a:rPr lang="en-US" dirty="0"/>
              <a:t>Communicating sustainability efforts to guests and stakeholders.</a:t>
            </a:r>
          </a:p>
          <a:p>
            <a:r>
              <a:rPr lang="en-US" b="1" dirty="0"/>
              <a:t>Guest Engagement:</a:t>
            </a:r>
            <a:endParaRPr lang="en-US" dirty="0"/>
          </a:p>
          <a:p>
            <a:pPr lvl="1"/>
            <a:r>
              <a:rPr lang="en-US" dirty="0"/>
              <a:t>Encouraging eco-friendly behavior among guests (e.g., towel reuse programs).</a:t>
            </a:r>
          </a:p>
          <a:p>
            <a:pPr lvl="1"/>
            <a:r>
              <a:rPr lang="en-US" dirty="0"/>
              <a:t>Offering eco-tours and experiences that promote environmental awareness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2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Understanding Climate Change </a:t>
            </a:r>
            <a:r>
              <a:rPr lang="en-US" b="1" dirty="0" smtClean="0"/>
              <a:t>Denial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Climate change denial refers to the rejection or dismissal of the scientific consensus that climate change is occurring and is primarily caused by human activities.</a:t>
            </a:r>
          </a:p>
          <a:p>
            <a:r>
              <a:rPr lang="en-US" b="1" dirty="0"/>
              <a:t>Reasons for Denial:</a:t>
            </a:r>
            <a:endParaRPr lang="en-US" dirty="0"/>
          </a:p>
          <a:p>
            <a:pPr lvl="1"/>
            <a:r>
              <a:rPr lang="en-US" b="1" dirty="0"/>
              <a:t>Political Ideology:</a:t>
            </a:r>
            <a:r>
              <a:rPr lang="en-US" dirty="0"/>
              <a:t> Some groups reject climate science due to political beliefs that prioritize economic growth and deregulation over environmental protection.</a:t>
            </a:r>
          </a:p>
          <a:p>
            <a:pPr lvl="1"/>
            <a:r>
              <a:rPr lang="en-US" b="1" dirty="0"/>
              <a:t>Economic Interests:</a:t>
            </a:r>
            <a:r>
              <a:rPr lang="en-US" dirty="0"/>
              <a:t> Industries that rely on fossil fuels or other environmentally harmful practices may promote denial to protect their profits.</a:t>
            </a:r>
          </a:p>
          <a:p>
            <a:pPr lvl="1"/>
            <a:r>
              <a:rPr lang="en-US" b="1" dirty="0"/>
              <a:t>Misinformation:</a:t>
            </a:r>
            <a:r>
              <a:rPr lang="en-US" dirty="0"/>
              <a:t> Spread of misleading information by certain media outlets or organizations can create doubt about the reality of climate change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581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61</TotalTime>
  <Words>1752</Words>
  <Application>Microsoft Office PowerPoint</Application>
  <PresentationFormat>Widescreen</PresentationFormat>
  <Paragraphs>185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Century Gothic</vt:lpstr>
      <vt:lpstr>Garamond</vt:lpstr>
      <vt:lpstr>Savon</vt:lpstr>
      <vt:lpstr>ENVIRONMENTAL ISSUES IN LEISURE MANAGEMENT LHM 2127</vt:lpstr>
      <vt:lpstr>Overview</vt:lpstr>
      <vt:lpstr>Introduction to Climate Change</vt:lpstr>
      <vt:lpstr>Impact of Climate Change on Leisure Activities</vt:lpstr>
      <vt:lpstr>Case Studies: Affected Leisure Destinations</vt:lpstr>
      <vt:lpstr>Mitigation Strategies in Leisure Management</vt:lpstr>
      <vt:lpstr>Adaptation Strategies for the Leisure Industry</vt:lpstr>
      <vt:lpstr>The Role of Hospitality in Combating Climate Change</vt:lpstr>
      <vt:lpstr>Understanding Climate Change Denial</vt:lpstr>
      <vt:lpstr>Common Arguments in Climate Change Denial</vt:lpstr>
      <vt:lpstr>Addressing the Impact of Climate Change Denial</vt:lpstr>
      <vt:lpstr>Climate Change in the African Context</vt:lpstr>
      <vt:lpstr>Tourism and Community Livelihoods</vt:lpstr>
      <vt:lpstr>Case Studies of African Hospitality Responses</vt:lpstr>
      <vt:lpstr>Challenges and Opportunities in the African Hospitality Industry</vt:lpstr>
      <vt:lpstr>Question</vt:lpstr>
      <vt:lpstr>ENVIRONMENTAL ISSUES IN LEISURE MANAGEMENT LHM 2127</vt:lpstr>
      <vt:lpstr>Overview</vt:lpstr>
      <vt:lpstr>Introduction to Resource Management</vt:lpstr>
      <vt:lpstr>Key Resources in Leisure Operations</vt:lpstr>
      <vt:lpstr>Challenges in Resource Management</vt:lpstr>
      <vt:lpstr>Strategies for Efficient Resource Use</vt:lpstr>
      <vt:lpstr>Case Studies in Sustainable Resource Management</vt:lpstr>
      <vt:lpstr>Future Trends and Innovations</vt:lpstr>
      <vt:lpstr>QUESTION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rebs dawa</dc:creator>
  <cp:lastModifiedBy>rebs dawa</cp:lastModifiedBy>
  <cp:revision>7</cp:revision>
  <dcterms:created xsi:type="dcterms:W3CDTF">2024-09-04T15:26:32Z</dcterms:created>
  <dcterms:modified xsi:type="dcterms:W3CDTF">2024-09-04T16:28:07Z</dcterms:modified>
</cp:coreProperties>
</file>