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1" r:id="rId3"/>
    <p:sldId id="265" r:id="rId4"/>
    <p:sldId id="266" r:id="rId5"/>
    <p:sldId id="267" r:id="rId6"/>
    <p:sldId id="268" r:id="rId7"/>
    <p:sldId id="269" r:id="rId8"/>
    <p:sldId id="270" r:id="rId9"/>
    <p:sldId id="264" r:id="rId10"/>
    <p:sldId id="257" r:id="rId11"/>
    <p:sldId id="258" r:id="rId12"/>
    <p:sldId id="25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051" autoAdjust="0"/>
  </p:normalViewPr>
  <p:slideViewPr>
    <p:cSldViewPr snapToGrid="0">
      <p:cViewPr varScale="1">
        <p:scale>
          <a:sx n="57" d="100"/>
          <a:sy n="57" d="100"/>
        </p:scale>
        <p:origin x="10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41A83-5A36-4803-BDE1-D50D7F9E2F80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3637B-261E-4F52-B1EE-A0FD9E4E6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39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3637B-261E-4F52-B1EE-A0FD9E4E67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06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3637B-261E-4F52-B1EE-A0FD9E4E67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4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C942-E3B6-438F-8DC3-D345B4EA9722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D38CD-2662-4495-B7CD-994E86849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1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C942-E3B6-438F-8DC3-D345B4EA9722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D38CD-2662-4495-B7CD-994E86849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802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C942-E3B6-438F-8DC3-D345B4EA9722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D38CD-2662-4495-B7CD-994E86849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93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C942-E3B6-438F-8DC3-D345B4EA9722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D38CD-2662-4495-B7CD-994E86849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9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C942-E3B6-438F-8DC3-D345B4EA9722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D38CD-2662-4495-B7CD-994E86849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8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C942-E3B6-438F-8DC3-D345B4EA9722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D38CD-2662-4495-B7CD-994E86849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455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C942-E3B6-438F-8DC3-D345B4EA9722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D38CD-2662-4495-B7CD-994E86849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28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C942-E3B6-438F-8DC3-D345B4EA9722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D38CD-2662-4495-B7CD-994E86849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7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C942-E3B6-438F-8DC3-D345B4EA9722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D38CD-2662-4495-B7CD-994E86849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43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C942-E3B6-438F-8DC3-D345B4EA9722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D38CD-2662-4495-B7CD-994E86849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3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C942-E3B6-438F-8DC3-D345B4EA9722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D38CD-2662-4495-B7CD-994E86849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274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6C942-E3B6-438F-8DC3-D345B4EA9722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D38CD-2662-4495-B7CD-994E86849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8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Barriers and ways of enhancing </a:t>
            </a:r>
            <a:r>
              <a:rPr lang="en-US" dirty="0" err="1" smtClean="0"/>
              <a:t>innvotion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595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02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Requirements for promoting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727" y="1032096"/>
            <a:ext cx="11199135" cy="514486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Innovation in organizations may stem from technical or administrative systems and</a:t>
            </a:r>
          </a:p>
          <a:p>
            <a:pPr lvl="1"/>
            <a:r>
              <a:rPr lang="en-US" dirty="0" smtClean="0"/>
              <a:t>May be incremental or radical. </a:t>
            </a:r>
          </a:p>
          <a:p>
            <a:r>
              <a:rPr lang="en-US" dirty="0"/>
              <a:t>P</a:t>
            </a:r>
            <a:r>
              <a:rPr lang="en-US" dirty="0" smtClean="0"/>
              <a:t>romoting innovation necessitates: </a:t>
            </a:r>
          </a:p>
          <a:p>
            <a:pPr lvl="1"/>
            <a:r>
              <a:rPr lang="en-US" dirty="0" smtClean="0"/>
              <a:t>A diversity of experience, expertise, and affect to allow pooling of relevant knowledge from various sources </a:t>
            </a:r>
          </a:p>
          <a:p>
            <a:pPr lvl="1"/>
            <a:r>
              <a:rPr lang="en-US" dirty="0" smtClean="0"/>
              <a:t>Repeated practice or cognitive search </a:t>
            </a:r>
          </a:p>
          <a:p>
            <a:pPr lvl="1"/>
            <a:r>
              <a:rPr lang="en-US" dirty="0" smtClean="0"/>
              <a:t>Champions that insulate the group from everyday pressures, and provide resources to permit sustained and focused activity on specific projects </a:t>
            </a:r>
          </a:p>
          <a:p>
            <a:pPr lvl="1"/>
            <a:r>
              <a:rPr lang="en-US" dirty="0" smtClean="0"/>
              <a:t>Presenting a challenge on which organizational survival depends </a:t>
            </a:r>
          </a:p>
          <a:p>
            <a:pPr lvl="1"/>
            <a:r>
              <a:rPr lang="en-US" dirty="0" smtClean="0"/>
              <a:t>Exploiting innovations through rapid market testing to gain feedback, make modifications, and determine whether to continue pursuing specific innovation trajectories </a:t>
            </a:r>
          </a:p>
          <a:p>
            <a:pPr lvl="1"/>
            <a:r>
              <a:rPr lang="en-US" dirty="0" smtClean="0"/>
              <a:t>Promoting </a:t>
            </a:r>
            <a:r>
              <a:rPr lang="en-US" dirty="0"/>
              <a:t>innovation need not be a top-down </a:t>
            </a:r>
            <a:r>
              <a:rPr lang="en-US" dirty="0" smtClean="0"/>
              <a:t>exercise, rather it should be a down top exercise.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05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/>
          <a:lstStyle/>
          <a:p>
            <a:r>
              <a:rPr lang="en-US" dirty="0" smtClean="0"/>
              <a:t>Factors influencing innovation in </a:t>
            </a:r>
            <a:r>
              <a:rPr lang="en-US" dirty="0" err="1" smtClean="0"/>
              <a:t>Orgns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46" y="1393371"/>
            <a:ext cx="11425473" cy="4783592"/>
          </a:xfrm>
        </p:spPr>
        <p:txBody>
          <a:bodyPr>
            <a:normAutofit/>
          </a:bodyPr>
          <a:lstStyle/>
          <a:p>
            <a:r>
              <a:rPr lang="en-US" dirty="0" smtClean="0"/>
              <a:t>Technology adoption </a:t>
            </a:r>
          </a:p>
          <a:p>
            <a:r>
              <a:rPr lang="en-US" dirty="0" smtClean="0"/>
              <a:t>Culture </a:t>
            </a:r>
          </a:p>
          <a:p>
            <a:r>
              <a:rPr lang="en-US" dirty="0" smtClean="0"/>
              <a:t>Creativity </a:t>
            </a:r>
          </a:p>
          <a:p>
            <a:r>
              <a:rPr lang="en-US" dirty="0" smtClean="0"/>
              <a:t>Learning, capability building, exploration and exploitation </a:t>
            </a:r>
          </a:p>
          <a:p>
            <a:r>
              <a:rPr lang="en-US" dirty="0" smtClean="0"/>
              <a:t>Performance </a:t>
            </a:r>
          </a:p>
          <a:p>
            <a:r>
              <a:rPr lang="en-US" dirty="0" smtClean="0"/>
              <a:t>Sources of innovation</a:t>
            </a:r>
          </a:p>
          <a:p>
            <a:r>
              <a:rPr lang="en-US" dirty="0" smtClean="0"/>
              <a:t>Characteristics of innovation adopters </a:t>
            </a:r>
          </a:p>
          <a:p>
            <a:r>
              <a:rPr lang="en-US" dirty="0" smtClean="0"/>
              <a:t>Leadership and complex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840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733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Conditions for successful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259" y="1317171"/>
            <a:ext cx="11229278" cy="4859792"/>
          </a:xfrm>
        </p:spPr>
        <p:txBody>
          <a:bodyPr/>
          <a:lstStyle/>
          <a:p>
            <a:r>
              <a:rPr lang="en-US" dirty="0" smtClean="0"/>
              <a:t>Rules are necessary for innovative processes, such as rules for interactions to aid problem solving and innovation, rules on experimentation, risk taking </a:t>
            </a:r>
            <a:r>
              <a:rPr lang="en-US" dirty="0" err="1" smtClean="0"/>
              <a:t>e.t.c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clear, stable rules and objectives regulate action of teams.</a:t>
            </a:r>
          </a:p>
          <a:p>
            <a:r>
              <a:rPr lang="en-US" dirty="0" smtClean="0"/>
              <a:t>The ability to solve problems collaboratively is thus critical, since innovations often result from the recombination of existing and unfamiliar technologies and knowledge from diverse sources</a:t>
            </a:r>
          </a:p>
        </p:txBody>
      </p:sp>
    </p:spTree>
    <p:extLst>
      <p:ext uri="{BB962C8B-B14F-4D97-AF65-F5344CB8AC3E}">
        <p14:creationId xmlns:p14="http://schemas.microsoft.com/office/powerpoint/2010/main" val="190199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3021"/>
          </a:xfrm>
        </p:spPr>
        <p:txBody>
          <a:bodyPr/>
          <a:lstStyle/>
          <a:p>
            <a:pPr marL="0" indent="0"/>
            <a:r>
              <a:rPr lang="en-US" b="1" dirty="0"/>
              <a:t>Concepts of Innovation and Creativity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780" y="1416206"/>
            <a:ext cx="11519210" cy="5341432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The </a:t>
            </a:r>
            <a:r>
              <a:rPr lang="en-US" sz="3200" dirty="0"/>
              <a:t>innovation process occurs in phases: idea generation, idea elaboration, championing/amplification, and adoption/implementation </a:t>
            </a:r>
          </a:p>
          <a:p>
            <a:r>
              <a:rPr lang="en-US" sz="3200" dirty="0"/>
              <a:t>Creativity scholars primarily focus on the early (idea generation) stages of this process, and innovation scholars stress the latter stages (i.e., implementation) </a:t>
            </a:r>
          </a:p>
          <a:p>
            <a:r>
              <a:rPr lang="en-US" sz="3200" dirty="0"/>
              <a:t>The two are closely related: </a:t>
            </a:r>
          </a:p>
          <a:p>
            <a:pPr lvl="1"/>
            <a:r>
              <a:rPr lang="en-US" sz="2800" dirty="0"/>
              <a:t>Organizational creativity is defined as </a:t>
            </a:r>
            <a:r>
              <a:rPr lang="en-US" sz="2800" dirty="0" smtClean="0"/>
              <a:t>the </a:t>
            </a:r>
            <a:r>
              <a:rPr lang="en-US" sz="2800" dirty="0"/>
              <a:t>creation of a valuable, useful new product, service, idea, procedure, or process by individuals in a complex social </a:t>
            </a:r>
            <a:r>
              <a:rPr lang="en-US" sz="2800" dirty="0" smtClean="0"/>
              <a:t>system</a:t>
            </a:r>
            <a:r>
              <a:rPr lang="en-US" sz="2800" dirty="0"/>
              <a:t>.</a:t>
            </a:r>
            <a:endParaRPr lang="en-US" sz="2800" dirty="0" smtClean="0"/>
          </a:p>
          <a:p>
            <a:pPr lvl="1"/>
            <a:r>
              <a:rPr lang="en-US" sz="2800" dirty="0" smtClean="0"/>
              <a:t>Organizational </a:t>
            </a:r>
            <a:r>
              <a:rPr lang="en-US" sz="2800" dirty="0"/>
              <a:t>innovation defined as the </a:t>
            </a:r>
            <a:r>
              <a:rPr lang="en-US" sz="2800" dirty="0" smtClean="0"/>
              <a:t>adoption </a:t>
            </a:r>
            <a:r>
              <a:rPr lang="en-US" sz="2800" dirty="0"/>
              <a:t>of a new product, service, process, technology, policy, structure or administrative </a:t>
            </a:r>
            <a:r>
              <a:rPr lang="en-US" sz="2800" dirty="0" smtClean="0"/>
              <a:t>system.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50575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/>
          <a:lstStyle/>
          <a:p>
            <a:r>
              <a:rPr lang="en-US" dirty="0"/>
              <a:t>Barrier's </a:t>
            </a:r>
            <a:r>
              <a:rPr lang="en-US" dirty="0" smtClean="0"/>
              <a:t>to </a:t>
            </a:r>
            <a:r>
              <a:rPr lang="en-US" dirty="0"/>
              <a:t>innovation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155700"/>
            <a:ext cx="11442700" cy="5021263"/>
          </a:xfrm>
        </p:spPr>
        <p:txBody>
          <a:bodyPr>
            <a:normAutofit/>
          </a:bodyPr>
          <a:lstStyle/>
          <a:p>
            <a:r>
              <a:rPr lang="en-US" dirty="0" smtClean="0"/>
              <a:t>Barriers </a:t>
            </a:r>
            <a:r>
              <a:rPr lang="en-US" dirty="0"/>
              <a:t>are the characteristics that stifle innovation.</a:t>
            </a:r>
          </a:p>
          <a:p>
            <a:r>
              <a:rPr lang="en-US" dirty="0"/>
              <a:t>At the individual level, no matter how many positive qualities someone possesses, the barriers if unaddressed, will eventually affect the performance of the team at large.</a:t>
            </a:r>
          </a:p>
          <a:p>
            <a:r>
              <a:rPr lang="en-US" dirty="0"/>
              <a:t>The most detrimental, and common, barriers </a:t>
            </a:r>
            <a:r>
              <a:rPr lang="en-US" dirty="0" smtClean="0"/>
              <a:t>are;</a:t>
            </a:r>
          </a:p>
          <a:p>
            <a:pPr lvl="1"/>
            <a:r>
              <a:rPr lang="en-US" dirty="0" smtClean="0"/>
              <a:t>Unconscious neglect</a:t>
            </a:r>
          </a:p>
          <a:p>
            <a:pPr lvl="1"/>
            <a:r>
              <a:rPr lang="en-US" dirty="0" smtClean="0"/>
              <a:t>Overprotectiveness</a:t>
            </a:r>
            <a:endParaRPr lang="en-US" dirty="0"/>
          </a:p>
          <a:p>
            <a:pPr lvl="1"/>
            <a:r>
              <a:rPr lang="en-US" dirty="0" smtClean="0"/>
              <a:t>Overconfidence</a:t>
            </a:r>
            <a:endParaRPr lang="en-US" dirty="0"/>
          </a:p>
          <a:p>
            <a:pPr lvl="1"/>
            <a:r>
              <a:rPr lang="en-US" dirty="0" smtClean="0"/>
              <a:t>Overexertion</a:t>
            </a:r>
          </a:p>
          <a:p>
            <a:pPr lvl="1"/>
            <a:r>
              <a:rPr lang="en-US" dirty="0" smtClean="0"/>
              <a:t>Devaluation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494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97467"/>
            <a:ext cx="10515600" cy="793221"/>
          </a:xfrm>
        </p:spPr>
        <p:txBody>
          <a:bodyPr/>
          <a:lstStyle/>
          <a:p>
            <a:r>
              <a:rPr lang="en-US" dirty="0"/>
              <a:t>Unconscious </a:t>
            </a:r>
            <a:r>
              <a:rPr lang="en-US" dirty="0" smtClean="0"/>
              <a:t>neglect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Refers to a </a:t>
            </a:r>
            <a:r>
              <a:rPr lang="en-US" dirty="0"/>
              <a:t>tendency toward carelessness and impulsivity, such as sending work before it’s ready or rushing to send responses that come across as uncaring.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The </a:t>
            </a:r>
            <a:r>
              <a:rPr lang="en-US" dirty="0"/>
              <a:t>solution  will be to align projects with company goals, and hold people accountable for </a:t>
            </a:r>
            <a:r>
              <a:rPr lang="en-US" dirty="0" smtClean="0"/>
              <a:t>them.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Allow </a:t>
            </a:r>
            <a:r>
              <a:rPr lang="en-US" dirty="0"/>
              <a:t>employees or people time to pause and reflect on how they can accomplish their goals, as well as what has impeded success in the past. </a:t>
            </a:r>
            <a:r>
              <a:rPr lang="en-US" dirty="0" err="1"/>
              <a:t>ms</a:t>
            </a:r>
            <a:r>
              <a:rPr lang="en-US" dirty="0"/>
              <a:t> and adapt quickly to change.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726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7208"/>
          </a:xfrm>
        </p:spPr>
        <p:txBody>
          <a:bodyPr/>
          <a:lstStyle/>
          <a:p>
            <a:r>
              <a:rPr lang="en-US" dirty="0"/>
              <a:t>Overprotectiveness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312334"/>
            <a:ext cx="10998200" cy="486462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Refers to</a:t>
            </a:r>
            <a:r>
              <a:rPr lang="en-US" dirty="0"/>
              <a:t> reserving your best work and being reluctant to share achievements for fear that your ideas will be stolen</a:t>
            </a:r>
            <a:r>
              <a:rPr lang="en-US" dirty="0" smtClean="0"/>
              <a:t>.</a:t>
            </a:r>
          </a:p>
          <a:p>
            <a:r>
              <a:rPr lang="en-US" dirty="0" smtClean="0"/>
              <a:t>Overprotective </a:t>
            </a:r>
            <a:r>
              <a:rPr lang="en-US" dirty="0"/>
              <a:t>employees tend to shield their ideas and keep their networks small.</a:t>
            </a:r>
          </a:p>
          <a:p>
            <a:pPr lvl="1"/>
            <a:r>
              <a:rPr lang="en-US" dirty="0"/>
              <a:t>Solution: Encourage mentorship.</a:t>
            </a:r>
          </a:p>
          <a:p>
            <a:r>
              <a:rPr lang="en-US" dirty="0"/>
              <a:t>There are four essential types of mentors:</a:t>
            </a:r>
          </a:p>
          <a:p>
            <a:pPr lvl="1"/>
            <a:r>
              <a:rPr lang="en-US" dirty="0"/>
              <a:t>Superstars: people who can act as role models and help mentees recognize their </a:t>
            </a:r>
            <a:r>
              <a:rPr lang="en-US" dirty="0" smtClean="0"/>
              <a:t>potential</a:t>
            </a:r>
          </a:p>
          <a:p>
            <a:pPr lvl="1"/>
            <a:r>
              <a:rPr lang="en-US" dirty="0" smtClean="0"/>
              <a:t>Connectors</a:t>
            </a:r>
            <a:r>
              <a:rPr lang="en-US" dirty="0"/>
              <a:t>: people who are generous with their networks and can make important </a:t>
            </a:r>
            <a:r>
              <a:rPr lang="en-US" dirty="0" smtClean="0"/>
              <a:t>connections</a:t>
            </a:r>
          </a:p>
          <a:p>
            <a:pPr lvl="1"/>
            <a:r>
              <a:rPr lang="en-US" dirty="0" smtClean="0"/>
              <a:t>Resource </a:t>
            </a:r>
            <a:r>
              <a:rPr lang="en-US" dirty="0"/>
              <a:t>managers: people who are aware of all the resources that are available in an organization and can help their mentees access the ones they </a:t>
            </a:r>
            <a:r>
              <a:rPr lang="en-US" dirty="0" smtClean="0"/>
              <a:t>need.</a:t>
            </a:r>
          </a:p>
          <a:p>
            <a:pPr lvl="1"/>
            <a:r>
              <a:rPr lang="en-US" dirty="0" smtClean="0"/>
              <a:t>Accountability </a:t>
            </a:r>
            <a:r>
              <a:rPr lang="en-US" dirty="0"/>
              <a:t>partners: people who are willing to listen to what mentees are going through and make sure they do something about </a:t>
            </a:r>
            <a:r>
              <a:rPr lang="en-US" dirty="0" smtClean="0"/>
              <a:t>it.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667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Overconfidence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533" y="1825625"/>
            <a:ext cx="11446933" cy="4351338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Refers to</a:t>
            </a:r>
            <a:r>
              <a:rPr lang="en-US" dirty="0"/>
              <a:t> leaning on your ego and willpower rather than asking for help, even when you need it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When employees </a:t>
            </a:r>
            <a:r>
              <a:rPr lang="en-US" dirty="0"/>
              <a:t>are </a:t>
            </a:r>
            <a:r>
              <a:rPr lang="en-US" dirty="0" smtClean="0"/>
              <a:t>overconfident, it can lead to innovative blindness.</a:t>
            </a:r>
          </a:p>
          <a:p>
            <a:pPr>
              <a:spcAft>
                <a:spcPts val="600"/>
              </a:spcAft>
            </a:pPr>
            <a:r>
              <a:rPr lang="en-US" b="1" i="1" dirty="0" smtClean="0"/>
              <a:t>Innovative blindness </a:t>
            </a:r>
            <a:r>
              <a:rPr lang="en-US" dirty="0" smtClean="0"/>
              <a:t>is where </a:t>
            </a:r>
            <a:r>
              <a:rPr lang="en-US" dirty="0"/>
              <a:t>workers often overestimate the importance of their innate abilities and underestimate the overarching goals of their team or organization.</a:t>
            </a:r>
          </a:p>
          <a:p>
            <a:pPr lvl="1"/>
            <a:r>
              <a:rPr lang="en-US" dirty="0" smtClean="0"/>
              <a:t>The solution  is to hope </a:t>
            </a:r>
            <a:r>
              <a:rPr lang="en-US" dirty="0"/>
              <a:t>for the best, but prepare employees for the </a:t>
            </a:r>
            <a:r>
              <a:rPr lang="en-US" dirty="0" smtClean="0"/>
              <a:t>worst.</a:t>
            </a:r>
          </a:p>
          <a:p>
            <a:pPr lvl="1"/>
            <a:r>
              <a:rPr lang="en-US" dirty="0" smtClean="0"/>
              <a:t>Leaders should help employees to see </a:t>
            </a:r>
            <a:r>
              <a:rPr lang="en-US" dirty="0"/>
              <a:t>the big picture. </a:t>
            </a:r>
            <a:endParaRPr lang="en-US" dirty="0" smtClean="0"/>
          </a:p>
          <a:p>
            <a:pPr lvl="1"/>
            <a:r>
              <a:rPr lang="en-US" dirty="0" smtClean="0"/>
              <a:t>Put </a:t>
            </a:r>
            <a:r>
              <a:rPr lang="en-US" dirty="0"/>
              <a:t>a procedure in place that requires teams to list their anticipated challenges at the start of new projects. </a:t>
            </a:r>
            <a:endParaRPr lang="en-US" dirty="0" smtClean="0"/>
          </a:p>
          <a:p>
            <a:pPr lvl="1"/>
            <a:r>
              <a:rPr lang="en-US" dirty="0" smtClean="0"/>
              <a:t>You </a:t>
            </a:r>
            <a:r>
              <a:rPr lang="en-US" dirty="0"/>
              <a:t>should also ask questions that increase their awareness of potential hiccups, such as “What are the consequences of this decision?” and “What contingency plans do we have in place?”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632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Overexertion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Refers to</a:t>
            </a:r>
            <a:r>
              <a:rPr lang="en-US" dirty="0"/>
              <a:t> pushing yourself beyond reasonable limits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Makes </a:t>
            </a:r>
            <a:r>
              <a:rPr lang="en-US" dirty="0"/>
              <a:t>individuals to lose their inspiration and drive. </a:t>
            </a:r>
            <a:endParaRPr lang="en-US" dirty="0" smtClean="0"/>
          </a:p>
          <a:p>
            <a:pPr lvl="1"/>
            <a:r>
              <a:rPr lang="en-US" dirty="0" smtClean="0"/>
              <a:t>The Solution will be to make </a:t>
            </a:r>
            <a:r>
              <a:rPr lang="en-US" dirty="0"/>
              <a:t>sure team members take time to </a:t>
            </a:r>
            <a:r>
              <a:rPr lang="en-US" dirty="0" smtClean="0"/>
              <a:t>recharge.</a:t>
            </a:r>
          </a:p>
          <a:p>
            <a:pPr lvl="1"/>
            <a:r>
              <a:rPr lang="en-US" dirty="0" smtClean="0"/>
              <a:t>Build trusted relationships with your team by giving them space to admit when they need a break, and regularly check in on these needs during one-on-one meetings. </a:t>
            </a:r>
          </a:p>
          <a:p>
            <a:pPr lvl="1"/>
            <a:r>
              <a:rPr lang="en-US" dirty="0" smtClean="0"/>
              <a:t>Set clear expectations.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498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733" y="1825625"/>
            <a:ext cx="10905067" cy="4351338"/>
          </a:xfrm>
        </p:spPr>
        <p:txBody>
          <a:bodyPr>
            <a:normAutofit fontScale="925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Refers to taking </a:t>
            </a:r>
            <a:r>
              <a:rPr lang="en-US" dirty="0"/>
              <a:t>success for granted and under-appreciating relationships and resources out of an urge to pursue “the next new thing</a:t>
            </a:r>
            <a:r>
              <a:rPr lang="en-US" dirty="0" smtClean="0"/>
              <a:t>.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The solution</a:t>
            </a:r>
            <a:r>
              <a:rPr lang="en-US" dirty="0"/>
              <a:t> </a:t>
            </a:r>
            <a:r>
              <a:rPr lang="en-US" dirty="0" smtClean="0"/>
              <a:t>is to teach </a:t>
            </a:r>
            <a:r>
              <a:rPr lang="en-US" dirty="0"/>
              <a:t>your employees to create and work within an agile </a:t>
            </a:r>
            <a:r>
              <a:rPr lang="en-US" dirty="0" smtClean="0"/>
              <a:t>environment, which creates </a:t>
            </a:r>
            <a:r>
              <a:rPr lang="en-US" dirty="0"/>
              <a:t>room for trial and error, </a:t>
            </a:r>
            <a:r>
              <a:rPr lang="en-US" dirty="0" smtClean="0"/>
              <a:t>and, build </a:t>
            </a:r>
            <a:r>
              <a:rPr lang="en-US" dirty="0"/>
              <a:t>in opportunities for adjustment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Create </a:t>
            </a:r>
            <a:r>
              <a:rPr lang="en-US" dirty="0"/>
              <a:t>a work environment marked by autonomy, flexibility, and </a:t>
            </a:r>
            <a:r>
              <a:rPr lang="en-US" dirty="0" smtClean="0"/>
              <a:t>productivity.</a:t>
            </a:r>
          </a:p>
          <a:p>
            <a:pPr lvl="1"/>
            <a:r>
              <a:rPr lang="en-US" dirty="0" smtClean="0"/>
              <a:t>Check </a:t>
            </a:r>
            <a:r>
              <a:rPr lang="en-US" dirty="0"/>
              <a:t>in with your employees and find out what activities are wasting time or resources. </a:t>
            </a:r>
            <a:endParaRPr lang="en-US" dirty="0" smtClean="0"/>
          </a:p>
          <a:p>
            <a:pPr lvl="1"/>
            <a:r>
              <a:rPr lang="en-US" dirty="0" smtClean="0"/>
              <a:t>Streamline </a:t>
            </a:r>
            <a:r>
              <a:rPr lang="en-US" dirty="0"/>
              <a:t>processes so resources go toward the things that bring value to the company.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426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fiat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Leadership fiat includes; rules, agendas, powerful leadership vision </a:t>
            </a:r>
            <a:r>
              <a:rPr lang="en-US" dirty="0" err="1"/>
              <a:t>e.t.c</a:t>
            </a:r>
            <a:r>
              <a:rPr lang="en-US" dirty="0"/>
              <a:t>.</a:t>
            </a:r>
          </a:p>
          <a:p>
            <a:r>
              <a:rPr lang="en-US" dirty="0"/>
              <a:t> Control and command systems.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95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552</Words>
  <Application>Microsoft Office PowerPoint</Application>
  <PresentationFormat>Widescreen</PresentationFormat>
  <Paragraphs>78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Barriers and ways of enhancing innvotion</vt:lpstr>
      <vt:lpstr>Concepts of Innovation and Creativity</vt:lpstr>
      <vt:lpstr>Barrier's to innovation</vt:lpstr>
      <vt:lpstr>Unconscious neglect</vt:lpstr>
      <vt:lpstr>Overprotectiveness</vt:lpstr>
      <vt:lpstr>Overconfidence</vt:lpstr>
      <vt:lpstr>Overexertion</vt:lpstr>
      <vt:lpstr>Devaluation</vt:lpstr>
      <vt:lpstr>Leadership fiat</vt:lpstr>
      <vt:lpstr>Requirements for promoting innovation</vt:lpstr>
      <vt:lpstr>Factors influencing innovation in Orgns</vt:lpstr>
      <vt:lpstr>Conditions for successful Innovation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Promoting Innovation</dc:title>
  <dc:creator>Hp</dc:creator>
  <cp:lastModifiedBy>Hp</cp:lastModifiedBy>
  <cp:revision>34</cp:revision>
  <dcterms:created xsi:type="dcterms:W3CDTF">2023-10-06T13:45:27Z</dcterms:created>
  <dcterms:modified xsi:type="dcterms:W3CDTF">2023-11-08T07:17:34Z</dcterms:modified>
</cp:coreProperties>
</file>