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85" r:id="rId3"/>
    <p:sldId id="257" r:id="rId4"/>
    <p:sldId id="258" r:id="rId5"/>
    <p:sldId id="259" r:id="rId6"/>
    <p:sldId id="260" r:id="rId7"/>
    <p:sldId id="291" r:id="rId8"/>
    <p:sldId id="294" r:id="rId9"/>
    <p:sldId id="261" r:id="rId10"/>
    <p:sldId id="262" r:id="rId11"/>
    <p:sldId id="286" r:id="rId12"/>
    <p:sldId id="287" r:id="rId13"/>
    <p:sldId id="288" r:id="rId14"/>
    <p:sldId id="270" r:id="rId15"/>
    <p:sldId id="271" r:id="rId16"/>
    <p:sldId id="272" r:id="rId17"/>
    <p:sldId id="273" r:id="rId18"/>
    <p:sldId id="274" r:id="rId19"/>
    <p:sldId id="263" r:id="rId20"/>
    <p:sldId id="264" r:id="rId21"/>
    <p:sldId id="280" r:id="rId22"/>
    <p:sldId id="265" r:id="rId23"/>
    <p:sldId id="266" r:id="rId24"/>
    <p:sldId id="267" r:id="rId25"/>
    <p:sldId id="275" r:id="rId26"/>
    <p:sldId id="276" r:id="rId27"/>
    <p:sldId id="277" r:id="rId28"/>
    <p:sldId id="278" r:id="rId29"/>
    <p:sldId id="279" r:id="rId30"/>
    <p:sldId id="289"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64A4A4-54BF-4A1A-B423-C1B02B920CBB}" type="datetimeFigureOut">
              <a:rPr lang="en-GB" smtClean="0"/>
              <a:t>23/09/2024</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1D8F35A8-3697-4CED-B295-2D1376948709}"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865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4A4A4-54BF-4A1A-B423-C1B02B920CBB}"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8F35A8-3697-4CED-B295-2D1376948709}"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194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4A4A4-54BF-4A1A-B423-C1B02B920CBB}"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8F35A8-3697-4CED-B295-2D1376948709}"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082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4A4A4-54BF-4A1A-B423-C1B02B920CBB}"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8F35A8-3697-4CED-B295-2D1376948709}"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881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64A4A4-54BF-4A1A-B423-C1B02B920CBB}"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8F35A8-3697-4CED-B295-2D1376948709}"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432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4A4A4-54BF-4A1A-B423-C1B02B920CBB}"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8F35A8-3697-4CED-B295-2D1376948709}"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758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64A4A4-54BF-4A1A-B423-C1B02B920CBB}" type="datetimeFigureOut">
              <a:rPr lang="en-GB" smtClean="0"/>
              <a:t>23/09/2024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8F35A8-3697-4CED-B295-2D1376948709}"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656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64A4A4-54BF-4A1A-B423-C1B02B920CBB}" type="datetimeFigureOut">
              <a:rPr lang="en-GB" smtClean="0"/>
              <a:t>23/09/2024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8F35A8-3697-4CED-B295-2D1376948709}"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940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4A4A4-54BF-4A1A-B423-C1B02B920CBB}" type="datetimeFigureOut">
              <a:rPr lang="en-GB" smtClean="0"/>
              <a:t>23/09/2024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8F35A8-3697-4CED-B295-2D1376948709}" type="slidenum">
              <a:rPr lang="en-GB" smtClean="0"/>
              <a:t>‹#›</a:t>
            </a:fld>
            <a:endParaRPr lang="en-GB"/>
          </a:p>
        </p:txBody>
      </p:sp>
    </p:spTree>
    <p:extLst>
      <p:ext uri="{BB962C8B-B14F-4D97-AF65-F5344CB8AC3E}">
        <p14:creationId xmlns:p14="http://schemas.microsoft.com/office/powerpoint/2010/main" val="89261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64A4A4-54BF-4A1A-B423-C1B02B920CBB}"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8F35A8-3697-4CED-B295-2D1376948709}"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332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C64A4A4-54BF-4A1A-B423-C1B02B920CBB}" type="datetimeFigureOut">
              <a:rPr lang="en-GB" smtClean="0"/>
              <a:t>23/09/2024</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1D8F35A8-3697-4CED-B295-2D1376948709}"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01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C64A4A4-54BF-4A1A-B423-C1B02B920CBB}" type="datetimeFigureOut">
              <a:rPr lang="en-GB" smtClean="0"/>
              <a:t>23/09/2024</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D8F35A8-3697-4CED-B295-2D1376948709}"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3609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F5DD7F-2571-46F0-924D-EDCAB5442FC5}"/>
              </a:ext>
            </a:extLst>
          </p:cNvPr>
          <p:cNvSpPr>
            <a:spLocks noGrp="1"/>
          </p:cNvSpPr>
          <p:nvPr>
            <p:ph type="title"/>
          </p:nvPr>
        </p:nvSpPr>
        <p:spPr>
          <a:xfrm>
            <a:off x="437323" y="804519"/>
            <a:ext cx="10617532" cy="1049235"/>
          </a:xfrm>
        </p:spPr>
        <p:txBody>
          <a:bodyPr/>
          <a:lstStyle/>
          <a:p>
            <a:pPr algn="ctr"/>
            <a:r>
              <a:rPr lang="en-US" dirty="0">
                <a:latin typeface="Bookman Old Style" panose="02050604050505020204" pitchFamily="18" charset="0"/>
              </a:rPr>
              <a:t>Risk management tools and techniques </a:t>
            </a:r>
            <a:endParaRPr lang="en-GB" dirty="0">
              <a:latin typeface="Bookman Old Style" panose="02050604050505020204" pitchFamily="18" charset="0"/>
            </a:endParaRPr>
          </a:p>
        </p:txBody>
      </p:sp>
      <p:pic>
        <p:nvPicPr>
          <p:cNvPr id="6" name="Content Placeholder 5">
            <a:extLst>
              <a:ext uri="{FF2B5EF4-FFF2-40B4-BE49-F238E27FC236}">
                <a16:creationId xmlns:a16="http://schemas.microsoft.com/office/drawing/2014/main" id="{166CFE68-2A4B-44BA-89F9-4EB3AD086B3C}"/>
              </a:ext>
            </a:extLst>
          </p:cNvPr>
          <p:cNvPicPr>
            <a:picLocks noGrp="1" noChangeAspect="1"/>
          </p:cNvPicPr>
          <p:nvPr>
            <p:ph idx="1"/>
          </p:nvPr>
        </p:nvPicPr>
        <p:blipFill>
          <a:blip r:embed="rId2"/>
          <a:stretch>
            <a:fillRect/>
          </a:stretch>
        </p:blipFill>
        <p:spPr>
          <a:xfrm>
            <a:off x="437322" y="2160566"/>
            <a:ext cx="11020507" cy="4025549"/>
          </a:xfrm>
          <a:prstGeom prst="rect">
            <a:avLst/>
          </a:prstGeom>
        </p:spPr>
      </p:pic>
    </p:spTree>
    <p:extLst>
      <p:ext uri="{BB962C8B-B14F-4D97-AF65-F5344CB8AC3E}">
        <p14:creationId xmlns:p14="http://schemas.microsoft.com/office/powerpoint/2010/main" val="45322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4660-45D1-41E7-BCF2-50C23B5E385F}"/>
              </a:ext>
            </a:extLst>
          </p:cNvPr>
          <p:cNvSpPr>
            <a:spLocks noGrp="1"/>
          </p:cNvSpPr>
          <p:nvPr>
            <p:ph type="title"/>
          </p:nvPr>
        </p:nvSpPr>
        <p:spPr>
          <a:xfrm>
            <a:off x="524787" y="812470"/>
            <a:ext cx="10988702" cy="1049235"/>
          </a:xfrm>
        </p:spPr>
        <p:txBody>
          <a:bodyPr/>
          <a:lstStyle/>
          <a:p>
            <a:pPr algn="ctr"/>
            <a:r>
              <a:rPr lang="en-US" dirty="0">
                <a:latin typeface="Bookman Old Style" panose="02050604050505020204" pitchFamily="18" charset="0"/>
              </a:rPr>
              <a:t>Cont. Practical Applications of the risk mitigation matrix</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104532ED-7240-4648-A857-62E3BF5AB4EA}"/>
              </a:ext>
            </a:extLst>
          </p:cNvPr>
          <p:cNvSpPr>
            <a:spLocks noGrp="1"/>
          </p:cNvSpPr>
          <p:nvPr>
            <p:ph idx="1"/>
          </p:nvPr>
        </p:nvSpPr>
        <p:spPr>
          <a:xfrm>
            <a:off x="326003" y="2015732"/>
            <a:ext cx="11481684" cy="4361214"/>
          </a:xfrm>
        </p:spPr>
        <p:txBody>
          <a:bodyPr>
            <a:normAutofit fontScale="92500" lnSpcReduction="20000"/>
          </a:bodyPr>
          <a:lstStyle/>
          <a:p>
            <a:pPr algn="just"/>
            <a:r>
              <a:rPr lang="en-US" sz="2800" b="1" dirty="0">
                <a:latin typeface="Bookman Old Style" panose="02050604050505020204" pitchFamily="18" charset="0"/>
              </a:rPr>
              <a:t>Resource Allocation</a:t>
            </a:r>
            <a:r>
              <a:rPr lang="en-US" sz="2800" dirty="0">
                <a:latin typeface="Bookman Old Style" panose="02050604050505020204" pitchFamily="18" charset="0"/>
              </a:rPr>
              <a:t>:</a:t>
            </a:r>
          </a:p>
          <a:p>
            <a:pPr marL="0" indent="0" algn="just">
              <a:buNone/>
            </a:pPr>
            <a:r>
              <a:rPr lang="en-US" sz="2800" dirty="0">
                <a:latin typeface="Bookman Old Style" panose="02050604050505020204" pitchFamily="18" charset="0"/>
              </a:rPr>
              <a:t>The matrix aids in efficient resource allocation by directing attention and resources toward mitigating high-impact risks first. This ensures that efforts are focused where they are most needed.</a:t>
            </a:r>
          </a:p>
          <a:p>
            <a:pPr algn="just"/>
            <a:r>
              <a:rPr lang="en-US" sz="2800" b="1" dirty="0">
                <a:latin typeface="Bookman Old Style" panose="02050604050505020204" pitchFamily="18" charset="0"/>
              </a:rPr>
              <a:t>Communication Tool</a:t>
            </a:r>
            <a:r>
              <a:rPr lang="en-US" sz="2800" dirty="0">
                <a:latin typeface="Bookman Old Style" panose="02050604050505020204" pitchFamily="18" charset="0"/>
              </a:rPr>
              <a:t>:</a:t>
            </a:r>
          </a:p>
          <a:p>
            <a:pPr marL="0" indent="0" algn="just">
              <a:buNone/>
            </a:pPr>
            <a:r>
              <a:rPr lang="en-US" sz="2800" dirty="0">
                <a:latin typeface="Bookman Old Style" panose="02050604050505020204" pitchFamily="18" charset="0"/>
              </a:rPr>
              <a:t>A risk mitigation matrix serves as an effective communication tool among stakeholders by providing a clear visual representation of risks and their priorities. This fosters collaboration and alignment on risk management</a:t>
            </a:r>
          </a:p>
          <a:p>
            <a:endParaRPr lang="en-GB" dirty="0"/>
          </a:p>
        </p:txBody>
      </p:sp>
    </p:spTree>
    <p:extLst>
      <p:ext uri="{BB962C8B-B14F-4D97-AF65-F5344CB8AC3E}">
        <p14:creationId xmlns:p14="http://schemas.microsoft.com/office/powerpoint/2010/main" val="49874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EFB4-7A10-4008-A12F-CB4A975F8958}"/>
              </a:ext>
            </a:extLst>
          </p:cNvPr>
          <p:cNvSpPr>
            <a:spLocks noGrp="1"/>
          </p:cNvSpPr>
          <p:nvPr>
            <p:ph type="title"/>
          </p:nvPr>
        </p:nvSpPr>
        <p:spPr/>
        <p:txBody>
          <a:bodyPr/>
          <a:lstStyle/>
          <a:p>
            <a:pPr algn="ctr"/>
            <a:r>
              <a:rPr lang="en-US" dirty="0">
                <a:latin typeface="Bookman Old Style" panose="02050604050505020204" pitchFamily="18" charset="0"/>
              </a:rPr>
              <a:t>OTHER Risk management tools and techniques</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2224D30-1CAA-4AC9-94E0-DD1EBF498F1F}"/>
              </a:ext>
            </a:extLst>
          </p:cNvPr>
          <p:cNvSpPr>
            <a:spLocks noGrp="1"/>
          </p:cNvSpPr>
          <p:nvPr>
            <p:ph idx="1"/>
          </p:nvPr>
        </p:nvSpPr>
        <p:spPr>
          <a:xfrm>
            <a:off x="397565" y="2015732"/>
            <a:ext cx="11441927" cy="4496386"/>
          </a:xfrm>
        </p:spPr>
        <p:txBody>
          <a:bodyPr>
            <a:normAutofit lnSpcReduction="10000"/>
          </a:bodyPr>
          <a:lstStyle/>
          <a:p>
            <a:pPr algn="just"/>
            <a:r>
              <a:rPr lang="en-US" sz="2400" b="1" dirty="0">
                <a:latin typeface="Bookman Old Style" panose="02050604050505020204" pitchFamily="18" charset="0"/>
              </a:rPr>
              <a:t>Risk Register</a:t>
            </a:r>
          </a:p>
          <a:p>
            <a:pPr marL="0" indent="0" algn="just">
              <a:buNone/>
            </a:pPr>
            <a:r>
              <a:rPr lang="en-US" sz="2400" dirty="0">
                <a:latin typeface="Bookman Old Style" panose="02050604050505020204" pitchFamily="18" charset="0"/>
              </a:rPr>
              <a:t>A tool that identifies and describes risks, assesses their potential impact, and outlines planned responses. It helps project managers prioritize risks, assign responsibilities, and track the status of each risk throughout the project lifecycle.</a:t>
            </a:r>
          </a:p>
          <a:p>
            <a:pPr algn="just"/>
            <a:r>
              <a:rPr lang="en-US" sz="2400" b="1" dirty="0">
                <a:latin typeface="Bookman Old Style" panose="02050604050505020204" pitchFamily="18" charset="0"/>
              </a:rPr>
              <a:t>SWOT Analysis</a:t>
            </a:r>
          </a:p>
          <a:p>
            <a:pPr marL="0" indent="0" algn="just">
              <a:buNone/>
            </a:pPr>
            <a:r>
              <a:rPr lang="en-US" sz="2400" dirty="0">
                <a:latin typeface="Bookman Old Style" panose="02050604050505020204" pitchFamily="18" charset="0"/>
              </a:rPr>
              <a:t> (Strengths, Weaknesses, Opportunities, Threats) analysis is used to identify internal and external factors that could affect a project. It helps in recognizing risks associated with weaknesses and threats while also identifying opportunities that could mitigate risks.</a:t>
            </a:r>
          </a:p>
          <a:p>
            <a:endParaRPr lang="en-GB" dirty="0"/>
          </a:p>
        </p:txBody>
      </p:sp>
    </p:spTree>
    <p:extLst>
      <p:ext uri="{BB962C8B-B14F-4D97-AF65-F5344CB8AC3E}">
        <p14:creationId xmlns:p14="http://schemas.microsoft.com/office/powerpoint/2010/main" val="102487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72D4-3686-4A65-BA09-9EC2DF54D410}"/>
              </a:ext>
            </a:extLst>
          </p:cNvPr>
          <p:cNvSpPr>
            <a:spLocks noGrp="1"/>
          </p:cNvSpPr>
          <p:nvPr>
            <p:ph type="title"/>
          </p:nvPr>
        </p:nvSpPr>
        <p:spPr/>
        <p:txBody>
          <a:bodyPr/>
          <a:lstStyle/>
          <a:p>
            <a:pPr algn="ctr"/>
            <a:r>
              <a:rPr lang="en-US" dirty="0">
                <a:latin typeface="Bookman Old Style" panose="02050604050505020204" pitchFamily="18" charset="0"/>
              </a:rPr>
              <a:t>Cont. OTHER Risk management tools and techniques</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A6837E6-726F-4D4F-B020-5DDA88BF75F3}"/>
              </a:ext>
            </a:extLst>
          </p:cNvPr>
          <p:cNvSpPr>
            <a:spLocks noGrp="1"/>
          </p:cNvSpPr>
          <p:nvPr>
            <p:ph idx="1"/>
          </p:nvPr>
        </p:nvSpPr>
        <p:spPr>
          <a:xfrm>
            <a:off x="302150" y="1853753"/>
            <a:ext cx="11521439" cy="4833293"/>
          </a:xfrm>
        </p:spPr>
        <p:txBody>
          <a:bodyPr>
            <a:normAutofit fontScale="92500" lnSpcReduction="10000"/>
          </a:bodyPr>
          <a:lstStyle/>
          <a:p>
            <a:pPr algn="just"/>
            <a:r>
              <a:rPr lang="en-US" b="1" dirty="0">
                <a:latin typeface="Bookman Old Style" panose="02050604050505020204" pitchFamily="18" charset="0"/>
              </a:rPr>
              <a:t>Root Cause Analysis</a:t>
            </a:r>
          </a:p>
          <a:p>
            <a:pPr marL="0" indent="0" algn="just">
              <a:buNone/>
            </a:pPr>
            <a:r>
              <a:rPr lang="en-US" dirty="0">
                <a:latin typeface="Bookman Old Style" panose="02050604050505020204" pitchFamily="18" charset="0"/>
              </a:rPr>
              <a:t>This systematic approach identifies the underlying causes of problems or risks within a project. By understanding what caused a risk to materialize, organizations can develop strategies to prevent its recurrence.</a:t>
            </a:r>
          </a:p>
          <a:p>
            <a:pPr algn="just"/>
            <a:r>
              <a:rPr lang="en-US" b="1" dirty="0">
                <a:latin typeface="Bookman Old Style" panose="02050604050505020204" pitchFamily="18" charset="0"/>
              </a:rPr>
              <a:t>Risk Assessment Templates</a:t>
            </a:r>
          </a:p>
          <a:p>
            <a:pPr marL="0" indent="0" algn="just">
              <a:buNone/>
            </a:pPr>
            <a:r>
              <a:rPr lang="en-US" dirty="0">
                <a:latin typeface="Bookman Old Style" panose="02050604050505020204" pitchFamily="18" charset="0"/>
              </a:rPr>
              <a:t>Templates provide a structured format for documenting potential risks and their impacts. They are commonly used in various projects to ensure all possible risks are considered and tracked effectively.</a:t>
            </a:r>
          </a:p>
          <a:p>
            <a:pPr algn="just"/>
            <a:r>
              <a:rPr lang="en-US" dirty="0">
                <a:latin typeface="Bookman Old Style" panose="02050604050505020204" pitchFamily="18" charset="0"/>
              </a:rPr>
              <a:t> </a:t>
            </a:r>
            <a:r>
              <a:rPr lang="en-US" b="1" dirty="0">
                <a:latin typeface="Bookman Old Style" panose="02050604050505020204" pitchFamily="18" charset="0"/>
              </a:rPr>
              <a:t>Variance and Trend Analysis</a:t>
            </a:r>
          </a:p>
          <a:p>
            <a:pPr marL="0" indent="0" algn="just">
              <a:buNone/>
            </a:pPr>
            <a:r>
              <a:rPr lang="en-US" dirty="0">
                <a:latin typeface="Bookman Old Style" panose="02050604050505020204" pitchFamily="18" charset="0"/>
              </a:rPr>
              <a:t>This technique involves comparing actual project performance against planned performance (schedule and cost). Identifying variances helps project managers detect emerging risks early and respond proactively.</a:t>
            </a:r>
          </a:p>
          <a:p>
            <a:endParaRPr lang="en-GB" dirty="0"/>
          </a:p>
        </p:txBody>
      </p:sp>
    </p:spTree>
    <p:extLst>
      <p:ext uri="{BB962C8B-B14F-4D97-AF65-F5344CB8AC3E}">
        <p14:creationId xmlns:p14="http://schemas.microsoft.com/office/powerpoint/2010/main" val="182588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73C3-E169-4E70-AA5B-635C985B3ECD}"/>
              </a:ext>
            </a:extLst>
          </p:cNvPr>
          <p:cNvSpPr>
            <a:spLocks noGrp="1"/>
          </p:cNvSpPr>
          <p:nvPr>
            <p:ph type="title"/>
          </p:nvPr>
        </p:nvSpPr>
        <p:spPr/>
        <p:txBody>
          <a:bodyPr/>
          <a:lstStyle/>
          <a:p>
            <a:pPr algn="ctr"/>
            <a:r>
              <a:rPr lang="en-US" dirty="0">
                <a:latin typeface="Bookman Old Style" panose="02050604050505020204" pitchFamily="18" charset="0"/>
              </a:rPr>
              <a:t>Cont. Risk management tools and techniques</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E8F36D40-3A8D-48D0-9B94-F27F706205A9}"/>
              </a:ext>
            </a:extLst>
          </p:cNvPr>
          <p:cNvSpPr>
            <a:spLocks noGrp="1"/>
          </p:cNvSpPr>
          <p:nvPr>
            <p:ph idx="1"/>
          </p:nvPr>
        </p:nvSpPr>
        <p:spPr>
          <a:xfrm>
            <a:off x="437322" y="2015732"/>
            <a:ext cx="11426023" cy="4337360"/>
          </a:xfrm>
        </p:spPr>
        <p:txBody>
          <a:bodyPr/>
          <a:lstStyle/>
          <a:p>
            <a:pPr algn="just"/>
            <a:r>
              <a:rPr lang="en-US" sz="3200" b="1" dirty="0">
                <a:latin typeface="Bookman Old Style" panose="02050604050505020204" pitchFamily="18" charset="0"/>
              </a:rPr>
              <a:t>Risk Data Quality Assessment</a:t>
            </a:r>
          </a:p>
          <a:p>
            <a:pPr marL="0" indent="0" algn="just">
              <a:buNone/>
            </a:pPr>
            <a:r>
              <a:rPr lang="en-US" sz="3200" dirty="0">
                <a:latin typeface="Bookman Old Style" panose="02050604050505020204" pitchFamily="18" charset="0"/>
              </a:rPr>
              <a:t>This tool evaluates the relevance and reliability of data related to identified risks. Ensuring high-quality data enhances the accuracy of risk assessments and decision-making processes.</a:t>
            </a:r>
          </a:p>
          <a:p>
            <a:endParaRPr lang="en-GB" dirty="0"/>
          </a:p>
        </p:txBody>
      </p:sp>
    </p:spTree>
    <p:extLst>
      <p:ext uri="{BB962C8B-B14F-4D97-AF65-F5344CB8AC3E}">
        <p14:creationId xmlns:p14="http://schemas.microsoft.com/office/powerpoint/2010/main" val="79401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0101-8F56-4876-9AB4-62DE0DE5E1E7}"/>
              </a:ext>
            </a:extLst>
          </p:cNvPr>
          <p:cNvSpPr>
            <a:spLocks noGrp="1"/>
          </p:cNvSpPr>
          <p:nvPr>
            <p:ph type="title"/>
          </p:nvPr>
        </p:nvSpPr>
        <p:spPr>
          <a:xfrm>
            <a:off x="2079732" y="868129"/>
            <a:ext cx="9603275" cy="1049235"/>
          </a:xfrm>
        </p:spPr>
        <p:txBody>
          <a:bodyPr/>
          <a:lstStyle/>
          <a:p>
            <a:r>
              <a:rPr lang="en-GB" dirty="0">
                <a:latin typeface="Bookman Old Style" panose="02050604050505020204" pitchFamily="18" charset="0"/>
              </a:rPr>
              <a:t>Risk management principles</a:t>
            </a:r>
          </a:p>
        </p:txBody>
      </p:sp>
      <p:sp>
        <p:nvSpPr>
          <p:cNvPr id="3" name="Content Placeholder 2">
            <a:extLst>
              <a:ext uri="{FF2B5EF4-FFF2-40B4-BE49-F238E27FC236}">
                <a16:creationId xmlns:a16="http://schemas.microsoft.com/office/drawing/2014/main" id="{E24E3437-FB99-48AF-954F-F8072307B500}"/>
              </a:ext>
            </a:extLst>
          </p:cNvPr>
          <p:cNvSpPr>
            <a:spLocks noGrp="1"/>
          </p:cNvSpPr>
          <p:nvPr>
            <p:ph idx="1"/>
          </p:nvPr>
        </p:nvSpPr>
        <p:spPr>
          <a:xfrm>
            <a:off x="413468" y="2015732"/>
            <a:ext cx="11179533" cy="4037749"/>
          </a:xfrm>
        </p:spPr>
        <p:txBody>
          <a:bodyPr>
            <a:normAutofit lnSpcReduction="10000"/>
          </a:bodyPr>
          <a:lstStyle/>
          <a:p>
            <a:pPr marL="0" indent="0" algn="just">
              <a:buNone/>
            </a:pPr>
            <a:r>
              <a:rPr lang="en-US" sz="3200" dirty="0">
                <a:latin typeface="Bookman Old Style" panose="02050604050505020204" pitchFamily="18" charset="0"/>
              </a:rPr>
              <a:t>The principles of risk management provide a foundational framework for organizations to effectively identify, assess, and mitigate risks.</a:t>
            </a:r>
          </a:p>
          <a:p>
            <a:pPr marL="0" indent="0" algn="just">
              <a:buNone/>
            </a:pPr>
            <a:r>
              <a:rPr lang="en-US" sz="3200" dirty="0">
                <a:latin typeface="Bookman Old Style" panose="02050604050505020204" pitchFamily="18" charset="0"/>
              </a:rPr>
              <a:t> These principles are essential for creating a structured approach to risk management that enhances decision-making, protects organizational assets, and creates value.</a:t>
            </a:r>
            <a:endParaRPr lang="en-GB" sz="3200" dirty="0">
              <a:latin typeface="Bookman Old Style" panose="02050604050505020204" pitchFamily="18" charset="0"/>
            </a:endParaRPr>
          </a:p>
        </p:txBody>
      </p:sp>
    </p:spTree>
    <p:extLst>
      <p:ext uri="{BB962C8B-B14F-4D97-AF65-F5344CB8AC3E}">
        <p14:creationId xmlns:p14="http://schemas.microsoft.com/office/powerpoint/2010/main" val="528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9852-76EC-49D9-9BF3-AAB694D1127E}"/>
              </a:ext>
            </a:extLst>
          </p:cNvPr>
          <p:cNvSpPr>
            <a:spLocks noGrp="1"/>
          </p:cNvSpPr>
          <p:nvPr>
            <p:ph type="title"/>
          </p:nvPr>
        </p:nvSpPr>
        <p:spPr/>
        <p:txBody>
          <a:bodyPr/>
          <a:lstStyle/>
          <a:p>
            <a:r>
              <a:rPr lang="en-US" dirty="0">
                <a:latin typeface="Bookman Old Style" panose="02050604050505020204" pitchFamily="18" charset="0"/>
              </a:rPr>
              <a:t>Key Principles of Risk Management</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DB1C5FE-3367-4915-A4D1-AFE5ED3D53DF}"/>
              </a:ext>
            </a:extLst>
          </p:cNvPr>
          <p:cNvSpPr>
            <a:spLocks noGrp="1"/>
          </p:cNvSpPr>
          <p:nvPr>
            <p:ph idx="1"/>
          </p:nvPr>
        </p:nvSpPr>
        <p:spPr>
          <a:xfrm>
            <a:off x="302150" y="2015732"/>
            <a:ext cx="11593001" cy="4758779"/>
          </a:xfrm>
        </p:spPr>
        <p:txBody>
          <a:bodyPr>
            <a:normAutofit fontScale="92500"/>
          </a:bodyPr>
          <a:lstStyle/>
          <a:p>
            <a:pPr marL="0" indent="0" algn="just">
              <a:buNone/>
            </a:pPr>
            <a:r>
              <a:rPr lang="en-US" sz="2200" b="1" dirty="0">
                <a:latin typeface="Bookman Old Style" panose="02050604050505020204" pitchFamily="18" charset="0"/>
              </a:rPr>
              <a:t>Six principles to be adhered to;</a:t>
            </a:r>
          </a:p>
          <a:p>
            <a:pPr algn="just"/>
            <a:r>
              <a:rPr lang="en-US" sz="2200" b="1" dirty="0">
                <a:latin typeface="Bookman Old Style" panose="02050604050505020204" pitchFamily="18" charset="0"/>
              </a:rPr>
              <a:t>Integration:</a:t>
            </a:r>
          </a:p>
          <a:p>
            <a:pPr marL="0" indent="0" algn="just">
              <a:buNone/>
            </a:pPr>
            <a:r>
              <a:rPr lang="en-US" sz="2200" dirty="0">
                <a:latin typeface="Bookman Old Style" panose="02050604050505020204" pitchFamily="18" charset="0"/>
              </a:rPr>
              <a:t>is a comprehensive approach that organizations adopt to identify, assess, prioritize, and manage risks across all functions and levels. This ensures that risk considerations are part of strategic planning, decision-making, and operational practices across the organization.</a:t>
            </a:r>
          </a:p>
          <a:p>
            <a:pPr algn="just"/>
            <a:r>
              <a:rPr lang="en-US" sz="2200" b="1" dirty="0">
                <a:latin typeface="Bookman Old Style" panose="02050604050505020204" pitchFamily="18" charset="0"/>
              </a:rPr>
              <a:t>Structured and Comprehensive:</a:t>
            </a:r>
          </a:p>
          <a:p>
            <a:pPr marL="0" indent="0" algn="just">
              <a:buNone/>
            </a:pPr>
            <a:r>
              <a:rPr lang="en-US" sz="2200" dirty="0">
                <a:latin typeface="Bookman Old Style" panose="02050604050505020204" pitchFamily="18" charset="0"/>
              </a:rPr>
              <a:t>A systematic and organized approach to risk management is essential for achieving consistent results. This involves having well-defined processes for identifying, analyzing, and responding to risks.</a:t>
            </a:r>
          </a:p>
          <a:p>
            <a:pPr algn="just"/>
            <a:r>
              <a:rPr lang="en-US" sz="2200" dirty="0">
                <a:latin typeface="Bookman Old Style" panose="02050604050505020204" pitchFamily="18" charset="0"/>
              </a:rPr>
              <a:t>challenges.</a:t>
            </a:r>
            <a:endParaRPr lang="en-GB" sz="2200" dirty="0">
              <a:latin typeface="Bookman Old Style" panose="02050604050505020204" pitchFamily="18" charset="0"/>
            </a:endParaRPr>
          </a:p>
        </p:txBody>
      </p:sp>
    </p:spTree>
    <p:extLst>
      <p:ext uri="{BB962C8B-B14F-4D97-AF65-F5344CB8AC3E}">
        <p14:creationId xmlns:p14="http://schemas.microsoft.com/office/powerpoint/2010/main" val="79814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8BE-BF6F-4F31-A731-96E718DF4A9C}"/>
              </a:ext>
            </a:extLst>
          </p:cNvPr>
          <p:cNvSpPr>
            <a:spLocks noGrp="1"/>
          </p:cNvSpPr>
          <p:nvPr>
            <p:ph type="title"/>
          </p:nvPr>
        </p:nvSpPr>
        <p:spPr>
          <a:xfrm>
            <a:off x="1017767" y="804519"/>
            <a:ext cx="10567283" cy="1049235"/>
          </a:xfrm>
        </p:spPr>
        <p:txBody>
          <a:bodyPr/>
          <a:lstStyle/>
          <a:p>
            <a:r>
              <a:rPr lang="en-US" dirty="0">
                <a:latin typeface="Bookman Old Style" panose="02050604050505020204" pitchFamily="18" charset="0"/>
              </a:rPr>
              <a:t>Cont. Key Principles of Risk Management</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DFC265F-47F5-4309-BBAA-9F04D6C455EA}"/>
              </a:ext>
            </a:extLst>
          </p:cNvPr>
          <p:cNvSpPr>
            <a:spLocks noGrp="1"/>
          </p:cNvSpPr>
          <p:nvPr>
            <p:ph idx="1"/>
          </p:nvPr>
        </p:nvSpPr>
        <p:spPr>
          <a:xfrm>
            <a:off x="127222" y="2015732"/>
            <a:ext cx="11696368" cy="4504338"/>
          </a:xfrm>
        </p:spPr>
        <p:txBody>
          <a:bodyPr>
            <a:noAutofit/>
          </a:bodyPr>
          <a:lstStyle/>
          <a:p>
            <a:pPr algn="just"/>
            <a:r>
              <a:rPr lang="en-US" sz="2400" b="1" dirty="0">
                <a:latin typeface="Bookman Old Style" panose="02050604050505020204" pitchFamily="18" charset="0"/>
              </a:rPr>
              <a:t>Customization:</a:t>
            </a:r>
          </a:p>
          <a:p>
            <a:pPr marL="0" indent="0" algn="just">
              <a:buNone/>
            </a:pPr>
            <a:r>
              <a:rPr lang="en-US" sz="2400" dirty="0">
                <a:latin typeface="Bookman Old Style" panose="02050604050505020204" pitchFamily="18" charset="0"/>
              </a:rPr>
              <a:t>Risk management frameworks and processes should be </a:t>
            </a:r>
            <a:r>
              <a:rPr lang="en-US" sz="2400" dirty="0">
                <a:solidFill>
                  <a:srgbClr val="FF0000"/>
                </a:solidFill>
                <a:latin typeface="Bookman Old Style" panose="02050604050505020204" pitchFamily="18" charset="0"/>
              </a:rPr>
              <a:t>tailored to fit the specific context, objectives, and needs of the organization</a:t>
            </a:r>
            <a:r>
              <a:rPr lang="en-US" sz="2400" dirty="0">
                <a:latin typeface="Bookman Old Style" panose="02050604050505020204" pitchFamily="18" charset="0"/>
              </a:rPr>
              <a:t>. This customization recognizes that different organizations face unique risks and challenges.</a:t>
            </a:r>
          </a:p>
          <a:p>
            <a:pPr marL="0" indent="0" algn="just">
              <a:buNone/>
            </a:pPr>
            <a:r>
              <a:rPr lang="en-US" sz="2400" b="1" dirty="0">
                <a:latin typeface="Bookman Old Style" panose="02050604050505020204" pitchFamily="18" charset="0"/>
              </a:rPr>
              <a:t>Inclusiveness:</a:t>
            </a:r>
          </a:p>
          <a:p>
            <a:pPr marL="0" indent="0" algn="just">
              <a:buNone/>
            </a:pPr>
            <a:r>
              <a:rPr lang="en-US" sz="2400" dirty="0">
                <a:solidFill>
                  <a:srgbClr val="FF0000"/>
                </a:solidFill>
                <a:latin typeface="Bookman Old Style" panose="02050604050505020204" pitchFamily="18" charset="0"/>
              </a:rPr>
              <a:t>Stakeholder involvement</a:t>
            </a:r>
            <a:r>
              <a:rPr lang="en-US" sz="2400" dirty="0">
                <a:latin typeface="Bookman Old Style" panose="02050604050505020204" pitchFamily="18" charset="0"/>
              </a:rPr>
              <a:t> is crucial in the risk management process. Engaging relevant stakeholders helps gather diverse perspectives, enhances awareness, and improves the overall effectiveness of risk management efforts.</a:t>
            </a:r>
          </a:p>
        </p:txBody>
      </p:sp>
    </p:spTree>
    <p:extLst>
      <p:ext uri="{BB962C8B-B14F-4D97-AF65-F5344CB8AC3E}">
        <p14:creationId xmlns:p14="http://schemas.microsoft.com/office/powerpoint/2010/main" val="184276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6A3E-8587-4EFE-BBF1-204FB8341C02}"/>
              </a:ext>
            </a:extLst>
          </p:cNvPr>
          <p:cNvSpPr>
            <a:spLocks noGrp="1"/>
          </p:cNvSpPr>
          <p:nvPr>
            <p:ph type="title"/>
          </p:nvPr>
        </p:nvSpPr>
        <p:spPr>
          <a:xfrm>
            <a:off x="413469" y="804519"/>
            <a:ext cx="10641386" cy="1049235"/>
          </a:xfrm>
        </p:spPr>
        <p:txBody>
          <a:bodyPr/>
          <a:lstStyle/>
          <a:p>
            <a:r>
              <a:rPr lang="en-US" dirty="0">
                <a:latin typeface="Bookman Old Style" panose="02050604050505020204" pitchFamily="18" charset="0"/>
              </a:rPr>
              <a:t>    Cont. Key Principles of Risk Management</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61A36285-05E8-4185-9DAF-F70D12A6B642}"/>
              </a:ext>
            </a:extLst>
          </p:cNvPr>
          <p:cNvSpPr>
            <a:spLocks noGrp="1"/>
          </p:cNvSpPr>
          <p:nvPr>
            <p:ph idx="1"/>
          </p:nvPr>
        </p:nvSpPr>
        <p:spPr>
          <a:xfrm>
            <a:off x="413468" y="2015732"/>
            <a:ext cx="11624807" cy="4218091"/>
          </a:xfrm>
        </p:spPr>
        <p:txBody>
          <a:bodyPr>
            <a:normAutofit lnSpcReduction="10000"/>
          </a:bodyPr>
          <a:lstStyle/>
          <a:p>
            <a:pPr algn="just"/>
            <a:r>
              <a:rPr lang="en-US" sz="2400" b="1" dirty="0">
                <a:latin typeface="Bookman Old Style" panose="02050604050505020204" pitchFamily="18" charset="0"/>
              </a:rPr>
              <a:t>Dynamic Nature:</a:t>
            </a:r>
          </a:p>
          <a:p>
            <a:pPr marL="0" indent="0" algn="just">
              <a:buNone/>
            </a:pPr>
            <a:r>
              <a:rPr lang="en-US" sz="2400" dirty="0">
                <a:latin typeface="Bookman Old Style" panose="02050604050505020204" pitchFamily="18" charset="0"/>
              </a:rPr>
              <a:t>The risk landscape is constantly changing; therefore, </a:t>
            </a:r>
            <a:r>
              <a:rPr lang="en-US" sz="2400" dirty="0">
                <a:solidFill>
                  <a:srgbClr val="FF0000"/>
                </a:solidFill>
                <a:latin typeface="Bookman Old Style" panose="02050604050505020204" pitchFamily="18" charset="0"/>
              </a:rPr>
              <a:t>organizations must be able to anticipate, identify, acknowledge, and respond to new or evolving risks promptly</a:t>
            </a:r>
            <a:r>
              <a:rPr lang="en-US" sz="2400" dirty="0">
                <a:latin typeface="Bookman Old Style" panose="02050604050505020204" pitchFamily="18" charset="0"/>
              </a:rPr>
              <a:t>. This adaptability is vital for maintaining resilience.</a:t>
            </a:r>
          </a:p>
          <a:p>
            <a:pPr algn="just"/>
            <a:r>
              <a:rPr lang="en-US" sz="2400" b="1" dirty="0">
                <a:latin typeface="Bookman Old Style" panose="02050604050505020204" pitchFamily="18" charset="0"/>
              </a:rPr>
              <a:t>Best Available Information:</a:t>
            </a:r>
          </a:p>
          <a:p>
            <a:pPr marL="0" indent="0" algn="just">
              <a:buNone/>
            </a:pPr>
            <a:r>
              <a:rPr lang="en-US" sz="2400" dirty="0">
                <a:latin typeface="Bookman Old Style" panose="02050604050505020204" pitchFamily="18" charset="0"/>
              </a:rPr>
              <a:t>Effective risk management relies on using the best available information from past experiences, current data, and future projections. Organizations must ensure that information is timely, relevant, and accessible to stakeholders involved in risk management.</a:t>
            </a:r>
          </a:p>
          <a:p>
            <a:endParaRPr lang="en-GB" dirty="0"/>
          </a:p>
        </p:txBody>
      </p:sp>
    </p:spTree>
    <p:extLst>
      <p:ext uri="{BB962C8B-B14F-4D97-AF65-F5344CB8AC3E}">
        <p14:creationId xmlns:p14="http://schemas.microsoft.com/office/powerpoint/2010/main" val="286118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EA4C-3990-4280-8F03-C8AE67770857}"/>
              </a:ext>
            </a:extLst>
          </p:cNvPr>
          <p:cNvSpPr>
            <a:spLocks noGrp="1"/>
          </p:cNvSpPr>
          <p:nvPr>
            <p:ph type="title"/>
          </p:nvPr>
        </p:nvSpPr>
        <p:spPr>
          <a:xfrm>
            <a:off x="715617" y="772714"/>
            <a:ext cx="10219967" cy="1049235"/>
          </a:xfrm>
        </p:spPr>
        <p:txBody>
          <a:bodyPr/>
          <a:lstStyle/>
          <a:p>
            <a:pPr algn="ctr"/>
            <a:r>
              <a:rPr lang="en-US" dirty="0">
                <a:latin typeface="Bookman Old Style" panose="02050604050505020204" pitchFamily="18" charset="0"/>
              </a:rPr>
              <a:t>Justification for Adopting These Principles</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0E44E45D-284B-4001-A8CE-29B3A56A1191}"/>
              </a:ext>
            </a:extLst>
          </p:cNvPr>
          <p:cNvSpPr>
            <a:spLocks noGrp="1"/>
          </p:cNvSpPr>
          <p:nvPr>
            <p:ph idx="1"/>
          </p:nvPr>
        </p:nvSpPr>
        <p:spPr>
          <a:xfrm>
            <a:off x="214685" y="2015732"/>
            <a:ext cx="11640710" cy="4544094"/>
          </a:xfrm>
        </p:spPr>
        <p:txBody>
          <a:bodyPr>
            <a:normAutofit fontScale="92500" lnSpcReduction="10000"/>
          </a:bodyPr>
          <a:lstStyle/>
          <a:p>
            <a:pPr algn="just"/>
            <a:r>
              <a:rPr lang="en-US" b="1" dirty="0"/>
              <a:t>V</a:t>
            </a:r>
            <a:r>
              <a:rPr lang="en-US" b="1" dirty="0">
                <a:latin typeface="Bookman Old Style" panose="02050604050505020204" pitchFamily="18" charset="0"/>
              </a:rPr>
              <a:t>alue Creation</a:t>
            </a:r>
            <a:r>
              <a:rPr lang="en-US" dirty="0">
                <a:latin typeface="Bookman Old Style" panose="02050604050505020204" pitchFamily="18" charset="0"/>
              </a:rPr>
              <a:t>: By following these principles, organizations can create and protect value by effectively managing risks that could impede their objectives.</a:t>
            </a:r>
          </a:p>
          <a:p>
            <a:pPr algn="just"/>
            <a:r>
              <a:rPr lang="en-US" b="1" dirty="0">
                <a:latin typeface="Bookman Old Style" panose="02050604050505020204" pitchFamily="18" charset="0"/>
              </a:rPr>
              <a:t>Enhanced Decision-Making</a:t>
            </a:r>
            <a:r>
              <a:rPr lang="en-US" dirty="0">
                <a:latin typeface="Bookman Old Style" panose="02050604050505020204" pitchFamily="18" charset="0"/>
              </a:rPr>
              <a:t>: Integrating risk management into decision-making processes ensures that potential risks are considered alongside opportunities, leading to more informed choices.</a:t>
            </a:r>
          </a:p>
          <a:p>
            <a:pPr algn="just"/>
            <a:r>
              <a:rPr lang="en-US" b="1" dirty="0">
                <a:latin typeface="Bookman Old Style" panose="02050604050505020204" pitchFamily="18" charset="0"/>
              </a:rPr>
              <a:t>Improved Resilience</a:t>
            </a:r>
            <a:r>
              <a:rPr lang="en-US" dirty="0">
                <a:latin typeface="Bookman Old Style" panose="02050604050505020204" pitchFamily="18" charset="0"/>
              </a:rPr>
              <a:t>: A structured approach to risk management helps organizations build resilience against potential disruptions by preparing them to respond quickly and effectively.</a:t>
            </a:r>
          </a:p>
          <a:p>
            <a:pPr algn="just"/>
            <a:r>
              <a:rPr lang="en-US" b="1" dirty="0">
                <a:latin typeface="Bookman Old Style" panose="02050604050505020204" pitchFamily="18" charset="0"/>
              </a:rPr>
              <a:t>Stakeholder Confidence</a:t>
            </a:r>
            <a:r>
              <a:rPr lang="en-US" dirty="0">
                <a:latin typeface="Bookman Old Style" panose="02050604050505020204" pitchFamily="18" charset="0"/>
              </a:rPr>
              <a:t>: Engaging stakeholders in the risk management process fosters trust and confidence in the organization’s ability to manage risks responsibly.</a:t>
            </a:r>
          </a:p>
          <a:p>
            <a:pPr algn="just"/>
            <a:r>
              <a:rPr lang="en-US" b="1" dirty="0">
                <a:latin typeface="Bookman Old Style" panose="02050604050505020204" pitchFamily="18" charset="0"/>
              </a:rPr>
              <a:t>Operational Efficiency</a:t>
            </a:r>
            <a:r>
              <a:rPr lang="en-US" dirty="0">
                <a:latin typeface="Bookman Old Style" panose="02050604050505020204" pitchFamily="18" charset="0"/>
              </a:rPr>
              <a:t>: A comprehensive risk management framework can lead to more efficient operations by identifying potential issues before they escalate into significant problems.</a:t>
            </a:r>
            <a:endParaRPr lang="en-GB" dirty="0">
              <a:latin typeface="Bookman Old Style" panose="02050604050505020204" pitchFamily="18" charset="0"/>
            </a:endParaRPr>
          </a:p>
        </p:txBody>
      </p:sp>
    </p:spTree>
    <p:extLst>
      <p:ext uri="{BB962C8B-B14F-4D97-AF65-F5344CB8AC3E}">
        <p14:creationId xmlns:p14="http://schemas.microsoft.com/office/powerpoint/2010/main" val="2772611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0D7B-1B47-4793-9E4F-D92D6C89E515}"/>
              </a:ext>
            </a:extLst>
          </p:cNvPr>
          <p:cNvSpPr>
            <a:spLocks noGrp="1"/>
          </p:cNvSpPr>
          <p:nvPr>
            <p:ph type="title"/>
          </p:nvPr>
        </p:nvSpPr>
        <p:spPr>
          <a:xfrm>
            <a:off x="866693" y="804519"/>
            <a:ext cx="10212016" cy="1049235"/>
          </a:xfrm>
        </p:spPr>
        <p:txBody>
          <a:bodyPr/>
          <a:lstStyle/>
          <a:p>
            <a:r>
              <a:rPr lang="en-US" b="1" dirty="0">
                <a:latin typeface="Bookman Old Style" panose="02050604050505020204" pitchFamily="18" charset="0"/>
              </a:rPr>
              <a:t>Evaluation and prioritization of risks</a:t>
            </a:r>
            <a:endParaRPr lang="en-GB"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922D80F-71D0-4D24-B86D-869EAC65A58E}"/>
              </a:ext>
            </a:extLst>
          </p:cNvPr>
          <p:cNvSpPr>
            <a:spLocks noGrp="1"/>
          </p:cNvSpPr>
          <p:nvPr>
            <p:ph idx="1"/>
          </p:nvPr>
        </p:nvSpPr>
        <p:spPr>
          <a:xfrm>
            <a:off x="262393" y="1968024"/>
            <a:ext cx="11492177" cy="4085457"/>
          </a:xfrm>
        </p:spPr>
        <p:txBody>
          <a:bodyPr>
            <a:normAutofit/>
          </a:bodyPr>
          <a:lstStyle/>
          <a:p>
            <a:pPr marL="0" indent="0" algn="just">
              <a:buNone/>
            </a:pPr>
            <a:r>
              <a:rPr lang="en-US" sz="3200" dirty="0">
                <a:latin typeface="Bookman Old Style" panose="02050604050505020204" pitchFamily="18" charset="0"/>
              </a:rPr>
              <a:t>It involves systematically assessing potential risks to determine their likelihood and impact, allowing organizations to allocate resources effectively and develop appropriate mitigation strategies. Here’s an overview based on the search results.</a:t>
            </a:r>
            <a:endParaRPr lang="en-GB" sz="3200" dirty="0">
              <a:latin typeface="Bookman Old Style" panose="02050604050505020204" pitchFamily="18" charset="0"/>
            </a:endParaRPr>
          </a:p>
        </p:txBody>
      </p:sp>
    </p:spTree>
    <p:extLst>
      <p:ext uri="{BB962C8B-B14F-4D97-AF65-F5344CB8AC3E}">
        <p14:creationId xmlns:p14="http://schemas.microsoft.com/office/powerpoint/2010/main" val="313163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6205-E6CE-4C64-A243-7F96266548C3}"/>
              </a:ext>
            </a:extLst>
          </p:cNvPr>
          <p:cNvSpPr>
            <a:spLocks noGrp="1"/>
          </p:cNvSpPr>
          <p:nvPr>
            <p:ph type="title"/>
          </p:nvPr>
        </p:nvSpPr>
        <p:spPr>
          <a:xfrm>
            <a:off x="755374" y="844276"/>
            <a:ext cx="10805822" cy="1049235"/>
          </a:xfrm>
        </p:spPr>
        <p:txBody>
          <a:bodyPr/>
          <a:lstStyle/>
          <a:p>
            <a:pPr algn="ctr"/>
            <a:r>
              <a:rPr lang="en-US" dirty="0">
                <a:latin typeface="Bookman Old Style" panose="02050604050505020204" pitchFamily="18" charset="0"/>
              </a:rPr>
              <a:t>Risk management tools and techniques , defined</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071C88B2-A39A-418D-9D29-18F8C90C3809}"/>
              </a:ext>
            </a:extLst>
          </p:cNvPr>
          <p:cNvSpPr>
            <a:spLocks noGrp="1"/>
          </p:cNvSpPr>
          <p:nvPr>
            <p:ph idx="1"/>
          </p:nvPr>
        </p:nvSpPr>
        <p:spPr>
          <a:xfrm>
            <a:off x="190831" y="2015732"/>
            <a:ext cx="11934908" cy="4504338"/>
          </a:xfrm>
        </p:spPr>
        <p:txBody>
          <a:bodyPr>
            <a:normAutofit/>
          </a:bodyPr>
          <a:lstStyle/>
          <a:p>
            <a:pPr algn="just"/>
            <a:r>
              <a:rPr lang="en-US" sz="2800" dirty="0">
                <a:latin typeface="Bookman Old Style" panose="02050604050505020204" pitchFamily="18" charset="0"/>
              </a:rPr>
              <a:t>Are essential methodologies, software applications, and practices that organizations use to identify, evaluate, and mitigate risks that could impact their objectives. </a:t>
            </a:r>
          </a:p>
          <a:p>
            <a:pPr algn="just"/>
            <a:r>
              <a:rPr lang="en-US" sz="2800" dirty="0">
                <a:latin typeface="Bookman Old Style" panose="02050604050505020204" pitchFamily="18" charset="0"/>
              </a:rPr>
              <a:t>These tools help streamline the risk management process, enhance decision-making, and improve overall organizational resilience. </a:t>
            </a:r>
            <a:endParaRPr lang="en-GB" sz="2800" dirty="0">
              <a:latin typeface="Bookman Old Style" panose="02050604050505020204" pitchFamily="18" charset="0"/>
            </a:endParaRPr>
          </a:p>
        </p:txBody>
      </p:sp>
    </p:spTree>
    <p:extLst>
      <p:ext uri="{BB962C8B-B14F-4D97-AF65-F5344CB8AC3E}">
        <p14:creationId xmlns:p14="http://schemas.microsoft.com/office/powerpoint/2010/main" val="421135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2352-3E71-45A9-A212-854B9ABBB4B0}"/>
              </a:ext>
            </a:extLst>
          </p:cNvPr>
          <p:cNvSpPr>
            <a:spLocks noGrp="1"/>
          </p:cNvSpPr>
          <p:nvPr>
            <p:ph type="title"/>
          </p:nvPr>
        </p:nvSpPr>
        <p:spPr>
          <a:xfrm>
            <a:off x="993913" y="804519"/>
            <a:ext cx="10060941" cy="1049235"/>
          </a:xfrm>
        </p:spPr>
        <p:txBody>
          <a:bodyPr/>
          <a:lstStyle/>
          <a:p>
            <a:r>
              <a:rPr lang="en-GB" b="1" dirty="0">
                <a:latin typeface="Bookman Old Style" panose="02050604050505020204" pitchFamily="18" charset="0"/>
              </a:rPr>
              <a:t>Risk Evaluation Methods</a:t>
            </a:r>
          </a:p>
        </p:txBody>
      </p:sp>
      <p:sp>
        <p:nvSpPr>
          <p:cNvPr id="3" name="Content Placeholder 2">
            <a:extLst>
              <a:ext uri="{FF2B5EF4-FFF2-40B4-BE49-F238E27FC236}">
                <a16:creationId xmlns:a16="http://schemas.microsoft.com/office/drawing/2014/main" id="{D15CAECD-B1D8-4C59-9CC4-D49ED9F109CE}"/>
              </a:ext>
            </a:extLst>
          </p:cNvPr>
          <p:cNvSpPr>
            <a:spLocks noGrp="1"/>
          </p:cNvSpPr>
          <p:nvPr>
            <p:ph idx="1"/>
          </p:nvPr>
        </p:nvSpPr>
        <p:spPr>
          <a:xfrm>
            <a:off x="143123" y="1737437"/>
            <a:ext cx="11585050" cy="4842268"/>
          </a:xfrm>
        </p:spPr>
        <p:txBody>
          <a:bodyPr>
            <a:normAutofit/>
          </a:bodyPr>
          <a:lstStyle/>
          <a:p>
            <a:r>
              <a:rPr lang="en-US" sz="2400" b="1" dirty="0">
                <a:latin typeface="Bookman Old Style" panose="02050604050505020204" pitchFamily="18" charset="0"/>
              </a:rPr>
              <a:t>Risk Assessment:</a:t>
            </a:r>
          </a:p>
          <a:p>
            <a:pPr marL="0" indent="0">
              <a:buNone/>
            </a:pPr>
            <a:r>
              <a:rPr lang="en-US" sz="2400" dirty="0">
                <a:latin typeface="Bookman Old Style" panose="02050604050505020204" pitchFamily="18" charset="0"/>
              </a:rPr>
              <a:t>Risk assessment is the systematic evaluation of risks, where each risk is assessed based on standardized dimensions such as likelihood of occurrence and severity of impact. This process helps in identifying which risks require immediate attention and which can be monitored over time.</a:t>
            </a:r>
          </a:p>
          <a:p>
            <a:r>
              <a:rPr lang="en-US" sz="2400" b="1" dirty="0">
                <a:latin typeface="Bookman Old Style" panose="02050604050505020204" pitchFamily="18" charset="0"/>
              </a:rPr>
              <a:t>Qualitative and Quantitative Analysis:</a:t>
            </a:r>
          </a:p>
          <a:p>
            <a:pPr marL="0" indent="0">
              <a:buNone/>
            </a:pPr>
            <a:r>
              <a:rPr lang="en-US" sz="2400" dirty="0">
                <a:latin typeface="Bookman Old Style" panose="02050604050505020204" pitchFamily="18" charset="0"/>
              </a:rPr>
              <a:t>Qualitative Risk Analysis: This method involves subjective assessments of risks based on their likelihood and impact, often using descriptive scales (e.g., low, medium, high). It is useful for initial screenings and when data is limited.</a:t>
            </a:r>
          </a:p>
        </p:txBody>
      </p:sp>
    </p:spTree>
    <p:extLst>
      <p:ext uri="{BB962C8B-B14F-4D97-AF65-F5344CB8AC3E}">
        <p14:creationId xmlns:p14="http://schemas.microsoft.com/office/powerpoint/2010/main" val="61650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D40F-BAB4-4BDC-B5EE-E5D5EA7BC2E6}"/>
              </a:ext>
            </a:extLst>
          </p:cNvPr>
          <p:cNvSpPr>
            <a:spLocks noGrp="1"/>
          </p:cNvSpPr>
          <p:nvPr>
            <p:ph type="title"/>
          </p:nvPr>
        </p:nvSpPr>
        <p:spPr/>
        <p:txBody>
          <a:bodyPr/>
          <a:lstStyle/>
          <a:p>
            <a:r>
              <a:rPr lang="en-GB" dirty="0">
                <a:latin typeface="Bookman Old Style" panose="02050604050505020204" pitchFamily="18" charset="0"/>
              </a:rPr>
              <a:t>CONT. Risk Evaluation Methods</a:t>
            </a:r>
          </a:p>
        </p:txBody>
      </p:sp>
      <p:sp>
        <p:nvSpPr>
          <p:cNvPr id="3" name="Content Placeholder 2">
            <a:extLst>
              <a:ext uri="{FF2B5EF4-FFF2-40B4-BE49-F238E27FC236}">
                <a16:creationId xmlns:a16="http://schemas.microsoft.com/office/drawing/2014/main" id="{85035092-80C0-4A12-A4E7-8476197F089E}"/>
              </a:ext>
            </a:extLst>
          </p:cNvPr>
          <p:cNvSpPr>
            <a:spLocks noGrp="1"/>
          </p:cNvSpPr>
          <p:nvPr>
            <p:ph idx="1"/>
          </p:nvPr>
        </p:nvSpPr>
        <p:spPr>
          <a:xfrm>
            <a:off x="119270" y="2015732"/>
            <a:ext cx="11752027" cy="4552045"/>
          </a:xfrm>
        </p:spPr>
        <p:txBody>
          <a:bodyPr>
            <a:normAutofit/>
          </a:bodyPr>
          <a:lstStyle/>
          <a:p>
            <a:pPr algn="just"/>
            <a:r>
              <a:rPr lang="en-US" sz="2200" b="1" dirty="0">
                <a:latin typeface="Bookman Old Style" panose="02050604050505020204" pitchFamily="18" charset="0"/>
              </a:rPr>
              <a:t>SWIFT (Structured What-If Technique) </a:t>
            </a:r>
            <a:r>
              <a:rPr lang="en-US" sz="2200" dirty="0">
                <a:latin typeface="Bookman Old Style" panose="02050604050505020204" pitchFamily="18" charset="0"/>
              </a:rPr>
              <a:t>: A brainstorming approach where participants ask "what if" questions to identify potential risks in a system.</a:t>
            </a:r>
          </a:p>
          <a:p>
            <a:pPr algn="just"/>
            <a:r>
              <a:rPr lang="en-US" sz="2200" b="1" dirty="0">
                <a:latin typeface="Bookman Old Style" panose="02050604050505020204" pitchFamily="18" charset="0"/>
              </a:rPr>
              <a:t>Cost-Benefit Analysis (CBA)D</a:t>
            </a:r>
            <a:r>
              <a:rPr lang="en-US" sz="2200" dirty="0">
                <a:latin typeface="Bookman Old Style" panose="02050604050505020204" pitchFamily="18" charset="0"/>
              </a:rPr>
              <a:t>: Weighs the costs of implementing risk mitigation measures against the potential benefits (reduced risks).</a:t>
            </a:r>
          </a:p>
          <a:p>
            <a:pPr algn="just"/>
            <a:r>
              <a:rPr lang="en-US" sz="2200" dirty="0">
                <a:latin typeface="Bookman Old Style" panose="02050604050505020204" pitchFamily="18" charset="0"/>
              </a:rPr>
              <a:t>Failure Mode and Effects Analysis (FMEA): Identifies potential failure modes of a process or product and assesses the impact, occurrence, and detection to prioritize risks.</a:t>
            </a:r>
          </a:p>
          <a:p>
            <a:pPr algn="just"/>
            <a:r>
              <a:rPr lang="en-US" sz="2200" b="1" dirty="0">
                <a:latin typeface="Bookman Old Style" panose="02050604050505020204" pitchFamily="18" charset="0"/>
              </a:rPr>
              <a:t>Hazard and Operability Study </a:t>
            </a:r>
            <a:r>
              <a:rPr lang="en-US" sz="2200" dirty="0">
                <a:latin typeface="Bookman Old Style" panose="02050604050505020204" pitchFamily="18" charset="0"/>
              </a:rPr>
              <a:t>(HAZOP) : A structured and systematic technique used to identify potential hazards and operability issues in complex systems, especially in industrial processes.</a:t>
            </a:r>
            <a:endParaRPr lang="en-GB" sz="2200" dirty="0">
              <a:latin typeface="Bookman Old Style" panose="02050604050505020204" pitchFamily="18" charset="0"/>
            </a:endParaRPr>
          </a:p>
        </p:txBody>
      </p:sp>
    </p:spTree>
    <p:extLst>
      <p:ext uri="{BB962C8B-B14F-4D97-AF65-F5344CB8AC3E}">
        <p14:creationId xmlns:p14="http://schemas.microsoft.com/office/powerpoint/2010/main" val="2803193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0B2C-C179-4AF6-8A0A-BDF79A2B50EE}"/>
              </a:ext>
            </a:extLst>
          </p:cNvPr>
          <p:cNvSpPr>
            <a:spLocks noGrp="1"/>
          </p:cNvSpPr>
          <p:nvPr>
            <p:ph type="title"/>
          </p:nvPr>
        </p:nvSpPr>
        <p:spPr/>
        <p:txBody>
          <a:bodyPr/>
          <a:lstStyle/>
          <a:p>
            <a:r>
              <a:rPr lang="en-GB" dirty="0">
                <a:latin typeface="Bookman Old Style" panose="02050604050505020204" pitchFamily="18" charset="0"/>
              </a:rPr>
              <a:t>Cont. Risk Evaluation Methods</a:t>
            </a:r>
          </a:p>
        </p:txBody>
      </p:sp>
      <p:sp>
        <p:nvSpPr>
          <p:cNvPr id="3" name="Content Placeholder 2">
            <a:extLst>
              <a:ext uri="{FF2B5EF4-FFF2-40B4-BE49-F238E27FC236}">
                <a16:creationId xmlns:a16="http://schemas.microsoft.com/office/drawing/2014/main" id="{D0A1C5A2-25F9-403F-923C-380D1E2ED4BD}"/>
              </a:ext>
            </a:extLst>
          </p:cNvPr>
          <p:cNvSpPr>
            <a:spLocks noGrp="1"/>
          </p:cNvSpPr>
          <p:nvPr>
            <p:ph idx="1"/>
          </p:nvPr>
        </p:nvSpPr>
        <p:spPr>
          <a:xfrm>
            <a:off x="246490" y="2015732"/>
            <a:ext cx="11783833" cy="4973465"/>
          </a:xfrm>
        </p:spPr>
        <p:txBody>
          <a:bodyPr>
            <a:normAutofit/>
          </a:bodyPr>
          <a:lstStyle/>
          <a:p>
            <a:pPr algn="just"/>
            <a:r>
              <a:rPr lang="en-US" sz="2400" b="1" dirty="0">
                <a:latin typeface="Bookman Old Style" panose="02050604050505020204" pitchFamily="18" charset="0"/>
              </a:rPr>
              <a:t>Quantitative Risk Analysis</a:t>
            </a:r>
            <a:r>
              <a:rPr lang="en-US" sz="2400" dirty="0">
                <a:latin typeface="Bookman Old Style" panose="02050604050505020204" pitchFamily="18" charset="0"/>
              </a:rPr>
              <a:t>: This approach uses numerical data to assess risks more rigorously, often employing statistical methods to estimate probabilities and impacts. It is beneficial for complex scenarios where detailed data is available.</a:t>
            </a:r>
          </a:p>
          <a:p>
            <a:pPr algn="just"/>
            <a:r>
              <a:rPr lang="en-US" sz="2400" b="1" dirty="0">
                <a:latin typeface="Bookman Old Style" panose="02050604050505020204" pitchFamily="18" charset="0"/>
              </a:rPr>
              <a:t>Risk Matrix:</a:t>
            </a:r>
          </a:p>
          <a:p>
            <a:pPr marL="0" indent="0" algn="just">
              <a:buNone/>
            </a:pPr>
            <a:r>
              <a:rPr lang="en-US" sz="2400" dirty="0">
                <a:latin typeface="Bookman Old Style" panose="02050604050505020204" pitchFamily="18" charset="0"/>
              </a:rPr>
              <a:t>A risk matrix is a common tool used for evaluating risks by plotting likelihood against impact. Each risk is categorized into levels (e.g., high, medium, low), helping organizations prioritize their responses effectively</a:t>
            </a:r>
            <a:endParaRPr lang="en-GB" sz="2400" dirty="0">
              <a:latin typeface="Bookman Old Style" panose="02050604050505020204" pitchFamily="18" charset="0"/>
            </a:endParaRPr>
          </a:p>
        </p:txBody>
      </p:sp>
    </p:spTree>
    <p:extLst>
      <p:ext uri="{BB962C8B-B14F-4D97-AF65-F5344CB8AC3E}">
        <p14:creationId xmlns:p14="http://schemas.microsoft.com/office/powerpoint/2010/main" val="65623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E70C-ED49-4B22-8650-A132B7BF9F6F}"/>
              </a:ext>
            </a:extLst>
          </p:cNvPr>
          <p:cNvSpPr>
            <a:spLocks noGrp="1"/>
          </p:cNvSpPr>
          <p:nvPr>
            <p:ph type="title"/>
          </p:nvPr>
        </p:nvSpPr>
        <p:spPr>
          <a:xfrm>
            <a:off x="898497" y="804519"/>
            <a:ext cx="10758114" cy="1049235"/>
          </a:xfrm>
        </p:spPr>
        <p:txBody>
          <a:bodyPr/>
          <a:lstStyle/>
          <a:p>
            <a:r>
              <a:rPr lang="en-US" dirty="0">
                <a:latin typeface="Bookman Old Style" panose="02050604050505020204" pitchFamily="18" charset="0"/>
              </a:rPr>
              <a:t>Steps in Risk Evaluation and Prioritization</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1194CC82-9BA0-447D-BF25-11651ED37636}"/>
              </a:ext>
            </a:extLst>
          </p:cNvPr>
          <p:cNvSpPr>
            <a:spLocks noGrp="1"/>
          </p:cNvSpPr>
          <p:nvPr>
            <p:ph idx="1"/>
          </p:nvPr>
        </p:nvSpPr>
        <p:spPr>
          <a:xfrm>
            <a:off x="485030" y="2015732"/>
            <a:ext cx="11171581" cy="4241945"/>
          </a:xfrm>
        </p:spPr>
        <p:txBody>
          <a:bodyPr>
            <a:noAutofit/>
          </a:bodyPr>
          <a:lstStyle/>
          <a:p>
            <a:pPr algn="just"/>
            <a:r>
              <a:rPr lang="en-US" sz="2800" b="1" dirty="0">
                <a:latin typeface="Bookman Old Style" panose="02050604050505020204" pitchFamily="18" charset="0"/>
              </a:rPr>
              <a:t>Identifying Risks:</a:t>
            </a:r>
          </a:p>
          <a:p>
            <a:pPr marL="0" indent="0" algn="just">
              <a:buNone/>
            </a:pPr>
            <a:r>
              <a:rPr lang="en-US" sz="2800" dirty="0">
                <a:latin typeface="Bookman Old Style" panose="02050604050505020204" pitchFamily="18" charset="0"/>
              </a:rPr>
              <a:t>Organizations should begin by identifying all potential risks that could affect their operations or objectives. This involves thorough analysis of both internal and external factors.</a:t>
            </a:r>
          </a:p>
          <a:p>
            <a:pPr algn="just"/>
            <a:r>
              <a:rPr lang="en-US" sz="2800" b="1" dirty="0">
                <a:latin typeface="Bookman Old Style" panose="02050604050505020204" pitchFamily="18" charset="0"/>
              </a:rPr>
              <a:t>Defining Risks:</a:t>
            </a:r>
          </a:p>
          <a:p>
            <a:pPr marL="0" indent="0" algn="just">
              <a:buNone/>
            </a:pPr>
            <a:r>
              <a:rPr lang="en-US" sz="2800" dirty="0">
                <a:latin typeface="Bookman Old Style" panose="02050604050505020204" pitchFamily="18" charset="0"/>
              </a:rPr>
              <a:t>After identification, each risk needs to be clearly defined, including its nature, sources, and potential consequences. Understanding these factors aids in prioritization efforts.</a:t>
            </a:r>
            <a:endParaRPr lang="en-GB" sz="2800" dirty="0">
              <a:latin typeface="Bookman Old Style" panose="02050604050505020204" pitchFamily="18" charset="0"/>
            </a:endParaRPr>
          </a:p>
        </p:txBody>
      </p:sp>
    </p:spTree>
    <p:extLst>
      <p:ext uri="{BB962C8B-B14F-4D97-AF65-F5344CB8AC3E}">
        <p14:creationId xmlns:p14="http://schemas.microsoft.com/office/powerpoint/2010/main" val="1979781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CDE6-F84D-47F2-8F23-537D003402E0}"/>
              </a:ext>
            </a:extLst>
          </p:cNvPr>
          <p:cNvSpPr>
            <a:spLocks noGrp="1"/>
          </p:cNvSpPr>
          <p:nvPr>
            <p:ph type="title"/>
          </p:nvPr>
        </p:nvSpPr>
        <p:spPr>
          <a:xfrm>
            <a:off x="1451579" y="342420"/>
            <a:ext cx="10133471" cy="1049235"/>
          </a:xfrm>
        </p:spPr>
        <p:txBody>
          <a:bodyPr>
            <a:normAutofit fontScale="90000"/>
          </a:bodyPr>
          <a:lstStyle/>
          <a:p>
            <a:pPr algn="ct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cont. Steps in Risk Evaluation and Prioritization</a:t>
            </a:r>
            <a:br>
              <a:rPr lang="en-US" dirty="0">
                <a:solidFill>
                  <a:srgbClr val="000000"/>
                </a:solidFill>
                <a:latin typeface="Times New Roman" panose="02020603050405020304" pitchFamily="18" charset="0"/>
              </a:rPr>
            </a:br>
            <a:r>
              <a:rPr lang="en-US" dirty="0">
                <a:solidFill>
                  <a:srgbClr val="000000"/>
                </a:solidFill>
                <a:latin typeface="Bookman Old Style" panose="02050604050505020204" pitchFamily="18" charset="0"/>
              </a:rPr>
              <a:t>	</a:t>
            </a:r>
            <a:br>
              <a:rPr lang="en-US" dirty="0">
                <a:solidFill>
                  <a:srgbClr val="000000"/>
                </a:solidFill>
                <a:latin typeface="Bookman Old Style" panose="02050604050505020204" pitchFamily="18" charset="0"/>
              </a:rPr>
            </a:b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8A4414B-EE7C-4C9F-A84D-512691AAC451}"/>
              </a:ext>
            </a:extLst>
          </p:cNvPr>
          <p:cNvSpPr>
            <a:spLocks noGrp="1"/>
          </p:cNvSpPr>
          <p:nvPr>
            <p:ph idx="1"/>
          </p:nvPr>
        </p:nvSpPr>
        <p:spPr>
          <a:xfrm>
            <a:off x="453225" y="2015732"/>
            <a:ext cx="11195436" cy="4567948"/>
          </a:xfrm>
        </p:spPr>
        <p:txBody>
          <a:bodyPr>
            <a:normAutofit fontScale="70000" lnSpcReduction="20000"/>
          </a:bodyPr>
          <a:lstStyle/>
          <a:p>
            <a:pPr algn="just"/>
            <a:r>
              <a:rPr lang="en-US" sz="3600" b="1" dirty="0">
                <a:latin typeface="Bookman Old Style" panose="02050604050505020204" pitchFamily="18" charset="0"/>
              </a:rPr>
              <a:t>Assessing Risks:</a:t>
            </a:r>
          </a:p>
          <a:p>
            <a:pPr marL="0" indent="0" algn="just">
              <a:buNone/>
            </a:pPr>
            <a:r>
              <a:rPr lang="en-US" sz="3600" dirty="0">
                <a:latin typeface="Bookman Old Style" panose="02050604050505020204" pitchFamily="18" charset="0"/>
              </a:rPr>
              <a:t>Risks are assessed based on their likelihood of occurrence and potential impact. Common scales include qualitative ratings (e.g., very low to very high) or numerical scores (e.g., 1 to 10) for both likelihood and impact.</a:t>
            </a:r>
          </a:p>
          <a:p>
            <a:pPr algn="just"/>
            <a:r>
              <a:rPr lang="en-US" sz="3600" b="1" dirty="0">
                <a:latin typeface="Bookman Old Style" panose="02050604050505020204" pitchFamily="18" charset="0"/>
              </a:rPr>
              <a:t>Prioritizing Risks</a:t>
            </a:r>
            <a:r>
              <a:rPr lang="en-US" sz="3600" dirty="0">
                <a:latin typeface="Bookman Old Style" panose="02050604050505020204" pitchFamily="18" charset="0"/>
              </a:rPr>
              <a:t>:</a:t>
            </a:r>
          </a:p>
          <a:p>
            <a:pPr marL="0" indent="0" algn="just">
              <a:buNone/>
            </a:pPr>
            <a:r>
              <a:rPr lang="en-US" sz="3600" dirty="0">
                <a:latin typeface="Bookman Old Style" panose="02050604050505020204" pitchFamily="18" charset="0"/>
              </a:rPr>
              <a:t>Once assessed, risks are prioritized based on their scores or ratings. This prioritization helps organizations focus on the most critical risks that could significantly impact their objectives</a:t>
            </a:r>
            <a:endParaRPr lang="en-GB" sz="3600" dirty="0">
              <a:latin typeface="Bookman Old Style" panose="02050604050505020204" pitchFamily="18" charset="0"/>
            </a:endParaRPr>
          </a:p>
        </p:txBody>
      </p:sp>
    </p:spTree>
    <p:extLst>
      <p:ext uri="{BB962C8B-B14F-4D97-AF65-F5344CB8AC3E}">
        <p14:creationId xmlns:p14="http://schemas.microsoft.com/office/powerpoint/2010/main" val="297870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3B0E-0FC9-49EB-9480-5322C3A7DAFE}"/>
              </a:ext>
            </a:extLst>
          </p:cNvPr>
          <p:cNvSpPr>
            <a:spLocks noGrp="1"/>
          </p:cNvSpPr>
          <p:nvPr>
            <p:ph type="title"/>
          </p:nvPr>
        </p:nvSpPr>
        <p:spPr>
          <a:xfrm>
            <a:off x="652006" y="804519"/>
            <a:ext cx="11539993" cy="1049235"/>
          </a:xfrm>
        </p:spPr>
        <p:txBody>
          <a:bodyPr/>
          <a:lstStyle/>
          <a:p>
            <a:pPr algn="ctr"/>
            <a:r>
              <a:rPr lang="en-US" dirty="0">
                <a:latin typeface="Bookman Old Style" panose="02050604050505020204" pitchFamily="18" charset="0"/>
              </a:rPr>
              <a:t>cont. Steps in Risk Evaluation and Prioritization</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3C472E69-75C1-41AC-B5AD-23397DC61109}"/>
              </a:ext>
            </a:extLst>
          </p:cNvPr>
          <p:cNvSpPr>
            <a:spLocks noGrp="1"/>
          </p:cNvSpPr>
          <p:nvPr>
            <p:ph idx="1"/>
          </p:nvPr>
        </p:nvSpPr>
        <p:spPr>
          <a:xfrm>
            <a:off x="572495" y="2015732"/>
            <a:ext cx="11084118" cy="4226042"/>
          </a:xfrm>
        </p:spPr>
        <p:txBody>
          <a:bodyPr/>
          <a:lstStyle/>
          <a:p>
            <a:pPr algn="just"/>
            <a:r>
              <a:rPr lang="en-US" sz="2800" b="1" dirty="0">
                <a:latin typeface="Bookman Old Style" panose="02050604050505020204" pitchFamily="18" charset="0"/>
              </a:rPr>
              <a:t>Developing Mitigation Strategies:</a:t>
            </a:r>
          </a:p>
          <a:p>
            <a:pPr marL="0" indent="0" algn="just">
              <a:buNone/>
            </a:pPr>
            <a:r>
              <a:rPr lang="en-US" sz="2800" dirty="0">
                <a:latin typeface="Bookman Old Style" panose="02050604050505020204" pitchFamily="18" charset="0"/>
              </a:rPr>
              <a:t>For prioritized risks, organizations should develop appropriate mitigation strategies that may include avoidance, reduction, transfer, or acceptance of the risk depending on its nature and potential impac</a:t>
            </a:r>
            <a:r>
              <a:rPr lang="en-US" dirty="0"/>
              <a:t>t</a:t>
            </a:r>
            <a:endParaRPr lang="en-GB" dirty="0"/>
          </a:p>
        </p:txBody>
      </p:sp>
    </p:spTree>
    <p:extLst>
      <p:ext uri="{BB962C8B-B14F-4D97-AF65-F5344CB8AC3E}">
        <p14:creationId xmlns:p14="http://schemas.microsoft.com/office/powerpoint/2010/main" val="402048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D65E-A5CB-4188-8C3F-8F050373A266}"/>
              </a:ext>
            </a:extLst>
          </p:cNvPr>
          <p:cNvSpPr>
            <a:spLocks noGrp="1"/>
          </p:cNvSpPr>
          <p:nvPr>
            <p:ph type="title"/>
          </p:nvPr>
        </p:nvSpPr>
        <p:spPr>
          <a:xfrm>
            <a:off x="755375" y="804519"/>
            <a:ext cx="10893286" cy="1049235"/>
          </a:xfrm>
        </p:spPr>
        <p:txBody>
          <a:bodyPr/>
          <a:lstStyle/>
          <a:p>
            <a:pPr algn="ctr"/>
            <a:r>
              <a:rPr lang="en-US" dirty="0">
                <a:latin typeface="Bookman Old Style" panose="02050604050505020204" pitchFamily="18" charset="0"/>
              </a:rPr>
              <a:t>Need for, and developing a risk management culture</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6315D0F-F65B-414C-BF87-5CC55E792039}"/>
              </a:ext>
            </a:extLst>
          </p:cNvPr>
          <p:cNvSpPr>
            <a:spLocks noGrp="1"/>
          </p:cNvSpPr>
          <p:nvPr>
            <p:ph idx="1"/>
          </p:nvPr>
        </p:nvSpPr>
        <p:spPr>
          <a:xfrm>
            <a:off x="161568" y="2015732"/>
            <a:ext cx="11630215" cy="4528191"/>
          </a:xfrm>
        </p:spPr>
        <p:txBody>
          <a:bodyPr>
            <a:normAutofit/>
          </a:bodyPr>
          <a:lstStyle/>
          <a:p>
            <a:pPr marL="0" indent="0" algn="just">
              <a:buNone/>
            </a:pPr>
            <a:r>
              <a:rPr lang="en-US" sz="3200" dirty="0">
                <a:latin typeface="Bookman Old Style" panose="02050604050505020204" pitchFamily="18" charset="0"/>
              </a:rPr>
              <a:t>Creating a robust risk management culture within an organization is essential for effectively identifying, assessing, and mitigating risks. A strong risk culture enhances decision-making, promotes accountability, and ultimately contributes to the organization's resilience and success</a:t>
            </a:r>
            <a:endParaRPr lang="en-GB" sz="3200" dirty="0">
              <a:latin typeface="Bookman Old Style" panose="02050604050505020204" pitchFamily="18" charset="0"/>
            </a:endParaRPr>
          </a:p>
        </p:txBody>
      </p:sp>
    </p:spTree>
    <p:extLst>
      <p:ext uri="{BB962C8B-B14F-4D97-AF65-F5344CB8AC3E}">
        <p14:creationId xmlns:p14="http://schemas.microsoft.com/office/powerpoint/2010/main" val="302417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86D4-9CF2-43D5-9DE3-B7F50712DBD9}"/>
              </a:ext>
            </a:extLst>
          </p:cNvPr>
          <p:cNvSpPr>
            <a:spLocks noGrp="1"/>
          </p:cNvSpPr>
          <p:nvPr>
            <p:ph type="title"/>
          </p:nvPr>
        </p:nvSpPr>
        <p:spPr/>
        <p:txBody>
          <a:bodyPr/>
          <a:lstStyle/>
          <a:p>
            <a:r>
              <a:rPr lang="en-US" b="1" dirty="0">
                <a:latin typeface="Bookman Old Style" panose="02050604050505020204" pitchFamily="18" charset="0"/>
              </a:rPr>
              <a:t>Need for a Risk Management Culture</a:t>
            </a:r>
            <a:endParaRPr lang="en-GB"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FB183860-2AB0-4356-8955-F4DE85551D96}"/>
              </a:ext>
            </a:extLst>
          </p:cNvPr>
          <p:cNvSpPr>
            <a:spLocks noGrp="1"/>
          </p:cNvSpPr>
          <p:nvPr>
            <p:ph idx="1"/>
          </p:nvPr>
        </p:nvSpPr>
        <p:spPr>
          <a:xfrm>
            <a:off x="429371" y="2015732"/>
            <a:ext cx="11306754" cy="4345311"/>
          </a:xfrm>
        </p:spPr>
        <p:txBody>
          <a:bodyPr>
            <a:noAutofit/>
          </a:bodyPr>
          <a:lstStyle/>
          <a:p>
            <a:pPr algn="just"/>
            <a:r>
              <a:rPr lang="en-GB" sz="2800" dirty="0">
                <a:latin typeface="Bookman Old Style" panose="02050604050505020204" pitchFamily="18" charset="0"/>
              </a:rPr>
              <a:t>Increased Complexity of Risks. </a:t>
            </a:r>
            <a:r>
              <a:rPr lang="en-GB" sz="1400" dirty="0">
                <a:latin typeface="Bookman Old Style" panose="02050604050505020204" pitchFamily="18" charset="0"/>
              </a:rPr>
              <a:t>supplier bankruptcy, poor performance, delays, changes in market</a:t>
            </a:r>
          </a:p>
          <a:p>
            <a:pPr algn="just"/>
            <a:r>
              <a:rPr lang="en-GB" sz="2800" dirty="0">
                <a:latin typeface="Bookman Old Style" panose="02050604050505020204" pitchFamily="18" charset="0"/>
              </a:rPr>
              <a:t>Enhanced Decision-Making:</a:t>
            </a:r>
          </a:p>
          <a:p>
            <a:pPr algn="just"/>
            <a:r>
              <a:rPr lang="en-GB" sz="2800" dirty="0">
                <a:latin typeface="Bookman Old Style" panose="02050604050505020204" pitchFamily="18" charset="0"/>
              </a:rPr>
              <a:t>Accountability and Ownership</a:t>
            </a:r>
          </a:p>
          <a:p>
            <a:pPr algn="just"/>
            <a:r>
              <a:rPr lang="en-GB" sz="2800" dirty="0">
                <a:latin typeface="Bookman Old Style" panose="02050604050505020204" pitchFamily="18" charset="0"/>
              </a:rPr>
              <a:t>Alignment with Organizational Objectives</a:t>
            </a:r>
          </a:p>
          <a:p>
            <a:pPr algn="just"/>
            <a:r>
              <a:rPr lang="en-GB" sz="2800" dirty="0">
                <a:latin typeface="Bookman Old Style" panose="02050604050505020204" pitchFamily="18" charset="0"/>
              </a:rPr>
              <a:t>Regulatory Compliance:</a:t>
            </a:r>
          </a:p>
          <a:p>
            <a:pPr algn="just"/>
            <a:r>
              <a:rPr lang="en-GB" sz="2800" dirty="0">
                <a:latin typeface="Bookman Old Style" panose="02050604050505020204" pitchFamily="18" charset="0"/>
              </a:rPr>
              <a:t>Improved Resilience:</a:t>
            </a:r>
          </a:p>
          <a:p>
            <a:pPr algn="just"/>
            <a:r>
              <a:rPr lang="en-GB" sz="2800" dirty="0">
                <a:latin typeface="Bookman Old Style" panose="02050604050505020204" pitchFamily="18" charset="0"/>
              </a:rPr>
              <a:t>Clear Communication:</a:t>
            </a:r>
          </a:p>
        </p:txBody>
      </p:sp>
    </p:spTree>
    <p:extLst>
      <p:ext uri="{BB962C8B-B14F-4D97-AF65-F5344CB8AC3E}">
        <p14:creationId xmlns:p14="http://schemas.microsoft.com/office/powerpoint/2010/main" val="169052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488A-8E82-413E-B26A-B71E402974A3}"/>
              </a:ext>
            </a:extLst>
          </p:cNvPr>
          <p:cNvSpPr>
            <a:spLocks noGrp="1"/>
          </p:cNvSpPr>
          <p:nvPr>
            <p:ph type="title"/>
          </p:nvPr>
        </p:nvSpPr>
        <p:spPr/>
        <p:txBody>
          <a:bodyPr/>
          <a:lstStyle/>
          <a:p>
            <a:pPr algn="ctr"/>
            <a:r>
              <a:rPr lang="en-US" dirty="0">
                <a:latin typeface="Bookman Old Style" panose="02050604050505020204" pitchFamily="18" charset="0"/>
              </a:rPr>
              <a:t>Contingency and risk management planning</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6CD1B8F-5B66-4F46-BA03-0BC9A719DECD}"/>
              </a:ext>
            </a:extLst>
          </p:cNvPr>
          <p:cNvSpPr>
            <a:spLocks noGrp="1"/>
          </p:cNvSpPr>
          <p:nvPr>
            <p:ph idx="1"/>
          </p:nvPr>
        </p:nvSpPr>
        <p:spPr>
          <a:xfrm>
            <a:off x="564543" y="2015732"/>
            <a:ext cx="11052313" cy="3450613"/>
          </a:xfrm>
        </p:spPr>
        <p:txBody>
          <a:bodyPr>
            <a:noAutofit/>
          </a:bodyPr>
          <a:lstStyle/>
          <a:p>
            <a:pPr marL="0" indent="0" algn="just">
              <a:buNone/>
            </a:pPr>
            <a:r>
              <a:rPr lang="en-US" sz="3200" dirty="0">
                <a:latin typeface="Bookman Old Style" panose="02050604050505020204" pitchFamily="18" charset="0"/>
              </a:rPr>
              <a:t>Contingency and risk management planning is a critical process that organizations undertake to prepare for potential risks that could disrupt operations, projects, or overall business objectives. This planning involves identifying risks, assessing their potential impact, and developing strategies to mitigate or respond to these risks effectively</a:t>
            </a:r>
            <a:endParaRPr lang="en-GB" sz="3200" dirty="0">
              <a:latin typeface="Bookman Old Style" panose="02050604050505020204" pitchFamily="18" charset="0"/>
            </a:endParaRPr>
          </a:p>
        </p:txBody>
      </p:sp>
    </p:spTree>
    <p:extLst>
      <p:ext uri="{BB962C8B-B14F-4D97-AF65-F5344CB8AC3E}">
        <p14:creationId xmlns:p14="http://schemas.microsoft.com/office/powerpoint/2010/main" val="1296258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D39B-F04B-4AED-B163-5CB0D99B1A6B}"/>
              </a:ext>
            </a:extLst>
          </p:cNvPr>
          <p:cNvSpPr>
            <a:spLocks noGrp="1"/>
          </p:cNvSpPr>
          <p:nvPr>
            <p:ph type="title"/>
          </p:nvPr>
        </p:nvSpPr>
        <p:spPr>
          <a:xfrm>
            <a:off x="381663" y="804519"/>
            <a:ext cx="10980751" cy="1049235"/>
          </a:xfrm>
        </p:spPr>
        <p:txBody>
          <a:bodyPr/>
          <a:lstStyle/>
          <a:p>
            <a:pPr algn="ctr"/>
            <a:r>
              <a:rPr lang="en-US" dirty="0">
                <a:latin typeface="Bookman Old Style" panose="02050604050505020204" pitchFamily="18" charset="0"/>
              </a:rPr>
              <a:t>Importance of Contingency and Risk Management Planning</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E7CF579-7B86-4944-A8E8-9905C204D694}"/>
              </a:ext>
            </a:extLst>
          </p:cNvPr>
          <p:cNvSpPr>
            <a:spLocks noGrp="1"/>
          </p:cNvSpPr>
          <p:nvPr>
            <p:ph idx="1"/>
          </p:nvPr>
        </p:nvSpPr>
        <p:spPr>
          <a:xfrm>
            <a:off x="219986" y="1689728"/>
            <a:ext cx="11752028" cy="4575899"/>
          </a:xfrm>
        </p:spPr>
        <p:txBody>
          <a:bodyPr>
            <a:noAutofit/>
          </a:bodyPr>
          <a:lstStyle/>
          <a:p>
            <a:r>
              <a:rPr lang="en-GB" sz="2400" dirty="0">
                <a:latin typeface="Bookman Old Style" panose="02050604050505020204" pitchFamily="18" charset="0"/>
              </a:rPr>
              <a:t>Proactive Risk Management:</a:t>
            </a:r>
          </a:p>
          <a:p>
            <a:r>
              <a:rPr lang="en-GB" sz="2400" dirty="0">
                <a:latin typeface="Bookman Old Style" panose="02050604050505020204" pitchFamily="18" charset="0"/>
              </a:rPr>
              <a:t>Enhanced Decision-Making:</a:t>
            </a:r>
          </a:p>
          <a:p>
            <a:r>
              <a:rPr lang="en-US" sz="2400" dirty="0">
                <a:latin typeface="Bookman Old Style" panose="02050604050505020204" pitchFamily="18" charset="0"/>
              </a:rPr>
              <a:t>Resource Allocation:</a:t>
            </a:r>
          </a:p>
          <a:p>
            <a:pPr marL="0" indent="0">
              <a:buNone/>
            </a:pPr>
            <a:r>
              <a:rPr lang="en-US" sz="2400" dirty="0">
                <a:latin typeface="Bookman Old Style" panose="02050604050505020204" pitchFamily="18" charset="0"/>
              </a:rPr>
              <a:t>Contingency planning ensures that resources are allocated efficiently to manage identified risks. This includes budgeting for risk mitigation strategies and assigning responsibilities to team members for monitoring and responding to risks.</a:t>
            </a:r>
          </a:p>
          <a:p>
            <a:r>
              <a:rPr lang="en-US" sz="2400" dirty="0">
                <a:latin typeface="Bookman Old Style" panose="02050604050505020204" pitchFamily="18" charset="0"/>
              </a:rPr>
              <a:t>Operational Resilience:</a:t>
            </a:r>
          </a:p>
          <a:p>
            <a:pPr marL="0" indent="0">
              <a:buNone/>
            </a:pPr>
            <a:r>
              <a:rPr lang="en-US" sz="2400" dirty="0">
                <a:latin typeface="Bookman Old Style" panose="02050604050505020204" pitchFamily="18" charset="0"/>
              </a:rPr>
              <a:t>Organizations with robust contingency plans are better equipped to withstand disruptions. </a:t>
            </a:r>
            <a:endParaRPr lang="en-GB" sz="2400" dirty="0">
              <a:latin typeface="Bookman Old Style" panose="02050604050505020204" pitchFamily="18" charset="0"/>
            </a:endParaRPr>
          </a:p>
        </p:txBody>
      </p:sp>
    </p:spTree>
    <p:extLst>
      <p:ext uri="{BB962C8B-B14F-4D97-AF65-F5344CB8AC3E}">
        <p14:creationId xmlns:p14="http://schemas.microsoft.com/office/powerpoint/2010/main" val="295319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DCE9-3E30-48DA-9F71-31D95F15A063}"/>
              </a:ext>
            </a:extLst>
          </p:cNvPr>
          <p:cNvSpPr>
            <a:spLocks noGrp="1"/>
          </p:cNvSpPr>
          <p:nvPr>
            <p:ph type="title"/>
          </p:nvPr>
        </p:nvSpPr>
        <p:spPr/>
        <p:txBody>
          <a:bodyPr/>
          <a:lstStyle/>
          <a:p>
            <a:pPr algn="ctr"/>
            <a:r>
              <a:rPr lang="en-US" dirty="0">
                <a:latin typeface="Bookman Old Style" panose="02050604050505020204" pitchFamily="18" charset="0"/>
              </a:rPr>
              <a:t>Definition, risk mitigation matrix</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3D39C9B-3746-47E7-86A1-D19DD4811F1D}"/>
              </a:ext>
            </a:extLst>
          </p:cNvPr>
          <p:cNvSpPr>
            <a:spLocks noGrp="1"/>
          </p:cNvSpPr>
          <p:nvPr>
            <p:ph idx="1"/>
          </p:nvPr>
        </p:nvSpPr>
        <p:spPr>
          <a:xfrm>
            <a:off x="338397" y="2023683"/>
            <a:ext cx="11350020" cy="4536143"/>
          </a:xfrm>
        </p:spPr>
        <p:txBody>
          <a:bodyPr>
            <a:normAutofit/>
          </a:bodyPr>
          <a:lstStyle/>
          <a:p>
            <a:pPr algn="just"/>
            <a:r>
              <a:rPr lang="en-US" sz="3200" dirty="0">
                <a:latin typeface="Bookman Old Style" panose="02050604050505020204" pitchFamily="18" charset="0"/>
              </a:rPr>
              <a:t>A risk mitigation matrix is a valuable tool in risk management that helps organizations assess, prioritize, and manage risks effectively. It visually prevents the likelihood of various risks occurring against their potential impact on organizational objectives. </a:t>
            </a:r>
            <a:endParaRPr lang="en-GB" sz="3200" dirty="0">
              <a:latin typeface="Bookman Old Style" panose="02050604050505020204" pitchFamily="18" charset="0"/>
            </a:endParaRPr>
          </a:p>
        </p:txBody>
      </p:sp>
    </p:spTree>
    <p:extLst>
      <p:ext uri="{BB962C8B-B14F-4D97-AF65-F5344CB8AC3E}">
        <p14:creationId xmlns:p14="http://schemas.microsoft.com/office/powerpoint/2010/main" val="50823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4325-F688-4989-90D0-1DE1F3EE9575}"/>
              </a:ext>
            </a:extLst>
          </p:cNvPr>
          <p:cNvSpPr>
            <a:spLocks noGrp="1"/>
          </p:cNvSpPr>
          <p:nvPr>
            <p:ph type="title"/>
          </p:nvPr>
        </p:nvSpPr>
        <p:spPr/>
        <p:txBody>
          <a:bodyPr/>
          <a:lstStyle/>
          <a:p>
            <a:pPr algn="ctr"/>
            <a:r>
              <a:rPr lang="en-US" b="1" dirty="0">
                <a:latin typeface="Bookman Old Style" panose="02050604050505020204" pitchFamily="18" charset="0"/>
              </a:rPr>
              <a:t>CONCLUSION</a:t>
            </a:r>
            <a:endParaRPr lang="en-GB"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451BB6D-AEEB-4EAD-B961-563D41E0703B}"/>
              </a:ext>
            </a:extLst>
          </p:cNvPr>
          <p:cNvSpPr>
            <a:spLocks noGrp="1"/>
          </p:cNvSpPr>
          <p:nvPr>
            <p:ph idx="1"/>
          </p:nvPr>
        </p:nvSpPr>
        <p:spPr>
          <a:xfrm>
            <a:off x="421419" y="2015732"/>
            <a:ext cx="11147729" cy="4114724"/>
          </a:xfrm>
        </p:spPr>
        <p:txBody>
          <a:bodyPr>
            <a:noAutofit/>
          </a:bodyPr>
          <a:lstStyle/>
          <a:p>
            <a:pPr algn="just"/>
            <a:r>
              <a:rPr lang="en-US" sz="2200" dirty="0">
                <a:latin typeface="Bookman Old Style" panose="02050604050505020204" pitchFamily="18" charset="0"/>
              </a:rPr>
              <a:t>Risk management tools and techniques play a critical role in enhancing decision-making and ensuring the sustainability of operations. They allow organizations to anticipate uncertainties, prioritize risks, and allocate resources effectively. By applying qualitative and quantitative methods, companies can reduce the likelihood and impact of potential risks.</a:t>
            </a:r>
          </a:p>
          <a:p>
            <a:pPr algn="just"/>
            <a:r>
              <a:rPr lang="en-US" sz="2200" dirty="0">
                <a:latin typeface="Bookman Old Style" panose="02050604050505020204" pitchFamily="18" charset="0"/>
              </a:rPr>
              <a:t>The integration of these tools into organizational processes helps in fostering resilience, ensuring business continuity, and improving the overall efficiency of operations. By continuously evolving their risk management frameworks, businesses can stay ahead of potential threats and capitalize on emerging opportunities.</a:t>
            </a:r>
            <a:endParaRPr lang="en-GB" sz="2200" dirty="0">
              <a:latin typeface="Bookman Old Style" panose="02050604050505020204" pitchFamily="18" charset="0"/>
            </a:endParaRPr>
          </a:p>
        </p:txBody>
      </p:sp>
    </p:spTree>
    <p:extLst>
      <p:ext uri="{BB962C8B-B14F-4D97-AF65-F5344CB8AC3E}">
        <p14:creationId xmlns:p14="http://schemas.microsoft.com/office/powerpoint/2010/main" val="3166167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9295-EA63-49F6-B547-E631547068E7}"/>
              </a:ext>
            </a:extLst>
          </p:cNvPr>
          <p:cNvSpPr>
            <a:spLocks noGrp="1"/>
          </p:cNvSpPr>
          <p:nvPr>
            <p:ph type="title"/>
          </p:nvPr>
        </p:nvSpPr>
        <p:spPr/>
        <p:txBody>
          <a:bodyPr>
            <a:normAutofit/>
          </a:bodyPr>
          <a:lstStyle/>
          <a:p>
            <a:pPr algn="ctr"/>
            <a:r>
              <a:rPr lang="en-US" sz="4800" dirty="0">
                <a:latin typeface="Bookman Old Style" panose="02050604050505020204" pitchFamily="18" charset="0"/>
              </a:rPr>
              <a:t>END</a:t>
            </a:r>
            <a:endParaRPr lang="en-GB" sz="48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CD82EF66-9B01-4A6A-9702-834BC50A16CB}"/>
              </a:ext>
            </a:extLst>
          </p:cNvPr>
          <p:cNvSpPr>
            <a:spLocks noGrp="1"/>
          </p:cNvSpPr>
          <p:nvPr>
            <p:ph idx="1"/>
          </p:nvPr>
        </p:nvSpPr>
        <p:spPr/>
        <p:txBody>
          <a:bodyPr>
            <a:normAutofit/>
          </a:bodyPr>
          <a:lstStyle/>
          <a:p>
            <a:pPr marL="0" indent="0" algn="ctr">
              <a:buNone/>
            </a:pPr>
            <a:endParaRPr lang="en-US" sz="5400" dirty="0">
              <a:latin typeface="Bookman Old Style" panose="02050604050505020204" pitchFamily="18" charset="0"/>
            </a:endParaRPr>
          </a:p>
          <a:p>
            <a:pPr marL="0" indent="0" algn="ctr">
              <a:buNone/>
            </a:pPr>
            <a:r>
              <a:rPr lang="en-US" sz="5400" dirty="0">
                <a:latin typeface="Bookman Old Style" panose="02050604050505020204" pitchFamily="18" charset="0"/>
              </a:rPr>
              <a:t>Thank you</a:t>
            </a:r>
            <a:endParaRPr lang="en-GB" sz="5400" dirty="0">
              <a:latin typeface="Bookman Old Style" panose="02050604050505020204" pitchFamily="18" charset="0"/>
            </a:endParaRPr>
          </a:p>
        </p:txBody>
      </p:sp>
    </p:spTree>
    <p:extLst>
      <p:ext uri="{BB962C8B-B14F-4D97-AF65-F5344CB8AC3E}">
        <p14:creationId xmlns:p14="http://schemas.microsoft.com/office/powerpoint/2010/main" val="230221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51B4-0668-4115-830D-BE3B0175C190}"/>
              </a:ext>
            </a:extLst>
          </p:cNvPr>
          <p:cNvSpPr>
            <a:spLocks noGrp="1"/>
          </p:cNvSpPr>
          <p:nvPr>
            <p:ph type="title"/>
          </p:nvPr>
        </p:nvSpPr>
        <p:spPr>
          <a:xfrm>
            <a:off x="485031" y="804519"/>
            <a:ext cx="10569824" cy="1049235"/>
          </a:xfrm>
        </p:spPr>
        <p:txBody>
          <a:bodyPr/>
          <a:lstStyle/>
          <a:p>
            <a:pPr algn="ctr"/>
            <a:r>
              <a:rPr lang="en-GB" b="1">
                <a:latin typeface="Bookman Old Style" panose="02050604050505020204" pitchFamily="18" charset="0"/>
              </a:rPr>
              <a:t>Purpose:</a:t>
            </a:r>
            <a:br>
              <a:rPr lang="en-GB"/>
            </a:br>
            <a:endParaRPr lang="en-GB" dirty="0"/>
          </a:p>
        </p:txBody>
      </p:sp>
      <p:sp>
        <p:nvSpPr>
          <p:cNvPr id="3" name="Content Placeholder 2">
            <a:extLst>
              <a:ext uri="{FF2B5EF4-FFF2-40B4-BE49-F238E27FC236}">
                <a16:creationId xmlns:a16="http://schemas.microsoft.com/office/drawing/2014/main" id="{49CF8B51-937A-44CB-BB0A-DFC293D23AFC}"/>
              </a:ext>
            </a:extLst>
          </p:cNvPr>
          <p:cNvSpPr>
            <a:spLocks noGrp="1"/>
          </p:cNvSpPr>
          <p:nvPr>
            <p:ph idx="1"/>
          </p:nvPr>
        </p:nvSpPr>
        <p:spPr>
          <a:xfrm>
            <a:off x="604299" y="2015732"/>
            <a:ext cx="11656612" cy="4663364"/>
          </a:xfrm>
        </p:spPr>
        <p:txBody>
          <a:bodyPr>
            <a:normAutofit/>
          </a:bodyPr>
          <a:lstStyle/>
          <a:p>
            <a:pPr marL="0" indent="0" algn="just">
              <a:buNone/>
            </a:pPr>
            <a:r>
              <a:rPr lang="en-US" sz="3200">
                <a:latin typeface="Bookman Old Style" panose="02050604050505020204" pitchFamily="18" charset="0"/>
              </a:rPr>
              <a:t>The primary purpose of a risk mitigation matrix is to provide a systematic framework for understanding and managing risks. It helps organizations identify which risks require immediate attention and which can be monitored over time</a:t>
            </a:r>
            <a:endParaRPr lang="en-GB" sz="3200" dirty="0">
              <a:latin typeface="Bookman Old Style" panose="02050604050505020204" pitchFamily="18" charset="0"/>
            </a:endParaRPr>
          </a:p>
        </p:txBody>
      </p:sp>
    </p:spTree>
    <p:extLst>
      <p:ext uri="{BB962C8B-B14F-4D97-AF65-F5344CB8AC3E}">
        <p14:creationId xmlns:p14="http://schemas.microsoft.com/office/powerpoint/2010/main" val="176993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D34B-211C-49F5-9B83-013ED6C15496}"/>
              </a:ext>
            </a:extLst>
          </p:cNvPr>
          <p:cNvSpPr>
            <a:spLocks noGrp="1"/>
          </p:cNvSpPr>
          <p:nvPr>
            <p:ph type="title"/>
          </p:nvPr>
        </p:nvSpPr>
        <p:spPr>
          <a:xfrm>
            <a:off x="747423" y="151076"/>
            <a:ext cx="10829676" cy="1502796"/>
          </a:xfrm>
        </p:spPr>
        <p:txBody>
          <a:bodyPr/>
          <a:lstStyle/>
          <a:p>
            <a:r>
              <a:rPr lang="en-US" dirty="0">
                <a:latin typeface="Bookman Old Style" panose="02050604050505020204" pitchFamily="18" charset="0"/>
              </a:rPr>
              <a:t>Illustration of the risk mitigation matrix</a:t>
            </a:r>
            <a:endParaRPr lang="en-GB" dirty="0">
              <a:latin typeface="Bookman Old Style" panose="02050604050505020204" pitchFamily="18" charset="0"/>
            </a:endParaRPr>
          </a:p>
        </p:txBody>
      </p:sp>
      <p:pic>
        <p:nvPicPr>
          <p:cNvPr id="4" name="Content Placeholder 3">
            <a:extLst>
              <a:ext uri="{FF2B5EF4-FFF2-40B4-BE49-F238E27FC236}">
                <a16:creationId xmlns:a16="http://schemas.microsoft.com/office/drawing/2014/main" id="{A29FEB0C-1896-4357-8DB6-DB9C696DC929}"/>
              </a:ext>
            </a:extLst>
          </p:cNvPr>
          <p:cNvPicPr>
            <a:picLocks noGrp="1" noChangeAspect="1"/>
          </p:cNvPicPr>
          <p:nvPr>
            <p:ph idx="1"/>
          </p:nvPr>
        </p:nvPicPr>
        <p:blipFill>
          <a:blip r:embed="rId2"/>
          <a:stretch>
            <a:fillRect/>
          </a:stretch>
        </p:blipFill>
        <p:spPr>
          <a:xfrm>
            <a:off x="280946" y="1113184"/>
            <a:ext cx="11911054" cy="6019136"/>
          </a:xfrm>
          <a:prstGeom prst="rect">
            <a:avLst/>
          </a:prstGeom>
        </p:spPr>
      </p:pic>
    </p:spTree>
    <p:extLst>
      <p:ext uri="{BB962C8B-B14F-4D97-AF65-F5344CB8AC3E}">
        <p14:creationId xmlns:p14="http://schemas.microsoft.com/office/powerpoint/2010/main" val="214037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8D55-04F5-47B2-ABA3-F2325A3379FC}"/>
              </a:ext>
            </a:extLst>
          </p:cNvPr>
          <p:cNvSpPr>
            <a:spLocks noGrp="1"/>
          </p:cNvSpPr>
          <p:nvPr>
            <p:ph type="title"/>
          </p:nvPr>
        </p:nvSpPr>
        <p:spPr/>
        <p:txBody>
          <a:bodyPr/>
          <a:lstStyle/>
          <a:p>
            <a:r>
              <a:rPr lang="en-US" dirty="0">
                <a:latin typeface="Bookman Old Style" panose="02050604050505020204" pitchFamily="18" charset="0"/>
              </a:rPr>
              <a:t>Overview of a Risk Mitigation Matrix</a:t>
            </a:r>
            <a:endParaRPr lang="en-GB"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4C9E1A5-0CA6-4C99-8FE2-3A34DD25D9C9}"/>
              </a:ext>
            </a:extLst>
          </p:cNvPr>
          <p:cNvSpPr>
            <a:spLocks noGrp="1"/>
          </p:cNvSpPr>
          <p:nvPr>
            <p:ph idx="1"/>
          </p:nvPr>
        </p:nvSpPr>
        <p:spPr>
          <a:xfrm>
            <a:off x="333955" y="2015732"/>
            <a:ext cx="11537342" cy="4703120"/>
          </a:xfrm>
        </p:spPr>
        <p:txBody>
          <a:bodyPr/>
          <a:lstStyle/>
          <a:p>
            <a:pPr>
              <a:buFont typeface="Wingdings" panose="05000000000000000000" pitchFamily="2" charset="2"/>
              <a:buChar char="ü"/>
            </a:pPr>
            <a:r>
              <a:rPr lang="en-US" sz="2800" b="1" dirty="0">
                <a:latin typeface="Bookman Old Style" panose="02050604050505020204" pitchFamily="18" charset="0"/>
              </a:rPr>
              <a:t>Components:</a:t>
            </a:r>
          </a:p>
          <a:p>
            <a:pPr algn="just"/>
            <a:r>
              <a:rPr lang="en-US" sz="2400" dirty="0">
                <a:latin typeface="Bookman Old Style" panose="02050604050505020204" pitchFamily="18" charset="0"/>
              </a:rPr>
              <a:t>Likelihood: This axis typically ranges from "Highly Unlikely" to "Highly Likely," representing the probability that a specific risk will occur.</a:t>
            </a:r>
          </a:p>
          <a:p>
            <a:pPr algn="just"/>
            <a:r>
              <a:rPr lang="en-US" sz="2400" dirty="0">
                <a:latin typeface="Bookman Old Style" panose="02050604050505020204" pitchFamily="18" charset="0"/>
              </a:rPr>
              <a:t>Severity: This axis represents the potential consequences of the risk, ranging from “negligible " to “severe."</a:t>
            </a:r>
          </a:p>
          <a:p>
            <a:pPr algn="just"/>
            <a:r>
              <a:rPr lang="en-US" sz="2400" dirty="0">
                <a:latin typeface="Bookman Old Style" panose="02050604050505020204" pitchFamily="18" charset="0"/>
              </a:rPr>
              <a:t>Each cell in the matrix corresponds to a specific risk scenario, allowing for easy visualization and prioritization.</a:t>
            </a:r>
            <a:endParaRPr lang="en-GB" sz="2400" dirty="0">
              <a:latin typeface="Bookman Old Style" panose="02050604050505020204" pitchFamily="18" charset="0"/>
            </a:endParaRPr>
          </a:p>
        </p:txBody>
      </p:sp>
    </p:spTree>
    <p:extLst>
      <p:ext uri="{BB962C8B-B14F-4D97-AF65-F5344CB8AC3E}">
        <p14:creationId xmlns:p14="http://schemas.microsoft.com/office/powerpoint/2010/main" val="166315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CCAD-1DE3-4B4E-83AC-2E3415EBC405}"/>
              </a:ext>
            </a:extLst>
          </p:cNvPr>
          <p:cNvSpPr>
            <a:spLocks noGrp="1"/>
          </p:cNvSpPr>
          <p:nvPr>
            <p:ph type="title"/>
          </p:nvPr>
        </p:nvSpPr>
        <p:spPr>
          <a:xfrm>
            <a:off x="1001865" y="804519"/>
            <a:ext cx="10052990" cy="1049235"/>
          </a:xfrm>
        </p:spPr>
        <p:txBody>
          <a:bodyPr/>
          <a:lstStyle/>
          <a:p>
            <a:pPr algn="ctr"/>
            <a:r>
              <a:rPr lang="en-GB" b="1" dirty="0">
                <a:latin typeface="Bookman Old Style" panose="02050604050505020204" pitchFamily="18" charset="0"/>
              </a:rPr>
              <a:t>RISK MITIGATION OPTIONS</a:t>
            </a:r>
          </a:p>
        </p:txBody>
      </p:sp>
      <p:sp>
        <p:nvSpPr>
          <p:cNvPr id="3" name="Content Placeholder 2">
            <a:extLst>
              <a:ext uri="{FF2B5EF4-FFF2-40B4-BE49-F238E27FC236}">
                <a16:creationId xmlns:a16="http://schemas.microsoft.com/office/drawing/2014/main" id="{CC7020B1-2633-401B-ADB6-A15B536D41D3}"/>
              </a:ext>
            </a:extLst>
          </p:cNvPr>
          <p:cNvSpPr>
            <a:spLocks noGrp="1"/>
          </p:cNvSpPr>
          <p:nvPr>
            <p:ph idx="1"/>
          </p:nvPr>
        </p:nvSpPr>
        <p:spPr>
          <a:xfrm>
            <a:off x="166977" y="1983926"/>
            <a:ext cx="11386267" cy="4623607"/>
          </a:xfrm>
        </p:spPr>
        <p:txBody>
          <a:bodyPr/>
          <a:lstStyle/>
          <a:p>
            <a:pPr algn="just"/>
            <a:r>
              <a:rPr lang="en-US" sz="2400" b="1" dirty="0">
                <a:latin typeface="Bookman Old Style" panose="02050604050505020204" pitchFamily="18" charset="0"/>
              </a:rPr>
              <a:t>Avoidance:</a:t>
            </a:r>
          </a:p>
          <a:p>
            <a:pPr marL="0" indent="0" algn="just">
              <a:buNone/>
            </a:pPr>
            <a:r>
              <a:rPr lang="en-US" sz="2400" dirty="0">
                <a:latin typeface="Bookman Old Style" panose="02050604050505020204" pitchFamily="18" charset="0"/>
              </a:rPr>
              <a:t>Changing plans to eliminate the risk entirely or protect objectives from its impact. For example, if a project has high cybersecurity risks, an organization might decide not to pursue certain digital initiatives.</a:t>
            </a:r>
          </a:p>
          <a:p>
            <a:pPr algn="just"/>
            <a:r>
              <a:rPr lang="en-US" sz="2400" b="1" dirty="0">
                <a:latin typeface="Bookman Old Style" panose="02050604050505020204" pitchFamily="18" charset="0"/>
              </a:rPr>
              <a:t>Reduction:</a:t>
            </a:r>
          </a:p>
          <a:p>
            <a:pPr marL="0" indent="0" algn="just">
              <a:buNone/>
            </a:pPr>
            <a:r>
              <a:rPr lang="en-US" sz="2400" dirty="0">
                <a:latin typeface="Bookman Old Style" panose="02050604050505020204" pitchFamily="18" charset="0"/>
              </a:rPr>
              <a:t>Implementing measures to reduce either the likelihood or impact of the risk. For instance, improving training programs can reduce operational errors that lead to safety incidents.</a:t>
            </a:r>
          </a:p>
          <a:p>
            <a:endParaRPr lang="en-GB" dirty="0"/>
          </a:p>
        </p:txBody>
      </p:sp>
    </p:spTree>
    <p:extLst>
      <p:ext uri="{BB962C8B-B14F-4D97-AF65-F5344CB8AC3E}">
        <p14:creationId xmlns:p14="http://schemas.microsoft.com/office/powerpoint/2010/main" val="416849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3509-63E8-4B64-9B7C-AFCBAB2FF776}"/>
              </a:ext>
            </a:extLst>
          </p:cNvPr>
          <p:cNvSpPr>
            <a:spLocks noGrp="1"/>
          </p:cNvSpPr>
          <p:nvPr>
            <p:ph type="title"/>
          </p:nvPr>
        </p:nvSpPr>
        <p:spPr>
          <a:xfrm>
            <a:off x="1451579" y="504909"/>
            <a:ext cx="9603275" cy="1348846"/>
          </a:xfrm>
        </p:spPr>
        <p:txBody>
          <a:bodyPr/>
          <a:lstStyle/>
          <a:p>
            <a:pPr algn="ctr"/>
            <a:r>
              <a:rPr lang="en-GB" b="1" dirty="0">
                <a:latin typeface="Bookman Old Style" panose="02050604050505020204" pitchFamily="18" charset="0"/>
              </a:rPr>
              <a:t>Cont. RISK MITIGATION OPTIONS</a:t>
            </a:r>
          </a:p>
        </p:txBody>
      </p:sp>
      <p:sp>
        <p:nvSpPr>
          <p:cNvPr id="3" name="Content Placeholder 2">
            <a:extLst>
              <a:ext uri="{FF2B5EF4-FFF2-40B4-BE49-F238E27FC236}">
                <a16:creationId xmlns:a16="http://schemas.microsoft.com/office/drawing/2014/main" id="{E92117EA-D8B0-4DB9-8B33-739622A38035}"/>
              </a:ext>
            </a:extLst>
          </p:cNvPr>
          <p:cNvSpPr>
            <a:spLocks noGrp="1"/>
          </p:cNvSpPr>
          <p:nvPr>
            <p:ph idx="1"/>
          </p:nvPr>
        </p:nvSpPr>
        <p:spPr>
          <a:xfrm>
            <a:off x="59635" y="1853755"/>
            <a:ext cx="12072729" cy="4337360"/>
          </a:xfrm>
        </p:spPr>
        <p:txBody>
          <a:bodyPr>
            <a:normAutofit fontScale="92500" lnSpcReduction="10000"/>
          </a:bodyPr>
          <a:lstStyle/>
          <a:p>
            <a:pPr algn="just"/>
            <a:r>
              <a:rPr lang="en-US" sz="2400" b="1" dirty="0">
                <a:latin typeface="Bookman Old Style" panose="02050604050505020204" pitchFamily="18" charset="0"/>
              </a:rPr>
              <a:t>Transfer:</a:t>
            </a:r>
          </a:p>
          <a:p>
            <a:pPr marL="0" indent="0" algn="just">
              <a:buNone/>
            </a:pPr>
            <a:r>
              <a:rPr lang="en-US" dirty="0">
                <a:latin typeface="Bookman Old Style" panose="02050604050505020204" pitchFamily="18" charset="0"/>
              </a:rPr>
              <a:t>Shifting the impact of a risk to another party through contracts or insurance. For example, purchasing insurance can help transfer financial losses from unforeseen events, out sourcing, 3</a:t>
            </a:r>
            <a:r>
              <a:rPr lang="en-US" baseline="30000" dirty="0">
                <a:latin typeface="Bookman Old Style" panose="02050604050505020204" pitchFamily="18" charset="0"/>
              </a:rPr>
              <a:t>rd</a:t>
            </a:r>
            <a:r>
              <a:rPr lang="en-US" dirty="0">
                <a:latin typeface="Bookman Old Style" panose="02050604050505020204" pitchFamily="18" charset="0"/>
              </a:rPr>
              <a:t> part, logistics </a:t>
            </a:r>
            <a:r>
              <a:rPr lang="en-US" dirty="0" err="1">
                <a:latin typeface="Bookman Old Style" panose="02050604050505020204" pitchFamily="18" charset="0"/>
              </a:rPr>
              <a:t>etc</a:t>
            </a:r>
            <a:endParaRPr lang="en-US" dirty="0">
              <a:latin typeface="Bookman Old Style" panose="02050604050505020204" pitchFamily="18" charset="0"/>
            </a:endParaRPr>
          </a:p>
          <a:p>
            <a:pPr algn="just"/>
            <a:r>
              <a:rPr lang="en-US" sz="2400" b="1" dirty="0">
                <a:latin typeface="Bookman Old Style" panose="02050604050505020204" pitchFamily="18" charset="0"/>
              </a:rPr>
              <a:t>Acceptance:</a:t>
            </a:r>
          </a:p>
          <a:p>
            <a:pPr marL="0" indent="0" algn="just">
              <a:buNone/>
            </a:pPr>
            <a:r>
              <a:rPr lang="en-US" dirty="0">
                <a:latin typeface="Bookman Old Style" panose="02050604050505020204" pitchFamily="18" charset="0"/>
              </a:rPr>
              <a:t>Acknowledging the risk when its impact is low or when mitigation costs outweigh potential losses. Organizations may choose to accept certain low-probability risks while monitoring them regularly.</a:t>
            </a:r>
          </a:p>
          <a:p>
            <a:pPr algn="just"/>
            <a:r>
              <a:rPr lang="en-US" sz="2400" b="1" dirty="0">
                <a:latin typeface="Bookman Old Style" panose="02050604050505020204" pitchFamily="18" charset="0"/>
              </a:rPr>
              <a:t>Contingency Planning:</a:t>
            </a:r>
          </a:p>
          <a:p>
            <a:pPr marL="0" indent="0" algn="just">
              <a:buNone/>
            </a:pPr>
            <a:r>
              <a:rPr lang="en-US" dirty="0">
                <a:latin typeface="Bookman Old Style" panose="02050604050505020204" pitchFamily="18" charset="0"/>
              </a:rPr>
              <a:t>Developing action plans for responding to risks if they materialize. This involves preparing specific responses that can be quickly implemented when needed.</a:t>
            </a:r>
          </a:p>
          <a:p>
            <a:endParaRPr lang="en-GB" dirty="0"/>
          </a:p>
        </p:txBody>
      </p:sp>
    </p:spTree>
    <p:extLst>
      <p:ext uri="{BB962C8B-B14F-4D97-AF65-F5344CB8AC3E}">
        <p14:creationId xmlns:p14="http://schemas.microsoft.com/office/powerpoint/2010/main" val="263139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963C-6638-4D65-B8A8-EA41D58D9458}"/>
              </a:ext>
            </a:extLst>
          </p:cNvPr>
          <p:cNvSpPr>
            <a:spLocks noGrp="1"/>
          </p:cNvSpPr>
          <p:nvPr>
            <p:ph type="title"/>
          </p:nvPr>
        </p:nvSpPr>
        <p:spPr/>
        <p:txBody>
          <a:bodyPr>
            <a:normAutofit fontScale="90000"/>
          </a:bodyPr>
          <a:lstStyle/>
          <a:p>
            <a:pPr algn="ctr"/>
            <a:r>
              <a:rPr lang="en-GB" dirty="0">
                <a:latin typeface="Bookman Old Style" panose="02050604050505020204" pitchFamily="18" charset="0"/>
              </a:rPr>
              <a:t>Practical Applications of the risk mitigation matrix</a:t>
            </a:r>
            <a:br>
              <a:rPr lang="en-GB" dirty="0"/>
            </a:br>
            <a:endParaRPr lang="en-GB" dirty="0"/>
          </a:p>
        </p:txBody>
      </p:sp>
      <p:sp>
        <p:nvSpPr>
          <p:cNvPr id="3" name="Content Placeholder 2">
            <a:extLst>
              <a:ext uri="{FF2B5EF4-FFF2-40B4-BE49-F238E27FC236}">
                <a16:creationId xmlns:a16="http://schemas.microsoft.com/office/drawing/2014/main" id="{9C77CE53-E905-4032-BE73-95B260F7139D}"/>
              </a:ext>
            </a:extLst>
          </p:cNvPr>
          <p:cNvSpPr>
            <a:spLocks noGrp="1"/>
          </p:cNvSpPr>
          <p:nvPr>
            <p:ph idx="1"/>
          </p:nvPr>
        </p:nvSpPr>
        <p:spPr>
          <a:xfrm>
            <a:off x="262393" y="2015732"/>
            <a:ext cx="11577099" cy="4504338"/>
          </a:xfrm>
        </p:spPr>
        <p:txBody>
          <a:bodyPr>
            <a:normAutofit/>
          </a:bodyPr>
          <a:lstStyle/>
          <a:p>
            <a:pPr algn="just"/>
            <a:r>
              <a:rPr lang="en-US" sz="2400" b="1" dirty="0">
                <a:latin typeface="Bookman Old Style" panose="02050604050505020204" pitchFamily="18" charset="0"/>
              </a:rPr>
              <a:t>Risk Identification:</a:t>
            </a:r>
          </a:p>
          <a:p>
            <a:pPr marL="0" indent="0" algn="just">
              <a:buNone/>
            </a:pPr>
            <a:r>
              <a:rPr lang="en-US" sz="2400" dirty="0">
                <a:latin typeface="Bookman Old Style" panose="02050604050505020204" pitchFamily="18" charset="0"/>
              </a:rPr>
              <a:t>Organizations can use the matrix to identify potential risks associated with projects or operations. This includes operational, strategic, financial, compliance, and technological risks.</a:t>
            </a:r>
          </a:p>
          <a:p>
            <a:pPr algn="just"/>
            <a:r>
              <a:rPr lang="en-US" sz="2400" b="1" dirty="0">
                <a:latin typeface="Bookman Old Style" panose="02050604050505020204" pitchFamily="18" charset="0"/>
              </a:rPr>
              <a:t>Prioritization:</a:t>
            </a:r>
          </a:p>
          <a:p>
            <a:pPr marL="0" indent="0" algn="just">
              <a:buNone/>
            </a:pPr>
            <a:r>
              <a:rPr lang="en-US" sz="2400" dirty="0">
                <a:latin typeface="Bookman Old Style" panose="02050604050505020204" pitchFamily="18" charset="0"/>
              </a:rPr>
              <a:t>By plotting risks on the matrix, organizations can prioritize them based on their likelihood and impact. High-priority risks (high likelihood and high impact) warrant immediate action, while lower-priority risks can be monitored.</a:t>
            </a:r>
          </a:p>
        </p:txBody>
      </p:sp>
    </p:spTree>
    <p:extLst>
      <p:ext uri="{BB962C8B-B14F-4D97-AF65-F5344CB8AC3E}">
        <p14:creationId xmlns:p14="http://schemas.microsoft.com/office/powerpoint/2010/main" val="93190174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333</TotalTime>
  <Words>2087</Words>
  <Application>Microsoft Office PowerPoint</Application>
  <PresentationFormat>Widescreen</PresentationFormat>
  <Paragraphs>131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Bookman Old Style</vt:lpstr>
      <vt:lpstr>Gill Sans MT</vt:lpstr>
      <vt:lpstr>Times New Roman</vt:lpstr>
      <vt:lpstr>Wingdings</vt:lpstr>
      <vt:lpstr>Gallery</vt:lpstr>
      <vt:lpstr>Risk management tools and techniques </vt:lpstr>
      <vt:lpstr>Risk management tools and techniques , defined</vt:lpstr>
      <vt:lpstr>Definition, risk mitigation matrix</vt:lpstr>
      <vt:lpstr>Purpose: </vt:lpstr>
      <vt:lpstr>Illustration of the risk mitigation matrix</vt:lpstr>
      <vt:lpstr>Overview of a Risk Mitigation Matrix</vt:lpstr>
      <vt:lpstr>RISK MITIGATION OPTIONS</vt:lpstr>
      <vt:lpstr>Cont. RISK MITIGATION OPTIONS</vt:lpstr>
      <vt:lpstr>Practical Applications of the risk mitigation matrix </vt:lpstr>
      <vt:lpstr>Cont. Practical Applications of the risk mitigation matrix</vt:lpstr>
      <vt:lpstr>OTHER Risk management tools and techniques</vt:lpstr>
      <vt:lpstr>Cont. OTHER Risk management tools and techniques</vt:lpstr>
      <vt:lpstr>Cont. Risk management tools and techniques</vt:lpstr>
      <vt:lpstr>Risk management principles</vt:lpstr>
      <vt:lpstr>Key Principles of Risk Management</vt:lpstr>
      <vt:lpstr>Cont. Key Principles of Risk Management</vt:lpstr>
      <vt:lpstr>    Cont. Key Principles of Risk Management</vt:lpstr>
      <vt:lpstr>Justification for Adopting These Principles</vt:lpstr>
      <vt:lpstr>Evaluation and prioritization of risks</vt:lpstr>
      <vt:lpstr>Risk Evaluation Methods</vt:lpstr>
      <vt:lpstr>CONT. Risk Evaluation Methods</vt:lpstr>
      <vt:lpstr>Cont. Risk Evaluation Methods</vt:lpstr>
      <vt:lpstr>Steps in Risk Evaluation and Prioritization</vt:lpstr>
      <vt:lpstr> cont. Steps in Risk Evaluation and Prioritization   </vt:lpstr>
      <vt:lpstr>cont. Steps in Risk Evaluation and Prioritization</vt:lpstr>
      <vt:lpstr>Need for, and developing a risk management culture</vt:lpstr>
      <vt:lpstr>Need for a Risk Management Culture</vt:lpstr>
      <vt:lpstr>Contingency and risk management planning</vt:lpstr>
      <vt:lpstr>Importance of Contingency and Risk Management Planning</vt:lpstr>
      <vt:lpstr>CONCLUSION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tools and techniques </dc:title>
  <dc:creator>hp</dc:creator>
  <cp:lastModifiedBy>hp</cp:lastModifiedBy>
  <cp:revision>43</cp:revision>
  <dcterms:created xsi:type="dcterms:W3CDTF">2024-09-18T13:07:16Z</dcterms:created>
  <dcterms:modified xsi:type="dcterms:W3CDTF">2024-09-23T14:27:20Z</dcterms:modified>
</cp:coreProperties>
</file>