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271" r:id="rId4"/>
    <p:sldId id="272" r:id="rId5"/>
    <p:sldId id="273" r:id="rId6"/>
    <p:sldId id="284" r:id="rId7"/>
    <p:sldId id="286" r:id="rId8"/>
    <p:sldId id="274" r:id="rId9"/>
    <p:sldId id="275" r:id="rId10"/>
    <p:sldId id="276" r:id="rId11"/>
    <p:sldId id="277" r:id="rId12"/>
    <p:sldId id="278" r:id="rId13"/>
    <p:sldId id="279" r:id="rId14"/>
    <p:sldId id="280" r:id="rId15"/>
    <p:sldId id="281" r:id="rId16"/>
    <p:sldId id="288" r:id="rId17"/>
    <p:sldId id="290" r:id="rId18"/>
    <p:sldId id="282" r:id="rId19"/>
    <p:sldId id="285" r:id="rId20"/>
  </p:sldIdLst>
  <p:sldSz cx="1080135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B5DDEE-FA93-4999-B9A8-1BA78050E924}">
          <p14:sldIdLst/>
        </p14:section>
        <p14:section name="Untitled Section" id="{47B6218D-33F4-441F-BD9A-66915A2203E5}">
          <p14:sldIdLst/>
        </p14:section>
        <p14:section name="Untitled Section" id="{9BF4E481-26F6-45EF-A5D7-1AD8843CFAD7}">
          <p14:sldIdLst>
            <p14:sldId id="256"/>
          </p14:sldIdLst>
        </p14:section>
        <p14:section name="Untitled Section" id="{49AA565C-C90F-40F3-8FB9-6B02FAEA08FB}">
          <p14:sldIdLst>
            <p14:sldId id="271"/>
            <p14:sldId id="272"/>
            <p14:sldId id="273"/>
            <p14:sldId id="284"/>
            <p14:sldId id="286"/>
            <p14:sldId id="274"/>
            <p14:sldId id="275"/>
            <p14:sldId id="276"/>
            <p14:sldId id="277"/>
            <p14:sldId id="278"/>
            <p14:sldId id="279"/>
            <p14:sldId id="280"/>
            <p14:sldId id="281"/>
            <p14:sldId id="288"/>
            <p14:sldId id="290"/>
            <p14:sldId id="282"/>
          </p14:sldIdLst>
        </p14:section>
        <p14:section name="Untitled Section" id="{E2C87060-DDC3-4540-B676-36A871383333}">
          <p14:sldIdLst>
            <p14:sldId id="285"/>
          </p14:sldIdLst>
        </p14:section>
      </p14:sectionLst>
    </p:ext>
    <p:ext uri="{EFAFB233-063F-42B5-8137-9DF3F51BA10A}">
      <p15:sldGuideLst xmlns:p15="http://schemas.microsoft.com/office/powerpoint/2012/main" xmlns="">
        <p15:guide id="1" orient="horz" pos="2160">
          <p15:clr>
            <a:srgbClr val="A4A3A4"/>
          </p15:clr>
        </p15:guide>
        <p15:guide id="2" pos="34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8" autoAdjust="0"/>
    <p:restoredTop sz="95976" autoAdjust="0"/>
  </p:normalViewPr>
  <p:slideViewPr>
    <p:cSldViewPr>
      <p:cViewPr>
        <p:scale>
          <a:sx n="76" d="100"/>
          <a:sy n="76" d="100"/>
        </p:scale>
        <p:origin x="-586" y="-173"/>
      </p:cViewPr>
      <p:guideLst>
        <p:guide orient="horz" pos="2160"/>
        <p:guide pos="340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6FA322-80AD-4319-B46C-880714D15621}" type="datetimeFigureOut">
              <a:rPr lang="en-US" smtClean="0"/>
              <a:t>8/14/2024</a:t>
            </a:fld>
            <a:endParaRPr lang="en-US"/>
          </a:p>
        </p:txBody>
      </p:sp>
      <p:sp>
        <p:nvSpPr>
          <p:cNvPr id="4" name="Slide Image Placeholder 3"/>
          <p:cNvSpPr>
            <a:spLocks noGrp="1" noRot="1" noChangeAspect="1"/>
          </p:cNvSpPr>
          <p:nvPr>
            <p:ph type="sldImg" idx="2"/>
          </p:nvPr>
        </p:nvSpPr>
        <p:spPr>
          <a:xfrm>
            <a:off x="728663" y="685800"/>
            <a:ext cx="54006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8EC75C-A433-490E-BBCB-B74B5205A5A1}" type="slidenum">
              <a:rPr lang="en-US" smtClean="0"/>
              <a:t>‹#›</a:t>
            </a:fld>
            <a:endParaRPr lang="en-US"/>
          </a:p>
        </p:txBody>
      </p:sp>
    </p:spTree>
    <p:extLst>
      <p:ext uri="{BB962C8B-B14F-4D97-AF65-F5344CB8AC3E}">
        <p14:creationId xmlns:p14="http://schemas.microsoft.com/office/powerpoint/2010/main" val="74783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102" y="2130434"/>
            <a:ext cx="9181148" cy="1470025"/>
          </a:xfrm>
        </p:spPr>
        <p:txBody>
          <a:bodyPr/>
          <a:lstStyle/>
          <a:p>
            <a:r>
              <a:rPr lang="en-US"/>
              <a:t>Click to edit Master title style</a:t>
            </a:r>
          </a:p>
        </p:txBody>
      </p:sp>
      <p:sp>
        <p:nvSpPr>
          <p:cNvPr id="3" name="Subtitle 2"/>
          <p:cNvSpPr>
            <a:spLocks noGrp="1"/>
          </p:cNvSpPr>
          <p:nvPr>
            <p:ph type="subTitle" idx="1"/>
          </p:nvPr>
        </p:nvSpPr>
        <p:spPr>
          <a:xfrm>
            <a:off x="1620205" y="3886200"/>
            <a:ext cx="756094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FA73BE-73DC-46A6-9E45-4CE0EA432019}"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1975310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4180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30979" y="274647"/>
            <a:ext cx="243030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0071" y="274647"/>
            <a:ext cx="711088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078390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101" y="1905005"/>
            <a:ext cx="8911114"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10101" y="4572000"/>
            <a:ext cx="7632954"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FA73BE-73DC-46A6-9E45-4CE0EA432019}"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3235" y="5486400"/>
            <a:ext cx="9048005"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853234" y="3852863"/>
            <a:ext cx="7247780"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FA73BE-73DC-46A6-9E45-4CE0EA432019}"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0068" y="1536192"/>
            <a:ext cx="432054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20653" y="1536192"/>
            <a:ext cx="432054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FA73BE-73DC-46A6-9E45-4CE0EA432019}" type="datetimeFigureOut">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0068" y="1535113"/>
            <a:ext cx="432054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0068" y="2174875"/>
            <a:ext cx="43205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20653" y="1535113"/>
            <a:ext cx="432054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0653" y="2174875"/>
            <a:ext cx="43205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FA73BE-73DC-46A6-9E45-4CE0EA432019}" type="datetimeFigureOut">
              <a:rPr lang="en-US" smtClean="0"/>
              <a:t>8/14/2024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FA73BE-73DC-46A6-9E45-4CE0EA432019}" type="datetimeFigureOut">
              <a:rPr lang="en-US" smtClean="0"/>
              <a:t>8/14/2024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A73BE-73DC-46A6-9E45-4CE0EA432019}" type="datetimeFigureOut">
              <a:rPr lang="en-US" smtClean="0"/>
              <a:t>8/14/2024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0046" y="5495544"/>
            <a:ext cx="9181148"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60047" y="6096000"/>
            <a:ext cx="9181149"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FA73BE-73DC-46A6-9E45-4CE0EA432019}" type="datetimeFigureOut">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
        <p:nvSpPr>
          <p:cNvPr id="9" name="Content Placeholder 8"/>
          <p:cNvSpPr>
            <a:spLocks noGrp="1"/>
          </p:cNvSpPr>
          <p:nvPr>
            <p:ph sz="quarter" idx="13"/>
          </p:nvPr>
        </p:nvSpPr>
        <p:spPr>
          <a:xfrm>
            <a:off x="360045" y="381000"/>
            <a:ext cx="9181148"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3311138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6444" y="5495278"/>
            <a:ext cx="9181148"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 y="0"/>
            <a:ext cx="9991249"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56444" y="6096000"/>
            <a:ext cx="9181148"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1FA73BE-73DC-46A6-9E45-4CE0EA432019}" type="datetimeFigureOut">
              <a:rPr lang="en-US" smtClean="0"/>
              <a:t>8/14/2024</a:t>
            </a:fld>
            <a:endParaRPr lang="en-US"/>
          </a:p>
        </p:txBody>
      </p:sp>
      <p:sp>
        <p:nvSpPr>
          <p:cNvPr id="9" name="Slide Number Placeholder 8"/>
          <p:cNvSpPr>
            <a:spLocks noGrp="1"/>
          </p:cNvSpPr>
          <p:nvPr>
            <p:ph type="sldNum" sz="quarter" idx="11"/>
          </p:nvPr>
        </p:nvSpPr>
        <p:spPr/>
        <p:txBody>
          <a:bodyPr/>
          <a:lstStyle/>
          <a:p>
            <a:fld id="{3FA62142-7DD8-40CA-81E4-BB8367B2055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30981" y="274643"/>
            <a:ext cx="2070259"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540067" y="274643"/>
            <a:ext cx="711088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3232" y="4406909"/>
            <a:ext cx="918114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53232" y="2906713"/>
            <a:ext cx="91811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FA73BE-73DC-46A6-9E45-4CE0EA432019}" type="datetimeFigureOut">
              <a:rPr lang="en-US" smtClean="0"/>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172134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0068" y="1600206"/>
            <a:ext cx="4770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90688" y="1600206"/>
            <a:ext cx="4770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FA73BE-73DC-46A6-9E45-4CE0EA432019}" type="datetimeFigureOut">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3697478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0068" y="1535113"/>
            <a:ext cx="47724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0068" y="2174875"/>
            <a:ext cx="477247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86940" y="1535113"/>
            <a:ext cx="477434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86940" y="2174875"/>
            <a:ext cx="47743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FA73BE-73DC-46A6-9E45-4CE0EA432019}" type="datetimeFigureOut">
              <a:rPr lang="en-US" smtClean="0"/>
              <a:t>8/14/2024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66349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FA73BE-73DC-46A6-9E45-4CE0EA432019}" type="datetimeFigureOut">
              <a:rPr lang="en-US" smtClean="0"/>
              <a:t>8/14/2024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17064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A73BE-73DC-46A6-9E45-4CE0EA432019}" type="datetimeFigureOut">
              <a:rPr lang="en-US" smtClean="0"/>
              <a:t>8/14/2024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329611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0070" y="273050"/>
            <a:ext cx="3553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223030" y="273059"/>
            <a:ext cx="603825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0070" y="1435103"/>
            <a:ext cx="3553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FA73BE-73DC-46A6-9E45-4CE0EA432019}" type="datetimeFigureOut">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239502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17141" y="4800600"/>
            <a:ext cx="648081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117141" y="612775"/>
            <a:ext cx="648081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117141" y="5367338"/>
            <a:ext cx="648081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FA73BE-73DC-46A6-9E45-4CE0EA432019}" type="datetimeFigureOut">
              <a:rPr lang="en-US" smtClean="0"/>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11678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70" y="274638"/>
            <a:ext cx="972121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40070" y="1600206"/>
            <a:ext cx="9721215"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071" y="6356359"/>
            <a:ext cx="25203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A73BE-73DC-46A6-9E45-4CE0EA432019}" type="datetimeFigureOut">
              <a:rPr lang="en-US" smtClean="0"/>
              <a:t>8/14/2024</a:t>
            </a:fld>
            <a:endParaRPr lang="en-US"/>
          </a:p>
        </p:txBody>
      </p:sp>
      <p:sp>
        <p:nvSpPr>
          <p:cNvPr id="5" name="Footer Placeholder 4"/>
          <p:cNvSpPr>
            <a:spLocks noGrp="1"/>
          </p:cNvSpPr>
          <p:nvPr>
            <p:ph type="ftr" sz="quarter" idx="3"/>
          </p:nvPr>
        </p:nvSpPr>
        <p:spPr>
          <a:xfrm>
            <a:off x="3690462" y="6356359"/>
            <a:ext cx="34204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40970" y="6356359"/>
            <a:ext cx="25203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62142-7DD8-40CA-81E4-BB8367B2055A}" type="slidenum">
              <a:rPr lang="en-US" smtClean="0"/>
              <a:t>‹#›</a:t>
            </a:fld>
            <a:endParaRPr lang="en-US"/>
          </a:p>
        </p:txBody>
      </p:sp>
    </p:spTree>
    <p:extLst>
      <p:ext uri="{BB962C8B-B14F-4D97-AF65-F5344CB8AC3E}">
        <p14:creationId xmlns:p14="http://schemas.microsoft.com/office/powerpoint/2010/main" val="436542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70" y="274638"/>
            <a:ext cx="9001125"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40070" y="1600200"/>
            <a:ext cx="9001125"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9991250" y="0"/>
            <a:ext cx="8101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91250" y="5486400"/>
            <a:ext cx="810101"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0078177" y="5648960"/>
            <a:ext cx="648081"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3FA62142-7DD8-40CA-81E4-BB8367B2055A}" type="slidenum">
              <a:rPr lang="en-US" smtClean="0"/>
              <a:t>‹#›</a:t>
            </a:fld>
            <a:endParaRPr lang="en-US"/>
          </a:p>
        </p:txBody>
      </p:sp>
      <p:sp>
        <p:nvSpPr>
          <p:cNvPr id="5" name="Footer Placeholder 4"/>
          <p:cNvSpPr>
            <a:spLocks noGrp="1"/>
          </p:cNvSpPr>
          <p:nvPr>
            <p:ph type="ftr" sz="quarter" idx="3"/>
          </p:nvPr>
        </p:nvSpPr>
        <p:spPr>
          <a:xfrm rot="16200000">
            <a:off x="9176575" y="4015613"/>
            <a:ext cx="2367281" cy="432054"/>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9141016" y="1612773"/>
            <a:ext cx="2438399" cy="432054"/>
          </a:xfrm>
          <a:prstGeom prst="rect">
            <a:avLst/>
          </a:prstGeom>
        </p:spPr>
        <p:txBody>
          <a:bodyPr vert="horz" lIns="91440" tIns="45720" rIns="91440" bIns="45720" rtlCol="0" anchor="ctr"/>
          <a:lstStyle>
            <a:lvl1pPr algn="l">
              <a:defRPr sz="1200">
                <a:solidFill>
                  <a:schemeClr val="bg2"/>
                </a:solidFill>
              </a:defRPr>
            </a:lvl1pPr>
          </a:lstStyle>
          <a:p>
            <a:fld id="{51FA73BE-73DC-46A6-9E45-4CE0EA432019}" type="datetimeFigureOut">
              <a:rPr lang="en-US" smtClean="0"/>
              <a:t>8/14/2024</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jpeg"/><Relationship Id="rId7" Type="http://schemas.openxmlformats.org/officeDocument/2006/relationships/image" Target="../media/image16.png"/><Relationship Id="rId12"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mailto:jodiya@mubs.ac.ug" TargetMode="External"/><Relationship Id="rId11" Type="http://schemas.openxmlformats.org/officeDocument/2006/relationships/image" Target="../media/image18.png"/><Relationship Id="rId5" Type="http://schemas.openxmlformats.org/officeDocument/2006/relationships/hyperlink" Target="mailto:hodcommunication@mubs.ac.ug/" TargetMode="External"/><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UBS: How Diploma and Postgraduate Students Can Change Course or Campus ..."/>
          <p:cNvPicPr>
            <a:picLocks noChangeAspect="1" noChangeArrowheads="1"/>
          </p:cNvPicPr>
          <p:nvPr/>
        </p:nvPicPr>
        <p:blipFill rotWithShape="1">
          <a:blip r:embed="rId2">
            <a:extLst>
              <a:ext uri="{28A0092B-C50C-407E-A947-70E740481C1C}">
                <a14:useLocalDpi xmlns:a14="http://schemas.microsoft.com/office/drawing/2010/main" val="0"/>
              </a:ext>
            </a:extLst>
          </a:blip>
          <a:srcRect l="1" t="13242" r="20365"/>
          <a:stretch/>
        </p:blipFill>
        <p:spPr bwMode="auto">
          <a:xfrm>
            <a:off x="0" y="0"/>
            <a:ext cx="10834912" cy="685184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6" y="-27384"/>
            <a:ext cx="10834910" cy="6984776"/>
            <a:chOff x="-33561" y="-51871"/>
            <a:chExt cx="10834912" cy="6937256"/>
          </a:xfrm>
        </p:grpSpPr>
        <p:pic>
          <p:nvPicPr>
            <p:cNvPr id="1026" name="Picture 2" descr="C:\Users\lenovo\Desktop\Faculty power point\POWERPOINT.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298"/>
            <a:stretch/>
          </p:blipFill>
          <p:spPr bwMode="auto">
            <a:xfrm>
              <a:off x="504055" y="-45672"/>
              <a:ext cx="10297296" cy="69036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lenovo\Desktop\Faculty power point\POWERPOINT.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98" r="79962"/>
            <a:stretch/>
          </p:blipFill>
          <p:spPr bwMode="auto">
            <a:xfrm>
              <a:off x="-33561" y="-51871"/>
              <a:ext cx="700311" cy="6937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287956" y="260652"/>
            <a:ext cx="6552727" cy="6543443"/>
            <a:chOff x="11425678" y="-716449"/>
            <a:chExt cx="6552727" cy="6543443"/>
          </a:xfrm>
        </p:grpSpPr>
        <p:sp>
          <p:nvSpPr>
            <p:cNvPr id="30" name="TextBox 29"/>
            <p:cNvSpPr txBox="1"/>
            <p:nvPr/>
          </p:nvSpPr>
          <p:spPr>
            <a:xfrm>
              <a:off x="11425678" y="1229356"/>
              <a:ext cx="6552727" cy="400110"/>
            </a:xfrm>
            <a:prstGeom prst="rect">
              <a:avLst/>
            </a:prstGeom>
            <a:noFill/>
          </p:spPr>
          <p:txBody>
            <a:bodyPr wrap="square" rtlCol="0">
              <a:spAutoFit/>
            </a:bodyPr>
            <a:lstStyle/>
            <a:p>
              <a:pPr algn="ctr"/>
              <a:r>
                <a:rPr lang="en-US" sz="2000" u="sng" dirty="0">
                  <a:solidFill>
                    <a:schemeClr val="bg1"/>
                  </a:solidFill>
                  <a:latin typeface="Bookman Old Style" pitchFamily="18" charset="0"/>
                </a:rPr>
                <a:t>MAKERERE UNIVERSITY BUSINESS SCHOOL</a:t>
              </a:r>
            </a:p>
          </p:txBody>
        </p:sp>
        <p:sp>
          <p:nvSpPr>
            <p:cNvPr id="34" name="TextBox 33"/>
            <p:cNvSpPr txBox="1"/>
            <p:nvPr/>
          </p:nvSpPr>
          <p:spPr>
            <a:xfrm>
              <a:off x="11805399" y="5534606"/>
              <a:ext cx="5274041" cy="292388"/>
            </a:xfrm>
            <a:prstGeom prst="rect">
              <a:avLst/>
            </a:prstGeom>
            <a:noFill/>
          </p:spPr>
          <p:txBody>
            <a:bodyPr wrap="square" rtlCol="0">
              <a:spAutoFit/>
            </a:bodyPr>
            <a:lstStyle/>
            <a:p>
              <a:r>
                <a:rPr lang="en-US" sz="1300" dirty="0">
                  <a:solidFill>
                    <a:schemeClr val="bg1"/>
                  </a:solidFill>
                  <a:latin typeface="Bookman Old Style" pitchFamily="18" charset="0"/>
                </a:rPr>
                <a:t>©2024    - DEPARTMENT OF COMMUNICATION</a:t>
              </a:r>
            </a:p>
          </p:txBody>
        </p:sp>
        <p:sp>
          <p:nvSpPr>
            <p:cNvPr id="33" name="Oval 32"/>
            <p:cNvSpPr/>
            <p:nvPr/>
          </p:nvSpPr>
          <p:spPr>
            <a:xfrm>
              <a:off x="13734548" y="-716449"/>
              <a:ext cx="1764806" cy="17145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34548" y="-716449"/>
              <a:ext cx="1764806" cy="1764806"/>
            </a:xfrm>
            <a:prstGeom prst="rect">
              <a:avLst/>
            </a:prstGeom>
          </p:spPr>
        </p:pic>
        <p:sp>
          <p:nvSpPr>
            <p:cNvPr id="40" name="Rectangle 39"/>
            <p:cNvSpPr/>
            <p:nvPr/>
          </p:nvSpPr>
          <p:spPr>
            <a:xfrm>
              <a:off x="11903571" y="2498664"/>
              <a:ext cx="5350400" cy="954107"/>
            </a:xfrm>
            <a:prstGeom prst="rect">
              <a:avLst/>
            </a:prstGeom>
            <a:noFill/>
            <a:ln>
              <a:noFill/>
            </a:ln>
          </p:spPr>
          <p:txBody>
            <a:bodyPr wrap="square" lIns="91440" tIns="45720" rIns="91440" bIns="45720">
              <a:spAutoFit/>
            </a:bodyPr>
            <a:lstStyle/>
            <a:p>
              <a:pPr lvl="0" algn="ctr"/>
              <a:r>
                <a:rPr lang="en-US" sz="2800" dirty="0">
                  <a:solidFill>
                    <a:prstClr val="white"/>
                  </a:solidFill>
                  <a:latin typeface="Bookman Old Style" pitchFamily="18" charset="0"/>
                </a:rPr>
                <a:t>Business Communication Skills</a:t>
              </a:r>
            </a:p>
          </p:txBody>
        </p:sp>
        <p:sp>
          <p:nvSpPr>
            <p:cNvPr id="41" name="TextBox 40"/>
            <p:cNvSpPr txBox="1"/>
            <p:nvPr/>
          </p:nvSpPr>
          <p:spPr>
            <a:xfrm>
              <a:off x="11894865" y="3734406"/>
              <a:ext cx="5184576" cy="292388"/>
            </a:xfrm>
            <a:prstGeom prst="rect">
              <a:avLst/>
            </a:prstGeom>
            <a:noFill/>
          </p:spPr>
          <p:txBody>
            <a:bodyPr wrap="square" rtlCol="0">
              <a:spAutoFit/>
            </a:bodyPr>
            <a:lstStyle/>
            <a:p>
              <a:pPr algn="ctr"/>
              <a:r>
                <a:rPr lang="en-US" sz="1300" dirty="0">
                  <a:solidFill>
                    <a:schemeClr val="bg1"/>
                  </a:solidFill>
                  <a:latin typeface="Bookman Old Style" pitchFamily="18" charset="0"/>
                </a:rPr>
                <a:t>FOR BACHELORS</a:t>
              </a:r>
            </a:p>
          </p:txBody>
        </p:sp>
        <p:sp>
          <p:nvSpPr>
            <p:cNvPr id="42" name="TextBox 41"/>
            <p:cNvSpPr txBox="1"/>
            <p:nvPr/>
          </p:nvSpPr>
          <p:spPr>
            <a:xfrm>
              <a:off x="11979930" y="1629466"/>
              <a:ext cx="5274041" cy="323165"/>
            </a:xfrm>
            <a:prstGeom prst="rect">
              <a:avLst/>
            </a:prstGeom>
            <a:noFill/>
          </p:spPr>
          <p:txBody>
            <a:bodyPr wrap="square" rtlCol="0">
              <a:spAutoFit/>
            </a:bodyPr>
            <a:lstStyle/>
            <a:p>
              <a:pPr algn="ctr"/>
              <a:r>
                <a:rPr lang="en-US" sz="1500" dirty="0">
                  <a:solidFill>
                    <a:schemeClr val="bg1"/>
                  </a:solidFill>
                  <a:latin typeface="Bookman Old Style" pitchFamily="18" charset="0"/>
                </a:rPr>
                <a:t>FACULTY OF BUSINESS ADMINISTRATION</a:t>
              </a:r>
            </a:p>
          </p:txBody>
        </p:sp>
      </p:grpSp>
    </p:spTree>
    <p:extLst>
      <p:ext uri="{BB962C8B-B14F-4D97-AF65-F5344CB8AC3E}">
        <p14:creationId xmlns:p14="http://schemas.microsoft.com/office/powerpoint/2010/main" val="378083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afterEffect">
                                  <p:stCondLst>
                                    <p:cond delay="0"/>
                                  </p:stCondLst>
                                  <p:endCondLst>
                                    <p:cond evt="onNext" delay="0">
                                      <p:tgtEl>
                                        <p:sldTgt/>
                                      </p:tgtEl>
                                    </p:cond>
                                  </p:endCondLst>
                                  <p:childTnLst>
                                    <p:animMotion origin="layout" path="M 0 0 L 0.25 0 E" pathEditMode="relative" ptsTypes="">
                                      <p:cBhvr>
                                        <p:cTn id="6" dur="3000" fill="hold"/>
                                        <p:tgtEl>
                                          <p:spTgt spid="205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402" y="184953"/>
            <a:ext cx="7356610" cy="1143000"/>
          </a:xfrm>
          <a:ln>
            <a:noFill/>
          </a:ln>
        </p:spPr>
        <p:txBody>
          <a:bodyPr/>
          <a:lstStyle/>
          <a:p>
            <a:r>
              <a:rPr lang="en-US" sz="3600" b="1" dirty="0">
                <a:latin typeface="Arial" panose="020B0604020202020204" pitchFamily="34" charset="0"/>
                <a:cs typeface="Arial" panose="020B0604020202020204" pitchFamily="34" charset="0"/>
              </a:rPr>
              <a:t>4. Style (How)</a:t>
            </a:r>
            <a:endParaRPr lang="en-US" sz="3600" b="1" dirty="0"/>
          </a:p>
        </p:txBody>
      </p:sp>
      <p:sp>
        <p:nvSpPr>
          <p:cNvPr id="14" name="Content Placeholder 13"/>
          <p:cNvSpPr>
            <a:spLocks noGrp="1"/>
          </p:cNvSpPr>
          <p:nvPr>
            <p:ph sz="half" idx="1"/>
          </p:nvPr>
        </p:nvSpPr>
        <p:spPr>
          <a:xfrm>
            <a:off x="1068402" y="1428765"/>
            <a:ext cx="7356609" cy="4951985"/>
          </a:xfrm>
          <a:solidFill>
            <a:schemeClr val="bg1"/>
          </a:solidFill>
          <a:ln>
            <a:solidFill>
              <a:schemeClr val="accent1"/>
            </a:solidFill>
          </a:ln>
        </p:spPr>
        <p:txBody>
          <a:bodyPr>
            <a:noAutofit/>
          </a:bodyPr>
          <a:lstStyle/>
          <a:p>
            <a:pPr>
              <a:buFont typeface="Wingdings" panose="05000000000000000000" pitchFamily="2" charset="2"/>
              <a:buChar char="q"/>
            </a:pPr>
            <a:r>
              <a:rPr lang="en-US" sz="2000" dirty="0">
                <a:latin typeface="Bookman Old Style" panose="02050604050505020204" pitchFamily="18" charset="0"/>
                <a:cs typeface="Arial" panose="020B0604020202020204" pitchFamily="34" charset="0"/>
              </a:rPr>
              <a:t>Influences how a message is perceived and understood by the audience.</a:t>
            </a:r>
          </a:p>
          <a:p>
            <a:pPr marL="0" indent="0">
              <a:buNone/>
            </a:pPr>
            <a:endParaRPr lang="en-US" sz="2000" b="1" dirty="0">
              <a:latin typeface="Bookman Old Style" panose="02050604050505020204" pitchFamily="18" charset="0"/>
              <a:cs typeface="Arial" panose="020B0604020202020204" pitchFamily="34" charset="0"/>
            </a:endParaRPr>
          </a:p>
          <a:p>
            <a:pPr marL="0" indent="0">
              <a:buNone/>
            </a:pPr>
            <a:r>
              <a:rPr lang="en-US" sz="2000" b="1" dirty="0">
                <a:latin typeface="Bookman Old Style" panose="02050604050505020204" pitchFamily="18" charset="0"/>
                <a:cs typeface="Arial" panose="020B0604020202020204" pitchFamily="34" charset="0"/>
              </a:rPr>
              <a:t>Key Points:</a:t>
            </a:r>
          </a:p>
          <a:p>
            <a:pPr>
              <a:buFont typeface="Courier New" panose="02070309020205020404" pitchFamily="49" charset="0"/>
              <a:buChar char="o"/>
            </a:pPr>
            <a:r>
              <a:rPr lang="en-US" sz="2000" dirty="0">
                <a:latin typeface="Bookman Old Style" panose="02050604050505020204" pitchFamily="18" charset="0"/>
                <a:cs typeface="Arial" panose="020B0604020202020204" pitchFamily="34" charset="0"/>
              </a:rPr>
              <a:t>Language</a:t>
            </a:r>
          </a:p>
          <a:p>
            <a:pPr>
              <a:buFont typeface="Courier New" panose="02070309020205020404" pitchFamily="49" charset="0"/>
              <a:buChar char="o"/>
            </a:pPr>
            <a:r>
              <a:rPr lang="en-US" sz="2000" dirty="0">
                <a:latin typeface="Bookman Old Style" panose="02050604050505020204" pitchFamily="18" charset="0"/>
                <a:cs typeface="Arial" panose="020B0604020202020204" pitchFamily="34" charset="0"/>
              </a:rPr>
              <a:t>Format</a:t>
            </a:r>
          </a:p>
          <a:p>
            <a:pPr>
              <a:buFont typeface="Courier New" panose="02070309020205020404" pitchFamily="49" charset="0"/>
              <a:buChar char="o"/>
            </a:pPr>
            <a:r>
              <a:rPr lang="en-US" sz="2000" dirty="0">
                <a:latin typeface="Bookman Old Style" panose="02050604050505020204" pitchFamily="18" charset="0"/>
                <a:cs typeface="Arial" panose="020B0604020202020204" pitchFamily="34" charset="0"/>
              </a:rPr>
              <a:t>Consistency</a:t>
            </a:r>
          </a:p>
          <a:p>
            <a:pPr marL="0" indent="0" algn="just">
              <a:buNone/>
            </a:pPr>
            <a:endParaRPr lang="en-US" sz="1900" dirty="0">
              <a:latin typeface="+mj-lt"/>
              <a:cs typeface="Times New Roman" panose="0202060305040502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9</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8975211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sz="3600" b="1" dirty="0">
                <a:latin typeface="Bookman Old Style" panose="02050604050505020204" pitchFamily="18" charset="0"/>
              </a:rPr>
              <a:t>5. Timing (When)</a:t>
            </a:r>
            <a:endParaRPr lang="en-US" sz="3600" b="1" dirty="0"/>
          </a:p>
        </p:txBody>
      </p:sp>
      <p:sp>
        <p:nvSpPr>
          <p:cNvPr id="14" name="Content Placeholder 13"/>
          <p:cNvSpPr>
            <a:spLocks noGrp="1"/>
          </p:cNvSpPr>
          <p:nvPr>
            <p:ph sz="half" idx="1"/>
          </p:nvPr>
        </p:nvSpPr>
        <p:spPr>
          <a:xfrm>
            <a:off x="540068" y="1536192"/>
            <a:ext cx="4693468" cy="4590288"/>
          </a:xfrm>
          <a:solidFill>
            <a:schemeClr val="bg1"/>
          </a:solidFill>
          <a:ln>
            <a:solidFill>
              <a:schemeClr val="accent1"/>
            </a:solidFill>
          </a:ln>
        </p:spPr>
        <p:txBody>
          <a:bodyPr>
            <a:noAutofit/>
          </a:bodyPr>
          <a:lstStyle/>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When is the optimal time to deliver the communication?</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How can you ensure the message reaches the audience right now?</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Is there a need for any follow-up or ongoing communication?</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How long should the communication take?</a:t>
            </a:r>
          </a:p>
          <a:p>
            <a:pPr marL="0" indent="0">
              <a:buNone/>
            </a:pPr>
            <a:endParaRPr lang="en-GB" sz="2000" dirty="0">
              <a:latin typeface="Bookman Old Style" panose="02050604050505020204" pitchFamily="18" charset="0"/>
              <a:cs typeface="Arial" panose="020B0604020202020204" pitchFamily="34" charset="0"/>
            </a:endParaRPr>
          </a:p>
          <a:p>
            <a:pPr marL="0" indent="0">
              <a:buNone/>
            </a:pPr>
            <a:r>
              <a:rPr lang="en-GB" sz="2000" b="1" dirty="0">
                <a:latin typeface="Bookman Old Style" panose="02050604050505020204" pitchFamily="18" charset="0"/>
                <a:cs typeface="Arial" panose="020B0604020202020204" pitchFamily="34" charset="0"/>
              </a:rPr>
              <a:t>Key Points:</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Optimal Timing</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Frequency</a:t>
            </a:r>
          </a:p>
          <a:p>
            <a:pPr>
              <a:buFont typeface="Courier New" panose="02070309020205020404" pitchFamily="49" charset="0"/>
              <a:buChar char="o"/>
            </a:pPr>
            <a:r>
              <a:rPr lang="en-GB" sz="2000" dirty="0">
                <a:latin typeface="Arial" panose="020B0604020202020204" pitchFamily="34" charset="0"/>
                <a:cs typeface="Arial" panose="020B0604020202020204" pitchFamily="34" charset="0"/>
              </a:rPr>
              <a:t>Context</a:t>
            </a:r>
          </a:p>
          <a:p>
            <a:pPr marL="114300" indent="0" algn="just">
              <a:buNone/>
            </a:pPr>
            <a:endParaRPr lang="en-US" sz="2000" dirty="0">
              <a:latin typeface="+mj-lt"/>
              <a:cs typeface="Times New Roman" panose="0202060305040502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10</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Content Placeholder 5">
            <a:extLst>
              <a:ext uri="{FF2B5EF4-FFF2-40B4-BE49-F238E27FC236}">
                <a16:creationId xmlns:a16="http://schemas.microsoft.com/office/drawing/2014/main" xmlns="" id="{9778CB3E-FCDD-D5C5-6B3F-7F0997446796}"/>
              </a:ext>
            </a:extLst>
          </p:cNvPr>
          <p:cNvPicPr>
            <a:picLocks noGrp="1" noChangeAspect="1"/>
          </p:cNvPicPr>
          <p:nvPr>
            <p:ph sz="half" idx="2"/>
          </p:nvPr>
        </p:nvPicPr>
        <p:blipFill>
          <a:blip r:embed="rId3"/>
          <a:stretch>
            <a:fillRect/>
          </a:stretch>
        </p:blipFill>
        <p:spPr>
          <a:xfrm>
            <a:off x="5368612" y="1600200"/>
            <a:ext cx="4146863" cy="4533314"/>
          </a:xfrm>
        </p:spPr>
      </p:pic>
    </p:spTree>
    <p:extLst>
      <p:ext uri="{BB962C8B-B14F-4D97-AF65-F5344CB8AC3E}">
        <p14:creationId xmlns:p14="http://schemas.microsoft.com/office/powerpoint/2010/main" val="394925760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sz="3600" b="1" dirty="0">
                <a:latin typeface="Arial" panose="020B0604020202020204" pitchFamily="34" charset="0"/>
                <a:cs typeface="Arial" panose="020B0604020202020204" pitchFamily="34" charset="0"/>
              </a:rPr>
              <a:t>6. Resources (What)</a:t>
            </a:r>
            <a:endParaRPr lang="en-US" sz="3600" b="1" dirty="0"/>
          </a:p>
        </p:txBody>
      </p:sp>
      <p:sp>
        <p:nvSpPr>
          <p:cNvPr id="14" name="Content Placeholder 13"/>
          <p:cNvSpPr>
            <a:spLocks noGrp="1"/>
          </p:cNvSpPr>
          <p:nvPr>
            <p:ph sz="half" idx="1"/>
          </p:nvPr>
        </p:nvSpPr>
        <p:spPr>
          <a:xfrm>
            <a:off x="540067" y="1536192"/>
            <a:ext cx="4644583" cy="4629112"/>
          </a:xfrm>
          <a:solidFill>
            <a:schemeClr val="bg1"/>
          </a:solidFill>
          <a:ln>
            <a:solidFill>
              <a:schemeClr val="accent1"/>
            </a:solidFill>
          </a:ln>
        </p:spPr>
        <p:txBody>
          <a:bodyPr>
            <a:noAutofit/>
          </a:bodyPr>
          <a:lstStyle/>
          <a:p>
            <a:pPr marL="0" indent="0">
              <a:buNone/>
            </a:pPr>
            <a:r>
              <a:rPr lang="en-US" dirty="0">
                <a:latin typeface="Bookman Old Style" panose="02050604050505020204" pitchFamily="18" charset="0"/>
                <a:cs typeface="Arial" panose="020B0604020202020204" pitchFamily="34" charset="0"/>
              </a:rPr>
              <a:t>This looks at what will enable you to communicate.</a:t>
            </a:r>
          </a:p>
          <a:p>
            <a:pPr marL="0" indent="0">
              <a:buNone/>
            </a:pPr>
            <a:endParaRPr lang="en-US" dirty="0">
              <a:latin typeface="Bookman Old Style" panose="02050604050505020204" pitchFamily="18" charset="0"/>
              <a:cs typeface="Arial" panose="020B0604020202020204" pitchFamily="34" charset="0"/>
            </a:endParaRPr>
          </a:p>
          <a:p>
            <a:pPr marL="0" indent="0">
              <a:buNone/>
            </a:pPr>
            <a:r>
              <a:rPr lang="en-US" dirty="0">
                <a:latin typeface="Bookman Old Style" panose="02050604050505020204" pitchFamily="18" charset="0"/>
                <a:cs typeface="Arial" panose="020B0604020202020204" pitchFamily="34" charset="0"/>
              </a:rPr>
              <a:t>Allocating Necessary Resources:</a:t>
            </a:r>
          </a:p>
          <a:p>
            <a:pPr>
              <a:buFont typeface="Wingdings" panose="05000000000000000000" pitchFamily="2" charset="2"/>
              <a:buChar char="q"/>
            </a:pPr>
            <a:r>
              <a:rPr lang="en-US" dirty="0">
                <a:latin typeface="Bookman Old Style" panose="02050604050505020204" pitchFamily="18" charset="0"/>
                <a:cs typeface="Arial" panose="020B0604020202020204" pitchFamily="34" charset="0"/>
              </a:rPr>
              <a:t>Budget for materials, tools, platforms</a:t>
            </a:r>
          </a:p>
          <a:p>
            <a:pPr>
              <a:buFont typeface="Wingdings" panose="05000000000000000000" pitchFamily="2" charset="2"/>
              <a:buChar char="q"/>
            </a:pPr>
            <a:r>
              <a:rPr lang="en-US" dirty="0">
                <a:latin typeface="Bookman Old Style" panose="02050604050505020204" pitchFamily="18" charset="0"/>
                <a:cs typeface="Arial" panose="020B0604020202020204" pitchFamily="34" charset="0"/>
              </a:rPr>
              <a:t>-Personnel for managing the process</a:t>
            </a:r>
          </a:p>
          <a:p>
            <a:pPr algn="just"/>
            <a:endParaRPr lang="en-US" sz="2000" dirty="0">
              <a:latin typeface="+mj-lt"/>
            </a:endParaRPr>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11</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Content Placeholder 7">
            <a:extLst>
              <a:ext uri="{FF2B5EF4-FFF2-40B4-BE49-F238E27FC236}">
                <a16:creationId xmlns:a16="http://schemas.microsoft.com/office/drawing/2014/main" xmlns="" id="{218FD0E5-0036-C0A9-E026-178D689DB07C}"/>
              </a:ext>
            </a:extLst>
          </p:cNvPr>
          <p:cNvPicPr>
            <a:picLocks noGrp="1" noChangeAspect="1"/>
          </p:cNvPicPr>
          <p:nvPr>
            <p:ph sz="half" idx="2"/>
          </p:nvPr>
        </p:nvPicPr>
        <p:blipFill>
          <a:blip r:embed="rId3"/>
          <a:stretch>
            <a:fillRect/>
          </a:stretch>
        </p:blipFill>
        <p:spPr>
          <a:xfrm>
            <a:off x="5319726" y="1531935"/>
            <a:ext cx="4195749" cy="4629112"/>
          </a:xfrm>
        </p:spPr>
      </p:pic>
    </p:spTree>
    <p:extLst>
      <p:ext uri="{BB962C8B-B14F-4D97-AF65-F5344CB8AC3E}">
        <p14:creationId xmlns:p14="http://schemas.microsoft.com/office/powerpoint/2010/main" val="312770860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sz="3600" b="1" dirty="0">
                <a:latin typeface="Bookman Old Style" panose="02050604050505020204" pitchFamily="18" charset="0"/>
              </a:rPr>
              <a:t>7. Message (What)</a:t>
            </a:r>
            <a:endParaRPr lang="en-US" sz="3600" b="1" dirty="0"/>
          </a:p>
        </p:txBody>
      </p:sp>
      <p:sp>
        <p:nvSpPr>
          <p:cNvPr id="14" name="Content Placeholder 13"/>
          <p:cNvSpPr>
            <a:spLocks noGrp="1"/>
          </p:cNvSpPr>
          <p:nvPr>
            <p:ph sz="half" idx="2"/>
          </p:nvPr>
        </p:nvSpPr>
        <p:spPr>
          <a:xfrm>
            <a:off x="742644" y="1455741"/>
            <a:ext cx="8388997" cy="3990429"/>
          </a:xfrm>
          <a:solidFill>
            <a:schemeClr val="bg1"/>
          </a:solidFill>
          <a:ln>
            <a:solidFill>
              <a:schemeClr val="accent1"/>
            </a:solidFill>
          </a:ln>
        </p:spPr>
        <p:txBody>
          <a:bodyPr>
            <a:noAutofit/>
          </a:bodyPr>
          <a:lstStyle/>
          <a:p>
            <a:r>
              <a:rPr lang="en-GB" sz="2000" dirty="0">
                <a:latin typeface="Bookman Old Style" panose="02050604050505020204" pitchFamily="18" charset="0"/>
                <a:cs typeface="Arial" panose="020B0604020202020204" pitchFamily="34" charset="0"/>
              </a:rPr>
              <a:t>What information or ideas do you want to convey?</a:t>
            </a:r>
          </a:p>
          <a:p>
            <a:r>
              <a:rPr lang="en-GB" sz="2000" dirty="0">
                <a:latin typeface="Bookman Old Style" panose="02050604050505020204" pitchFamily="18" charset="0"/>
                <a:cs typeface="Arial" panose="020B0604020202020204" pitchFamily="34" charset="0"/>
              </a:rPr>
              <a:t>How can you structure the message as clear, concise, and compelling?</a:t>
            </a:r>
          </a:p>
          <a:p>
            <a:r>
              <a:rPr lang="en-GB" sz="2000" dirty="0">
                <a:latin typeface="Bookman Old Style" panose="02050604050505020204" pitchFamily="18" charset="0"/>
                <a:cs typeface="Arial" panose="020B0604020202020204" pitchFamily="34" charset="0"/>
              </a:rPr>
              <a:t>What supporting evidence, data, or examples can you include to strengthen the message?</a:t>
            </a:r>
          </a:p>
          <a:p>
            <a:pPr marL="0" indent="0">
              <a:buNone/>
            </a:pPr>
            <a:r>
              <a:rPr lang="en-GB" sz="2000" b="1" dirty="0">
                <a:latin typeface="Bookman Old Style" panose="02050604050505020204" pitchFamily="18" charset="0"/>
                <a:cs typeface="Arial" panose="020B0604020202020204" pitchFamily="34" charset="0"/>
              </a:rPr>
              <a:t>Key Points:</a:t>
            </a:r>
          </a:p>
          <a:p>
            <a:r>
              <a:rPr lang="en-GB" sz="2000" dirty="0">
                <a:latin typeface="Bookman Old Style" panose="02050604050505020204" pitchFamily="18" charset="0"/>
                <a:cs typeface="Arial" panose="020B0604020202020204" pitchFamily="34" charset="0"/>
              </a:rPr>
              <a:t>- Clarity</a:t>
            </a:r>
          </a:p>
          <a:p>
            <a:r>
              <a:rPr lang="en-GB" sz="2000" dirty="0">
                <a:latin typeface="Bookman Old Style" panose="02050604050505020204" pitchFamily="18" charset="0"/>
                <a:cs typeface="Arial" panose="020B0604020202020204" pitchFamily="34" charset="0"/>
              </a:rPr>
              <a:t>- Relevance</a:t>
            </a:r>
          </a:p>
          <a:p>
            <a:r>
              <a:rPr lang="en-GB" sz="2000" dirty="0">
                <a:latin typeface="Bookman Old Style" panose="02050604050505020204" pitchFamily="18" charset="0"/>
                <a:cs typeface="Arial" panose="020B0604020202020204" pitchFamily="34" charset="0"/>
              </a:rPr>
              <a:t>- Tone</a:t>
            </a:r>
          </a:p>
          <a:p>
            <a:pPr marL="114300" indent="0" algn="just">
              <a:buNone/>
            </a:pPr>
            <a:endParaRPr lang="en-US" sz="1900" dirty="0">
              <a:latin typeface="+mj-lt"/>
            </a:endParaRPr>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12</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0730769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sz="3600" b="1" dirty="0">
                <a:latin typeface="Arial" panose="020B0604020202020204" pitchFamily="34" charset="0"/>
                <a:cs typeface="Arial" panose="020B0604020202020204" pitchFamily="34" charset="0"/>
              </a:rPr>
              <a:t>8. </a:t>
            </a:r>
            <a:r>
              <a:rPr lang="en-US" sz="3600" b="1" dirty="0">
                <a:latin typeface="Bookman Old Style" panose="02050604050505020204" pitchFamily="18" charset="0"/>
                <a:cs typeface="Arial" panose="020B0604020202020204" pitchFamily="34" charset="0"/>
              </a:rPr>
              <a:t>Mechanisms / Evaluation</a:t>
            </a:r>
            <a:endParaRPr lang="en-US" sz="3600" b="1" dirty="0"/>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13</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extBox 18">
            <a:extLst>
              <a:ext uri="{FF2B5EF4-FFF2-40B4-BE49-F238E27FC236}">
                <a16:creationId xmlns:a16="http://schemas.microsoft.com/office/drawing/2014/main" xmlns="" id="{F682D080-DB12-7D52-9548-6EA4FB89E6B7}"/>
              </a:ext>
            </a:extLst>
          </p:cNvPr>
          <p:cNvSpPr txBox="1"/>
          <p:nvPr/>
        </p:nvSpPr>
        <p:spPr>
          <a:xfrm>
            <a:off x="765175" y="1379541"/>
            <a:ext cx="4499869" cy="4678204"/>
          </a:xfrm>
          <a:prstGeom prst="rect">
            <a:avLst/>
          </a:prstGeom>
          <a:noFill/>
        </p:spPr>
        <p:txBody>
          <a:bodyPr wrap="square" rtlCol="0">
            <a:spAutoFit/>
          </a:bodyPr>
          <a:lstStyle/>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How will you measure the effectiveness and impact of the communication?</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What mechanisms will you use to gather feedback from the audience?</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How can you use the feedback to improve future communications?</a:t>
            </a:r>
          </a:p>
          <a:p>
            <a:endParaRPr lang="en-GB" sz="2000" dirty="0">
              <a:latin typeface="Bookman Old Style" panose="02050604050505020204" pitchFamily="18" charset="0"/>
              <a:cs typeface="Arial" panose="020B0604020202020204" pitchFamily="34" charset="0"/>
            </a:endParaRPr>
          </a:p>
          <a:p>
            <a:pPr marL="0" indent="0">
              <a:buNone/>
            </a:pPr>
            <a:r>
              <a:rPr lang="en-GB" sz="2000" b="1" dirty="0">
                <a:latin typeface="Bookman Old Style" panose="02050604050505020204" pitchFamily="18" charset="0"/>
                <a:cs typeface="Arial" panose="020B0604020202020204" pitchFamily="34" charset="0"/>
              </a:rPr>
              <a:t>Key Points:</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Methods: Surveys, Q&amp;A, feedback forms</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Adaptation</a:t>
            </a:r>
          </a:p>
          <a:p>
            <a:endParaRPr lang="x-none" dirty="0"/>
          </a:p>
        </p:txBody>
      </p:sp>
      <p:pic>
        <p:nvPicPr>
          <p:cNvPr id="20" name="Content Placeholder 8">
            <a:extLst>
              <a:ext uri="{FF2B5EF4-FFF2-40B4-BE49-F238E27FC236}">
                <a16:creationId xmlns:a16="http://schemas.microsoft.com/office/drawing/2014/main" xmlns="" id="{6B3BC314-6128-5679-0854-A7A159501AA0}"/>
              </a:ext>
            </a:extLst>
          </p:cNvPr>
          <p:cNvPicPr>
            <a:picLocks noGrp="1" noChangeAspect="1"/>
          </p:cNvPicPr>
          <p:nvPr>
            <p:ph sz="half" idx="2"/>
          </p:nvPr>
        </p:nvPicPr>
        <p:blipFill>
          <a:blip r:embed="rId3"/>
          <a:stretch>
            <a:fillRect/>
          </a:stretch>
        </p:blipFill>
        <p:spPr>
          <a:xfrm>
            <a:off x="5192338" y="1417639"/>
            <a:ext cx="4323137" cy="4708525"/>
          </a:xfrm>
        </p:spPr>
      </p:pic>
    </p:spTree>
    <p:extLst>
      <p:ext uri="{BB962C8B-B14F-4D97-AF65-F5344CB8AC3E}">
        <p14:creationId xmlns:p14="http://schemas.microsoft.com/office/powerpoint/2010/main" val="6976935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xmlns="" id="{B27963AF-7730-4624-BC3A-B097150A014D}"/>
              </a:ext>
            </a:extLst>
          </p:cNvPr>
          <p:cNvSpPr>
            <a:spLocks noGrp="1"/>
          </p:cNvSpPr>
          <p:nvPr>
            <p:ph type="title"/>
          </p:nvPr>
        </p:nvSpPr>
        <p:spPr>
          <a:xfrm>
            <a:off x="540070" y="274638"/>
            <a:ext cx="9001125" cy="850110"/>
          </a:xfrm>
        </p:spPr>
        <p:txBody>
          <a:bodyPr/>
          <a:lstStyle/>
          <a:p>
            <a:r>
              <a:rPr lang="en-GB" b="1" dirty="0"/>
              <a:t>Exercise:</a:t>
            </a:r>
            <a:endParaRPr lang="x-none" b="1" dirty="0"/>
          </a:p>
        </p:txBody>
      </p:sp>
      <p:sp>
        <p:nvSpPr>
          <p:cNvPr id="22" name="Content Placeholder 21">
            <a:extLst>
              <a:ext uri="{FF2B5EF4-FFF2-40B4-BE49-F238E27FC236}">
                <a16:creationId xmlns:a16="http://schemas.microsoft.com/office/drawing/2014/main" xmlns="" id="{62D520D1-F7B5-483B-92D1-849326A28970}"/>
              </a:ext>
            </a:extLst>
          </p:cNvPr>
          <p:cNvSpPr>
            <a:spLocks noGrp="1"/>
          </p:cNvSpPr>
          <p:nvPr>
            <p:ph idx="1"/>
          </p:nvPr>
        </p:nvSpPr>
        <p:spPr>
          <a:xfrm>
            <a:off x="540070" y="1379542"/>
            <a:ext cx="9001125" cy="5021258"/>
          </a:xfrm>
        </p:spPr>
        <p:txBody>
          <a:bodyPr>
            <a:normAutofit fontScale="92500" lnSpcReduction="10000"/>
          </a:bodyPr>
          <a:lstStyle/>
          <a:p>
            <a:pPr marL="114300" indent="0">
              <a:buNone/>
            </a:pPr>
            <a:r>
              <a:rPr lang="en-GB" u="sng" dirty="0"/>
              <a:t>COVID 19 SCENARIO</a:t>
            </a:r>
          </a:p>
          <a:p>
            <a:pPr marL="114300" indent="0">
              <a:buNone/>
            </a:pPr>
            <a:r>
              <a:rPr lang="en-US" dirty="0"/>
              <a:t>During the </a:t>
            </a:r>
            <a:r>
              <a:rPr lang="x-none" dirty="0"/>
              <a:t>COVID-19 pandemic, Uganda faced significant challenges in its communication strategy</a:t>
            </a:r>
            <a:r>
              <a:rPr lang="en-US" dirty="0"/>
              <a:t>. </a:t>
            </a:r>
            <a:r>
              <a:rPr lang="x-none" dirty="0"/>
              <a:t>The government implemented various public health measures, but the communication surrounding these measures faced criticism and revealed several flaws in the planning and execution</a:t>
            </a:r>
            <a:r>
              <a:rPr lang="en-US" dirty="0"/>
              <a:t>. For example, </a:t>
            </a:r>
            <a:endParaRPr lang="x-none" dirty="0"/>
          </a:p>
          <a:p>
            <a:r>
              <a:rPr lang="en-US" b="1" dirty="0"/>
              <a:t>Mask Guidelines:</a:t>
            </a:r>
            <a:r>
              <a:rPr lang="en-US" dirty="0"/>
              <a:t> Early on, the government mandated mask-wearing in public places but later released conflicting statements about mask quality and usage. This led to confusion about whether homemade masks were acceptable.</a:t>
            </a:r>
            <a:endParaRPr lang="x-none" dirty="0"/>
          </a:p>
          <a:p>
            <a:r>
              <a:rPr lang="en-US" b="1" dirty="0"/>
              <a:t>Lockdown Announcements:</a:t>
            </a:r>
            <a:r>
              <a:rPr lang="en-US" dirty="0"/>
              <a:t> Sudden announcements about lockdowns left people scrambling for supplies. For instance, a lockdown announced in March 2020 gave people only a few hours to prepare for the lockdown</a:t>
            </a:r>
            <a:endParaRPr lang="x-none" dirty="0"/>
          </a:p>
          <a:p>
            <a:r>
              <a:rPr lang="en-US" b="1" dirty="0"/>
              <a:t>Social Media Engagement:</a:t>
            </a:r>
            <a:r>
              <a:rPr lang="en-US" dirty="0"/>
              <a:t> Younger populations, who primarily get their information from social media, were less informed due to the government’s focus on radio and TV. This demographic group missed out on updates and guidelines.</a:t>
            </a:r>
            <a:endParaRPr lang="x-none" dirty="0"/>
          </a:p>
          <a:p>
            <a:r>
              <a:rPr lang="en-US" b="1" dirty="0"/>
              <a:t>Message coverage:</a:t>
            </a:r>
            <a:r>
              <a:rPr lang="en-US" dirty="0"/>
              <a:t> urban populations received more detailed information than rural areas, where many people rely on local languages and oral communication.</a:t>
            </a:r>
            <a:endParaRPr lang="x-none" dirty="0"/>
          </a:p>
          <a:p>
            <a:pPr marL="114300" indent="0">
              <a:buNone/>
            </a:pPr>
            <a:endParaRPr lang="x-none" u="sng" dirty="0"/>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14</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4858221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xmlns="" id="{B27963AF-7730-4624-BC3A-B097150A014D}"/>
              </a:ext>
            </a:extLst>
          </p:cNvPr>
          <p:cNvSpPr>
            <a:spLocks noGrp="1"/>
          </p:cNvSpPr>
          <p:nvPr>
            <p:ph type="title"/>
          </p:nvPr>
        </p:nvSpPr>
        <p:spPr>
          <a:xfrm>
            <a:off x="540070" y="274638"/>
            <a:ext cx="9001125" cy="850110"/>
          </a:xfrm>
        </p:spPr>
        <p:txBody>
          <a:bodyPr/>
          <a:lstStyle/>
          <a:p>
            <a:r>
              <a:rPr lang="en-GB" b="1" dirty="0"/>
              <a:t>Exercise Questions:</a:t>
            </a:r>
            <a:endParaRPr lang="x-none" b="1" dirty="0"/>
          </a:p>
        </p:txBody>
      </p:sp>
      <p:sp>
        <p:nvSpPr>
          <p:cNvPr id="22" name="Content Placeholder 21">
            <a:extLst>
              <a:ext uri="{FF2B5EF4-FFF2-40B4-BE49-F238E27FC236}">
                <a16:creationId xmlns:a16="http://schemas.microsoft.com/office/drawing/2014/main" xmlns="" id="{62D520D1-F7B5-483B-92D1-849326A28970}"/>
              </a:ext>
            </a:extLst>
          </p:cNvPr>
          <p:cNvSpPr>
            <a:spLocks noGrp="1"/>
          </p:cNvSpPr>
          <p:nvPr>
            <p:ph idx="1"/>
          </p:nvPr>
        </p:nvSpPr>
        <p:spPr>
          <a:xfrm>
            <a:off x="540070" y="1379542"/>
            <a:ext cx="9001125" cy="5021258"/>
          </a:xfrm>
        </p:spPr>
        <p:txBody>
          <a:bodyPr>
            <a:normAutofit/>
          </a:bodyPr>
          <a:lstStyle/>
          <a:p>
            <a:pPr lvl="0"/>
            <a:r>
              <a:rPr lang="en-US" dirty="0"/>
              <a:t>Based on the case, critique how communication was done during the COVID-19 pandemic.</a:t>
            </a:r>
          </a:p>
          <a:p>
            <a:pPr lvl="0"/>
            <a:r>
              <a:rPr lang="en-US" dirty="0"/>
              <a:t>From the critique in question (1) above, how best should the communication have been done?</a:t>
            </a:r>
          </a:p>
          <a:p>
            <a:pPr lvl="0"/>
            <a:r>
              <a:rPr lang="en-US" dirty="0"/>
              <a:t>What are the key elements the government needed to consider in planning to communicate the lockdown?</a:t>
            </a:r>
          </a:p>
          <a:p>
            <a:pPr marL="114300" indent="0">
              <a:buNone/>
            </a:pPr>
            <a:endParaRPr lang="en-GB" u="sng" dirty="0"/>
          </a:p>
          <a:p>
            <a:pPr marL="114300" indent="0">
              <a:buNone/>
            </a:pPr>
            <a:endParaRPr lang="x-none" u="sng" dirty="0"/>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15</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780083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14</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itle 3">
            <a:extLst>
              <a:ext uri="{FF2B5EF4-FFF2-40B4-BE49-F238E27FC236}">
                <a16:creationId xmlns:a16="http://schemas.microsoft.com/office/drawing/2014/main" xmlns="" id="{DDAEC18F-3431-2BE1-B1C1-BA74732BEFB1}"/>
              </a:ext>
            </a:extLst>
          </p:cNvPr>
          <p:cNvSpPr>
            <a:spLocks noGrp="1"/>
          </p:cNvSpPr>
          <p:nvPr>
            <p:ph type="title"/>
          </p:nvPr>
        </p:nvSpPr>
        <p:spPr>
          <a:xfrm>
            <a:off x="1143063" y="2489032"/>
            <a:ext cx="9001125" cy="1143000"/>
          </a:xfrm>
        </p:spPr>
        <p:txBody>
          <a:bodyPr/>
          <a:lstStyle/>
          <a:p>
            <a:r>
              <a:rPr lang="en-US" b="1" dirty="0"/>
              <a:t>THANKS FOR LISTENING</a:t>
            </a:r>
            <a:endParaRPr lang="x-none" b="1" dirty="0"/>
          </a:p>
        </p:txBody>
      </p:sp>
    </p:spTree>
    <p:extLst>
      <p:ext uri="{BB962C8B-B14F-4D97-AF65-F5344CB8AC3E}">
        <p14:creationId xmlns:p14="http://schemas.microsoft.com/office/powerpoint/2010/main" val="274935617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1839759" y="202285"/>
            <a:ext cx="1764806" cy="17145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9759" y="202281"/>
            <a:ext cx="1764806" cy="1764806"/>
          </a:xfrm>
          <a:prstGeom prst="rect">
            <a:avLst/>
          </a:prstGeom>
        </p:spPr>
      </p:pic>
      <p:pic>
        <p:nvPicPr>
          <p:cNvPr id="1039" name="Picture 15" descr="Top 10 Universities In Uganda(2020 Update) 202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4510" t="7225" b="21348"/>
          <a:stretch/>
        </p:blipFill>
        <p:spPr bwMode="auto">
          <a:xfrm>
            <a:off x="0" y="0"/>
            <a:ext cx="10801350" cy="681337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0" y="0"/>
            <a:ext cx="10801350" cy="684197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174532" y="-56779"/>
            <a:ext cx="705863" cy="691477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880397" y="836714"/>
            <a:ext cx="7704856" cy="523220"/>
          </a:xfrm>
          <a:prstGeom prst="rect">
            <a:avLst/>
          </a:prstGeom>
          <a:noFill/>
        </p:spPr>
        <p:txBody>
          <a:bodyPr wrap="square" rtlCol="0">
            <a:spAutoFit/>
          </a:bodyPr>
          <a:lstStyle/>
          <a:p>
            <a:pPr algn="ctr"/>
            <a:r>
              <a:rPr lang="en-US" sz="2800" dirty="0">
                <a:latin typeface="Arial Black" pitchFamily="34" charset="0"/>
              </a:rPr>
              <a:t>Thank you for being a great audience</a:t>
            </a:r>
          </a:p>
        </p:txBody>
      </p:sp>
      <p:sp>
        <p:nvSpPr>
          <p:cNvPr id="48" name="TextBox 47"/>
          <p:cNvSpPr txBox="1"/>
          <p:nvPr/>
        </p:nvSpPr>
        <p:spPr>
          <a:xfrm>
            <a:off x="4879165" y="2072465"/>
            <a:ext cx="5274041" cy="492443"/>
          </a:xfrm>
          <a:prstGeom prst="rect">
            <a:avLst/>
          </a:prstGeom>
          <a:noFill/>
          <a:ln>
            <a:solidFill>
              <a:srgbClr val="002060"/>
            </a:solidFill>
          </a:ln>
        </p:spPr>
        <p:txBody>
          <a:bodyPr wrap="square" rtlCol="0">
            <a:spAutoFit/>
          </a:bodyPr>
          <a:lstStyle/>
          <a:p>
            <a:r>
              <a:rPr lang="en-US" sz="1300" u="sng" dirty="0">
                <a:solidFill>
                  <a:srgbClr val="000000"/>
                </a:solidFill>
                <a:latin typeface="Arial Black" pitchFamily="34" charset="0"/>
              </a:rPr>
              <a:t>Address</a:t>
            </a:r>
          </a:p>
          <a:p>
            <a:r>
              <a:rPr lang="en-US" sz="1300" dirty="0">
                <a:solidFill>
                  <a:srgbClr val="0070C0"/>
                </a:solidFill>
                <a:latin typeface="Arial Black" pitchFamily="34" charset="0"/>
              </a:rPr>
              <a:t>Main building , first floor Room 1.0</a:t>
            </a:r>
          </a:p>
        </p:txBody>
      </p:sp>
      <p:sp>
        <p:nvSpPr>
          <p:cNvPr id="49" name="TextBox 48"/>
          <p:cNvSpPr txBox="1"/>
          <p:nvPr/>
        </p:nvSpPr>
        <p:spPr>
          <a:xfrm>
            <a:off x="4807157" y="4782187"/>
            <a:ext cx="5274041" cy="692497"/>
          </a:xfrm>
          <a:prstGeom prst="rect">
            <a:avLst/>
          </a:prstGeom>
          <a:noFill/>
          <a:ln>
            <a:solidFill>
              <a:srgbClr val="002060"/>
            </a:solidFill>
          </a:ln>
        </p:spPr>
        <p:txBody>
          <a:bodyPr wrap="square" rtlCol="0">
            <a:spAutoFit/>
          </a:bodyPr>
          <a:lstStyle/>
          <a:p>
            <a:r>
              <a:rPr lang="en-US" sz="1300" u="sng" dirty="0">
                <a:solidFill>
                  <a:srgbClr val="000000"/>
                </a:solidFill>
                <a:latin typeface="Arial Black" pitchFamily="34" charset="0"/>
              </a:rPr>
              <a:t>Email</a:t>
            </a:r>
          </a:p>
          <a:p>
            <a:r>
              <a:rPr lang="en-GB" sz="1300" dirty="0">
                <a:solidFill>
                  <a:srgbClr val="0070C0"/>
                </a:solidFill>
                <a:latin typeface="Arial Black" panose="020B0A04020102020204" pitchFamily="34" charset="0"/>
                <a:hlinkClick r:id="rId5">
                  <a:extLst>
                    <a:ext uri="{A12FA001-AC4F-418D-AE19-62706E023703}">
                      <ahyp:hlinkClr xmlns:ahyp="http://schemas.microsoft.com/office/drawing/2018/hyperlinkcolor" xmlns="" val="tx"/>
                    </a:ext>
                  </a:extLst>
                </a:hlinkClick>
              </a:rPr>
              <a:t>hodcommunication@mubs.ac.ug</a:t>
            </a:r>
            <a:r>
              <a:rPr lang="en-GB" sz="1300">
                <a:solidFill>
                  <a:srgbClr val="0070C0"/>
                </a:solidFill>
                <a:latin typeface="Arial Black" panose="020B0A04020102020204" pitchFamily="34" charset="0"/>
                <a:hlinkClick r:id="rId5">
                  <a:extLst>
                    <a:ext uri="{A12FA001-AC4F-418D-AE19-62706E023703}">
                      <ahyp:hlinkClr xmlns:ahyp="http://schemas.microsoft.com/office/drawing/2018/hyperlinkcolor" xmlns="" val="tx"/>
                    </a:ext>
                  </a:extLst>
                </a:hlinkClick>
              </a:rPr>
              <a:t>/</a:t>
            </a:r>
            <a:r>
              <a:rPr lang="en-GB" sz="1300">
                <a:solidFill>
                  <a:srgbClr val="0070C0"/>
                </a:solidFill>
                <a:latin typeface="Arial Black" panose="020B0A04020102020204" pitchFamily="34" charset="0"/>
              </a:rPr>
              <a:t> </a:t>
            </a:r>
            <a:r>
              <a:rPr lang="en-GB" sz="1300" smtClean="0">
                <a:solidFill>
                  <a:srgbClr val="0070C0"/>
                </a:solidFill>
                <a:latin typeface="Arial Black" panose="020B0A04020102020204" pitchFamily="34" charset="0"/>
                <a:hlinkClick r:id="rId6"/>
              </a:rPr>
              <a:t>jodiya@mubs.ac.ug</a:t>
            </a:r>
            <a:endParaRPr lang="en-GB" sz="1300" smtClean="0">
              <a:solidFill>
                <a:srgbClr val="0070C0"/>
              </a:solidFill>
              <a:latin typeface="Arial Black" panose="020B0A04020102020204" pitchFamily="34" charset="0"/>
            </a:endParaRPr>
          </a:p>
          <a:p>
            <a:endParaRPr lang="en-US" sz="1300" dirty="0">
              <a:solidFill>
                <a:srgbClr val="0070C0"/>
              </a:solidFill>
              <a:latin typeface="Arial Black" panose="020B0A04020102020204" pitchFamily="34" charset="0"/>
            </a:endParaRPr>
          </a:p>
        </p:txBody>
      </p:sp>
      <p:sp>
        <p:nvSpPr>
          <p:cNvPr id="50" name="TextBox 49"/>
          <p:cNvSpPr txBox="1"/>
          <p:nvPr/>
        </p:nvSpPr>
        <p:spPr>
          <a:xfrm>
            <a:off x="4824613" y="3312571"/>
            <a:ext cx="5274041" cy="692497"/>
          </a:xfrm>
          <a:prstGeom prst="rect">
            <a:avLst/>
          </a:prstGeom>
          <a:noFill/>
          <a:ln>
            <a:solidFill>
              <a:srgbClr val="002060"/>
            </a:solidFill>
          </a:ln>
        </p:spPr>
        <p:txBody>
          <a:bodyPr wrap="square" rtlCol="0">
            <a:spAutoFit/>
          </a:bodyPr>
          <a:lstStyle/>
          <a:p>
            <a:r>
              <a:rPr lang="en-US" sz="1300" u="sng" dirty="0">
                <a:solidFill>
                  <a:srgbClr val="000000"/>
                </a:solidFill>
                <a:latin typeface="Arial Black" pitchFamily="34" charset="0"/>
              </a:rPr>
              <a:t>Contacts</a:t>
            </a:r>
          </a:p>
          <a:p>
            <a:r>
              <a:rPr lang="en-US" sz="1300" dirty="0">
                <a:solidFill>
                  <a:srgbClr val="0070C0"/>
                </a:solidFill>
                <a:latin typeface="Arial Black" pitchFamily="34" charset="0"/>
              </a:rPr>
              <a:t>Facilitator: 	</a:t>
            </a:r>
          </a:p>
          <a:p>
            <a:r>
              <a:rPr lang="en-US" sz="1300" dirty="0">
                <a:solidFill>
                  <a:srgbClr val="0070C0"/>
                </a:solidFill>
                <a:latin typeface="Arial Black" pitchFamily="34" charset="0"/>
              </a:rPr>
              <a:t>Team Leader: +256-772-156-003</a:t>
            </a:r>
          </a:p>
        </p:txBody>
      </p:sp>
      <p:sp>
        <p:nvSpPr>
          <p:cNvPr id="51" name="TextBox 50"/>
          <p:cNvSpPr txBox="1"/>
          <p:nvPr/>
        </p:nvSpPr>
        <p:spPr>
          <a:xfrm>
            <a:off x="3024411" y="6479760"/>
            <a:ext cx="7776939" cy="261610"/>
          </a:xfrm>
          <a:prstGeom prst="rect">
            <a:avLst/>
          </a:prstGeom>
          <a:noFill/>
        </p:spPr>
        <p:txBody>
          <a:bodyPr wrap="square" rtlCol="0">
            <a:spAutoFit/>
          </a:bodyPr>
          <a:lstStyle/>
          <a:p>
            <a:r>
              <a:rPr lang="en-US" sz="1100" dirty="0">
                <a:latin typeface="Arial Black" pitchFamily="34" charset="0"/>
              </a:rPr>
              <a:t>©2024    - FACULTY OF BUSINESS ADMINISTRATION, Department of Communication</a:t>
            </a:r>
          </a:p>
        </p:txBody>
      </p:sp>
      <p:grpSp>
        <p:nvGrpSpPr>
          <p:cNvPr id="16" name="Group 15"/>
          <p:cNvGrpSpPr/>
          <p:nvPr/>
        </p:nvGrpSpPr>
        <p:grpSpPr>
          <a:xfrm>
            <a:off x="2088307" y="5507044"/>
            <a:ext cx="882403" cy="882403"/>
            <a:chOff x="9937179" y="332656"/>
            <a:chExt cx="882403" cy="882403"/>
          </a:xfrm>
        </p:grpSpPr>
        <p:sp>
          <p:nvSpPr>
            <p:cNvPr id="17" name="Oval 16"/>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2" name="Oval 1"/>
          <p:cNvSpPr/>
          <p:nvPr/>
        </p:nvSpPr>
        <p:spPr>
          <a:xfrm>
            <a:off x="1771022" y="2645612"/>
            <a:ext cx="1586388" cy="15863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rbeiterbetriebsrat App - Apps on Google Play"/>
          <p:cNvPicPr>
            <a:picLocks noChangeAspect="1" noChangeArrowheads="1"/>
          </p:cNvPicPr>
          <p:nvPr/>
        </p:nvPicPr>
        <p:blipFill>
          <a:blip r:embed="rId7" cstate="print">
            <a:duotone>
              <a:prstClr val="black"/>
              <a:srgbClr val="002060">
                <a:tint val="45000"/>
                <a:satMod val="400000"/>
              </a:srgbClr>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71021" y="2645612"/>
            <a:ext cx="1586388" cy="1586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dress, location, map, marker, red icon"/>
          <p:cNvPicPr>
            <a:picLocks noChangeAspect="1" noChangeArrowheads="1"/>
          </p:cNvPicPr>
          <p:nvPr/>
        </p:nvPicPr>
        <p:blipFill>
          <a:blip r:embed="rId9" cstate="print">
            <a:clrChange>
              <a:clrFrom>
                <a:srgbClr val="FEFEFE"/>
              </a:clrFrom>
              <a:clrTo>
                <a:srgbClr val="FEFEFE">
                  <a:alpha val="0"/>
                </a:srgbClr>
              </a:clrTo>
            </a:clrChange>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21610" y="1854240"/>
            <a:ext cx="928884" cy="9288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ail Email Address Round Outline Red Icon Transparent PNG | Citypng"/>
          <p:cNvPicPr>
            <a:picLocks noChangeAspect="1" noChangeArrowheads="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81900" y="4692912"/>
            <a:ext cx="677117" cy="680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Download Telephone Icon Red | Transparent PNG Download | SeekPNG"/>
          <p:cNvPicPr>
            <a:picLocks noChangeAspect="1" noChangeArrowheads="1"/>
          </p:cNvPicPr>
          <p:nvPr/>
        </p:nvPicPr>
        <p:blipFill>
          <a:blip r:embed="rId12" cstate="print">
            <a:clrChange>
              <a:clrFrom>
                <a:srgbClr val="F6F6F6"/>
              </a:clrFrom>
              <a:clrTo>
                <a:srgbClr val="F6F6F6">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4628" y="3312093"/>
            <a:ext cx="711663" cy="69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31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1</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itle 1">
            <a:extLst>
              <a:ext uri="{FF2B5EF4-FFF2-40B4-BE49-F238E27FC236}">
                <a16:creationId xmlns:a16="http://schemas.microsoft.com/office/drawing/2014/main" xmlns="" id="{523A5D2A-CC97-4F2D-A561-7F75025CAE53}"/>
              </a:ext>
            </a:extLst>
          </p:cNvPr>
          <p:cNvSpPr txBox="1">
            <a:spLocks/>
          </p:cNvSpPr>
          <p:nvPr/>
        </p:nvSpPr>
        <p:spPr>
          <a:xfrm>
            <a:off x="-315315" y="-1057805"/>
            <a:ext cx="10369188" cy="3645024"/>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000" b="1" dirty="0"/>
              <a:t>TOPIC 2c: PLANNING FOR COMMUNICATION</a:t>
            </a:r>
            <a:endParaRPr lang="x-none" sz="4000" dirty="0"/>
          </a:p>
        </p:txBody>
      </p:sp>
      <p:pic>
        <p:nvPicPr>
          <p:cNvPr id="2" name="Picture 1">
            <a:extLst>
              <a:ext uri="{FF2B5EF4-FFF2-40B4-BE49-F238E27FC236}">
                <a16:creationId xmlns:a16="http://schemas.microsoft.com/office/drawing/2014/main" xmlns="" id="{4D78A1B7-52BB-4CB1-5AF8-9F12108965D6}"/>
              </a:ext>
            </a:extLst>
          </p:cNvPr>
          <p:cNvPicPr>
            <a:picLocks noChangeAspect="1"/>
          </p:cNvPicPr>
          <p:nvPr/>
        </p:nvPicPr>
        <p:blipFill>
          <a:blip r:embed="rId3"/>
          <a:stretch>
            <a:fillRect/>
          </a:stretch>
        </p:blipFill>
        <p:spPr>
          <a:xfrm>
            <a:off x="1374776" y="1379542"/>
            <a:ext cx="7626299" cy="4929778"/>
          </a:xfrm>
          <a:prstGeom prst="rect">
            <a:avLst/>
          </a:prstGeom>
        </p:spPr>
      </p:pic>
    </p:spTree>
    <p:extLst>
      <p:ext uri="{BB962C8B-B14F-4D97-AF65-F5344CB8AC3E}">
        <p14:creationId xmlns:p14="http://schemas.microsoft.com/office/powerpoint/2010/main" val="9627436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sz="3600" b="1" dirty="0"/>
              <a:t>Topic Outline</a:t>
            </a:r>
          </a:p>
        </p:txBody>
      </p:sp>
      <p:sp>
        <p:nvSpPr>
          <p:cNvPr id="14" name="Content Placeholder 13"/>
          <p:cNvSpPr>
            <a:spLocks noGrp="1"/>
          </p:cNvSpPr>
          <p:nvPr>
            <p:ph sz="half" idx="1"/>
          </p:nvPr>
        </p:nvSpPr>
        <p:spPr>
          <a:xfrm>
            <a:off x="540067" y="1536192"/>
            <a:ext cx="5508680" cy="4917144"/>
          </a:xfrm>
          <a:ln>
            <a:solidFill>
              <a:schemeClr val="accent1"/>
            </a:solidFill>
          </a:ln>
        </p:spPr>
        <p:txBody>
          <a:bodyPr>
            <a:noAutofit/>
          </a:bodyPr>
          <a:lstStyle/>
          <a:p>
            <a:r>
              <a:rPr lang="en-US" dirty="0">
                <a:latin typeface="Bookman Old Style" panose="02050604050505020204" pitchFamily="18" charset="0"/>
              </a:rPr>
              <a:t>Overview of Planning for communication</a:t>
            </a:r>
          </a:p>
          <a:p>
            <a:r>
              <a:rPr lang="en-US" dirty="0">
                <a:latin typeface="Bookman Old Style" panose="02050604050505020204" pitchFamily="18" charset="0"/>
              </a:rPr>
              <a:t>Objectives</a:t>
            </a:r>
          </a:p>
          <a:p>
            <a:r>
              <a:rPr lang="en-US" dirty="0">
                <a:latin typeface="Bookman Old Style" panose="02050604050505020204" pitchFamily="18" charset="0"/>
              </a:rPr>
              <a:t>Elements of planning for communication</a:t>
            </a:r>
          </a:p>
          <a:p>
            <a:r>
              <a:rPr lang="en-US" dirty="0">
                <a:latin typeface="Bookman Old Style" panose="02050604050505020204" pitchFamily="18" charset="0"/>
              </a:rPr>
              <a:t>Student Exercise</a:t>
            </a:r>
          </a:p>
          <a:p>
            <a:pPr marL="114300" indent="0">
              <a:buNone/>
            </a:pPr>
            <a:endParaRPr lang="x-none" dirty="0">
              <a:latin typeface="Bookman Old Style" panose="02050604050505020204" pitchFamily="18" charset="0"/>
            </a:endParaRPr>
          </a:p>
          <a:p>
            <a:pPr marL="0" indent="0">
              <a:buNone/>
            </a:pPr>
            <a:endParaRPr lang="en-US" sz="1800" dirty="0">
              <a:latin typeface="+mj-lt"/>
            </a:endParaRPr>
          </a:p>
          <a:p>
            <a:pPr marL="114300" indent="0">
              <a:buNone/>
            </a:pPr>
            <a:endParaRPr lang="en-US" sz="1800" dirty="0">
              <a:latin typeface="+mj-lt"/>
            </a:endParaRPr>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2</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0"/>
          <p:cNvSpPr/>
          <p:nvPr/>
        </p:nvSpPr>
        <p:spPr>
          <a:xfrm>
            <a:off x="6048747" y="1531942"/>
            <a:ext cx="3528392" cy="4921394"/>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6048747" y="1753661"/>
            <a:ext cx="3816425" cy="4687099"/>
            <a:chOff x="4906128" y="1406198"/>
            <a:chExt cx="4658459" cy="4759105"/>
          </a:xfrm>
        </p:grpSpPr>
        <p:pic>
          <p:nvPicPr>
            <p:cNvPr id="2050" name="Picture 2" descr="Lets get started stock illustration. Illustration of business - 116264815"/>
            <p:cNvPicPr>
              <a:picLocks noChangeAspect="1" noChangeArrowheads="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1000" b="7479"/>
            <a:stretch/>
          </p:blipFill>
          <p:spPr bwMode="auto">
            <a:xfrm>
              <a:off x="4906128" y="1406198"/>
              <a:ext cx="4595960" cy="34629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ets get started stock illustration. Illustration of business - 116264815"/>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1000" t="69259" b="7479"/>
            <a:stretch/>
          </p:blipFill>
          <p:spPr bwMode="auto">
            <a:xfrm rot="10800000">
              <a:off x="4968627" y="4869158"/>
              <a:ext cx="4595960" cy="12961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533876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762" y="236541"/>
            <a:ext cx="4597725" cy="1143000"/>
          </a:xfrm>
          <a:ln>
            <a:solidFill>
              <a:schemeClr val="accent1"/>
            </a:solidFill>
          </a:ln>
        </p:spPr>
        <p:txBody>
          <a:bodyPr/>
          <a:lstStyle/>
          <a:p>
            <a:r>
              <a:rPr lang="en-US" sz="3600" b="1" dirty="0">
                <a:latin typeface="Bookman Old Style" panose="02050604050505020204" pitchFamily="18" charset="0"/>
                <a:cs typeface="Arial" panose="020B0604020202020204" pitchFamily="34" charset="0"/>
              </a:rPr>
              <a:t>Introduction</a:t>
            </a:r>
            <a:endParaRPr lang="en-US" sz="3600" b="1" dirty="0"/>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3</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Content Placeholder 2">
            <a:extLst>
              <a:ext uri="{FF2B5EF4-FFF2-40B4-BE49-F238E27FC236}">
                <a16:creationId xmlns:a16="http://schemas.microsoft.com/office/drawing/2014/main" xmlns="" id="{CE6082EE-5D9B-6695-1C4D-AA3928C97A27}"/>
              </a:ext>
            </a:extLst>
          </p:cNvPr>
          <p:cNvSpPr>
            <a:spLocks noGrp="1"/>
          </p:cNvSpPr>
          <p:nvPr>
            <p:ph sz="half" idx="1"/>
          </p:nvPr>
        </p:nvSpPr>
        <p:spPr>
          <a:xfrm>
            <a:off x="539750" y="1536700"/>
            <a:ext cx="4284861" cy="4916488"/>
          </a:xfrm>
        </p:spPr>
        <p:txBody>
          <a:bodyPr>
            <a:normAutofit fontScale="92500" lnSpcReduction="20000"/>
          </a:bodyPr>
          <a:lstStyle/>
          <a:p>
            <a:pPr algn="just"/>
            <a:r>
              <a:rPr lang="en-US" dirty="0">
                <a:latin typeface="Bookman Old Style" panose="02050604050505020204" pitchFamily="18" charset="0"/>
                <a:cs typeface="Arial" panose="020B0604020202020204" pitchFamily="34" charset="0"/>
              </a:rPr>
              <a:t>Communication planning involves a structured approach to how information is shared and received in any context, be it personal, professional, or public. </a:t>
            </a:r>
          </a:p>
          <a:p>
            <a:pPr marL="0" indent="0" algn="just">
              <a:buNone/>
            </a:pPr>
            <a:endParaRPr dirty="0">
              <a:latin typeface="Bookman Old Style" panose="02050604050505020204" pitchFamily="18" charset="0"/>
              <a:cs typeface="Arial" panose="020B0604020202020204" pitchFamily="34" charset="0"/>
            </a:endParaRPr>
          </a:p>
          <a:p>
            <a:pPr algn="just"/>
            <a:r>
              <a:rPr lang="en-GB" dirty="0">
                <a:latin typeface="Bookman Old Style" panose="02050604050505020204" pitchFamily="18" charset="0"/>
                <a:cs typeface="Arial" panose="020B0604020202020204" pitchFamily="34" charset="0"/>
              </a:rPr>
              <a:t>The objective is t</a:t>
            </a:r>
            <a:r>
              <a:rPr dirty="0">
                <a:latin typeface="Bookman Old Style" panose="02050604050505020204" pitchFamily="18" charset="0"/>
                <a:cs typeface="Arial" panose="020B0604020202020204" pitchFamily="34" charset="0"/>
              </a:rPr>
              <a:t>o ensure the message is clear, effective, and reaches the intended audience</a:t>
            </a:r>
            <a:r>
              <a:rPr lang="en-US" dirty="0">
                <a:latin typeface="Bookman Old Style" panose="02050604050505020204" pitchFamily="18" charset="0"/>
                <a:cs typeface="Arial" panose="020B0604020202020204" pitchFamily="34" charset="0"/>
              </a:rPr>
              <a:t>.</a:t>
            </a:r>
            <a:endParaRPr dirty="0">
              <a:latin typeface="Bookman Old Style" panose="02050604050505020204" pitchFamily="18" charset="0"/>
              <a:cs typeface="Arial" panose="020B0604020202020204" pitchFamily="34" charset="0"/>
            </a:endParaRPr>
          </a:p>
        </p:txBody>
      </p:sp>
      <p:pic>
        <p:nvPicPr>
          <p:cNvPr id="19" name="Content Placeholder 4" descr="A_professional_graphic_representing_an_overview_of_corrected.png">
            <a:extLst>
              <a:ext uri="{FF2B5EF4-FFF2-40B4-BE49-F238E27FC236}">
                <a16:creationId xmlns:a16="http://schemas.microsoft.com/office/drawing/2014/main" xmlns="" id="{AC8C36B6-08F5-C1C9-0A67-ACDA393AAC9E}"/>
              </a:ext>
            </a:extLst>
          </p:cNvPr>
          <p:cNvPicPr>
            <a:picLocks noGrp="1" noChangeAspect="1"/>
          </p:cNvPicPr>
          <p:nvPr>
            <p:ph sz="half" idx="2"/>
          </p:nvPr>
        </p:nvPicPr>
        <p:blipFill>
          <a:blip r:embed="rId3"/>
          <a:stretch>
            <a:fillRect/>
          </a:stretch>
        </p:blipFill>
        <p:spPr>
          <a:xfrm>
            <a:off x="5031620" y="1600201"/>
            <a:ext cx="4483855" cy="4781127"/>
          </a:xfrm>
          <a:prstGeom prst="rect">
            <a:avLst/>
          </a:prstGeom>
        </p:spPr>
      </p:pic>
    </p:spTree>
    <p:extLst>
      <p:ext uri="{BB962C8B-B14F-4D97-AF65-F5344CB8AC3E}">
        <p14:creationId xmlns:p14="http://schemas.microsoft.com/office/powerpoint/2010/main" val="299094202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E77133-FBCB-495D-A2B2-3D9B36A6B6C8}"/>
              </a:ext>
            </a:extLst>
          </p:cNvPr>
          <p:cNvSpPr>
            <a:spLocks noGrp="1"/>
          </p:cNvSpPr>
          <p:nvPr>
            <p:ph type="title"/>
          </p:nvPr>
        </p:nvSpPr>
        <p:spPr/>
        <p:txBody>
          <a:bodyPr/>
          <a:lstStyle/>
          <a:p>
            <a:r>
              <a:rPr lang="en-GB" b="1" dirty="0"/>
              <a:t>Topic Learning Outcomes</a:t>
            </a:r>
            <a:endParaRPr lang="x-none" b="1" dirty="0"/>
          </a:p>
        </p:txBody>
      </p:sp>
      <p:sp>
        <p:nvSpPr>
          <p:cNvPr id="8" name="Content Placeholder 7">
            <a:extLst>
              <a:ext uri="{FF2B5EF4-FFF2-40B4-BE49-F238E27FC236}">
                <a16:creationId xmlns:a16="http://schemas.microsoft.com/office/drawing/2014/main" xmlns="" id="{BF380143-7EBC-431C-BAC7-A4981EBEE2F6}"/>
              </a:ext>
            </a:extLst>
          </p:cNvPr>
          <p:cNvSpPr>
            <a:spLocks noGrp="1"/>
          </p:cNvSpPr>
          <p:nvPr>
            <p:ph idx="1"/>
          </p:nvPr>
        </p:nvSpPr>
        <p:spPr/>
        <p:txBody>
          <a:bodyPr/>
          <a:lstStyle/>
          <a:p>
            <a:pPr marL="0" indent="0">
              <a:buNone/>
            </a:pPr>
            <a:r>
              <a:rPr lang="en-US" sz="2400" dirty="0">
                <a:latin typeface="Bookman Old Style" panose="02050604050505020204" pitchFamily="18" charset="0"/>
              </a:rPr>
              <a:t>At the end of this topic, students should be able to:</a:t>
            </a:r>
            <a:endParaRPr lang="x-none" sz="2400" dirty="0">
              <a:latin typeface="Bookman Old Style" panose="02050604050505020204" pitchFamily="18" charset="0"/>
            </a:endParaRPr>
          </a:p>
          <a:p>
            <a:pPr marL="285750" lvl="0" indent="-285750"/>
            <a:r>
              <a:rPr lang="en-US" sz="2400" dirty="0">
                <a:latin typeface="Bookman Old Style" panose="02050604050505020204" pitchFamily="18" charset="0"/>
              </a:rPr>
              <a:t>Define the main goal/purpose of planning for planning for communication.</a:t>
            </a:r>
            <a:endParaRPr lang="x-none" sz="2400" dirty="0">
              <a:latin typeface="Bookman Old Style" panose="02050604050505020204" pitchFamily="18" charset="0"/>
            </a:endParaRPr>
          </a:p>
          <a:p>
            <a:pPr marL="285750" lvl="0" indent="-285750"/>
            <a:r>
              <a:rPr lang="en-US" sz="2400" dirty="0">
                <a:latin typeface="Bookman Old Style" panose="02050604050505020204" pitchFamily="18" charset="0"/>
              </a:rPr>
              <a:t>Identify the key elements of planning for communication.</a:t>
            </a:r>
            <a:endParaRPr lang="x-none" sz="2400" dirty="0">
              <a:latin typeface="Bookman Old Style" panose="02050604050505020204" pitchFamily="18" charset="0"/>
            </a:endParaRPr>
          </a:p>
          <a:p>
            <a:pPr marL="285750" lvl="0" indent="-285750"/>
            <a:r>
              <a:rPr lang="en-US" sz="2400" dirty="0">
                <a:latin typeface="Bookman Old Style" panose="02050604050505020204" pitchFamily="18" charset="0"/>
              </a:rPr>
              <a:t>Develop feedback mechanisms to measure the effectiveness of any communication</a:t>
            </a:r>
            <a:endParaRPr lang="x-none" sz="2400" dirty="0"/>
          </a:p>
          <a:p>
            <a:pPr marL="114300" indent="0">
              <a:buNone/>
            </a:pPr>
            <a:endParaRPr lang="x-none" dirty="0"/>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4</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272413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E77133-FBCB-495D-A2B2-3D9B36A6B6C8}"/>
              </a:ext>
            </a:extLst>
          </p:cNvPr>
          <p:cNvSpPr>
            <a:spLocks noGrp="1"/>
          </p:cNvSpPr>
          <p:nvPr>
            <p:ph type="title"/>
          </p:nvPr>
        </p:nvSpPr>
        <p:spPr/>
        <p:txBody>
          <a:bodyPr/>
          <a:lstStyle/>
          <a:p>
            <a:r>
              <a:rPr lang="en-GB" b="1" dirty="0"/>
              <a:t>Planning for Communication</a:t>
            </a:r>
            <a:endParaRPr lang="x-none" b="1" dirty="0"/>
          </a:p>
        </p:txBody>
      </p:sp>
      <p:sp>
        <p:nvSpPr>
          <p:cNvPr id="8" name="Content Placeholder 7">
            <a:extLst>
              <a:ext uri="{FF2B5EF4-FFF2-40B4-BE49-F238E27FC236}">
                <a16:creationId xmlns:a16="http://schemas.microsoft.com/office/drawing/2014/main" xmlns="" id="{BF380143-7EBC-431C-BAC7-A4981EBEE2F6}"/>
              </a:ext>
            </a:extLst>
          </p:cNvPr>
          <p:cNvSpPr>
            <a:spLocks noGrp="1"/>
          </p:cNvSpPr>
          <p:nvPr>
            <p:ph idx="1"/>
          </p:nvPr>
        </p:nvSpPr>
        <p:spPr/>
        <p:txBody>
          <a:bodyPr>
            <a:normAutofit fontScale="92500" lnSpcReduction="10000"/>
          </a:bodyPr>
          <a:lstStyle/>
          <a:p>
            <a:pPr indent="-342900"/>
            <a:r>
              <a:rPr lang="en-GB" sz="2400" dirty="0">
                <a:latin typeface="+mj-lt"/>
              </a:rPr>
              <a:t>Planning entails the preparation done before communication takes place. </a:t>
            </a:r>
          </a:p>
          <a:p>
            <a:pPr indent="-342900"/>
            <a:r>
              <a:rPr lang="x-none" sz="2400" dirty="0">
                <a:latin typeface="+mj-lt"/>
              </a:rPr>
              <a:t>When planning to communicate, it</a:t>
            </a:r>
            <a:r>
              <a:rPr lang="en-GB" sz="2400" dirty="0">
                <a:latin typeface="+mj-lt"/>
              </a:rPr>
              <a:t> </a:t>
            </a:r>
            <a:r>
              <a:rPr lang="en-GB" sz="2400" dirty="0" err="1">
                <a:latin typeface="+mj-lt"/>
              </a:rPr>
              <a:t>i</a:t>
            </a:r>
            <a:r>
              <a:rPr lang="x-none" sz="2400" dirty="0">
                <a:latin typeface="+mj-lt"/>
              </a:rPr>
              <a:t>s essential to consider several key elements to ensure the message is clear, effective, and reaches the intended audience appropriately.</a:t>
            </a:r>
            <a:r>
              <a:rPr lang="en-GB" sz="2400" dirty="0">
                <a:latin typeface="+mj-lt"/>
              </a:rPr>
              <a:t> </a:t>
            </a:r>
            <a:r>
              <a:rPr lang="en-GB" sz="2400" dirty="0">
                <a:latin typeface="Bookman Old Style" panose="02050604050505020204" pitchFamily="18" charset="0"/>
              </a:rPr>
              <a:t>These include:</a:t>
            </a:r>
          </a:p>
          <a:p>
            <a:pPr lvl="1" indent="-342900">
              <a:buFont typeface="Wingdings" panose="05000000000000000000" pitchFamily="2" charset="2"/>
              <a:buChar char="q"/>
            </a:pPr>
            <a:r>
              <a:rPr lang="en-GB" sz="2200" dirty="0">
                <a:latin typeface="Bookman Old Style" panose="02050604050505020204" pitchFamily="18" charset="0"/>
              </a:rPr>
              <a:t>Purpose</a:t>
            </a:r>
          </a:p>
          <a:p>
            <a:pPr lvl="1" indent="-342900">
              <a:buFont typeface="Wingdings" panose="05000000000000000000" pitchFamily="2" charset="2"/>
              <a:buChar char="q"/>
            </a:pPr>
            <a:r>
              <a:rPr lang="en-GB" sz="2200" dirty="0">
                <a:latin typeface="Bookman Old Style" panose="02050604050505020204" pitchFamily="18" charset="0"/>
              </a:rPr>
              <a:t>Audience</a:t>
            </a:r>
          </a:p>
          <a:p>
            <a:pPr lvl="1" indent="-342900">
              <a:buFont typeface="Wingdings" panose="05000000000000000000" pitchFamily="2" charset="2"/>
              <a:buChar char="q"/>
            </a:pPr>
            <a:r>
              <a:rPr lang="en-GB" sz="2200" dirty="0">
                <a:latin typeface="Bookman Old Style" panose="02050604050505020204" pitchFamily="18" charset="0"/>
              </a:rPr>
              <a:t>Structure</a:t>
            </a:r>
          </a:p>
          <a:p>
            <a:pPr lvl="1" indent="-342900">
              <a:buFont typeface="Wingdings" panose="05000000000000000000" pitchFamily="2" charset="2"/>
              <a:buChar char="q"/>
            </a:pPr>
            <a:r>
              <a:rPr lang="en-GB" sz="2200" dirty="0">
                <a:latin typeface="Bookman Old Style" panose="02050604050505020204" pitchFamily="18" charset="0"/>
              </a:rPr>
              <a:t>Style</a:t>
            </a:r>
          </a:p>
          <a:p>
            <a:pPr lvl="1" indent="-342900">
              <a:buFont typeface="Wingdings" panose="05000000000000000000" pitchFamily="2" charset="2"/>
              <a:buChar char="q"/>
            </a:pPr>
            <a:r>
              <a:rPr lang="en-GB" sz="2200" dirty="0">
                <a:latin typeface="Bookman Old Style" panose="02050604050505020204" pitchFamily="18" charset="0"/>
              </a:rPr>
              <a:t>Timing</a:t>
            </a:r>
          </a:p>
          <a:p>
            <a:pPr lvl="1" indent="-342900">
              <a:buFont typeface="Wingdings" panose="05000000000000000000" pitchFamily="2" charset="2"/>
              <a:buChar char="q"/>
            </a:pPr>
            <a:r>
              <a:rPr lang="en-GB" sz="2200" dirty="0">
                <a:latin typeface="Bookman Old Style" panose="02050604050505020204" pitchFamily="18" charset="0"/>
              </a:rPr>
              <a:t>Resources</a:t>
            </a:r>
          </a:p>
          <a:p>
            <a:pPr lvl="1" indent="-342900">
              <a:buFont typeface="Wingdings" panose="05000000000000000000" pitchFamily="2" charset="2"/>
              <a:buChar char="q"/>
            </a:pPr>
            <a:r>
              <a:rPr lang="en-GB" sz="2200" dirty="0">
                <a:latin typeface="Bookman Old Style" panose="02050604050505020204" pitchFamily="18" charset="0"/>
              </a:rPr>
              <a:t>Message</a:t>
            </a:r>
          </a:p>
          <a:p>
            <a:pPr lvl="1" indent="-342900">
              <a:buFont typeface="Wingdings" panose="05000000000000000000" pitchFamily="2" charset="2"/>
              <a:buChar char="q"/>
            </a:pPr>
            <a:r>
              <a:rPr lang="en-GB" sz="2200" dirty="0">
                <a:latin typeface="Bookman Old Style" panose="02050604050505020204" pitchFamily="18" charset="0"/>
              </a:rPr>
              <a:t>Evaluation</a:t>
            </a:r>
          </a:p>
          <a:p>
            <a:pPr lvl="1" indent="-342900">
              <a:buFont typeface="Wingdings" panose="05000000000000000000" pitchFamily="2" charset="2"/>
              <a:buChar char="q"/>
            </a:pPr>
            <a:endParaRPr lang="en-GB" sz="2200" dirty="0">
              <a:latin typeface="Bookman Old Style" panose="02050604050505020204" pitchFamily="18" charset="0"/>
            </a:endParaRPr>
          </a:p>
          <a:p>
            <a:pPr lvl="1" indent="-342900">
              <a:buFont typeface="Wingdings" panose="05000000000000000000" pitchFamily="2" charset="2"/>
              <a:buChar char="q"/>
            </a:pPr>
            <a:endParaRPr lang="en-GB" sz="2200" dirty="0">
              <a:latin typeface="Bookman Old Style" panose="02050604050505020204" pitchFamily="18" charset="0"/>
            </a:endParaRPr>
          </a:p>
          <a:p>
            <a:pPr lvl="1" indent="-342900">
              <a:buFont typeface="Wingdings" panose="05000000000000000000" pitchFamily="2" charset="2"/>
              <a:buChar char="q"/>
            </a:pPr>
            <a:endParaRPr lang="x-none" sz="2200" dirty="0"/>
          </a:p>
          <a:p>
            <a:endParaRPr lang="x-none" dirty="0"/>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5</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xmlns="" id="{18371CAD-3B2D-444C-86A4-E04C7599DE42}"/>
              </a:ext>
            </a:extLst>
          </p:cNvPr>
          <p:cNvPicPr>
            <a:picLocks noChangeAspect="1"/>
          </p:cNvPicPr>
          <p:nvPr/>
        </p:nvPicPr>
        <p:blipFill>
          <a:blip r:embed="rId3"/>
          <a:stretch>
            <a:fillRect/>
          </a:stretch>
        </p:blipFill>
        <p:spPr>
          <a:xfrm>
            <a:off x="5523435" y="3429000"/>
            <a:ext cx="3765671" cy="2808312"/>
          </a:xfrm>
          <a:prstGeom prst="rect">
            <a:avLst/>
          </a:prstGeom>
        </p:spPr>
      </p:pic>
    </p:spTree>
    <p:extLst>
      <p:ext uri="{BB962C8B-B14F-4D97-AF65-F5344CB8AC3E}">
        <p14:creationId xmlns:p14="http://schemas.microsoft.com/office/powerpoint/2010/main" val="371678188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sz="3000" b="1" dirty="0">
                <a:latin typeface="Bookman Old Style" panose="02050604050505020204" pitchFamily="18" charset="0"/>
              </a:rPr>
              <a:t>1.	Purpose / Objectives / Goal (Why)</a:t>
            </a:r>
            <a:endParaRPr lang="en-US" sz="3000" b="1" dirty="0"/>
          </a:p>
        </p:txBody>
      </p:sp>
      <p:sp>
        <p:nvSpPr>
          <p:cNvPr id="14" name="Content Placeholder 13"/>
          <p:cNvSpPr>
            <a:spLocks noGrp="1"/>
          </p:cNvSpPr>
          <p:nvPr>
            <p:ph sz="half" idx="1"/>
          </p:nvPr>
        </p:nvSpPr>
        <p:spPr>
          <a:xfrm>
            <a:off x="540067" y="1536192"/>
            <a:ext cx="4572576" cy="4917144"/>
          </a:xfrm>
          <a:solidFill>
            <a:schemeClr val="bg1"/>
          </a:solidFill>
          <a:ln>
            <a:solidFill>
              <a:schemeClr val="accent1"/>
            </a:solidFill>
          </a:ln>
        </p:spPr>
        <p:txBody>
          <a:bodyPr>
            <a:noAutofit/>
          </a:bodyPr>
          <a:lstStyle/>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What is the main goal or purpose of the communication? </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What are the specific objectives you want to accomplish?</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What do you hope to achieve through the communication?</a:t>
            </a:r>
          </a:p>
          <a:p>
            <a:pPr marL="0" indent="0">
              <a:buNone/>
            </a:pPr>
            <a:endParaRPr lang="en-GB" sz="2000" b="1" dirty="0">
              <a:latin typeface="Bookman Old Style" panose="02050604050505020204" pitchFamily="18" charset="0"/>
              <a:cs typeface="Arial" panose="020B0604020202020204" pitchFamily="34" charset="0"/>
            </a:endParaRPr>
          </a:p>
          <a:p>
            <a:pPr marL="0" indent="0">
              <a:buNone/>
            </a:pPr>
            <a:r>
              <a:rPr lang="en-GB" sz="2000" b="1" dirty="0">
                <a:latin typeface="Bookman Old Style" panose="02050604050505020204" pitchFamily="18" charset="0"/>
                <a:cs typeface="Arial" panose="020B0604020202020204" pitchFamily="34" charset="0"/>
              </a:rPr>
              <a:t>Key Points:</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Purpose: Inform, persuade, entertain, instruct</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Outcome: Desired knowledge, feelings, actions.</a:t>
            </a:r>
          </a:p>
          <a:p>
            <a:pPr marL="0" indent="0" algn="just">
              <a:lnSpc>
                <a:spcPct val="150000"/>
              </a:lnSpc>
              <a:buNone/>
            </a:pPr>
            <a:endParaRPr lang="en-US" sz="1800" dirty="0">
              <a:latin typeface="+mj-lt"/>
              <a:cs typeface="Times New Roman" panose="0202060305040502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6</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Content Placeholder 4" descr="A_professional_image_symbolizing_business_goals_an_corrected.png">
            <a:extLst>
              <a:ext uri="{FF2B5EF4-FFF2-40B4-BE49-F238E27FC236}">
                <a16:creationId xmlns:a16="http://schemas.microsoft.com/office/drawing/2014/main" xmlns="" id="{6E6D0528-BB11-EBF7-AE16-416D42E67073}"/>
              </a:ext>
            </a:extLst>
          </p:cNvPr>
          <p:cNvPicPr>
            <a:picLocks noGrp="1" noChangeAspect="1"/>
          </p:cNvPicPr>
          <p:nvPr>
            <p:ph sz="half" idx="2"/>
          </p:nvPr>
        </p:nvPicPr>
        <p:blipFill>
          <a:blip r:embed="rId3"/>
          <a:stretch>
            <a:fillRect/>
          </a:stretch>
        </p:blipFill>
        <p:spPr>
          <a:xfrm>
            <a:off x="5247719" y="1531935"/>
            <a:ext cx="4267756" cy="4921401"/>
          </a:xfrm>
          <a:prstGeom prst="rect">
            <a:avLst/>
          </a:prstGeom>
        </p:spPr>
      </p:pic>
    </p:spTree>
    <p:extLst>
      <p:ext uri="{BB962C8B-B14F-4D97-AF65-F5344CB8AC3E}">
        <p14:creationId xmlns:p14="http://schemas.microsoft.com/office/powerpoint/2010/main" val="260489334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sz="3200" b="1" dirty="0"/>
              <a:t> 2. Audience (Where / Whom/ Who)</a:t>
            </a:r>
          </a:p>
        </p:txBody>
      </p:sp>
      <p:sp>
        <p:nvSpPr>
          <p:cNvPr id="14" name="Content Placeholder 13"/>
          <p:cNvSpPr>
            <a:spLocks noGrp="1"/>
          </p:cNvSpPr>
          <p:nvPr>
            <p:ph sz="half" idx="1"/>
          </p:nvPr>
        </p:nvSpPr>
        <p:spPr>
          <a:xfrm>
            <a:off x="540067" y="1536191"/>
            <a:ext cx="4572576" cy="4951985"/>
          </a:xfrm>
          <a:solidFill>
            <a:schemeClr val="bg1"/>
          </a:solidFill>
          <a:ln>
            <a:solidFill>
              <a:schemeClr val="accent1"/>
            </a:solidFill>
          </a:ln>
        </p:spPr>
        <p:txBody>
          <a:bodyPr>
            <a:noAutofit/>
          </a:bodyPr>
          <a:lstStyle/>
          <a:p>
            <a:pPr>
              <a:buFont typeface="Wingdings" panose="05000000000000000000" pitchFamily="2" charset="2"/>
              <a:buChar char="q"/>
            </a:pPr>
            <a:r>
              <a:rPr lang="x-none" sz="2400" dirty="0">
                <a:latin typeface="Bookman Old Style" panose="02050604050505020204" pitchFamily="18" charset="0"/>
                <a:cs typeface="Arial" panose="020B0604020202020204" pitchFamily="34" charset="0"/>
              </a:rPr>
              <a:t>Who is the target audience for the communication?</a:t>
            </a:r>
            <a:endParaRPr lang="en-US" sz="2400" dirty="0">
              <a:latin typeface="Bookman Old Style" panose="02050604050505020204" pitchFamily="18" charset="0"/>
              <a:cs typeface="Arial" panose="020B0604020202020204" pitchFamily="34" charset="0"/>
            </a:endParaRPr>
          </a:p>
          <a:p>
            <a:pPr marL="0" indent="0">
              <a:buNone/>
            </a:pPr>
            <a:endParaRPr lang="x-none" sz="2400" dirty="0">
              <a:latin typeface="Bookman Old Style" panose="02050604050505020204" pitchFamily="18" charset="0"/>
              <a:cs typeface="Arial" panose="020B0604020202020204" pitchFamily="34" charset="0"/>
            </a:endParaRPr>
          </a:p>
          <a:p>
            <a:pPr>
              <a:buFont typeface="Wingdings" panose="05000000000000000000" pitchFamily="2" charset="2"/>
              <a:buChar char="q"/>
            </a:pPr>
            <a:r>
              <a:rPr lang="x-none" sz="2400" dirty="0">
                <a:latin typeface="Bookman Old Style" panose="02050604050505020204" pitchFamily="18" charset="0"/>
                <a:cs typeface="Arial" panose="020B0604020202020204" pitchFamily="34" charset="0"/>
              </a:rPr>
              <a:t>What are their demographics, knowledge levels, attitudes, and expectations?</a:t>
            </a:r>
            <a:endParaRPr lang="en-US" sz="2400" dirty="0">
              <a:latin typeface="Bookman Old Style" panose="02050604050505020204" pitchFamily="18" charset="0"/>
              <a:cs typeface="Arial" panose="020B0604020202020204" pitchFamily="34" charset="0"/>
            </a:endParaRPr>
          </a:p>
          <a:p>
            <a:pPr marL="0" indent="0">
              <a:buNone/>
            </a:pPr>
            <a:endParaRPr lang="x-none" sz="2400" dirty="0">
              <a:latin typeface="Bookman Old Style" panose="02050604050505020204" pitchFamily="18" charset="0"/>
              <a:cs typeface="Arial" panose="020B0604020202020204" pitchFamily="34" charset="0"/>
            </a:endParaRPr>
          </a:p>
          <a:p>
            <a:pPr>
              <a:buFont typeface="Wingdings" panose="05000000000000000000" pitchFamily="2" charset="2"/>
              <a:buChar char="q"/>
            </a:pPr>
            <a:r>
              <a:rPr lang="x-none" sz="2400" dirty="0">
                <a:latin typeface="Bookman Old Style" panose="02050604050505020204" pitchFamily="18" charset="0"/>
                <a:cs typeface="Arial" panose="020B0604020202020204" pitchFamily="34" charset="0"/>
              </a:rPr>
              <a:t>How can you tailor the communication to engage and echo with the audience?</a:t>
            </a:r>
          </a:p>
          <a:p>
            <a:pPr marL="0" indent="0" algn="just">
              <a:lnSpc>
                <a:spcPct val="150000"/>
              </a:lnSpc>
              <a:buNone/>
            </a:pPr>
            <a:endParaRPr lang="en-US" sz="2000" dirty="0">
              <a:latin typeface="+mj-lt"/>
              <a:cs typeface="Times New Roman" panose="0202060305040502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7</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Content Placeholder 4" descr="A_diverse_group_of_people_representing_different_d_corrected.png">
            <a:extLst>
              <a:ext uri="{FF2B5EF4-FFF2-40B4-BE49-F238E27FC236}">
                <a16:creationId xmlns:a16="http://schemas.microsoft.com/office/drawing/2014/main" xmlns="" id="{96E4EAEF-930B-3F5C-E18E-0B6E98F3E8E5}"/>
              </a:ext>
            </a:extLst>
          </p:cNvPr>
          <p:cNvPicPr>
            <a:picLocks noGrp="1" noChangeAspect="1"/>
          </p:cNvPicPr>
          <p:nvPr>
            <p:ph sz="half" idx="2"/>
          </p:nvPr>
        </p:nvPicPr>
        <p:blipFill>
          <a:blip r:embed="rId3"/>
          <a:stretch>
            <a:fillRect/>
          </a:stretch>
        </p:blipFill>
        <p:spPr>
          <a:xfrm>
            <a:off x="5476875" y="1531936"/>
            <a:ext cx="4038600" cy="4956240"/>
          </a:xfrm>
          <a:prstGeom prst="rect">
            <a:avLst/>
          </a:prstGeom>
        </p:spPr>
      </p:pic>
    </p:spTree>
    <p:extLst>
      <p:ext uri="{BB962C8B-B14F-4D97-AF65-F5344CB8AC3E}">
        <p14:creationId xmlns:p14="http://schemas.microsoft.com/office/powerpoint/2010/main" val="84246069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851" y="274638"/>
            <a:ext cx="8678724" cy="1143000"/>
          </a:xfrm>
          <a:ln>
            <a:noFill/>
          </a:ln>
        </p:spPr>
        <p:txBody>
          <a:bodyPr/>
          <a:lstStyle/>
          <a:p>
            <a:r>
              <a:rPr lang="en-US" sz="3600" b="1" dirty="0">
                <a:latin typeface="Arial" panose="020B0604020202020204" pitchFamily="34" charset="0"/>
                <a:cs typeface="Arial" panose="020B0604020202020204" pitchFamily="34" charset="0"/>
              </a:rPr>
              <a:t>3. Structure (How)</a:t>
            </a:r>
            <a:endParaRPr lang="en-US" sz="3600" b="1" dirty="0"/>
          </a:p>
        </p:txBody>
      </p:sp>
      <p:sp>
        <p:nvSpPr>
          <p:cNvPr id="14" name="Content Placeholder 13"/>
          <p:cNvSpPr>
            <a:spLocks noGrp="1"/>
          </p:cNvSpPr>
          <p:nvPr>
            <p:ph sz="half" idx="1"/>
          </p:nvPr>
        </p:nvSpPr>
        <p:spPr>
          <a:xfrm>
            <a:off x="765175" y="1536191"/>
            <a:ext cx="4347468" cy="4951985"/>
          </a:xfrm>
          <a:solidFill>
            <a:schemeClr val="bg1"/>
          </a:solidFill>
          <a:ln>
            <a:solidFill>
              <a:schemeClr val="accent1"/>
            </a:solidFill>
          </a:ln>
        </p:spPr>
        <p:txBody>
          <a:bodyPr>
            <a:noAutofit/>
          </a:bodyPr>
          <a:lstStyle/>
          <a:p>
            <a:pPr marL="0" indent="0">
              <a:buNone/>
            </a:pPr>
            <a:r>
              <a:rPr lang="en-GB" sz="2000" dirty="0">
                <a:latin typeface="Bookman Old Style" panose="02050604050505020204" pitchFamily="18" charset="0"/>
                <a:cs typeface="Arial" panose="020B0604020202020204" pitchFamily="34" charset="0"/>
              </a:rPr>
              <a:t>The structure refers to how the content and information within the communication is organized and presented.</a:t>
            </a:r>
          </a:p>
          <a:p>
            <a:pPr marL="0" indent="0">
              <a:buNone/>
            </a:pPr>
            <a:r>
              <a:rPr lang="en-GB" sz="2000" dirty="0">
                <a:latin typeface="Bookman Old Style" panose="02050604050505020204" pitchFamily="18" charset="0"/>
                <a:cs typeface="Arial" panose="020B0604020202020204" pitchFamily="34" charset="0"/>
              </a:rPr>
              <a:t>This also considers the element of the channel. </a:t>
            </a:r>
          </a:p>
          <a:p>
            <a:pPr marL="0" indent="0">
              <a:buNone/>
            </a:pPr>
            <a:endParaRPr lang="en-GB" sz="2000" dirty="0">
              <a:latin typeface="Bookman Old Style" panose="02050604050505020204" pitchFamily="18" charset="0"/>
              <a:cs typeface="Arial" panose="020B0604020202020204" pitchFamily="34" charset="0"/>
            </a:endParaRPr>
          </a:p>
          <a:p>
            <a:pPr marL="0" indent="0">
              <a:buNone/>
            </a:pPr>
            <a:r>
              <a:rPr lang="en-GB" sz="2000" b="1" dirty="0">
                <a:latin typeface="Bookman Old Style" panose="02050604050505020204" pitchFamily="18" charset="0"/>
                <a:cs typeface="Arial" panose="020B0604020202020204" pitchFamily="34" charset="0"/>
              </a:rPr>
              <a:t>Key Points:</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Introduction</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Body</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Conclusion</a:t>
            </a:r>
          </a:p>
          <a:p>
            <a:pPr marL="0" indent="0" algn="just">
              <a:buNone/>
            </a:pPr>
            <a:endParaRPr lang="en-US" sz="2000" dirty="0">
              <a:latin typeface="+mj-lt"/>
              <a:cs typeface="Times New Roman" panose="0202060305040502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8/14/2024</a:t>
            </a:fld>
            <a:endParaRPr lang="en-US"/>
          </a:p>
        </p:txBody>
      </p:sp>
      <p:sp>
        <p:nvSpPr>
          <p:cNvPr id="13" name="Slide Number Placeholder 12"/>
          <p:cNvSpPr>
            <a:spLocks noGrp="1"/>
          </p:cNvSpPr>
          <p:nvPr>
            <p:ph type="sldNum" sz="quarter" idx="12"/>
          </p:nvPr>
        </p:nvSpPr>
        <p:spPr/>
        <p:txBody>
          <a:bodyPr/>
          <a:lstStyle/>
          <a:p>
            <a:r>
              <a:rPr lang="en-US" dirty="0"/>
              <a:t>8</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Content Placeholder 5">
            <a:extLst>
              <a:ext uri="{FF2B5EF4-FFF2-40B4-BE49-F238E27FC236}">
                <a16:creationId xmlns:a16="http://schemas.microsoft.com/office/drawing/2014/main" xmlns="" id="{A71B2158-FA65-5718-BD3C-A4EF2DA77C90}"/>
              </a:ext>
            </a:extLst>
          </p:cNvPr>
          <p:cNvPicPr>
            <a:picLocks noGrp="1" noChangeAspect="1"/>
          </p:cNvPicPr>
          <p:nvPr>
            <p:ph sz="half" idx="2"/>
          </p:nvPr>
        </p:nvPicPr>
        <p:blipFill>
          <a:blip r:embed="rId3"/>
          <a:stretch>
            <a:fillRect/>
          </a:stretch>
        </p:blipFill>
        <p:spPr>
          <a:xfrm>
            <a:off x="5476875" y="1531935"/>
            <a:ext cx="4038600" cy="4956241"/>
          </a:xfrm>
        </p:spPr>
      </p:pic>
    </p:spTree>
    <p:extLst>
      <p:ext uri="{BB962C8B-B14F-4D97-AF65-F5344CB8AC3E}">
        <p14:creationId xmlns:p14="http://schemas.microsoft.com/office/powerpoint/2010/main" val="148445601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1285</TotalTime>
  <Words>843</Words>
  <Application>Microsoft Office PowerPoint</Application>
  <PresentationFormat>Custom</PresentationFormat>
  <Paragraphs>148</Paragraphs>
  <Slides>18</Slides>
  <Notes>0</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Adjacency</vt:lpstr>
      <vt:lpstr>PowerPoint Presentation</vt:lpstr>
      <vt:lpstr>PowerPoint Presentation</vt:lpstr>
      <vt:lpstr>Topic Outline</vt:lpstr>
      <vt:lpstr>Introduction</vt:lpstr>
      <vt:lpstr>Topic Learning Outcomes</vt:lpstr>
      <vt:lpstr>Planning for Communication</vt:lpstr>
      <vt:lpstr>1. Purpose / Objectives / Goal (Why)</vt:lpstr>
      <vt:lpstr> 2. Audience (Where / Whom/ Who)</vt:lpstr>
      <vt:lpstr>3. Structure (How)</vt:lpstr>
      <vt:lpstr>4. Style (How)</vt:lpstr>
      <vt:lpstr>5. Timing (When)</vt:lpstr>
      <vt:lpstr>6. Resources (What)</vt:lpstr>
      <vt:lpstr>7. Message (What)</vt:lpstr>
      <vt:lpstr>8. Mechanisms / Evaluation</vt:lpstr>
      <vt:lpstr>Exercise:</vt:lpstr>
      <vt:lpstr>Exercise Questions:</vt:lpstr>
      <vt:lpstr>THANKS FOR LISTENING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ELITEBOOK840</cp:lastModifiedBy>
  <cp:revision>93</cp:revision>
  <dcterms:created xsi:type="dcterms:W3CDTF">2024-07-22T14:26:40Z</dcterms:created>
  <dcterms:modified xsi:type="dcterms:W3CDTF">2024-08-14T12:07:42Z</dcterms:modified>
</cp:coreProperties>
</file>