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6" r:id="rId3"/>
    <p:sldId id="257" r:id="rId4"/>
    <p:sldId id="258" r:id="rId5"/>
    <p:sldId id="259" r:id="rId6"/>
    <p:sldId id="262" r:id="rId7"/>
    <p:sldId id="263" r:id="rId8"/>
    <p:sldId id="286" r:id="rId9"/>
    <p:sldId id="283" r:id="rId10"/>
    <p:sldId id="285" r:id="rId11"/>
    <p:sldId id="274" r:id="rId12"/>
    <p:sldId id="273" r:id="rId13"/>
    <p:sldId id="275" r:id="rId14"/>
    <p:sldId id="272" r:id="rId15"/>
    <p:sldId id="271" r:id="rId16"/>
    <p:sldId id="284" r:id="rId17"/>
    <p:sldId id="277" r:id="rId18"/>
    <p:sldId id="282" r:id="rId19"/>
    <p:sldId id="281" r:id="rId20"/>
    <p:sldId id="280" r:id="rId21"/>
    <p:sldId id="279" r:id="rId22"/>
    <p:sldId id="28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7" autoAdjust="0"/>
    <p:restoredTop sz="94660"/>
  </p:normalViewPr>
  <p:slideViewPr>
    <p:cSldViewPr snapToGrid="0">
      <p:cViewPr>
        <p:scale>
          <a:sx n="100" d="100"/>
          <a:sy n="100" d="100"/>
        </p:scale>
        <p:origin x="72" y="-7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2/6/2024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ransition spd="slow">
    <p:push dir="u"/>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300446"/>
            <a:ext cx="7766936" cy="1175657"/>
          </a:xfrm>
        </p:spPr>
        <p:txBody>
          <a:bodyPr/>
          <a:lstStyle/>
          <a:p>
            <a:pPr algn="ctr"/>
            <a:r>
              <a:rPr lang="en-US" sz="3200" b="1" dirty="0" smtClean="0"/>
              <a:t>BUSINESS TRANSACTION PROCESSES</a:t>
            </a:r>
            <a:br>
              <a:rPr lang="en-US" sz="3200" b="1" dirty="0" smtClean="0"/>
            </a:br>
            <a:endParaRPr lang="en-US" sz="3200" b="1" dirty="0"/>
          </a:p>
        </p:txBody>
      </p:sp>
      <p:sp>
        <p:nvSpPr>
          <p:cNvPr id="3" name="Subtitle 2"/>
          <p:cNvSpPr>
            <a:spLocks noGrp="1"/>
          </p:cNvSpPr>
          <p:nvPr>
            <p:ph type="subTitle" idx="1"/>
          </p:nvPr>
        </p:nvSpPr>
        <p:spPr>
          <a:xfrm>
            <a:off x="478900" y="1319350"/>
            <a:ext cx="9823269" cy="5369418"/>
          </a:xfrm>
        </p:spPr>
        <p:txBody>
          <a:bodyPr>
            <a:noAutofit/>
          </a:bodyPr>
          <a:lstStyle/>
          <a:p>
            <a:pPr marL="457200" indent="-457200" algn="just">
              <a:buAutoNum type="arabicPeriod"/>
            </a:pPr>
            <a:r>
              <a:rPr lang="en-US" sz="2400" b="1" dirty="0" smtClean="0">
                <a:solidFill>
                  <a:schemeClr val="accent2"/>
                </a:solidFill>
              </a:rPr>
              <a:t>REVENUE </a:t>
            </a:r>
            <a:r>
              <a:rPr lang="en-US" sz="2400" b="1" dirty="0" smtClean="0">
                <a:solidFill>
                  <a:srgbClr val="92D050"/>
                </a:solidFill>
              </a:rPr>
              <a:t>CYCLE</a:t>
            </a:r>
            <a:r>
              <a:rPr lang="en-US" sz="2400" dirty="0" smtClean="0">
                <a:solidFill>
                  <a:schemeClr val="tx1"/>
                </a:solidFill>
              </a:rPr>
              <a:t>-</a:t>
            </a:r>
            <a:r>
              <a:rPr lang="en-US" sz="2400" dirty="0">
                <a:solidFill>
                  <a:schemeClr val="tx1"/>
                </a:solidFill>
              </a:rPr>
              <a:t>I</a:t>
            </a:r>
            <a:r>
              <a:rPr lang="en-US" sz="2400" dirty="0" smtClean="0">
                <a:solidFill>
                  <a:schemeClr val="tx1"/>
                </a:solidFill>
              </a:rPr>
              <a:t>nvolves </a:t>
            </a:r>
            <a:r>
              <a:rPr lang="en-US" sz="2400" dirty="0">
                <a:solidFill>
                  <a:schemeClr val="tx1"/>
                </a:solidFill>
              </a:rPr>
              <a:t>processing cash sales, credit sales, &amp;</a:t>
            </a:r>
            <a:r>
              <a:rPr lang="en-US" sz="2400" dirty="0" smtClean="0">
                <a:solidFill>
                  <a:schemeClr val="tx1"/>
                </a:solidFill>
              </a:rPr>
              <a:t> </a:t>
            </a:r>
            <a:r>
              <a:rPr lang="en-US" sz="2400" dirty="0">
                <a:solidFill>
                  <a:schemeClr val="tx1"/>
                </a:solidFill>
              </a:rPr>
              <a:t>the receipt of cash following a credit sale. </a:t>
            </a:r>
            <a:endParaRPr lang="en-US" sz="2400" dirty="0" smtClean="0">
              <a:solidFill>
                <a:schemeClr val="tx1"/>
              </a:solidFill>
            </a:endParaRPr>
          </a:p>
          <a:p>
            <a:pPr algn="just"/>
            <a:r>
              <a:rPr lang="en-US" sz="2400" dirty="0" smtClean="0">
                <a:solidFill>
                  <a:schemeClr val="tx1"/>
                </a:solidFill>
              </a:rPr>
              <a:t>NB: Revenue </a:t>
            </a:r>
            <a:r>
              <a:rPr lang="en-US" sz="2400" dirty="0">
                <a:solidFill>
                  <a:schemeClr val="tx1"/>
                </a:solidFill>
              </a:rPr>
              <a:t>cycle </a:t>
            </a:r>
            <a:r>
              <a:rPr lang="en-US" sz="2400" dirty="0" smtClean="0">
                <a:solidFill>
                  <a:schemeClr val="tx1"/>
                </a:solidFill>
              </a:rPr>
              <a:t>transactions have </a:t>
            </a:r>
            <a:r>
              <a:rPr lang="en-US" sz="2400" dirty="0">
                <a:solidFill>
                  <a:schemeClr val="tx1"/>
                </a:solidFill>
              </a:rPr>
              <a:t>a physical </a:t>
            </a:r>
            <a:r>
              <a:rPr lang="en-US" sz="2400" dirty="0" smtClean="0">
                <a:solidFill>
                  <a:schemeClr val="tx1"/>
                </a:solidFill>
              </a:rPr>
              <a:t>&amp;s </a:t>
            </a:r>
            <a:r>
              <a:rPr lang="en-US" sz="2400" dirty="0">
                <a:solidFill>
                  <a:schemeClr val="tx1"/>
                </a:solidFill>
              </a:rPr>
              <a:t>a financial component, which are processed separately</a:t>
            </a:r>
            <a:endParaRPr lang="en-US" sz="2400" b="1" dirty="0" smtClean="0">
              <a:solidFill>
                <a:schemeClr val="tx1"/>
              </a:solidFill>
            </a:endParaRPr>
          </a:p>
          <a:p>
            <a:pPr algn="just"/>
            <a:r>
              <a:rPr lang="en-US" sz="2400" b="1" dirty="0">
                <a:solidFill>
                  <a:schemeClr val="accent2"/>
                </a:solidFill>
              </a:rPr>
              <a:t/>
            </a:r>
            <a:br>
              <a:rPr lang="en-US" sz="2400" b="1" dirty="0">
                <a:solidFill>
                  <a:schemeClr val="accent2"/>
                </a:solidFill>
              </a:rPr>
            </a:br>
            <a:r>
              <a:rPr lang="en-US" sz="2400" b="1" dirty="0">
                <a:solidFill>
                  <a:schemeClr val="accent2"/>
                </a:solidFill>
              </a:rPr>
              <a:t>1</a:t>
            </a:r>
            <a:r>
              <a:rPr lang="en-US" sz="2400" b="1" dirty="0" smtClean="0">
                <a:solidFill>
                  <a:schemeClr val="accent2"/>
                </a:solidFill>
              </a:rPr>
              <a:t>) </a:t>
            </a:r>
            <a:r>
              <a:rPr lang="en-US" sz="2400" b="1" dirty="0" smtClean="0">
                <a:solidFill>
                  <a:schemeClr val="accent2"/>
                </a:solidFill>
              </a:rPr>
              <a:t>Sales process: </a:t>
            </a:r>
          </a:p>
          <a:p>
            <a:pPr marL="342900" indent="-342900" algn="just">
              <a:buFont typeface="Wingdings" panose="05000000000000000000" pitchFamily="2" charset="2"/>
              <a:buChar char="v"/>
            </a:pPr>
            <a:r>
              <a:rPr lang="en-US" sz="2400" dirty="0">
                <a:solidFill>
                  <a:schemeClr val="tx1"/>
                </a:solidFill>
              </a:rPr>
              <a:t>M</a:t>
            </a:r>
            <a:r>
              <a:rPr lang="en-US" sz="2400" dirty="0" smtClean="0">
                <a:solidFill>
                  <a:schemeClr val="tx1"/>
                </a:solidFill>
              </a:rPr>
              <a:t>ajority </a:t>
            </a:r>
            <a:r>
              <a:rPr lang="en-US" sz="2400" dirty="0">
                <a:solidFill>
                  <a:schemeClr val="tx1"/>
                </a:solidFill>
              </a:rPr>
              <a:t>of business sales are made on credit &amp;</a:t>
            </a:r>
            <a:r>
              <a:rPr lang="en-US" sz="2400" dirty="0" smtClean="0">
                <a:solidFill>
                  <a:schemeClr val="tx1"/>
                </a:solidFill>
              </a:rPr>
              <a:t> </a:t>
            </a:r>
            <a:r>
              <a:rPr lang="en-US" sz="2400" dirty="0">
                <a:solidFill>
                  <a:schemeClr val="tx1"/>
                </a:solidFill>
              </a:rPr>
              <a:t>involve tasks such as preparing sales orders, granting credit, shipping products (or rendering of a </a:t>
            </a:r>
            <a:r>
              <a:rPr lang="en-US" sz="2400" dirty="0" smtClean="0">
                <a:solidFill>
                  <a:schemeClr val="tx1"/>
                </a:solidFill>
              </a:rPr>
              <a:t>service</a:t>
            </a:r>
            <a:r>
              <a:rPr lang="en-US" sz="2400" dirty="0">
                <a:solidFill>
                  <a:schemeClr val="tx1"/>
                </a:solidFill>
              </a:rPr>
              <a:t>) to the customer, billing customers, and recording the transaction in the accounts (accounts receivable, inventory, expenses, and sales).</a:t>
            </a:r>
            <a:endParaRPr lang="en-US" sz="2400" b="1" dirty="0" smtClean="0">
              <a:solidFill>
                <a:schemeClr val="tx1"/>
              </a:solidFill>
            </a:endParaRPr>
          </a:p>
          <a:p>
            <a:pPr marL="342900" indent="-342900" algn="just">
              <a:buFont typeface="Courier New" panose="02070309020205020404" pitchFamily="49" charset="0"/>
              <a:buChar char="o"/>
            </a:pPr>
            <a:r>
              <a:rPr lang="en-US" sz="2400" dirty="0"/>
              <a:t> </a:t>
            </a:r>
            <a:r>
              <a:rPr lang="en-US" sz="2400" dirty="0" smtClean="0">
                <a:solidFill>
                  <a:schemeClr val="tx1"/>
                </a:solidFill>
              </a:rPr>
              <a:t>Is a process of not </a:t>
            </a:r>
            <a:r>
              <a:rPr lang="en-US" sz="2400" dirty="0">
                <a:solidFill>
                  <a:schemeClr val="tx1"/>
                </a:solidFill>
              </a:rPr>
              <a:t>only making the sale, but also receiving payment from the </a:t>
            </a:r>
            <a:r>
              <a:rPr lang="en-US" sz="2400" dirty="0" smtClean="0">
                <a:solidFill>
                  <a:schemeClr val="tx1"/>
                </a:solidFill>
              </a:rPr>
              <a:t>customer</a:t>
            </a:r>
          </a:p>
          <a:p>
            <a:pPr marL="342900" indent="-342900" algn="just">
              <a:buFont typeface="Courier New" panose="02070309020205020404" pitchFamily="49" charset="0"/>
              <a:buChar char="o"/>
            </a:pPr>
            <a:endParaRPr lang="en-US" sz="2400" dirty="0" smtClean="0">
              <a:solidFill>
                <a:schemeClr val="tx1"/>
              </a:solidFill>
            </a:endParaRPr>
          </a:p>
        </p:txBody>
      </p:sp>
    </p:spTree>
    <p:extLst>
      <p:ext uri="{BB962C8B-B14F-4D97-AF65-F5344CB8AC3E}">
        <p14:creationId xmlns:p14="http://schemas.microsoft.com/office/powerpoint/2010/main" val="341694030"/>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71006"/>
          </a:xfrm>
        </p:spPr>
        <p:txBody>
          <a:bodyPr/>
          <a:lstStyle/>
          <a:p>
            <a:pPr algn="ctr"/>
            <a:r>
              <a:rPr lang="en-US" dirty="0" smtClean="0"/>
              <a:t>Steps for billing a customer</a:t>
            </a:r>
            <a:endParaRPr lang="en-US" dirty="0"/>
          </a:p>
        </p:txBody>
      </p:sp>
      <p:sp>
        <p:nvSpPr>
          <p:cNvPr id="3" name="Content Placeholder 2"/>
          <p:cNvSpPr>
            <a:spLocks noGrp="1"/>
          </p:cNvSpPr>
          <p:nvPr>
            <p:ph idx="1"/>
          </p:nvPr>
        </p:nvSpPr>
        <p:spPr>
          <a:xfrm>
            <a:off x="677334" y="2103121"/>
            <a:ext cx="8596668" cy="3938242"/>
          </a:xfrm>
        </p:spPr>
        <p:txBody>
          <a:bodyPr>
            <a:normAutofit/>
          </a:bodyPr>
          <a:lstStyle/>
          <a:p>
            <a:pPr marL="400050" indent="-400050">
              <a:buFont typeface="+mj-lt"/>
              <a:buAutoNum type="romanLcPeriod"/>
            </a:pPr>
            <a:r>
              <a:rPr lang="en-US" sz="2000" dirty="0">
                <a:solidFill>
                  <a:schemeClr val="tx1"/>
                </a:solidFill>
              </a:rPr>
              <a:t>Get Pricing </a:t>
            </a:r>
            <a:r>
              <a:rPr lang="en-US" sz="2000" dirty="0" smtClean="0">
                <a:solidFill>
                  <a:schemeClr val="tx1"/>
                </a:solidFill>
              </a:rPr>
              <a:t>Data</a:t>
            </a:r>
          </a:p>
          <a:p>
            <a:pPr marL="400050" indent="-400050">
              <a:buFont typeface="+mj-lt"/>
              <a:buAutoNum type="romanLcPeriod"/>
            </a:pPr>
            <a:r>
              <a:rPr lang="en-US" sz="2000" dirty="0">
                <a:solidFill>
                  <a:schemeClr val="tx1"/>
                </a:solidFill>
              </a:rPr>
              <a:t>Get Approved Sales </a:t>
            </a:r>
            <a:r>
              <a:rPr lang="en-US" sz="2000" dirty="0" smtClean="0">
                <a:solidFill>
                  <a:schemeClr val="tx1"/>
                </a:solidFill>
              </a:rPr>
              <a:t>Order</a:t>
            </a:r>
          </a:p>
          <a:p>
            <a:pPr marL="400050" indent="-400050">
              <a:buFont typeface="+mj-lt"/>
              <a:buAutoNum type="romanLcPeriod"/>
            </a:pPr>
            <a:r>
              <a:rPr lang="en-US" sz="2000" dirty="0">
                <a:solidFill>
                  <a:schemeClr val="tx1"/>
                </a:solidFill>
              </a:rPr>
              <a:t>Get Shipping </a:t>
            </a:r>
            <a:r>
              <a:rPr lang="en-US" sz="2000" dirty="0" smtClean="0">
                <a:solidFill>
                  <a:schemeClr val="tx1"/>
                </a:solidFill>
              </a:rPr>
              <a:t>Notice</a:t>
            </a:r>
          </a:p>
          <a:p>
            <a:pPr marL="400050" indent="-400050">
              <a:buFont typeface="+mj-lt"/>
              <a:buAutoNum type="romanLcPeriod"/>
            </a:pPr>
            <a:r>
              <a:rPr lang="en-US" sz="2000" dirty="0">
                <a:solidFill>
                  <a:schemeClr val="tx1"/>
                </a:solidFill>
              </a:rPr>
              <a:t>Prepare Customer </a:t>
            </a:r>
            <a:r>
              <a:rPr lang="en-US" sz="2000" dirty="0" smtClean="0">
                <a:solidFill>
                  <a:schemeClr val="tx1"/>
                </a:solidFill>
              </a:rPr>
              <a:t>Invoice</a:t>
            </a:r>
          </a:p>
          <a:p>
            <a:pPr marL="400050" indent="-400050">
              <a:buFont typeface="+mj-lt"/>
              <a:buAutoNum type="romanLcPeriod"/>
            </a:pPr>
            <a:r>
              <a:rPr lang="en-US" sz="2000" dirty="0">
                <a:solidFill>
                  <a:schemeClr val="tx1"/>
                </a:solidFill>
              </a:rPr>
              <a:t>Update Accounting Records (Record in Journal, Prepare Journal Voucher, Post to General </a:t>
            </a:r>
            <a:r>
              <a:rPr lang="en-US" sz="2000" dirty="0" smtClean="0">
                <a:solidFill>
                  <a:schemeClr val="tx1"/>
                </a:solidFill>
              </a:rPr>
              <a:t>Ledger)</a:t>
            </a:r>
            <a:endParaRPr lang="en-US" sz="2000" dirty="0">
              <a:solidFill>
                <a:schemeClr val="tx1"/>
              </a:solidFill>
            </a:endParaRPr>
          </a:p>
        </p:txBody>
      </p:sp>
    </p:spTree>
    <p:extLst>
      <p:ext uri="{BB962C8B-B14F-4D97-AF65-F5344CB8AC3E}">
        <p14:creationId xmlns:p14="http://schemas.microsoft.com/office/powerpoint/2010/main" val="1441697485"/>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Expenditure cycles</a:t>
            </a:r>
            <a:endParaRPr lang="en-US" dirty="0"/>
          </a:p>
        </p:txBody>
      </p:sp>
      <p:sp>
        <p:nvSpPr>
          <p:cNvPr id="3" name="Content Placeholder 2"/>
          <p:cNvSpPr>
            <a:spLocks noGrp="1"/>
          </p:cNvSpPr>
          <p:nvPr>
            <p:ph idx="1"/>
          </p:nvPr>
        </p:nvSpPr>
        <p:spPr>
          <a:xfrm>
            <a:off x="677334" y="1828801"/>
            <a:ext cx="8596668" cy="4212562"/>
          </a:xfrm>
        </p:spPr>
        <p:txBody>
          <a:bodyPr>
            <a:normAutofit/>
          </a:bodyPr>
          <a:lstStyle/>
          <a:p>
            <a:pPr algn="just">
              <a:buFont typeface="Wingdings" panose="05000000000000000000" pitchFamily="2" charset="2"/>
              <a:buChar char="v"/>
            </a:pPr>
            <a:r>
              <a:rPr lang="en-US" sz="2000" dirty="0" smtClean="0"/>
              <a:t>It involves Business </a:t>
            </a:r>
            <a:r>
              <a:rPr lang="en-US" sz="2000" dirty="0"/>
              <a:t>activities </a:t>
            </a:r>
            <a:r>
              <a:rPr lang="en-US" sz="2000" dirty="0" smtClean="0"/>
              <a:t>beginning with </a:t>
            </a:r>
            <a:r>
              <a:rPr lang="en-US" sz="2000" dirty="0"/>
              <a:t>the acquisition of materials, property, and labor in exchange for </a:t>
            </a:r>
            <a:r>
              <a:rPr lang="en-US" sz="2000" dirty="0" smtClean="0"/>
              <a:t>cash.</a:t>
            </a:r>
          </a:p>
          <a:p>
            <a:pPr algn="just">
              <a:buFont typeface="Wingdings" panose="05000000000000000000" pitchFamily="2" charset="2"/>
              <a:buChar char="v"/>
            </a:pPr>
            <a:endParaRPr lang="en-US" sz="2000" dirty="0"/>
          </a:p>
          <a:p>
            <a:pPr algn="just">
              <a:buAutoNum type="arabicPeriod"/>
            </a:pPr>
            <a:r>
              <a:rPr lang="en-US" sz="2000" dirty="0" smtClean="0">
                <a:solidFill>
                  <a:srgbClr val="92D050"/>
                </a:solidFill>
              </a:rPr>
              <a:t>Accounts payable/purchase process</a:t>
            </a:r>
          </a:p>
          <a:p>
            <a:pPr marL="0" indent="0" algn="just">
              <a:buNone/>
            </a:pPr>
            <a:r>
              <a:rPr lang="en-US" sz="2000" dirty="0" smtClean="0"/>
              <a:t>This </a:t>
            </a:r>
            <a:r>
              <a:rPr lang="en-US" sz="2000" dirty="0"/>
              <a:t>system recognizes the need to acquire physical inventory (such as raw materials) and places an order with the vendor. When the goods are received, the purchases system records the event by increasing inventory and </a:t>
            </a:r>
            <a:r>
              <a:rPr lang="en-US" sz="2000" dirty="0" smtClean="0"/>
              <a:t>establishing </a:t>
            </a:r>
            <a:r>
              <a:rPr lang="en-US" sz="2000" dirty="0"/>
              <a:t>an account payable to be paid at a later date.</a:t>
            </a:r>
            <a:endParaRPr lang="en-US" sz="2000" dirty="0">
              <a:solidFill>
                <a:srgbClr val="92D050"/>
              </a:solidFill>
            </a:endParaRPr>
          </a:p>
        </p:txBody>
      </p:sp>
    </p:spTree>
    <p:extLst>
      <p:ext uri="{BB962C8B-B14F-4D97-AF65-F5344CB8AC3E}">
        <p14:creationId xmlns:p14="http://schemas.microsoft.com/office/powerpoint/2010/main" val="89433975"/>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lgn="just">
              <a:buNone/>
            </a:pPr>
            <a:r>
              <a:rPr lang="en-US" sz="2000" dirty="0" smtClean="0">
                <a:solidFill>
                  <a:srgbClr val="92D050"/>
                </a:solidFill>
              </a:rPr>
              <a:t>2. Cash </a:t>
            </a:r>
            <a:r>
              <a:rPr lang="en-US" sz="2000" dirty="0">
                <a:solidFill>
                  <a:srgbClr val="92D050"/>
                </a:solidFill>
              </a:rPr>
              <a:t>disbursements system</a:t>
            </a:r>
            <a:r>
              <a:rPr lang="en-US" sz="2000" dirty="0"/>
              <a:t>. When the obligation created in the purchases system is due, the cash disbursements system authorizes the payment, disburses the funds to the vendor, and records the transaction by reducing the cash and accounts payable accounts. </a:t>
            </a:r>
            <a:endParaRPr lang="en-US" sz="2000" dirty="0" smtClean="0"/>
          </a:p>
          <a:p>
            <a:pPr marL="0" indent="0" algn="just">
              <a:buNone/>
            </a:pPr>
            <a:r>
              <a:rPr lang="en-US" sz="2000" dirty="0" smtClean="0">
                <a:solidFill>
                  <a:srgbClr val="92D050"/>
                </a:solidFill>
              </a:rPr>
              <a:t>3. Payroll </a:t>
            </a:r>
            <a:r>
              <a:rPr lang="en-US" sz="2000" dirty="0">
                <a:solidFill>
                  <a:srgbClr val="92D050"/>
                </a:solidFill>
              </a:rPr>
              <a:t>system. </a:t>
            </a:r>
            <a:r>
              <a:rPr lang="en-US" sz="2000" dirty="0"/>
              <a:t>The payroll system collects labor usage data for each employee, computes the payroll, and disburses paychecks to the employees. Conceptually, payroll is a special-case</a:t>
            </a:r>
          </a:p>
        </p:txBody>
      </p:sp>
    </p:spTree>
    <p:extLst>
      <p:ext uri="{BB962C8B-B14F-4D97-AF65-F5344CB8AC3E}">
        <p14:creationId xmlns:p14="http://schemas.microsoft.com/office/powerpoint/2010/main" val="3534929160"/>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6754"/>
            <a:ext cx="8596668" cy="1188721"/>
          </a:xfrm>
        </p:spPr>
        <p:txBody>
          <a:bodyPr/>
          <a:lstStyle/>
          <a:p>
            <a:r>
              <a:rPr lang="en-US" dirty="0" smtClean="0"/>
              <a:t>1. Acquisition/Payment </a:t>
            </a:r>
            <a:r>
              <a:rPr lang="en-US" dirty="0"/>
              <a:t>Process</a:t>
            </a:r>
            <a:br>
              <a:rPr lang="en-US" dirty="0"/>
            </a:br>
            <a:endParaRPr lang="en-US" dirty="0"/>
          </a:p>
        </p:txBody>
      </p:sp>
      <p:sp>
        <p:nvSpPr>
          <p:cNvPr id="3" name="Content Placeholder 2"/>
          <p:cNvSpPr>
            <a:spLocks noGrp="1"/>
          </p:cNvSpPr>
          <p:nvPr>
            <p:ph idx="1"/>
          </p:nvPr>
        </p:nvSpPr>
        <p:spPr>
          <a:xfrm>
            <a:off x="143691" y="1345475"/>
            <a:ext cx="9836332" cy="5290456"/>
          </a:xfrm>
        </p:spPr>
        <p:txBody>
          <a:bodyPr>
            <a:normAutofit/>
          </a:bodyPr>
          <a:lstStyle/>
          <a:p>
            <a:pPr algn="just">
              <a:buFont typeface="Wingdings" panose="05000000000000000000" pitchFamily="2" charset="2"/>
              <a:buChar char="Ø"/>
            </a:pPr>
            <a:r>
              <a:rPr lang="en-US" sz="2000" dirty="0" smtClean="0"/>
              <a:t>Are processes in acquiring a system, inventory fixed assets etc.</a:t>
            </a:r>
          </a:p>
          <a:p>
            <a:pPr algn="just"/>
            <a:r>
              <a:rPr lang="en-US" sz="2000" dirty="0" smtClean="0"/>
              <a:t>What is the acquisition method </a:t>
            </a:r>
            <a:r>
              <a:rPr lang="en-US" sz="2000" dirty="0" err="1" smtClean="0"/>
              <a:t>ie</a:t>
            </a:r>
            <a:r>
              <a:rPr lang="en-US" sz="2000" dirty="0" smtClean="0"/>
              <a:t> accrual or cash (later)</a:t>
            </a:r>
          </a:p>
          <a:p>
            <a:pPr algn="just"/>
            <a:r>
              <a:rPr lang="en-US" sz="2000" dirty="0" smtClean="0"/>
              <a:t>Steps</a:t>
            </a:r>
          </a:p>
          <a:p>
            <a:pPr algn="just">
              <a:buAutoNum type="arabicPeriod"/>
            </a:pPr>
            <a:r>
              <a:rPr lang="en-US" sz="2000" dirty="0" smtClean="0"/>
              <a:t>Initiation by user department</a:t>
            </a:r>
          </a:p>
          <a:p>
            <a:pPr algn="just">
              <a:buAutoNum type="arabicPeriod"/>
            </a:pPr>
            <a:r>
              <a:rPr lang="en-US" sz="2000" dirty="0" smtClean="0"/>
              <a:t>Approval and purchasing from relevant solicited vender/suppler</a:t>
            </a:r>
          </a:p>
          <a:p>
            <a:pPr algn="just">
              <a:buAutoNum type="arabicPeriod"/>
            </a:pPr>
            <a:r>
              <a:rPr lang="en-US" sz="2000" dirty="0" smtClean="0"/>
              <a:t>Receiving goods</a:t>
            </a:r>
          </a:p>
          <a:p>
            <a:pPr algn="just">
              <a:buAutoNum type="arabicPeriod"/>
            </a:pPr>
            <a:r>
              <a:rPr lang="en-US" sz="2000" dirty="0" smtClean="0"/>
              <a:t>Updating AP</a:t>
            </a:r>
          </a:p>
          <a:p>
            <a:pPr algn="just">
              <a:buAutoNum type="arabicPeriod"/>
            </a:pPr>
            <a:r>
              <a:rPr lang="en-US" sz="2000" dirty="0" smtClean="0"/>
              <a:t>Updating stock/asset records</a:t>
            </a:r>
          </a:p>
          <a:p>
            <a:pPr algn="just">
              <a:buAutoNum type="arabicPeriod"/>
            </a:pPr>
            <a:r>
              <a:rPr lang="en-US" sz="2000" dirty="0" smtClean="0"/>
              <a:t>Cash disbursement</a:t>
            </a:r>
          </a:p>
          <a:p>
            <a:pPr algn="just">
              <a:buAutoNum type="arabicPeriod"/>
            </a:pPr>
            <a:r>
              <a:rPr lang="en-US" sz="2000" dirty="0" smtClean="0"/>
              <a:t>Posting transaction to general ledger.</a:t>
            </a:r>
            <a:endParaRPr lang="en-US" sz="2000" dirty="0"/>
          </a:p>
        </p:txBody>
      </p:sp>
    </p:spTree>
    <p:extLst>
      <p:ext uri="{BB962C8B-B14F-4D97-AF65-F5344CB8AC3E}">
        <p14:creationId xmlns:p14="http://schemas.microsoft.com/office/powerpoint/2010/main" val="1997817426"/>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3510"/>
            <a:ext cx="8596668" cy="783770"/>
          </a:xfrm>
        </p:spPr>
        <p:txBody>
          <a:bodyPr/>
          <a:lstStyle/>
          <a:p>
            <a:pPr algn="ctr"/>
            <a:r>
              <a:rPr lang="en-US" dirty="0" smtClean="0"/>
              <a:t>2. Purchase process</a:t>
            </a:r>
            <a:endParaRPr lang="en-US" dirty="0"/>
          </a:p>
        </p:txBody>
      </p:sp>
      <p:sp>
        <p:nvSpPr>
          <p:cNvPr id="3" name="Content Placeholder 2"/>
          <p:cNvSpPr>
            <a:spLocks noGrp="1"/>
          </p:cNvSpPr>
          <p:nvPr>
            <p:ph idx="1"/>
          </p:nvPr>
        </p:nvSpPr>
        <p:spPr>
          <a:xfrm>
            <a:off x="182880" y="1214846"/>
            <a:ext cx="9666514" cy="5368833"/>
          </a:xfrm>
        </p:spPr>
        <p:txBody>
          <a:bodyPr>
            <a:normAutofit/>
          </a:bodyPr>
          <a:lstStyle/>
          <a:p>
            <a:pPr algn="just"/>
            <a:r>
              <a:rPr lang="en-US" sz="2000" dirty="0">
                <a:solidFill>
                  <a:schemeClr val="tx1"/>
                </a:solidFill>
              </a:rPr>
              <a:t>I</a:t>
            </a:r>
            <a:r>
              <a:rPr lang="en-US" sz="2000" dirty="0" smtClean="0">
                <a:solidFill>
                  <a:schemeClr val="tx1"/>
                </a:solidFill>
              </a:rPr>
              <a:t>nclude </a:t>
            </a:r>
            <a:r>
              <a:rPr lang="en-US" sz="2000" dirty="0">
                <a:solidFill>
                  <a:schemeClr val="tx1"/>
                </a:solidFill>
              </a:rPr>
              <a:t>the tasks involved in identifying inventory needs, </a:t>
            </a:r>
            <a:r>
              <a:rPr lang="en-US" sz="2000" dirty="0" smtClean="0">
                <a:solidFill>
                  <a:schemeClr val="tx1"/>
                </a:solidFill>
              </a:rPr>
              <a:t>placing </a:t>
            </a:r>
            <a:r>
              <a:rPr lang="en-US" sz="2000" dirty="0">
                <a:solidFill>
                  <a:schemeClr val="tx1"/>
                </a:solidFill>
              </a:rPr>
              <a:t>the order, receiving the inventory, and recognizing the </a:t>
            </a:r>
            <a:r>
              <a:rPr lang="en-US" sz="2000" dirty="0" smtClean="0">
                <a:solidFill>
                  <a:schemeClr val="tx1"/>
                </a:solidFill>
              </a:rPr>
              <a:t>liability</a:t>
            </a:r>
          </a:p>
          <a:p>
            <a:pPr algn="just"/>
            <a:r>
              <a:rPr lang="en-US" sz="2000" dirty="0" smtClean="0">
                <a:solidFill>
                  <a:schemeClr val="accent1"/>
                </a:solidFill>
              </a:rPr>
              <a:t>Steps</a:t>
            </a:r>
          </a:p>
          <a:p>
            <a:pPr algn="just">
              <a:buAutoNum type="arabicPeriod"/>
            </a:pPr>
            <a:r>
              <a:rPr lang="en-US" sz="2000" b="1" dirty="0" smtClean="0">
                <a:solidFill>
                  <a:schemeClr val="accent1"/>
                </a:solidFill>
              </a:rPr>
              <a:t>Monitor </a:t>
            </a:r>
            <a:r>
              <a:rPr lang="en-US" sz="2000" b="1" dirty="0">
                <a:solidFill>
                  <a:schemeClr val="accent1"/>
                </a:solidFill>
              </a:rPr>
              <a:t>Inventory Records</a:t>
            </a:r>
            <a:r>
              <a:rPr lang="en-US" sz="2000" dirty="0">
                <a:solidFill>
                  <a:schemeClr val="tx1"/>
                </a:solidFill>
              </a:rPr>
              <a:t>. When inventories drop to a predetermined reorder point, a purchase requisition is prepared and sent to the prepare purchase order function to initiate the purchase </a:t>
            </a:r>
            <a:r>
              <a:rPr lang="en-US" sz="2000" dirty="0" smtClean="0">
                <a:solidFill>
                  <a:schemeClr val="tx1"/>
                </a:solidFill>
              </a:rPr>
              <a:t>process</a:t>
            </a:r>
          </a:p>
          <a:p>
            <a:pPr algn="just">
              <a:buAutoNum type="arabicPeriod"/>
            </a:pPr>
            <a:r>
              <a:rPr lang="en-US" sz="2000" dirty="0">
                <a:solidFill>
                  <a:schemeClr val="accent1"/>
                </a:solidFill>
              </a:rPr>
              <a:t>Prepare Purchase Order</a:t>
            </a:r>
            <a:r>
              <a:rPr lang="en-US" sz="2000" dirty="0"/>
              <a:t>. The prepare purchase order function receives the purchase requisitions, which are sorted by vendor if </a:t>
            </a:r>
            <a:r>
              <a:rPr lang="en-US" sz="2000" dirty="0" smtClean="0"/>
              <a:t>necessary</a:t>
            </a:r>
          </a:p>
          <a:p>
            <a:pPr algn="just">
              <a:buAutoNum type="arabicPeriod"/>
            </a:pPr>
            <a:r>
              <a:rPr lang="en-US" sz="2000" dirty="0">
                <a:solidFill>
                  <a:schemeClr val="accent1"/>
                </a:solidFill>
              </a:rPr>
              <a:t>Receive Goods. </a:t>
            </a:r>
            <a:r>
              <a:rPr lang="en-US" sz="2000" dirty="0"/>
              <a:t>Most firms encounter a time lag (sometimes a significant one) between placing the order and receiving the inventory. Upon completion of the physical count and inspection, the receiving clerk prepares a receiving report stating the quantity and condition of the inventories</a:t>
            </a:r>
            <a:r>
              <a:rPr lang="en-US" sz="2000" dirty="0" smtClean="0"/>
              <a:t>. Receive AP report file</a:t>
            </a:r>
            <a:endParaRPr lang="en-US" sz="2000" dirty="0">
              <a:solidFill>
                <a:schemeClr val="tx1"/>
              </a:solidFill>
            </a:endParaRPr>
          </a:p>
        </p:txBody>
      </p:sp>
    </p:spTree>
    <p:extLst>
      <p:ext uri="{BB962C8B-B14F-4D97-AF65-F5344CB8AC3E}">
        <p14:creationId xmlns:p14="http://schemas.microsoft.com/office/powerpoint/2010/main" val="3744686113"/>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9634"/>
            <a:ext cx="8596668" cy="1306286"/>
          </a:xfrm>
        </p:spPr>
        <p:txBody>
          <a:bodyPr/>
          <a:lstStyle/>
          <a:p>
            <a:pPr algn="ctr"/>
            <a:r>
              <a:rPr lang="en-US" dirty="0" smtClean="0"/>
              <a:t>CONT’</a:t>
            </a:r>
            <a:endParaRPr lang="en-US" dirty="0"/>
          </a:p>
        </p:txBody>
      </p:sp>
      <p:sp>
        <p:nvSpPr>
          <p:cNvPr id="3" name="Content Placeholder 2"/>
          <p:cNvSpPr>
            <a:spLocks noGrp="1"/>
          </p:cNvSpPr>
          <p:nvPr>
            <p:ph idx="1"/>
          </p:nvPr>
        </p:nvSpPr>
        <p:spPr>
          <a:xfrm>
            <a:off x="130629" y="1097281"/>
            <a:ext cx="9823267" cy="4944082"/>
          </a:xfrm>
        </p:spPr>
        <p:txBody>
          <a:bodyPr/>
          <a:lstStyle/>
          <a:p>
            <a:pPr marL="0" indent="0" algn="just">
              <a:buNone/>
            </a:pPr>
            <a:r>
              <a:rPr lang="en-US" dirty="0" smtClean="0"/>
              <a:t>4</a:t>
            </a:r>
            <a:r>
              <a:rPr lang="en-US" sz="2000" dirty="0" smtClean="0"/>
              <a:t>. </a:t>
            </a:r>
            <a:r>
              <a:rPr lang="en-US" sz="2000" dirty="0" smtClean="0">
                <a:solidFill>
                  <a:schemeClr val="accent1"/>
                </a:solidFill>
              </a:rPr>
              <a:t>Update </a:t>
            </a:r>
            <a:r>
              <a:rPr lang="en-US" sz="2000" dirty="0">
                <a:solidFill>
                  <a:schemeClr val="accent1"/>
                </a:solidFill>
              </a:rPr>
              <a:t>Inventory Records</a:t>
            </a:r>
            <a:r>
              <a:rPr lang="en-US" sz="2000" dirty="0"/>
              <a:t>. Depending on the inventory valuation method in place, the inventory control procedures may vary </a:t>
            </a:r>
            <a:r>
              <a:rPr lang="en-US" sz="2000" dirty="0" smtClean="0"/>
              <a:t>somewhat </a:t>
            </a:r>
            <a:r>
              <a:rPr lang="en-US" sz="2000" dirty="0"/>
              <a:t>among </a:t>
            </a:r>
            <a:r>
              <a:rPr lang="en-US" sz="2000" dirty="0" smtClean="0"/>
              <a:t>firms</a:t>
            </a:r>
          </a:p>
          <a:p>
            <a:pPr marL="0" indent="0" algn="just">
              <a:buNone/>
            </a:pPr>
            <a:r>
              <a:rPr lang="en-US" sz="2000" dirty="0"/>
              <a:t>5. Set Up Accounts Payable. During the course of this transaction, the set up AP function has received and temporarily filed copies of the PO and receiving report. The organization has received inventories from the vendor and has incurred (realized) an obligation to pay for the </a:t>
            </a:r>
            <a:r>
              <a:rPr lang="en-US" sz="2000" dirty="0" smtClean="0"/>
              <a:t>goods and </a:t>
            </a:r>
            <a:r>
              <a:rPr lang="en-US" sz="2000" dirty="0" smtClean="0">
                <a:solidFill>
                  <a:schemeClr val="accent1"/>
                </a:solidFill>
              </a:rPr>
              <a:t>prepare an invoice</a:t>
            </a:r>
          </a:p>
          <a:p>
            <a:pPr marL="0" indent="0" algn="just">
              <a:buNone/>
            </a:pPr>
            <a:endParaRPr lang="en-US" sz="2000" dirty="0" smtClean="0">
              <a:solidFill>
                <a:schemeClr val="accent1"/>
              </a:solidFill>
            </a:endParaRPr>
          </a:p>
          <a:p>
            <a:pPr marL="0" indent="0" algn="just">
              <a:buNone/>
            </a:pPr>
            <a:r>
              <a:rPr lang="en-US" sz="2000" dirty="0" smtClean="0">
                <a:solidFill>
                  <a:schemeClr val="accent1"/>
                </a:solidFill>
              </a:rPr>
              <a:t>6.</a:t>
            </a:r>
            <a:r>
              <a:rPr lang="en-US" sz="2000" dirty="0"/>
              <a:t> </a:t>
            </a:r>
            <a:r>
              <a:rPr lang="en-US" sz="2000" dirty="0">
                <a:solidFill>
                  <a:schemeClr val="accent1"/>
                </a:solidFill>
              </a:rPr>
              <a:t>Post to General Ledger</a:t>
            </a:r>
            <a:r>
              <a:rPr lang="en-US" sz="2000" dirty="0"/>
              <a:t>. The general ledger function receives a journal voucher from the AP department and an account summary from inventory control. The general ledger function posts from the journal voucher to the inventory and AP control accounts and reconciles the inventory control account and the inventory subsidiary summary. </a:t>
            </a:r>
            <a:r>
              <a:rPr lang="en-US" sz="2000" dirty="0" smtClean="0">
                <a:solidFill>
                  <a:schemeClr val="accent1"/>
                </a:solidFill>
              </a:rPr>
              <a:t> </a:t>
            </a:r>
            <a:endParaRPr lang="en-US" sz="2000" dirty="0">
              <a:solidFill>
                <a:schemeClr val="accent1"/>
              </a:solidFill>
            </a:endParaRPr>
          </a:p>
        </p:txBody>
      </p:sp>
    </p:spTree>
    <p:extLst>
      <p:ext uri="{BB962C8B-B14F-4D97-AF65-F5344CB8AC3E}">
        <p14:creationId xmlns:p14="http://schemas.microsoft.com/office/powerpoint/2010/main" val="2321981857"/>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9006"/>
            <a:ext cx="8596668" cy="809897"/>
          </a:xfrm>
        </p:spPr>
        <p:txBody>
          <a:bodyPr/>
          <a:lstStyle/>
          <a:p>
            <a:pPr algn="ctr"/>
            <a:r>
              <a:rPr lang="en-US" dirty="0" smtClean="0"/>
              <a:t>3. Inventory management process</a:t>
            </a:r>
            <a:endParaRPr lang="en-US" dirty="0"/>
          </a:p>
        </p:txBody>
      </p:sp>
      <p:sp>
        <p:nvSpPr>
          <p:cNvPr id="3" name="Content Placeholder 2"/>
          <p:cNvSpPr>
            <a:spLocks noGrp="1"/>
          </p:cNvSpPr>
          <p:nvPr>
            <p:ph idx="1"/>
          </p:nvPr>
        </p:nvSpPr>
        <p:spPr>
          <a:xfrm>
            <a:off x="209006" y="1018903"/>
            <a:ext cx="9064996" cy="5022459"/>
          </a:xfrm>
        </p:spPr>
        <p:txBody>
          <a:bodyPr/>
          <a:lstStyle/>
          <a:p>
            <a:r>
              <a:rPr lang="en-US" dirty="0"/>
              <a:t>The purchasing/inventory department prepares a purchase requisition when inventory levels drop below a predetermined reorder point. </a:t>
            </a:r>
            <a:endParaRPr lang="en-US" dirty="0" smtClean="0"/>
          </a:p>
          <a:p>
            <a:r>
              <a:rPr lang="en-US" dirty="0" smtClean="0"/>
              <a:t>One </a:t>
            </a:r>
            <a:r>
              <a:rPr lang="en-US" dirty="0"/>
              <a:t>copy of the purchase requisition is sent to AP, where the AP clerk files it in the AP </a:t>
            </a:r>
            <a:r>
              <a:rPr lang="en-US" dirty="0" smtClean="0"/>
              <a:t>pending </a:t>
            </a:r>
            <a:r>
              <a:rPr lang="en-US" dirty="0"/>
              <a:t>file</a:t>
            </a:r>
            <a:r>
              <a:rPr lang="en-US" dirty="0" smtClean="0"/>
              <a:t>.</a:t>
            </a:r>
          </a:p>
          <a:p>
            <a:r>
              <a:rPr lang="en-US" dirty="0" smtClean="0"/>
              <a:t> </a:t>
            </a:r>
            <a:r>
              <a:rPr lang="en-US" dirty="0"/>
              <a:t>A multipart purchase order is prepared for each vendor. </a:t>
            </a:r>
            <a:endParaRPr lang="en-US" dirty="0" smtClean="0"/>
          </a:p>
          <a:p>
            <a:r>
              <a:rPr lang="en-US" dirty="0" smtClean="0"/>
              <a:t>One </a:t>
            </a:r>
            <a:r>
              <a:rPr lang="en-US" dirty="0"/>
              <a:t>copy of the PO is sent to AP, where it is filed in the AP pending file and two copies are sent to the vendor</a:t>
            </a:r>
          </a:p>
        </p:txBody>
      </p:sp>
    </p:spTree>
    <p:extLst>
      <p:ext uri="{BB962C8B-B14F-4D97-AF65-F5344CB8AC3E}">
        <p14:creationId xmlns:p14="http://schemas.microsoft.com/office/powerpoint/2010/main" val="1970287122"/>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49383"/>
          </a:xfrm>
        </p:spPr>
        <p:txBody>
          <a:bodyPr/>
          <a:lstStyle/>
          <a:p>
            <a:r>
              <a:rPr lang="en-US" dirty="0" smtClean="0"/>
              <a:t>4. Cash disbursement cycle</a:t>
            </a:r>
            <a:endParaRPr lang="en-US" dirty="0"/>
          </a:p>
        </p:txBody>
      </p:sp>
      <p:sp>
        <p:nvSpPr>
          <p:cNvPr id="3" name="Content Placeholder 2"/>
          <p:cNvSpPr>
            <a:spLocks noGrp="1"/>
          </p:cNvSpPr>
          <p:nvPr>
            <p:ph idx="1"/>
          </p:nvPr>
        </p:nvSpPr>
        <p:spPr>
          <a:xfrm>
            <a:off x="300447" y="1658983"/>
            <a:ext cx="9588136" cy="4990011"/>
          </a:xfrm>
        </p:spPr>
        <p:txBody>
          <a:bodyPr>
            <a:normAutofit/>
          </a:bodyPr>
          <a:lstStyle/>
          <a:p>
            <a:r>
              <a:rPr lang="en-US" dirty="0" smtClean="0"/>
              <a:t>It involves  </a:t>
            </a:r>
            <a:r>
              <a:rPr lang="en-US" dirty="0"/>
              <a:t>payment of obligations created in the </a:t>
            </a:r>
            <a:r>
              <a:rPr lang="en-US" dirty="0" smtClean="0"/>
              <a:t>purchases system</a:t>
            </a:r>
          </a:p>
          <a:p>
            <a:r>
              <a:rPr lang="en-US" dirty="0" smtClean="0">
                <a:solidFill>
                  <a:srgbClr val="92D050"/>
                </a:solidFill>
              </a:rPr>
              <a:t>Steps</a:t>
            </a:r>
          </a:p>
          <a:p>
            <a:pPr>
              <a:buAutoNum type="arabicPeriod"/>
            </a:pPr>
            <a:r>
              <a:rPr lang="en-US" dirty="0" smtClean="0">
                <a:solidFill>
                  <a:schemeClr val="accent1"/>
                </a:solidFill>
              </a:rPr>
              <a:t>Identify </a:t>
            </a:r>
            <a:r>
              <a:rPr lang="en-US" dirty="0">
                <a:solidFill>
                  <a:schemeClr val="accent1"/>
                </a:solidFill>
              </a:rPr>
              <a:t>Liabilities Due. </a:t>
            </a:r>
            <a:r>
              <a:rPr lang="en-US" dirty="0"/>
              <a:t>The cash disbursements process begins in the AP department by identifying items that have come due </a:t>
            </a:r>
            <a:endParaRPr lang="en-US" dirty="0" smtClean="0"/>
          </a:p>
          <a:p>
            <a:pPr>
              <a:buAutoNum type="arabicPeriod"/>
            </a:pPr>
            <a:r>
              <a:rPr lang="en-US" dirty="0">
                <a:solidFill>
                  <a:schemeClr val="accent1"/>
                </a:solidFill>
              </a:rPr>
              <a:t>Prepare Cash Disbursement</a:t>
            </a:r>
            <a:r>
              <a:rPr lang="en-US" dirty="0"/>
              <a:t>. The cash disbursements clerk receives the voucher packet and reviews the documents for completeness and clerical </a:t>
            </a:r>
            <a:r>
              <a:rPr lang="en-US" dirty="0" smtClean="0"/>
              <a:t>accuracy(check your cash disbursements journal)</a:t>
            </a:r>
          </a:p>
          <a:p>
            <a:pPr>
              <a:buAutoNum type="arabicPeriod"/>
            </a:pPr>
            <a:r>
              <a:rPr lang="en-US" dirty="0">
                <a:solidFill>
                  <a:schemeClr val="accent1"/>
                </a:solidFill>
              </a:rPr>
              <a:t>Update AP Record</a:t>
            </a:r>
            <a:r>
              <a:rPr lang="en-US" dirty="0"/>
              <a:t>. Upon receipt of the voucher packet, the AP clerk removes the liability by debiting the AP subsidiary account or by recording the check number and payment date in the voucher register. </a:t>
            </a:r>
            <a:r>
              <a:rPr lang="en-US" dirty="0" smtClean="0"/>
              <a:t>Hence;</a:t>
            </a:r>
          </a:p>
          <a:p>
            <a:pPr marL="0" indent="0">
              <a:buNone/>
            </a:pPr>
            <a:r>
              <a:rPr lang="en-US" b="1" dirty="0" smtClean="0"/>
              <a:t>Dr.  AP  </a:t>
            </a:r>
          </a:p>
          <a:p>
            <a:pPr marL="0" indent="0">
              <a:buNone/>
            </a:pPr>
            <a:r>
              <a:rPr lang="en-US" b="1" dirty="0" smtClean="0"/>
              <a:t>          Cr. Cash </a:t>
            </a:r>
            <a:endParaRPr lang="en-US" b="1" dirty="0"/>
          </a:p>
        </p:txBody>
      </p:sp>
    </p:spTree>
    <p:extLst>
      <p:ext uri="{BB962C8B-B14F-4D97-AF65-F5344CB8AC3E}">
        <p14:creationId xmlns:p14="http://schemas.microsoft.com/office/powerpoint/2010/main" val="2530394029"/>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3623"/>
          </a:xfrm>
        </p:spPr>
        <p:txBody>
          <a:bodyPr/>
          <a:lstStyle/>
          <a:p>
            <a:pPr algn="ctr"/>
            <a:r>
              <a:rPr lang="en-US" dirty="0" smtClean="0"/>
              <a:t>CONT’</a:t>
            </a:r>
            <a:endParaRPr lang="en-US" dirty="0"/>
          </a:p>
        </p:txBody>
      </p:sp>
      <p:sp>
        <p:nvSpPr>
          <p:cNvPr id="3" name="Content Placeholder 2"/>
          <p:cNvSpPr>
            <a:spLocks noGrp="1"/>
          </p:cNvSpPr>
          <p:nvPr>
            <p:ph idx="1"/>
          </p:nvPr>
        </p:nvSpPr>
        <p:spPr>
          <a:xfrm>
            <a:off x="274319" y="1293223"/>
            <a:ext cx="9431383" cy="5133703"/>
          </a:xfrm>
        </p:spPr>
        <p:txBody>
          <a:bodyPr/>
          <a:lstStyle/>
          <a:p>
            <a:pPr marL="0" indent="0">
              <a:buNone/>
            </a:pPr>
            <a:r>
              <a:rPr lang="en-US" dirty="0" smtClean="0"/>
              <a:t>5. </a:t>
            </a:r>
            <a:r>
              <a:rPr lang="en-US" sz="2000" dirty="0" smtClean="0">
                <a:solidFill>
                  <a:schemeClr val="accent1"/>
                </a:solidFill>
              </a:rPr>
              <a:t>Post </a:t>
            </a:r>
            <a:r>
              <a:rPr lang="en-US" sz="2000" dirty="0">
                <a:solidFill>
                  <a:schemeClr val="accent1"/>
                </a:solidFill>
              </a:rPr>
              <a:t>to General Ledger</a:t>
            </a:r>
            <a:r>
              <a:rPr lang="en-US" sz="2000" dirty="0"/>
              <a:t>. The general ledger function receives the journal voucher from cash disbursements and the account summary from AP. </a:t>
            </a:r>
          </a:p>
          <a:p>
            <a:pPr marL="0" indent="0">
              <a:buNone/>
            </a:pPr>
            <a:r>
              <a:rPr lang="en-US" sz="2000" dirty="0" smtClean="0"/>
              <a:t>The </a:t>
            </a:r>
            <a:r>
              <a:rPr lang="en-US" sz="2000" dirty="0"/>
              <a:t>approved journal voucher is then filed</a:t>
            </a:r>
          </a:p>
        </p:txBody>
      </p:sp>
    </p:spTree>
    <p:extLst>
      <p:ext uri="{BB962C8B-B14F-4D97-AF65-F5344CB8AC3E}">
        <p14:creationId xmlns:p14="http://schemas.microsoft.com/office/powerpoint/2010/main" val="64601611"/>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8126"/>
          </a:xfrm>
        </p:spPr>
        <p:txBody>
          <a:bodyPr/>
          <a:lstStyle/>
          <a:p>
            <a:r>
              <a:rPr lang="en-US" dirty="0" smtClean="0"/>
              <a:t>Source documents in business process</a:t>
            </a:r>
            <a:endParaRPr lang="en-US" dirty="0"/>
          </a:p>
        </p:txBody>
      </p:sp>
      <p:sp>
        <p:nvSpPr>
          <p:cNvPr id="3" name="Content Placeholder 2"/>
          <p:cNvSpPr>
            <a:spLocks noGrp="1"/>
          </p:cNvSpPr>
          <p:nvPr>
            <p:ph idx="1"/>
          </p:nvPr>
        </p:nvSpPr>
        <p:spPr>
          <a:xfrm>
            <a:off x="391885" y="1528355"/>
            <a:ext cx="9379131" cy="5016136"/>
          </a:xfrm>
        </p:spPr>
        <p:txBody>
          <a:bodyPr>
            <a:normAutofit/>
          </a:bodyPr>
          <a:lstStyle/>
          <a:p>
            <a:pPr algn="just"/>
            <a:r>
              <a:rPr lang="en-US" sz="2000" dirty="0">
                <a:solidFill>
                  <a:schemeClr val="accent1"/>
                </a:solidFill>
              </a:rPr>
              <a:t>Prenumbered documents </a:t>
            </a:r>
            <a:r>
              <a:rPr lang="en-US" sz="2000" dirty="0"/>
              <a:t>(sales orders, shipping notices, remittance advices, and so on) are sequentially numbered by the printer and allow every transaction to be identified uniquely</a:t>
            </a:r>
            <a:r>
              <a:rPr lang="en-US" sz="2000" dirty="0" smtClean="0"/>
              <a:t>.</a:t>
            </a:r>
          </a:p>
          <a:p>
            <a:pPr algn="just"/>
            <a:endParaRPr lang="en-US" sz="2000" dirty="0" smtClean="0"/>
          </a:p>
          <a:p>
            <a:pPr algn="just"/>
            <a:r>
              <a:rPr lang="en-US" sz="2000" dirty="0">
                <a:solidFill>
                  <a:schemeClr val="accent1"/>
                </a:solidFill>
              </a:rPr>
              <a:t>Special Journals. </a:t>
            </a:r>
            <a:r>
              <a:rPr lang="en-US" sz="2000" dirty="0"/>
              <a:t>By grouping similar transactions together into special journals, the </a:t>
            </a:r>
            <a:r>
              <a:rPr lang="en-US" sz="2000" dirty="0" smtClean="0"/>
              <a:t>system </a:t>
            </a:r>
            <a:r>
              <a:rPr lang="en-US" sz="2000" dirty="0"/>
              <a:t>provides a concise record of an entire class of events. For this purpose, revenue cycle systems use the sales journal and the cash receipts journal.</a:t>
            </a:r>
          </a:p>
        </p:txBody>
      </p:sp>
    </p:spTree>
    <p:extLst>
      <p:ext uri="{BB962C8B-B14F-4D97-AF65-F5344CB8AC3E}">
        <p14:creationId xmlns:p14="http://schemas.microsoft.com/office/powerpoint/2010/main" val="1722874533"/>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300446"/>
            <a:ext cx="7766936" cy="1175657"/>
          </a:xfrm>
        </p:spPr>
        <p:txBody>
          <a:bodyPr/>
          <a:lstStyle/>
          <a:p>
            <a:pPr algn="ctr"/>
            <a:r>
              <a:rPr lang="en-US" sz="3200" b="1" dirty="0" smtClean="0"/>
              <a:t>CONT’</a:t>
            </a:r>
            <a:endParaRPr lang="en-US" sz="3200" b="1" dirty="0"/>
          </a:p>
        </p:txBody>
      </p:sp>
      <p:sp>
        <p:nvSpPr>
          <p:cNvPr id="3" name="Subtitle 2"/>
          <p:cNvSpPr>
            <a:spLocks noGrp="1"/>
          </p:cNvSpPr>
          <p:nvPr>
            <p:ph type="subTitle" idx="1"/>
          </p:nvPr>
        </p:nvSpPr>
        <p:spPr>
          <a:xfrm>
            <a:off x="478900" y="1319350"/>
            <a:ext cx="9823269" cy="5369418"/>
          </a:xfrm>
        </p:spPr>
        <p:txBody>
          <a:bodyPr>
            <a:noAutofit/>
          </a:bodyPr>
          <a:lstStyle/>
          <a:p>
            <a:pPr marL="342900" indent="-342900" algn="just">
              <a:buFont typeface="Courier New" panose="02070309020205020404" pitchFamily="49" charset="0"/>
              <a:buChar char="o"/>
            </a:pPr>
            <a:endParaRPr lang="en-US" sz="2400" dirty="0" smtClean="0">
              <a:solidFill>
                <a:schemeClr val="tx1"/>
              </a:solidFill>
            </a:endParaRPr>
          </a:p>
          <a:p>
            <a:pPr marL="342900" indent="-342900" algn="just">
              <a:buFont typeface="Arial" panose="020B0604020202020204" pitchFamily="34" charset="0"/>
              <a:buChar char="•"/>
            </a:pPr>
            <a:r>
              <a:rPr lang="en-US" sz="2400" dirty="0">
                <a:solidFill>
                  <a:schemeClr val="tx1"/>
                </a:solidFill>
              </a:rPr>
              <a:t>T</a:t>
            </a:r>
            <a:r>
              <a:rPr lang="en-US" sz="2400" dirty="0" smtClean="0">
                <a:solidFill>
                  <a:schemeClr val="tx1"/>
                </a:solidFill>
              </a:rPr>
              <a:t>ypes </a:t>
            </a:r>
            <a:r>
              <a:rPr lang="en-US" sz="2400" dirty="0">
                <a:solidFill>
                  <a:schemeClr val="tx1"/>
                </a:solidFill>
              </a:rPr>
              <a:t>of sales </a:t>
            </a:r>
            <a:r>
              <a:rPr lang="en-US" sz="2400" dirty="0" smtClean="0">
                <a:solidFill>
                  <a:schemeClr val="tx1"/>
                </a:solidFill>
              </a:rPr>
              <a:t>transactions include;</a:t>
            </a:r>
            <a:r>
              <a:rPr lang="en-US" sz="2400" dirty="0">
                <a:solidFill>
                  <a:schemeClr val="tx1"/>
                </a:solidFill>
              </a:rPr>
              <a:t> cash sales, credit sales, </a:t>
            </a:r>
            <a:r>
              <a:rPr lang="en-US" sz="2400" dirty="0" smtClean="0">
                <a:solidFill>
                  <a:schemeClr val="tx1"/>
                </a:solidFill>
              </a:rPr>
              <a:t>&amp; advance </a:t>
            </a:r>
            <a:r>
              <a:rPr lang="en-US" sz="2400" dirty="0">
                <a:solidFill>
                  <a:schemeClr val="tx1"/>
                </a:solidFill>
              </a:rPr>
              <a:t>payment sales. </a:t>
            </a:r>
            <a:endParaRPr lang="en-US" sz="2400" dirty="0" smtClean="0">
              <a:solidFill>
                <a:schemeClr val="tx1"/>
              </a:solidFill>
            </a:endParaRPr>
          </a:p>
          <a:p>
            <a:pPr algn="just"/>
            <a:endParaRPr lang="en-US" sz="2000" dirty="0">
              <a:solidFill>
                <a:schemeClr val="tx1"/>
              </a:solidFill>
            </a:endParaRPr>
          </a:p>
        </p:txBody>
      </p:sp>
    </p:spTree>
    <p:extLst>
      <p:ext uri="{BB962C8B-B14F-4D97-AF65-F5344CB8AC3E}">
        <p14:creationId xmlns:p14="http://schemas.microsoft.com/office/powerpoint/2010/main" val="2433478166"/>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9006"/>
            <a:ext cx="8596668" cy="1110343"/>
          </a:xfrm>
        </p:spPr>
        <p:txBody>
          <a:bodyPr/>
          <a:lstStyle/>
          <a:p>
            <a:pPr algn="ctr"/>
            <a:r>
              <a:rPr lang="en-US" dirty="0" smtClean="0"/>
              <a:t>CONT’</a:t>
            </a:r>
            <a:endParaRPr lang="en-US" dirty="0"/>
          </a:p>
        </p:txBody>
      </p:sp>
      <p:sp>
        <p:nvSpPr>
          <p:cNvPr id="3" name="Content Placeholder 2"/>
          <p:cNvSpPr>
            <a:spLocks noGrp="1"/>
          </p:cNvSpPr>
          <p:nvPr>
            <p:ph idx="1"/>
          </p:nvPr>
        </p:nvSpPr>
        <p:spPr>
          <a:xfrm>
            <a:off x="169817" y="888274"/>
            <a:ext cx="9692640" cy="5760719"/>
          </a:xfrm>
        </p:spPr>
        <p:txBody>
          <a:bodyPr>
            <a:normAutofit/>
          </a:bodyPr>
          <a:lstStyle/>
          <a:p>
            <a:pPr algn="just"/>
            <a:r>
              <a:rPr lang="en-US" dirty="0" smtClean="0">
                <a:solidFill>
                  <a:schemeClr val="accent1"/>
                </a:solidFill>
              </a:rPr>
              <a:t>subsidiary </a:t>
            </a:r>
            <a:r>
              <a:rPr lang="en-US" dirty="0">
                <a:solidFill>
                  <a:schemeClr val="accent1"/>
                </a:solidFill>
              </a:rPr>
              <a:t>Ledgers</a:t>
            </a:r>
            <a:r>
              <a:rPr lang="en-US" dirty="0"/>
              <a:t>. Two subsidiary ledgers are used for capturing transaction event details in the revenue cycle: the inventory and AR subsidiary ledgers. The sale of </a:t>
            </a:r>
            <a:r>
              <a:rPr lang="en-US" dirty="0" smtClean="0"/>
              <a:t>products </a:t>
            </a:r>
            <a:r>
              <a:rPr lang="en-US" dirty="0"/>
              <a:t>reduces quantities on hand in the inventory subsidiary records and increases the </a:t>
            </a:r>
            <a:r>
              <a:rPr lang="en-US" dirty="0" smtClean="0"/>
              <a:t>customers’ </a:t>
            </a:r>
            <a:r>
              <a:rPr lang="en-US" dirty="0"/>
              <a:t>balances in the AR subsidiary records</a:t>
            </a:r>
            <a:r>
              <a:rPr lang="en-US" dirty="0" smtClean="0"/>
              <a:t>.</a:t>
            </a:r>
          </a:p>
          <a:p>
            <a:pPr algn="just"/>
            <a:r>
              <a:rPr lang="en-US" dirty="0">
                <a:solidFill>
                  <a:schemeClr val="accent1"/>
                </a:solidFill>
              </a:rPr>
              <a:t>General Ledgers</a:t>
            </a:r>
            <a:r>
              <a:rPr lang="en-US" dirty="0"/>
              <a:t>. The general ledger control accounts are the basis for financial </a:t>
            </a:r>
            <a:r>
              <a:rPr lang="en-US" dirty="0" smtClean="0"/>
              <a:t>statement </a:t>
            </a:r>
            <a:r>
              <a:rPr lang="en-US" dirty="0"/>
              <a:t>preparation. Revenue cycle transactions affect the following general ledger accounts: sales, inventory, cost of goods sold, AR, and cash. Journal vouchers that </a:t>
            </a:r>
            <a:r>
              <a:rPr lang="en-US" dirty="0" smtClean="0"/>
              <a:t>summarize </a:t>
            </a:r>
            <a:r>
              <a:rPr lang="en-US" dirty="0"/>
              <a:t>activity captured in journals and </a:t>
            </a:r>
            <a:r>
              <a:rPr lang="en-US" dirty="0" smtClean="0"/>
              <a:t>subsidiary </a:t>
            </a:r>
            <a:r>
              <a:rPr lang="en-US" dirty="0"/>
              <a:t>ledgers flow into the general ledger to update these accounts. </a:t>
            </a:r>
            <a:endParaRPr lang="en-US" dirty="0" smtClean="0"/>
          </a:p>
          <a:p>
            <a:pPr algn="just"/>
            <a:r>
              <a:rPr lang="en-US" dirty="0">
                <a:solidFill>
                  <a:schemeClr val="accent1"/>
                </a:solidFill>
              </a:rPr>
              <a:t>Files.</a:t>
            </a:r>
            <a:r>
              <a:rPr lang="en-US" dirty="0"/>
              <a:t> The revenue cycle employs several temporary and permanent files that contribute to the audit </a:t>
            </a:r>
            <a:r>
              <a:rPr lang="en-US" dirty="0" smtClean="0"/>
              <a:t>trail(Open </a:t>
            </a:r>
            <a:r>
              <a:rPr lang="en-US" dirty="0"/>
              <a:t>sales order file shows the status of customer </a:t>
            </a:r>
            <a:r>
              <a:rPr lang="en-US" dirty="0" smtClean="0"/>
              <a:t>orders, Shipping </a:t>
            </a:r>
            <a:r>
              <a:rPr lang="en-US" dirty="0"/>
              <a:t>log specifies orders shipped during the </a:t>
            </a:r>
            <a:r>
              <a:rPr lang="en-US" dirty="0" smtClean="0"/>
              <a:t>period, Credit </a:t>
            </a:r>
            <a:r>
              <a:rPr lang="en-US" dirty="0"/>
              <a:t>records file provides customer credit </a:t>
            </a:r>
            <a:r>
              <a:rPr lang="en-US" dirty="0" smtClean="0"/>
              <a:t>data, Sales </a:t>
            </a:r>
            <a:r>
              <a:rPr lang="en-US" dirty="0"/>
              <a:t>order pending file contains open orders not yet shipped or </a:t>
            </a:r>
            <a:r>
              <a:rPr lang="en-US" dirty="0" smtClean="0"/>
              <a:t>billed, Back-order </a:t>
            </a:r>
            <a:r>
              <a:rPr lang="en-US" dirty="0"/>
              <a:t>file contains customer orders for out-of-stock </a:t>
            </a:r>
            <a:r>
              <a:rPr lang="en-US" dirty="0" smtClean="0"/>
              <a:t>items, Journal </a:t>
            </a:r>
            <a:r>
              <a:rPr lang="en-US" dirty="0"/>
              <a:t>voucher file is a compilation of all journal vouchers posted to the general ledger.</a:t>
            </a:r>
          </a:p>
        </p:txBody>
      </p:sp>
    </p:spTree>
    <p:extLst>
      <p:ext uri="{BB962C8B-B14F-4D97-AF65-F5344CB8AC3E}">
        <p14:creationId xmlns:p14="http://schemas.microsoft.com/office/powerpoint/2010/main" val="3921337764"/>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5874"/>
          </a:xfrm>
        </p:spPr>
        <p:txBody>
          <a:bodyPr/>
          <a:lstStyle/>
          <a:p>
            <a:pPr algn="ctr"/>
            <a:r>
              <a:rPr lang="en-US" dirty="0" smtClean="0"/>
              <a:t>Accounting techniques</a:t>
            </a:r>
            <a:endParaRPr lang="en-US" dirty="0"/>
          </a:p>
        </p:txBody>
      </p:sp>
      <p:sp>
        <p:nvSpPr>
          <p:cNvPr id="3" name="Content Placeholder 2"/>
          <p:cNvSpPr>
            <a:spLocks noGrp="1"/>
          </p:cNvSpPr>
          <p:nvPr>
            <p:ph idx="1"/>
          </p:nvPr>
        </p:nvSpPr>
        <p:spPr>
          <a:xfrm>
            <a:off x="209005" y="1345474"/>
            <a:ext cx="9771017" cy="5238205"/>
          </a:xfrm>
        </p:spPr>
        <p:txBody>
          <a:bodyPr>
            <a:normAutofit/>
          </a:bodyPr>
          <a:lstStyle/>
          <a:p>
            <a:pPr marL="0" indent="0">
              <a:buNone/>
            </a:pPr>
            <a:r>
              <a:rPr lang="en-US" dirty="0" smtClean="0">
                <a:solidFill>
                  <a:schemeClr val="accent1"/>
                </a:solidFill>
              </a:rPr>
              <a:t>Cash accounting </a:t>
            </a:r>
            <a:r>
              <a:rPr lang="en-US" dirty="0">
                <a:solidFill>
                  <a:schemeClr val="accent1"/>
                </a:solidFill>
              </a:rPr>
              <a:t>technique</a:t>
            </a:r>
          </a:p>
          <a:p>
            <a:pPr algn="just">
              <a:buFont typeface="Wingdings" panose="05000000000000000000" pitchFamily="2" charset="2"/>
              <a:buChar char="Ø"/>
            </a:pPr>
            <a:r>
              <a:rPr lang="en-US" dirty="0" smtClean="0">
                <a:solidFill>
                  <a:schemeClr val="tx1"/>
                </a:solidFill>
              </a:rPr>
              <a:t>This  Establishes procedures for ringing up sales either through a cash register or pen and paper. If you do not </a:t>
            </a:r>
            <a:r>
              <a:rPr lang="en-US" dirty="0" smtClean="0"/>
              <a:t>own </a:t>
            </a:r>
            <a:r>
              <a:rPr lang="en-US" dirty="0"/>
              <a:t>a cash register, pick up a cash receipt book from a local stationery store. The convenience of using a cash register is that most itemize purchases and automatically print out a customer sales receipt</a:t>
            </a:r>
            <a:r>
              <a:rPr lang="en-US" dirty="0" smtClean="0"/>
              <a:t>.</a:t>
            </a:r>
            <a:endParaRPr lang="en-US" dirty="0"/>
          </a:p>
          <a:p>
            <a:pPr algn="just"/>
            <a:r>
              <a:rPr lang="en-US" dirty="0"/>
              <a:t>Enter the amount of the purchased items in your cash register to process the sales transaction. If you are using a cash receipt book, be as specific as possible regarding the purchase such as listing the items purchased, quantity and amount. Once you receive payment from the customer, tear out a copy of the sale receipt and hand it to him for his records.</a:t>
            </a:r>
          </a:p>
          <a:p>
            <a:pPr marL="0" lvl="0" indent="0" algn="just">
              <a:buNone/>
            </a:pPr>
            <a:endParaRPr lang="en-US" dirty="0"/>
          </a:p>
          <a:p>
            <a:pPr algn="just"/>
            <a:r>
              <a:rPr lang="en-US" dirty="0"/>
              <a:t>Total up your sales for the day and enter the amount in your company's general ledger. Making this a daily routine saves you from scrambling around when it comes time to close out your books for your business's reporting period and will make it easier to work with your accountant or bookkeeper.</a:t>
            </a:r>
          </a:p>
          <a:p>
            <a:pPr marL="0" indent="0">
              <a:buNone/>
            </a:pPr>
            <a:r>
              <a:rPr lang="en-US" dirty="0" smtClean="0">
                <a:solidFill>
                  <a:schemeClr val="accent1"/>
                </a:solidFill>
              </a:rPr>
              <a:t> </a:t>
            </a:r>
            <a:endParaRPr lang="en-US" dirty="0">
              <a:solidFill>
                <a:schemeClr val="accent1"/>
              </a:solidFill>
            </a:endParaRPr>
          </a:p>
        </p:txBody>
      </p:sp>
    </p:spTree>
    <p:extLst>
      <p:ext uri="{BB962C8B-B14F-4D97-AF65-F5344CB8AC3E}">
        <p14:creationId xmlns:p14="http://schemas.microsoft.com/office/powerpoint/2010/main" val="1808001775"/>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9006"/>
            <a:ext cx="8596668" cy="1084217"/>
          </a:xfrm>
        </p:spPr>
        <p:txBody>
          <a:bodyPr/>
          <a:lstStyle/>
          <a:p>
            <a:r>
              <a:rPr lang="en-US" dirty="0" smtClean="0"/>
              <a:t>Accrual Accounting technique</a:t>
            </a:r>
            <a:endParaRPr lang="en-US" dirty="0"/>
          </a:p>
        </p:txBody>
      </p:sp>
      <p:sp>
        <p:nvSpPr>
          <p:cNvPr id="3" name="Content Placeholder 2"/>
          <p:cNvSpPr>
            <a:spLocks noGrp="1"/>
          </p:cNvSpPr>
          <p:nvPr>
            <p:ph idx="1"/>
          </p:nvPr>
        </p:nvSpPr>
        <p:spPr>
          <a:xfrm>
            <a:off x="182879" y="1436915"/>
            <a:ext cx="9705703" cy="5251268"/>
          </a:xfrm>
        </p:spPr>
        <p:txBody>
          <a:bodyPr>
            <a:normAutofit/>
          </a:bodyPr>
          <a:lstStyle/>
          <a:p>
            <a:pPr algn="just"/>
            <a:r>
              <a:rPr lang="en-US" dirty="0"/>
              <a:t>Establish your payment terms for the business. Your payment criterion is what you decide is best for your business such as charging an upfront payment with the remainder due once you complete the service or deliver a final product. This is typical, particularly if you incur costs to begin working on the customer's order</a:t>
            </a:r>
            <a:r>
              <a:rPr lang="en-US" dirty="0" smtClean="0"/>
              <a:t>.</a:t>
            </a:r>
          </a:p>
          <a:p>
            <a:pPr algn="just"/>
            <a:endParaRPr lang="en-US" dirty="0"/>
          </a:p>
          <a:p>
            <a:pPr algn="just"/>
            <a:r>
              <a:rPr lang="en-US" dirty="0"/>
              <a:t>Confirm your customer's order. In the accrual method, a sale is not a sale until you confirm the order, you make a delivery or you provide services to the client.</a:t>
            </a:r>
          </a:p>
          <a:p>
            <a:pPr marL="0" lvl="0" indent="0" algn="just">
              <a:buNone/>
            </a:pPr>
            <a:endParaRPr lang="en-US" dirty="0"/>
          </a:p>
          <a:p>
            <a:pPr algn="just"/>
            <a:r>
              <a:rPr lang="en-US" dirty="0"/>
              <a:t>Create an invoice and send it to your client to process the sales transaction. The invoice should provide enough detail to the client including date, itemization of all services or products purchased and your payment terms.</a:t>
            </a:r>
          </a:p>
          <a:p>
            <a:pPr marL="0" lvl="0" indent="0" algn="just">
              <a:buNone/>
            </a:pPr>
            <a:endParaRPr lang="en-US" dirty="0"/>
          </a:p>
          <a:p>
            <a:pPr algn="just"/>
            <a:r>
              <a:rPr lang="en-US" dirty="0"/>
              <a:t>Record the sale in your accounting records. If you are using pen and paper, enter the sales amount in your company's general ledger.</a:t>
            </a:r>
          </a:p>
          <a:p>
            <a:pPr algn="just"/>
            <a:endParaRPr lang="en-US" dirty="0"/>
          </a:p>
        </p:txBody>
      </p:sp>
    </p:spTree>
    <p:extLst>
      <p:ext uri="{BB962C8B-B14F-4D97-AF65-F5344CB8AC3E}">
        <p14:creationId xmlns:p14="http://schemas.microsoft.com/office/powerpoint/2010/main" val="3020776381"/>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General Ledger and Business Reporting </a:t>
            </a:r>
            <a:br>
              <a:rPr lang="en-US" dirty="0"/>
            </a:br>
            <a:endParaRPr lang="en-US" dirty="0"/>
          </a:p>
        </p:txBody>
      </p:sp>
      <p:sp>
        <p:nvSpPr>
          <p:cNvPr id="3" name="Content Placeholder 2"/>
          <p:cNvSpPr>
            <a:spLocks noGrp="1"/>
          </p:cNvSpPr>
          <p:nvPr>
            <p:ph idx="1"/>
          </p:nvPr>
        </p:nvSpPr>
        <p:spPr>
          <a:xfrm>
            <a:off x="274319" y="1280161"/>
            <a:ext cx="9470571" cy="4761202"/>
          </a:xfrm>
        </p:spPr>
        <p:txBody>
          <a:bodyPr/>
          <a:lstStyle/>
          <a:p>
            <a:r>
              <a:rPr lang="en-US" dirty="0"/>
              <a:t>The general ledger uses the cash </a:t>
            </a:r>
            <a:r>
              <a:rPr lang="en-US" dirty="0" smtClean="0"/>
              <a:t>disbursements </a:t>
            </a:r>
            <a:r>
              <a:rPr lang="en-US" dirty="0"/>
              <a:t>voucher to update payroll. The voucher is then </a:t>
            </a:r>
            <a:r>
              <a:rPr lang="en-US" dirty="0" smtClean="0"/>
              <a:t>filed.</a:t>
            </a:r>
          </a:p>
          <a:p>
            <a:endParaRPr lang="en-US" dirty="0" smtClean="0"/>
          </a:p>
          <a:p>
            <a:r>
              <a:rPr lang="en-US" dirty="0" smtClean="0"/>
              <a:t>All business have a single business reporting system that either manual or computerized.</a:t>
            </a:r>
            <a:endParaRPr lang="en-US" dirty="0"/>
          </a:p>
        </p:txBody>
      </p:sp>
    </p:spTree>
    <p:extLst>
      <p:ext uri="{BB962C8B-B14F-4D97-AF65-F5344CB8AC3E}">
        <p14:creationId xmlns:p14="http://schemas.microsoft.com/office/powerpoint/2010/main" val="3808063809"/>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5943"/>
            <a:ext cx="8596668" cy="901337"/>
          </a:xfrm>
        </p:spPr>
        <p:txBody>
          <a:bodyPr>
            <a:normAutofit/>
          </a:bodyPr>
          <a:lstStyle/>
          <a:p>
            <a:pPr algn="ctr"/>
            <a:r>
              <a:rPr lang="en-US" sz="4000" b="1" dirty="0" smtClean="0">
                <a:solidFill>
                  <a:srgbClr val="00B050"/>
                </a:solidFill>
              </a:rPr>
              <a:t>Sales  process steps</a:t>
            </a:r>
            <a:endParaRPr lang="en-US" sz="4000" dirty="0">
              <a:solidFill>
                <a:srgbClr val="00B050"/>
              </a:solidFill>
            </a:endParaRPr>
          </a:p>
        </p:txBody>
      </p:sp>
      <p:sp>
        <p:nvSpPr>
          <p:cNvPr id="3" name="Content Placeholder 2"/>
          <p:cNvSpPr>
            <a:spLocks noGrp="1"/>
          </p:cNvSpPr>
          <p:nvPr>
            <p:ph idx="1"/>
          </p:nvPr>
        </p:nvSpPr>
        <p:spPr>
          <a:xfrm>
            <a:off x="117565" y="1397727"/>
            <a:ext cx="10045337" cy="5172890"/>
          </a:xfrm>
        </p:spPr>
        <p:txBody>
          <a:bodyPr/>
          <a:lstStyle/>
          <a:p>
            <a:pPr marL="0" indent="0" algn="ctr">
              <a:buNone/>
            </a:pPr>
            <a:endParaRPr lang="en-US" b="1" dirty="0">
              <a:solidFill>
                <a:srgbClr val="FF0000"/>
              </a:solidFill>
            </a:endParaRPr>
          </a:p>
          <a:p>
            <a:pPr marL="0" indent="0" algn="just">
              <a:buNone/>
            </a:pPr>
            <a:r>
              <a:rPr lang="en-US" sz="2800" b="1" dirty="0" err="1" smtClean="0">
                <a:solidFill>
                  <a:schemeClr val="tx1"/>
                </a:solidFill>
              </a:rPr>
              <a:t>i</a:t>
            </a:r>
            <a:r>
              <a:rPr lang="en-US" sz="2800" b="1" dirty="0" smtClean="0">
                <a:solidFill>
                  <a:schemeClr val="tx1"/>
                </a:solidFill>
              </a:rPr>
              <a:t>) Receiving customer orders</a:t>
            </a:r>
            <a:r>
              <a:rPr lang="en-US" sz="2800" dirty="0" smtClean="0">
                <a:solidFill>
                  <a:schemeClr val="tx1"/>
                </a:solidFill>
              </a:rPr>
              <a:t>: Details of quantities, types of merchandise desired by customers. </a:t>
            </a:r>
          </a:p>
          <a:p>
            <a:pPr marL="0" indent="0" algn="just">
              <a:buNone/>
            </a:pPr>
            <a:r>
              <a:rPr lang="en-US" sz="2800" b="1" dirty="0" smtClean="0">
                <a:solidFill>
                  <a:schemeClr val="tx1"/>
                </a:solidFill>
              </a:rPr>
              <a:t>Ways to receive orders</a:t>
            </a:r>
            <a:r>
              <a:rPr lang="en-US" sz="2800" dirty="0" smtClean="0">
                <a:solidFill>
                  <a:schemeClr val="tx1"/>
                </a:solidFill>
              </a:rPr>
              <a:t>: Telephones, emails, customers coming physically to office</a:t>
            </a:r>
          </a:p>
          <a:p>
            <a:pPr marL="0" indent="0" algn="just">
              <a:buNone/>
            </a:pPr>
            <a:r>
              <a:rPr lang="en-US" sz="2800" dirty="0" smtClean="0">
                <a:solidFill>
                  <a:schemeClr val="tx1"/>
                </a:solidFill>
              </a:rPr>
              <a:t>ii) </a:t>
            </a:r>
            <a:r>
              <a:rPr lang="en-US" sz="2800" b="1" dirty="0" smtClean="0">
                <a:solidFill>
                  <a:schemeClr val="tx1"/>
                </a:solidFill>
              </a:rPr>
              <a:t>Capturing sales orders: </a:t>
            </a:r>
            <a:r>
              <a:rPr lang="en-US" sz="2800" dirty="0" smtClean="0">
                <a:solidFill>
                  <a:schemeClr val="tx1"/>
                </a:solidFill>
              </a:rPr>
              <a:t>Involves customer name, address, contact , description of items, amount in words and figures, unit prices  for each items </a:t>
            </a:r>
            <a:r>
              <a:rPr lang="en-US" sz="2800" dirty="0" err="1" smtClean="0">
                <a:solidFill>
                  <a:schemeClr val="tx1"/>
                </a:solidFill>
              </a:rPr>
              <a:t>etc</a:t>
            </a:r>
            <a:endParaRPr lang="en-US" sz="2800" dirty="0" smtClean="0">
              <a:solidFill>
                <a:schemeClr val="tx1"/>
              </a:solidFill>
            </a:endParaRPr>
          </a:p>
          <a:p>
            <a:endParaRPr lang="en-US" dirty="0"/>
          </a:p>
        </p:txBody>
      </p:sp>
    </p:spTree>
    <p:extLst>
      <p:ext uri="{BB962C8B-B14F-4D97-AF65-F5344CB8AC3E}">
        <p14:creationId xmlns:p14="http://schemas.microsoft.com/office/powerpoint/2010/main" val="344178138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44137"/>
            <a:ext cx="8596668" cy="811457"/>
          </a:xfrm>
        </p:spPr>
        <p:txBody>
          <a:bodyPr/>
          <a:lstStyle/>
          <a:p>
            <a:pPr algn="ctr"/>
            <a:r>
              <a:rPr lang="en-US" b="1" dirty="0" err="1" smtClean="0"/>
              <a:t>Cont</a:t>
            </a:r>
            <a:r>
              <a:rPr lang="en-US" b="1" dirty="0" smtClean="0"/>
              <a:t>’</a:t>
            </a:r>
            <a:endParaRPr lang="en-US" b="1" dirty="0"/>
          </a:p>
        </p:txBody>
      </p:sp>
      <p:sp>
        <p:nvSpPr>
          <p:cNvPr id="3" name="Content Placeholder 2"/>
          <p:cNvSpPr>
            <a:spLocks noGrp="1"/>
          </p:cNvSpPr>
          <p:nvPr>
            <p:ph idx="1"/>
          </p:nvPr>
        </p:nvSpPr>
        <p:spPr>
          <a:xfrm>
            <a:off x="222069" y="1146412"/>
            <a:ext cx="9509760" cy="5515645"/>
          </a:xfrm>
        </p:spPr>
        <p:txBody>
          <a:bodyPr>
            <a:normAutofit/>
          </a:bodyPr>
          <a:lstStyle/>
          <a:p>
            <a:pPr marL="0" indent="0" algn="just">
              <a:buNone/>
            </a:pPr>
            <a:r>
              <a:rPr lang="en-US" dirty="0" smtClean="0"/>
              <a:t>iii</a:t>
            </a:r>
            <a:r>
              <a:rPr lang="en-US" sz="2000" b="1" dirty="0" smtClean="0">
                <a:solidFill>
                  <a:schemeClr val="tx1"/>
                </a:solidFill>
              </a:rPr>
              <a:t>) </a:t>
            </a:r>
            <a:r>
              <a:rPr lang="en-US" sz="2800" b="1" dirty="0" smtClean="0">
                <a:solidFill>
                  <a:schemeClr val="tx1"/>
                </a:solidFill>
              </a:rPr>
              <a:t>Opening sales order file</a:t>
            </a:r>
            <a:r>
              <a:rPr lang="en-US" sz="2800" dirty="0" smtClean="0"/>
              <a:t>: </a:t>
            </a:r>
            <a:r>
              <a:rPr lang="en-US" sz="2800" dirty="0" smtClean="0">
                <a:solidFill>
                  <a:schemeClr val="tx1"/>
                </a:solidFill>
              </a:rPr>
              <a:t>This can computerized or manual. This helps to keep details concerning the order of the customer.</a:t>
            </a:r>
          </a:p>
          <a:p>
            <a:pPr marL="0" indent="0" algn="just">
              <a:buNone/>
            </a:pPr>
            <a:r>
              <a:rPr lang="en-US" sz="2800" dirty="0" smtClean="0">
                <a:solidFill>
                  <a:schemeClr val="tx1"/>
                </a:solidFill>
              </a:rPr>
              <a:t>iv) </a:t>
            </a:r>
            <a:r>
              <a:rPr lang="en-US" sz="2800" b="1" dirty="0" smtClean="0">
                <a:solidFill>
                  <a:schemeClr val="tx1"/>
                </a:solidFill>
              </a:rPr>
              <a:t>Checking on credit worthiness of the customer: </a:t>
            </a:r>
          </a:p>
          <a:p>
            <a:pPr marL="0" indent="0" algn="just">
              <a:buNone/>
            </a:pPr>
            <a:r>
              <a:rPr lang="en-US" sz="2800" b="1" dirty="0" smtClean="0">
                <a:solidFill>
                  <a:schemeClr val="tx1"/>
                </a:solidFill>
              </a:rPr>
              <a:t>v) Approval of the credit sales order after verification</a:t>
            </a:r>
          </a:p>
          <a:p>
            <a:pPr marL="0" indent="0" algn="just">
              <a:buNone/>
            </a:pPr>
            <a:r>
              <a:rPr lang="en-US" sz="2800" b="1" dirty="0" smtClean="0">
                <a:solidFill>
                  <a:schemeClr val="tx1"/>
                </a:solidFill>
              </a:rPr>
              <a:t>vi)Picking of goods: </a:t>
            </a:r>
            <a:r>
              <a:rPr lang="en-US" sz="2800" dirty="0" smtClean="0">
                <a:solidFill>
                  <a:schemeClr val="tx1"/>
                </a:solidFill>
              </a:rPr>
              <a:t>Here stock is released after verification by authorized persons</a:t>
            </a:r>
          </a:p>
          <a:p>
            <a:pPr marL="0" indent="0" algn="just">
              <a:buNone/>
            </a:pPr>
            <a:r>
              <a:rPr lang="en-US" sz="2800" b="1" dirty="0" smtClean="0">
                <a:solidFill>
                  <a:schemeClr val="tx1"/>
                </a:solidFill>
              </a:rPr>
              <a:t>vii) Shipping of goods: </a:t>
            </a:r>
            <a:r>
              <a:rPr lang="en-US" sz="2800" dirty="0" smtClean="0">
                <a:solidFill>
                  <a:schemeClr val="tx1"/>
                </a:solidFill>
              </a:rPr>
              <a:t>These are usually accompanied all the relevant documents  such as delivery notes, picking slips, shipping notices</a:t>
            </a:r>
            <a:endParaRPr lang="en-US" sz="2800" dirty="0">
              <a:solidFill>
                <a:schemeClr val="tx1"/>
              </a:solidFill>
            </a:endParaRPr>
          </a:p>
        </p:txBody>
      </p:sp>
    </p:spTree>
    <p:extLst>
      <p:ext uri="{BB962C8B-B14F-4D97-AF65-F5344CB8AC3E}">
        <p14:creationId xmlns:p14="http://schemas.microsoft.com/office/powerpoint/2010/main" val="2488703159"/>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66503"/>
          </a:xfrm>
        </p:spPr>
        <p:txBody>
          <a:bodyPr/>
          <a:lstStyle/>
          <a:p>
            <a:pPr algn="ctr"/>
            <a:r>
              <a:rPr lang="en-US" b="1" dirty="0" smtClean="0"/>
              <a:t>CONT’</a:t>
            </a:r>
            <a:endParaRPr lang="en-US" dirty="0"/>
          </a:p>
        </p:txBody>
      </p:sp>
      <p:sp>
        <p:nvSpPr>
          <p:cNvPr id="3" name="Content Placeholder 2"/>
          <p:cNvSpPr>
            <a:spLocks noGrp="1"/>
          </p:cNvSpPr>
          <p:nvPr>
            <p:ph idx="1"/>
          </p:nvPr>
        </p:nvSpPr>
        <p:spPr>
          <a:xfrm>
            <a:off x="201193" y="1476103"/>
            <a:ext cx="9548949" cy="5003074"/>
          </a:xfrm>
        </p:spPr>
        <p:txBody>
          <a:bodyPr>
            <a:normAutofit lnSpcReduction="10000"/>
          </a:bodyPr>
          <a:lstStyle/>
          <a:p>
            <a:pPr marL="0" indent="0" algn="just">
              <a:buNone/>
            </a:pPr>
            <a:r>
              <a:rPr lang="en-US" sz="2800" b="1" dirty="0" smtClean="0">
                <a:solidFill>
                  <a:schemeClr val="tx1"/>
                </a:solidFill>
              </a:rPr>
              <a:t>viii)Billing of customers:</a:t>
            </a:r>
            <a:r>
              <a:rPr lang="en-US" sz="2800" dirty="0" smtClean="0">
                <a:solidFill>
                  <a:schemeClr val="tx1"/>
                </a:solidFill>
              </a:rPr>
              <a:t> This is through an invoice. Usually its good to have step (vii) combined with this step.</a:t>
            </a:r>
          </a:p>
          <a:p>
            <a:pPr marL="0" indent="0" algn="just">
              <a:buNone/>
            </a:pPr>
            <a:endParaRPr lang="en-US" sz="2800" dirty="0" smtClean="0">
              <a:solidFill>
                <a:schemeClr val="tx1"/>
              </a:solidFill>
            </a:endParaRPr>
          </a:p>
          <a:p>
            <a:pPr marL="0" indent="0" algn="just">
              <a:buNone/>
            </a:pPr>
            <a:r>
              <a:rPr lang="en-US" sz="2800" dirty="0" smtClean="0">
                <a:solidFill>
                  <a:schemeClr val="tx1"/>
                </a:solidFill>
              </a:rPr>
              <a:t>ix) </a:t>
            </a:r>
            <a:r>
              <a:rPr lang="en-US" sz="2800" b="1" dirty="0" smtClean="0">
                <a:solidFill>
                  <a:schemeClr val="tx1"/>
                </a:solidFill>
              </a:rPr>
              <a:t>Updating inventory records</a:t>
            </a:r>
          </a:p>
          <a:p>
            <a:pPr marL="0" indent="0" algn="just">
              <a:buNone/>
            </a:pPr>
            <a:endParaRPr lang="en-US" sz="2800" b="1" dirty="0" smtClean="0">
              <a:solidFill>
                <a:schemeClr val="tx1"/>
              </a:solidFill>
            </a:endParaRPr>
          </a:p>
          <a:p>
            <a:pPr marL="0" indent="0" algn="just">
              <a:buNone/>
            </a:pPr>
            <a:r>
              <a:rPr lang="en-US" sz="2800" b="1" dirty="0" smtClean="0">
                <a:solidFill>
                  <a:schemeClr val="tx1"/>
                </a:solidFill>
              </a:rPr>
              <a:t>x)Update your accounts receivables/debtors ledgers</a:t>
            </a:r>
          </a:p>
          <a:p>
            <a:pPr marL="0" indent="0" algn="just">
              <a:buNone/>
            </a:pPr>
            <a:endParaRPr lang="en-US" sz="2800" b="1" dirty="0" smtClean="0">
              <a:solidFill>
                <a:schemeClr val="tx1"/>
              </a:solidFill>
            </a:endParaRPr>
          </a:p>
          <a:p>
            <a:pPr marL="0" indent="0" algn="just">
              <a:buNone/>
            </a:pPr>
            <a:r>
              <a:rPr lang="en-US" sz="2800" b="1" dirty="0" smtClean="0">
                <a:solidFill>
                  <a:schemeClr val="tx1"/>
                </a:solidFill>
              </a:rPr>
              <a:t>xi)Post then all the sales detailed transactions to general main ledger</a:t>
            </a:r>
            <a:r>
              <a:rPr lang="en-US" sz="2000" dirty="0" smtClean="0">
                <a:solidFill>
                  <a:schemeClr val="tx1"/>
                </a:solidFill>
              </a:rPr>
              <a:t>.</a:t>
            </a:r>
            <a:endParaRPr lang="en-US" sz="2000" dirty="0">
              <a:solidFill>
                <a:schemeClr val="tx1"/>
              </a:solidFill>
            </a:endParaRPr>
          </a:p>
        </p:txBody>
      </p:sp>
    </p:spTree>
    <p:extLst>
      <p:ext uri="{BB962C8B-B14F-4D97-AF65-F5344CB8AC3E}">
        <p14:creationId xmlns:p14="http://schemas.microsoft.com/office/powerpoint/2010/main" val="334794205"/>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92629"/>
          </a:xfrm>
        </p:spPr>
        <p:txBody>
          <a:bodyPr/>
          <a:lstStyle/>
          <a:p>
            <a:pPr algn="ctr"/>
            <a:r>
              <a:rPr lang="en-US" b="1" dirty="0" smtClean="0"/>
              <a:t>CONT’</a:t>
            </a:r>
            <a:endParaRPr lang="en-US" dirty="0"/>
          </a:p>
        </p:txBody>
      </p:sp>
      <p:sp>
        <p:nvSpPr>
          <p:cNvPr id="3" name="Content Placeholder 2"/>
          <p:cNvSpPr>
            <a:spLocks noGrp="1"/>
          </p:cNvSpPr>
          <p:nvPr>
            <p:ph idx="1"/>
          </p:nvPr>
        </p:nvSpPr>
        <p:spPr>
          <a:xfrm>
            <a:off x="0" y="1319349"/>
            <a:ext cx="9826388" cy="4722013"/>
          </a:xfrm>
        </p:spPr>
        <p:txBody>
          <a:bodyPr>
            <a:normAutofit/>
          </a:bodyPr>
          <a:lstStyle/>
          <a:p>
            <a:pPr marL="0" indent="0" algn="just">
              <a:buNone/>
            </a:pPr>
            <a:r>
              <a:rPr lang="en-US" sz="2400" b="1" u="sng" dirty="0" smtClean="0"/>
              <a:t>Note: </a:t>
            </a:r>
          </a:p>
          <a:p>
            <a:pPr marL="0" indent="0" algn="just">
              <a:buNone/>
            </a:pPr>
            <a:r>
              <a:rPr lang="en-US" sz="2800" dirty="0" smtClean="0"/>
              <a:t>These </a:t>
            </a:r>
            <a:r>
              <a:rPr lang="en-US" sz="2800" dirty="0"/>
              <a:t>stages may vary slightly depending on the industry, product/service complexity, and the organization's specific sales approach. </a:t>
            </a:r>
            <a:endParaRPr lang="en-US" sz="2800" dirty="0" smtClean="0"/>
          </a:p>
          <a:p>
            <a:pPr marL="0" indent="0" algn="just">
              <a:buNone/>
            </a:pPr>
            <a:endParaRPr lang="en-US" sz="2800" dirty="0" smtClean="0"/>
          </a:p>
          <a:p>
            <a:pPr marL="0" indent="0" algn="just">
              <a:buNone/>
            </a:pPr>
            <a:r>
              <a:rPr lang="en-US" sz="2800" dirty="0" smtClean="0"/>
              <a:t>A </a:t>
            </a:r>
            <a:r>
              <a:rPr lang="en-US" sz="2800" dirty="0"/>
              <a:t>well-structured and organized sales process contributes to better customer relationships, increased sales effectiveness, and overall business success.</a:t>
            </a:r>
          </a:p>
        </p:txBody>
      </p:sp>
    </p:spTree>
    <p:extLst>
      <p:ext uri="{BB962C8B-B14F-4D97-AF65-F5344CB8AC3E}">
        <p14:creationId xmlns:p14="http://schemas.microsoft.com/office/powerpoint/2010/main" val="397771180"/>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8126"/>
          </a:xfrm>
        </p:spPr>
        <p:txBody>
          <a:bodyPr/>
          <a:lstStyle/>
          <a:p>
            <a:pPr algn="ctr"/>
            <a:r>
              <a:rPr lang="en-US" dirty="0" smtClean="0"/>
              <a:t>CONT’</a:t>
            </a:r>
            <a:endParaRPr lang="en-US" dirty="0"/>
          </a:p>
        </p:txBody>
      </p:sp>
      <p:sp>
        <p:nvSpPr>
          <p:cNvPr id="3" name="Content Placeholder 2"/>
          <p:cNvSpPr>
            <a:spLocks noGrp="1"/>
          </p:cNvSpPr>
          <p:nvPr>
            <p:ph idx="1"/>
          </p:nvPr>
        </p:nvSpPr>
        <p:spPr>
          <a:xfrm>
            <a:off x="677334" y="1397727"/>
            <a:ext cx="8596668" cy="4643636"/>
          </a:xfrm>
        </p:spPr>
        <p:txBody>
          <a:bodyPr/>
          <a:lstStyle/>
          <a:p>
            <a:pPr marL="0" indent="0">
              <a:buNone/>
            </a:pPr>
            <a:r>
              <a:rPr lang="en-US" b="1" dirty="0" smtClean="0">
                <a:solidFill>
                  <a:srgbClr val="92D050"/>
                </a:solidFill>
              </a:rPr>
              <a:t>2. Cash </a:t>
            </a:r>
            <a:r>
              <a:rPr lang="en-US" b="1" dirty="0">
                <a:solidFill>
                  <a:srgbClr val="92D050"/>
                </a:solidFill>
              </a:rPr>
              <a:t>receipts</a:t>
            </a:r>
            <a:r>
              <a:rPr lang="en-US" dirty="0"/>
              <a:t>. </a:t>
            </a:r>
            <a:endParaRPr lang="en-US" dirty="0" smtClean="0"/>
          </a:p>
          <a:p>
            <a:pPr algn="just">
              <a:buFont typeface="Wingdings" panose="05000000000000000000" pitchFamily="2" charset="2"/>
              <a:buChar char="v"/>
            </a:pPr>
            <a:r>
              <a:rPr lang="en-US" sz="2000" dirty="0" smtClean="0">
                <a:solidFill>
                  <a:schemeClr val="tx1"/>
                </a:solidFill>
              </a:rPr>
              <a:t>For </a:t>
            </a:r>
            <a:r>
              <a:rPr lang="en-US" sz="2000" dirty="0">
                <a:solidFill>
                  <a:schemeClr val="tx1"/>
                </a:solidFill>
              </a:rPr>
              <a:t>credit sales, some period of time (days or weeks) passes between the point of sale and the receipt of cash. </a:t>
            </a:r>
            <a:endParaRPr lang="en-US" sz="2000" dirty="0" smtClean="0">
              <a:solidFill>
                <a:schemeClr val="tx1"/>
              </a:solidFill>
            </a:endParaRPr>
          </a:p>
          <a:p>
            <a:pPr algn="just">
              <a:buFont typeface="Wingdings" panose="05000000000000000000" pitchFamily="2" charset="2"/>
              <a:buChar char="v"/>
            </a:pPr>
            <a:endParaRPr lang="en-US" sz="2000" dirty="0" smtClean="0">
              <a:solidFill>
                <a:schemeClr val="tx1"/>
              </a:solidFill>
            </a:endParaRPr>
          </a:p>
          <a:p>
            <a:pPr algn="just">
              <a:buFont typeface="Wingdings" panose="05000000000000000000" pitchFamily="2" charset="2"/>
              <a:buChar char="v"/>
            </a:pPr>
            <a:r>
              <a:rPr lang="en-US" sz="2000" dirty="0" smtClean="0">
                <a:solidFill>
                  <a:schemeClr val="tx1"/>
                </a:solidFill>
              </a:rPr>
              <a:t>They </a:t>
            </a:r>
            <a:r>
              <a:rPr lang="en-US" sz="2000" dirty="0">
                <a:solidFill>
                  <a:schemeClr val="tx1"/>
                </a:solidFill>
              </a:rPr>
              <a:t>involve receiving and securing the cash; depositing the cash in the bank; matching the payment with the customer and adjusting the correct account; and properly accounting for and reconciling the financial details of the transaction.</a:t>
            </a:r>
          </a:p>
        </p:txBody>
      </p:sp>
    </p:spTree>
    <p:extLst>
      <p:ext uri="{BB962C8B-B14F-4D97-AF65-F5344CB8AC3E}">
        <p14:creationId xmlns:p14="http://schemas.microsoft.com/office/powerpoint/2010/main" val="180782291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9818"/>
            <a:ext cx="8596668" cy="914400"/>
          </a:xfrm>
        </p:spPr>
        <p:txBody>
          <a:bodyPr>
            <a:normAutofit/>
          </a:bodyPr>
          <a:lstStyle/>
          <a:p>
            <a:r>
              <a:rPr lang="en-US" dirty="0" smtClean="0"/>
              <a:t>Steps for cash receipts</a:t>
            </a:r>
            <a:endParaRPr lang="en-US" dirty="0"/>
          </a:p>
        </p:txBody>
      </p:sp>
      <p:sp>
        <p:nvSpPr>
          <p:cNvPr id="3" name="Content Placeholder 2"/>
          <p:cNvSpPr>
            <a:spLocks noGrp="1"/>
          </p:cNvSpPr>
          <p:nvPr>
            <p:ph idx="1"/>
          </p:nvPr>
        </p:nvSpPr>
        <p:spPr>
          <a:xfrm>
            <a:off x="182881" y="1084217"/>
            <a:ext cx="9679576" cy="5564777"/>
          </a:xfrm>
        </p:spPr>
        <p:txBody>
          <a:bodyPr>
            <a:normAutofit/>
          </a:bodyPr>
          <a:lstStyle/>
          <a:p>
            <a:pPr marL="400050" indent="-400050" algn="just">
              <a:buFont typeface="+mj-lt"/>
              <a:buAutoNum type="romanLcPeriod"/>
            </a:pPr>
            <a:r>
              <a:rPr lang="en-US" dirty="0">
                <a:solidFill>
                  <a:schemeClr val="accent1"/>
                </a:solidFill>
              </a:rPr>
              <a:t>Open Mail and Prepare Remittance </a:t>
            </a:r>
            <a:r>
              <a:rPr lang="en-US" dirty="0" smtClean="0">
                <a:solidFill>
                  <a:schemeClr val="accent1"/>
                </a:solidFill>
              </a:rPr>
              <a:t>Advice</a:t>
            </a:r>
          </a:p>
          <a:p>
            <a:pPr marL="400050" indent="-400050" algn="just">
              <a:buFont typeface="+mj-lt"/>
              <a:buAutoNum type="romanLcPeriod"/>
            </a:pPr>
            <a:r>
              <a:rPr lang="en-US" dirty="0">
                <a:solidFill>
                  <a:schemeClr val="accent1"/>
                </a:solidFill>
              </a:rPr>
              <a:t>Record and Deposit Checks</a:t>
            </a:r>
            <a:r>
              <a:rPr lang="en-US" dirty="0"/>
              <a:t>. A cash receipts employee verifies the accuracy and </a:t>
            </a:r>
            <a:r>
              <a:rPr lang="en-US" dirty="0" smtClean="0"/>
              <a:t>completeness </a:t>
            </a:r>
            <a:r>
              <a:rPr lang="en-US" dirty="0"/>
              <a:t>of the checks against the prelist(prepares a bank deposit </a:t>
            </a:r>
            <a:r>
              <a:rPr lang="en-US" dirty="0" smtClean="0"/>
              <a:t>slip)</a:t>
            </a:r>
          </a:p>
          <a:p>
            <a:pPr marL="400050" indent="-400050" algn="just">
              <a:buFont typeface="+mj-lt"/>
              <a:buAutoNum type="romanLcPeriod"/>
            </a:pPr>
            <a:endParaRPr lang="en-US" dirty="0" smtClean="0"/>
          </a:p>
          <a:p>
            <a:pPr marL="400050" indent="-400050" algn="just">
              <a:buFont typeface="+mj-lt"/>
              <a:buAutoNum type="romanLcPeriod"/>
            </a:pPr>
            <a:r>
              <a:rPr lang="en-US" dirty="0">
                <a:solidFill>
                  <a:schemeClr val="accent1"/>
                </a:solidFill>
              </a:rPr>
              <a:t>Update Accounts Receivable</a:t>
            </a:r>
            <a:r>
              <a:rPr lang="en-US" dirty="0"/>
              <a:t>. The remittance advices are used to post to the customers’ accounts in the AR subsidiary </a:t>
            </a:r>
            <a:r>
              <a:rPr lang="en-US" dirty="0" smtClean="0"/>
              <a:t>ledger</a:t>
            </a:r>
          </a:p>
          <a:p>
            <a:pPr marL="400050" indent="-400050" algn="just">
              <a:buFont typeface="+mj-lt"/>
              <a:buAutoNum type="romanLcPeriod"/>
            </a:pPr>
            <a:endParaRPr lang="en-US" dirty="0" smtClean="0"/>
          </a:p>
          <a:p>
            <a:pPr marL="400050" indent="-400050" algn="just">
              <a:buFont typeface="+mj-lt"/>
              <a:buAutoNum type="romanLcPeriod"/>
            </a:pPr>
            <a:r>
              <a:rPr lang="en-US" dirty="0">
                <a:solidFill>
                  <a:schemeClr val="accent1"/>
                </a:solidFill>
              </a:rPr>
              <a:t>Update General Ledger. </a:t>
            </a:r>
            <a:r>
              <a:rPr lang="en-US" dirty="0"/>
              <a:t>Upon receipt of the journal voucher and the account </a:t>
            </a:r>
            <a:r>
              <a:rPr lang="en-US" dirty="0" smtClean="0"/>
              <a:t>summary, </a:t>
            </a:r>
            <a:r>
              <a:rPr lang="en-US" dirty="0"/>
              <a:t>the general ledger function reconciles the figures, posts to the cash and AR control accounts, and files the journal voucher</a:t>
            </a:r>
            <a:r>
              <a:rPr lang="en-US" dirty="0" smtClean="0"/>
              <a:t>.</a:t>
            </a:r>
          </a:p>
          <a:p>
            <a:pPr marL="400050" indent="-400050" algn="just">
              <a:buFont typeface="+mj-lt"/>
              <a:buAutoNum type="romanLcPeriod"/>
            </a:pPr>
            <a:endParaRPr lang="en-US" dirty="0" smtClean="0"/>
          </a:p>
          <a:p>
            <a:pPr marL="400050" indent="-400050" algn="just">
              <a:buFont typeface="+mj-lt"/>
              <a:buAutoNum type="romanLcPeriod"/>
            </a:pPr>
            <a:r>
              <a:rPr lang="en-US" dirty="0">
                <a:solidFill>
                  <a:schemeClr val="accent1"/>
                </a:solidFill>
              </a:rPr>
              <a:t>Reconcile Cash Receipts and Deposits</a:t>
            </a:r>
            <a:r>
              <a:rPr lang="en-US" dirty="0"/>
              <a:t>. Periodically (weekly or monthly), a clerk from the controller’s office (or an employee not involved with the cash receipts procedures) </a:t>
            </a:r>
            <a:r>
              <a:rPr lang="en-US" dirty="0" smtClean="0"/>
              <a:t>reconciles </a:t>
            </a:r>
            <a:r>
              <a:rPr lang="en-US" dirty="0"/>
              <a:t>cash receipts by comparing the following documents: (1) a copy of the prelist, (2) deposit slips received from the bank, and (3) related journal vouchers. </a:t>
            </a:r>
          </a:p>
        </p:txBody>
      </p:sp>
    </p:spTree>
    <p:extLst>
      <p:ext uri="{BB962C8B-B14F-4D97-AF65-F5344CB8AC3E}">
        <p14:creationId xmlns:p14="http://schemas.microsoft.com/office/powerpoint/2010/main" val="380812729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3623"/>
          </a:xfrm>
        </p:spPr>
        <p:txBody>
          <a:bodyPr/>
          <a:lstStyle/>
          <a:p>
            <a:pPr algn="ctr"/>
            <a:r>
              <a:rPr lang="en-US" dirty="0" smtClean="0"/>
              <a:t>3) Billing process</a:t>
            </a:r>
            <a:endParaRPr lang="en-US" dirty="0"/>
          </a:p>
        </p:txBody>
      </p:sp>
      <p:sp>
        <p:nvSpPr>
          <p:cNvPr id="3" name="Content Placeholder 2"/>
          <p:cNvSpPr>
            <a:spLocks noGrp="1"/>
          </p:cNvSpPr>
          <p:nvPr>
            <p:ph idx="1"/>
          </p:nvPr>
        </p:nvSpPr>
        <p:spPr>
          <a:xfrm>
            <a:off x="130629" y="1188721"/>
            <a:ext cx="9836331" cy="5434148"/>
          </a:xfrm>
        </p:spPr>
        <p:txBody>
          <a:bodyPr>
            <a:normAutofit fontScale="92500" lnSpcReduction="10000"/>
          </a:bodyPr>
          <a:lstStyle/>
          <a:p>
            <a:pPr algn="just"/>
            <a:r>
              <a:rPr lang="en-US" sz="2000" dirty="0" smtClean="0"/>
              <a:t>A </a:t>
            </a:r>
            <a:r>
              <a:rPr lang="en-US" sz="2000" dirty="0"/>
              <a:t>set of steps that a business follows to create and send invoices to its customers for the products or services provided</a:t>
            </a:r>
            <a:endParaRPr lang="en-US" sz="2000" dirty="0" smtClean="0">
              <a:solidFill>
                <a:schemeClr val="tx1"/>
              </a:solidFill>
            </a:endParaRPr>
          </a:p>
          <a:p>
            <a:pPr algn="just"/>
            <a:r>
              <a:rPr lang="en-US" sz="2000" dirty="0" smtClean="0">
                <a:solidFill>
                  <a:schemeClr val="tx1"/>
                </a:solidFill>
              </a:rPr>
              <a:t>Is a process of attaching price to shipped product. Handled by billing department</a:t>
            </a:r>
          </a:p>
          <a:p>
            <a:pPr algn="just"/>
            <a:endParaRPr lang="en-US" sz="2000" dirty="0" smtClean="0">
              <a:solidFill>
                <a:schemeClr val="tx1"/>
              </a:solidFill>
            </a:endParaRPr>
          </a:p>
          <a:p>
            <a:pPr algn="just"/>
            <a:r>
              <a:rPr lang="en-US" sz="2000" dirty="0" smtClean="0">
                <a:solidFill>
                  <a:schemeClr val="tx1"/>
                </a:solidFill>
              </a:rPr>
              <a:t>The </a:t>
            </a:r>
            <a:r>
              <a:rPr lang="en-US" sz="2000" dirty="0">
                <a:solidFill>
                  <a:schemeClr val="tx1"/>
                </a:solidFill>
              </a:rPr>
              <a:t>shipping notice is proof that the product has been shipped and is the trigger </a:t>
            </a:r>
            <a:r>
              <a:rPr lang="en-US" sz="2000" dirty="0" smtClean="0">
                <a:solidFill>
                  <a:schemeClr val="tx1"/>
                </a:solidFill>
              </a:rPr>
              <a:t>document </a:t>
            </a:r>
            <a:r>
              <a:rPr lang="en-US" sz="2000" dirty="0">
                <a:solidFill>
                  <a:schemeClr val="tx1"/>
                </a:solidFill>
              </a:rPr>
              <a:t>that initiates the billing process. </a:t>
            </a:r>
            <a:endParaRPr lang="en-US" sz="2000" dirty="0" smtClean="0">
              <a:solidFill>
                <a:schemeClr val="tx1"/>
              </a:solidFill>
            </a:endParaRPr>
          </a:p>
          <a:p>
            <a:pPr algn="just"/>
            <a:endParaRPr lang="en-US" sz="2000" dirty="0" smtClean="0">
              <a:solidFill>
                <a:schemeClr val="tx1"/>
              </a:solidFill>
            </a:endParaRPr>
          </a:p>
          <a:p>
            <a:pPr algn="just"/>
            <a:r>
              <a:rPr lang="en-US" sz="2000" dirty="0" smtClean="0">
                <a:solidFill>
                  <a:schemeClr val="tx1"/>
                </a:solidFill>
              </a:rPr>
              <a:t>Upon </a:t>
            </a:r>
            <a:r>
              <a:rPr lang="en-US" sz="2000" dirty="0">
                <a:solidFill>
                  <a:schemeClr val="tx1"/>
                </a:solidFill>
              </a:rPr>
              <a:t>receipt of the shipping notice, the billing clerk compiles the relevant facts about the transaction (product prices, handling charges, freight, taxes, and discount terms) and bills the customer. </a:t>
            </a:r>
            <a:endParaRPr lang="en-US" sz="2000" dirty="0" smtClean="0">
              <a:solidFill>
                <a:schemeClr val="tx1"/>
              </a:solidFill>
            </a:endParaRPr>
          </a:p>
          <a:p>
            <a:pPr algn="just"/>
            <a:endParaRPr lang="en-US" sz="2000" dirty="0" smtClean="0">
              <a:solidFill>
                <a:schemeClr val="tx1"/>
              </a:solidFill>
            </a:endParaRPr>
          </a:p>
          <a:p>
            <a:pPr algn="just"/>
            <a:r>
              <a:rPr lang="en-US" sz="2000" dirty="0" smtClean="0">
                <a:solidFill>
                  <a:schemeClr val="tx1"/>
                </a:solidFill>
              </a:rPr>
              <a:t>The </a:t>
            </a:r>
            <a:r>
              <a:rPr lang="en-US" sz="2000" dirty="0">
                <a:solidFill>
                  <a:schemeClr val="tx1"/>
                </a:solidFill>
              </a:rPr>
              <a:t>billing clerk then enters the transaction into the sales journal and distributes documents to the AR and inventory control </a:t>
            </a:r>
            <a:r>
              <a:rPr lang="en-US" sz="2000" dirty="0" smtClean="0">
                <a:solidFill>
                  <a:schemeClr val="tx1"/>
                </a:solidFill>
              </a:rPr>
              <a:t>departments.</a:t>
            </a:r>
          </a:p>
          <a:p>
            <a:pPr algn="just"/>
            <a:endParaRPr lang="en-US" sz="2000" dirty="0" smtClean="0">
              <a:solidFill>
                <a:schemeClr val="tx1"/>
              </a:solidFill>
            </a:endParaRPr>
          </a:p>
          <a:p>
            <a:pPr algn="just"/>
            <a:r>
              <a:rPr lang="en-US" sz="2000" dirty="0" smtClean="0">
                <a:solidFill>
                  <a:schemeClr val="tx1"/>
                </a:solidFill>
              </a:rPr>
              <a:t>Periodically</a:t>
            </a:r>
            <a:r>
              <a:rPr lang="en-US" sz="2000" dirty="0">
                <a:solidFill>
                  <a:schemeClr val="tx1"/>
                </a:solidFill>
              </a:rPr>
              <a:t>, the clerk summarizes all transactions into a journal voucher and sends this to the general ledger department</a:t>
            </a:r>
          </a:p>
        </p:txBody>
      </p:sp>
    </p:spTree>
    <p:extLst>
      <p:ext uri="{BB962C8B-B14F-4D97-AF65-F5344CB8AC3E}">
        <p14:creationId xmlns:p14="http://schemas.microsoft.com/office/powerpoint/2010/main" val="276831757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387</TotalTime>
  <Words>2062</Words>
  <Application>Microsoft Office PowerPoint</Application>
  <PresentationFormat>Widescreen</PresentationFormat>
  <Paragraphs>137</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Courier New</vt:lpstr>
      <vt:lpstr>Trebuchet MS</vt:lpstr>
      <vt:lpstr>Wingdings</vt:lpstr>
      <vt:lpstr>Wingdings 3</vt:lpstr>
      <vt:lpstr>Facet</vt:lpstr>
      <vt:lpstr>BUSINESS TRANSACTION PROCESSES </vt:lpstr>
      <vt:lpstr>CONT’</vt:lpstr>
      <vt:lpstr>Sales  process steps</vt:lpstr>
      <vt:lpstr>Cont’</vt:lpstr>
      <vt:lpstr>CONT’</vt:lpstr>
      <vt:lpstr>CONT’</vt:lpstr>
      <vt:lpstr>CONT’</vt:lpstr>
      <vt:lpstr>Steps for cash receipts</vt:lpstr>
      <vt:lpstr>3) Billing process</vt:lpstr>
      <vt:lpstr>Steps for billing a customer</vt:lpstr>
      <vt:lpstr>2. Expenditure cycles</vt:lpstr>
      <vt:lpstr>CONT’</vt:lpstr>
      <vt:lpstr>1. Acquisition/Payment Process </vt:lpstr>
      <vt:lpstr>2. Purchase process</vt:lpstr>
      <vt:lpstr>CONT’</vt:lpstr>
      <vt:lpstr>3. Inventory management process</vt:lpstr>
      <vt:lpstr>4. Cash disbursement cycle</vt:lpstr>
      <vt:lpstr>CONT’</vt:lpstr>
      <vt:lpstr>Source documents in business process</vt:lpstr>
      <vt:lpstr>CONT’</vt:lpstr>
      <vt:lpstr>Accounting techniques</vt:lpstr>
      <vt:lpstr>Accrual Accounting technique</vt:lpstr>
      <vt:lpstr>General Ledger and Business Reporting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BUSINESS SALES PROCESS</dc:title>
  <dc:creator>Microsoft account</dc:creator>
  <cp:lastModifiedBy>hp</cp:lastModifiedBy>
  <cp:revision>94</cp:revision>
  <dcterms:created xsi:type="dcterms:W3CDTF">2024-01-29T11:50:38Z</dcterms:created>
  <dcterms:modified xsi:type="dcterms:W3CDTF">2024-02-06T06:39:38Z</dcterms:modified>
</cp:coreProperties>
</file>