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9" r:id="rId4"/>
    <p:sldId id="292" r:id="rId5"/>
    <p:sldId id="293" r:id="rId6"/>
    <p:sldId id="294" r:id="rId7"/>
    <p:sldId id="295" r:id="rId8"/>
    <p:sldId id="296" r:id="rId9"/>
    <p:sldId id="297" r:id="rId10"/>
    <p:sldId id="298" r:id="rId11"/>
    <p:sldId id="258" r:id="rId12"/>
    <p:sldId id="291" r:id="rId13"/>
    <p:sldId id="260" r:id="rId14"/>
    <p:sldId id="262" r:id="rId15"/>
    <p:sldId id="263" r:id="rId16"/>
    <p:sldId id="264" r:id="rId17"/>
    <p:sldId id="289" r:id="rId18"/>
    <p:sldId id="290" r:id="rId19"/>
    <p:sldId id="265" r:id="rId20"/>
    <p:sldId id="267" r:id="rId21"/>
    <p:sldId id="268" r:id="rId22"/>
    <p:sldId id="269" r:id="rId23"/>
    <p:sldId id="271" r:id="rId24"/>
    <p:sldId id="270" r:id="rId25"/>
    <p:sldId id="272" r:id="rId26"/>
    <p:sldId id="273" r:id="rId27"/>
    <p:sldId id="274" r:id="rId28"/>
    <p:sldId id="275" r:id="rId29"/>
    <p:sldId id="276" r:id="rId30"/>
    <p:sldId id="277" r:id="rId31"/>
    <p:sldId id="278" r:id="rId32"/>
    <p:sldId id="281" r:id="rId33"/>
    <p:sldId id="282" r:id="rId34"/>
    <p:sldId id="283" r:id="rId35"/>
    <p:sldId id="284" r:id="rId36"/>
    <p:sldId id="285" r:id="rId37"/>
    <p:sldId id="286" r:id="rId38"/>
    <p:sldId id="287" r:id="rId39"/>
    <p:sldId id="299" r:id="rId40"/>
    <p:sldId id="288" r:id="rId41"/>
    <p:sldId id="300"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7509" autoAdjust="0"/>
  </p:normalViewPr>
  <p:slideViewPr>
    <p:cSldViewPr>
      <p:cViewPr varScale="1">
        <p:scale>
          <a:sx n="46" d="100"/>
          <a:sy n="46" d="100"/>
        </p:scale>
        <p:origin x="1310" y="38"/>
      </p:cViewPr>
      <p:guideLst>
        <p:guide orient="horz" pos="2160"/>
        <p:guide pos="2880"/>
      </p:guideLst>
    </p:cSldViewPr>
  </p:slideViewPr>
  <p:outlineViewPr>
    <p:cViewPr>
      <p:scale>
        <a:sx n="33" d="100"/>
        <a:sy n="33" d="100"/>
      </p:scale>
      <p:origin x="0" y="3543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62ACB2-F1FA-4450-8F4E-5C7D01773A49}" type="datetimeFigureOut">
              <a:rPr lang="en-US" smtClean="0"/>
              <a:t>31-Jan-24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B0B5A-7EE8-405A-A9E2-858C378672B6}" type="slidenum">
              <a:rPr lang="en-US" smtClean="0"/>
              <a:t>‹#›</a:t>
            </a:fld>
            <a:endParaRPr lang="en-US"/>
          </a:p>
        </p:txBody>
      </p:sp>
    </p:spTree>
    <p:extLst>
      <p:ext uri="{BB962C8B-B14F-4D97-AF65-F5344CB8AC3E}">
        <p14:creationId xmlns:p14="http://schemas.microsoft.com/office/powerpoint/2010/main" val="292881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a:t>
            </a:r>
            <a:endParaRPr lang="en-US" baseline="30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onstantia" pitchFamily="18" charset="0"/>
              </a:rPr>
              <a:t>The study aimed to find out if the natural course of syphilis in black males differed considerably from that in whites and to see if cardiovascular damage was more common from syphilis than neurological impairment. </a:t>
            </a:r>
            <a:r>
              <a:rPr lang="en-US" b="1" dirty="0" smtClean="0">
                <a:latin typeface="Constantia" pitchFamily="18" charset="0"/>
              </a:rPr>
              <a:t>The participants were not informed that they had syphilis or that sexual activity may spread the illness. Instead, they were informed that they had “bad blood,” a phrase used locally to describe a variety of ailments. Informed consent was not collected from the participants</a:t>
            </a:r>
            <a:r>
              <a:rPr lang="en-US" dirty="0" smtClean="0">
                <a:latin typeface="Constantia" pitchFamily="18" charset="0"/>
              </a:rPr>
              <a:t>.</a:t>
            </a:r>
          </a:p>
          <a:p>
            <a:endParaRPr lang="en-US" dirty="0" smtClean="0"/>
          </a:p>
          <a:p>
            <a:r>
              <a:rPr lang="en-US" dirty="0" smtClean="0"/>
              <a:t>Some patients received arsenic, bismuth, and mercury as part of the study’s initial treatment phase. However, when the initial research could not yield any valuable information, it was decided to keep track of the participants until they passed away and stop all therapy.</a:t>
            </a:r>
            <a:endParaRPr lang="en-US" baseline="30000" dirty="0" smtClean="0"/>
          </a:p>
          <a:p>
            <a:endParaRPr lang="en-US" baseline="30000" dirty="0" smtClean="0"/>
          </a:p>
          <a:p>
            <a:r>
              <a:rPr lang="en-US" dirty="0" smtClean="0"/>
              <a:t>After penicillin became available in the middle of the 1940s, the sick men were refused medication; this was still the case 25 years later, in clear contravention of government regulations that required the treatment of venereal disease. More than 100 of the subjects are thought to have passed away from tertiary syphilis.</a:t>
            </a:r>
            <a:endParaRPr lang="en-US" dirty="0"/>
          </a:p>
        </p:txBody>
      </p:sp>
      <p:sp>
        <p:nvSpPr>
          <p:cNvPr id="4" name="Slide Number Placeholder 3"/>
          <p:cNvSpPr>
            <a:spLocks noGrp="1"/>
          </p:cNvSpPr>
          <p:nvPr>
            <p:ph type="sldNum" sz="quarter" idx="10"/>
          </p:nvPr>
        </p:nvSpPr>
        <p:spPr/>
        <p:txBody>
          <a:bodyPr/>
          <a:lstStyle/>
          <a:p>
            <a:fld id="{5ACB0B5A-7EE8-405A-A9E2-858C378672B6}" type="slidenum">
              <a:rPr lang="en-US" smtClean="0"/>
              <a:t>38</a:t>
            </a:fld>
            <a:endParaRPr lang="en-US"/>
          </a:p>
        </p:txBody>
      </p:sp>
    </p:spTree>
    <p:extLst>
      <p:ext uri="{BB962C8B-B14F-4D97-AF65-F5344CB8AC3E}">
        <p14:creationId xmlns:p14="http://schemas.microsoft.com/office/powerpoint/2010/main" val="1223795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a:t>
            </a:r>
            <a:endParaRPr lang="en-US" baseline="30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onstantia" pitchFamily="18" charset="0"/>
              </a:rPr>
              <a:t>The study aimed to find out if the natural course of syphilis in black males differed considerably from that in whites and to see if cardiovascular damage was more common from syphilis than neurological impairment. </a:t>
            </a:r>
            <a:r>
              <a:rPr lang="en-US" b="1" dirty="0" smtClean="0">
                <a:latin typeface="Constantia" pitchFamily="18" charset="0"/>
              </a:rPr>
              <a:t>The participants were not informed that they had syphilis or that sexual activity may spread the illness. Instead, they were informed that they had “bad blood,” a phrase used locally to describe a variety of ailments. Informed consent was not collected from the participants</a:t>
            </a:r>
            <a:r>
              <a:rPr lang="en-US" dirty="0" smtClean="0">
                <a:latin typeface="Constantia" pitchFamily="18" charset="0"/>
              </a:rPr>
              <a:t>.</a:t>
            </a:r>
          </a:p>
          <a:p>
            <a:endParaRPr lang="en-US" dirty="0" smtClean="0"/>
          </a:p>
          <a:p>
            <a:r>
              <a:rPr lang="en-US" dirty="0" smtClean="0"/>
              <a:t>Some patients received arsenic, bismuth, and mercury as part of the study’s initial treatment phase. However, when the initial research could not yield any valuable information, it was decided to keep track of the participants until they passed away and stop all therapy.</a:t>
            </a:r>
            <a:endParaRPr lang="en-US" baseline="30000" dirty="0" smtClean="0"/>
          </a:p>
          <a:p>
            <a:endParaRPr lang="en-US" baseline="30000" dirty="0" smtClean="0"/>
          </a:p>
          <a:p>
            <a:r>
              <a:rPr lang="en-US" dirty="0" smtClean="0"/>
              <a:t>After penicillin became available in the middle of the 1940s, the sick men were refused medication; this was still the case 25 years later, in clear contravention of government regulations that required the treatment of venereal disease. More than 100 of the subjects are thought to have passed away from tertiary syphilis.</a:t>
            </a:r>
            <a:endParaRPr lang="en-US" dirty="0"/>
          </a:p>
        </p:txBody>
      </p:sp>
      <p:sp>
        <p:nvSpPr>
          <p:cNvPr id="4" name="Slide Number Placeholder 3"/>
          <p:cNvSpPr>
            <a:spLocks noGrp="1"/>
          </p:cNvSpPr>
          <p:nvPr>
            <p:ph type="sldNum" sz="quarter" idx="10"/>
          </p:nvPr>
        </p:nvSpPr>
        <p:spPr/>
        <p:txBody>
          <a:bodyPr/>
          <a:lstStyle/>
          <a:p>
            <a:fld id="{5ACB0B5A-7EE8-405A-A9E2-858C378672B6}" type="slidenum">
              <a:rPr lang="en-US" smtClean="0"/>
              <a:t>39</a:t>
            </a:fld>
            <a:endParaRPr lang="en-US"/>
          </a:p>
        </p:txBody>
      </p:sp>
    </p:spTree>
    <p:extLst>
      <p:ext uri="{BB962C8B-B14F-4D97-AF65-F5344CB8AC3E}">
        <p14:creationId xmlns:p14="http://schemas.microsoft.com/office/powerpoint/2010/main" val="3296075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6758714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9647149"/>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58339280"/>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752600"/>
            <a:ext cx="40005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878338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951813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280396689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861208"/>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3335440"/>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14516954"/>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1540231"/>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398671160"/>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3338747208"/>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endParaRPr lang="en-US" dirty="0"/>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endParaRPr lang="en-US" dirty="0"/>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endParaRPr lang="en-US" dirty="0"/>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endParaRPr lang="en-US" dirty="0"/>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endParaRPr lang="en-US" dirty="0"/>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endParaRPr lang="en-US" dirty="0"/>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endParaRPr lang="en-US" dirty="0"/>
          </a:p>
        </p:txBody>
      </p:sp>
    </p:spTree>
    <p:extLst>
      <p:ext uri="{BB962C8B-B14F-4D97-AF65-F5344CB8AC3E}">
        <p14:creationId xmlns:p14="http://schemas.microsoft.com/office/powerpoint/2010/main" val="346011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pressherald.com/2024/01/27/plagiarism-probe-finds-some-problems-with-former-harvard-president-claudine-gays-work/#:~:text=BOSTON%20%E2%80%94%20Harvard%20University%20has%20shed,substantiating%20some%20of%20the%20complaint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youtube.com/watch?v=4wFqyQxAPn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retractionwatch.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Topic III: </a:t>
            </a:r>
          </a:p>
        </p:txBody>
      </p:sp>
      <p:sp>
        <p:nvSpPr>
          <p:cNvPr id="3" name="Subtitle 2"/>
          <p:cNvSpPr>
            <a:spLocks noGrp="1"/>
          </p:cNvSpPr>
          <p:nvPr>
            <p:ph type="subTitle" idx="1"/>
          </p:nvPr>
        </p:nvSpPr>
        <p:spPr>
          <a:xfrm>
            <a:off x="1371600" y="3886200"/>
            <a:ext cx="6400800" cy="2133600"/>
          </a:xfrm>
        </p:spPr>
        <p:txBody>
          <a:bodyPr/>
          <a:lstStyle/>
          <a:p>
            <a:pPr>
              <a:spcBef>
                <a:spcPct val="0"/>
              </a:spcBef>
            </a:pPr>
            <a:r>
              <a:rPr lang="en-US" sz="3600" dirty="0">
                <a:solidFill>
                  <a:srgbClr val="500093"/>
                </a:solidFill>
                <a:latin typeface="+mj-lt"/>
                <a:ea typeface="+mj-ea"/>
                <a:cs typeface="+mj-cs"/>
              </a:rPr>
              <a:t>VALUES AND ETHICS IN THE RESEARCH PROCESS</a:t>
            </a:r>
          </a:p>
        </p:txBody>
      </p:sp>
    </p:spTree>
    <p:extLst>
      <p:ext uri="{BB962C8B-B14F-4D97-AF65-F5344CB8AC3E}">
        <p14:creationId xmlns:p14="http://schemas.microsoft.com/office/powerpoint/2010/main" val="876783971"/>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core values of research</a:t>
            </a:r>
            <a:endParaRPr lang="en-US" dirty="0"/>
          </a:p>
        </p:txBody>
      </p:sp>
      <p:sp>
        <p:nvSpPr>
          <p:cNvPr id="3" name="Content Placeholder 2"/>
          <p:cNvSpPr>
            <a:spLocks noGrp="1"/>
          </p:cNvSpPr>
          <p:nvPr>
            <p:ph idx="1"/>
          </p:nvPr>
        </p:nvSpPr>
        <p:spPr>
          <a:xfrm>
            <a:off x="762000" y="1752600"/>
            <a:ext cx="8153400" cy="4495800"/>
          </a:xfrm>
        </p:spPr>
        <p:txBody>
          <a:bodyPr/>
          <a:lstStyle/>
          <a:p>
            <a:r>
              <a:rPr lang="en-US" dirty="0"/>
              <a:t>Fairness: </a:t>
            </a:r>
          </a:p>
          <a:p>
            <a:pPr lvl="1"/>
            <a:r>
              <a:rPr lang="en-US" dirty="0"/>
              <a:t>Making professional judgments based on appropriate and announced criteria, including processes used to determine outcomes. </a:t>
            </a:r>
          </a:p>
          <a:p>
            <a:r>
              <a:rPr lang="en-US" dirty="0" smtClean="0"/>
              <a:t>Honesty: </a:t>
            </a:r>
          </a:p>
          <a:p>
            <a:pPr lvl="1"/>
            <a:r>
              <a:rPr lang="en-US" b="0" dirty="0" smtClean="0"/>
              <a:t>A </a:t>
            </a:r>
            <a:r>
              <a:rPr lang="en-US" b="0" dirty="0"/>
              <a:t>researcher's freedom to advance knowledge is tied to his or her responsibility to be honest. </a:t>
            </a:r>
            <a:endParaRPr lang="en-US" b="0" dirty="0" smtClean="0"/>
          </a:p>
          <a:p>
            <a:pPr lvl="1"/>
            <a:r>
              <a:rPr lang="en-US" b="0" dirty="0" smtClean="0"/>
              <a:t>The </a:t>
            </a:r>
            <a:r>
              <a:rPr lang="en-US" b="0" dirty="0"/>
              <a:t>principal value that underlies all of the other relationship values. For example, without an honest foundation, realizing the values of openness, accountability, and fairness would be impossible</a:t>
            </a:r>
            <a:r>
              <a:rPr lang="en-US" b="0" dirty="0" smtClean="0"/>
              <a:t>.</a:t>
            </a:r>
          </a:p>
        </p:txBody>
      </p:sp>
    </p:spTree>
    <p:extLst>
      <p:ext uri="{BB962C8B-B14F-4D97-AF65-F5344CB8AC3E}">
        <p14:creationId xmlns:p14="http://schemas.microsoft.com/office/powerpoint/2010/main" val="3239613136"/>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62000"/>
          </a:xfrm>
        </p:spPr>
        <p:txBody>
          <a:bodyPr>
            <a:normAutofit/>
          </a:bodyPr>
          <a:lstStyle/>
          <a:p>
            <a:r>
              <a:rPr lang="en-US" b="1" dirty="0" smtClean="0"/>
              <a:t>ETHICS</a:t>
            </a:r>
            <a:endParaRPr lang="en-US" b="1" dirty="0"/>
          </a:p>
        </p:txBody>
      </p:sp>
      <p:sp>
        <p:nvSpPr>
          <p:cNvPr id="3" name="Content Placeholder 2"/>
          <p:cNvSpPr>
            <a:spLocks noGrp="1"/>
          </p:cNvSpPr>
          <p:nvPr>
            <p:ph idx="1"/>
          </p:nvPr>
        </p:nvSpPr>
        <p:spPr>
          <a:xfrm>
            <a:off x="457200" y="1828800"/>
            <a:ext cx="8305800" cy="4648200"/>
          </a:xfrm>
        </p:spPr>
        <p:txBody>
          <a:bodyPr>
            <a:noAutofit/>
          </a:bodyPr>
          <a:lstStyle/>
          <a:p>
            <a:pPr algn="just"/>
            <a:r>
              <a:rPr lang="en-US" altLang="en-US" sz="2600" dirty="0" smtClean="0"/>
              <a:t>Ethics is a branch of philosophy </a:t>
            </a:r>
            <a:r>
              <a:rPr lang="en-US" sz="2600" b="1" dirty="0" smtClean="0"/>
              <a:t>concerned </a:t>
            </a:r>
            <a:r>
              <a:rPr lang="en-US" sz="2600" b="1" dirty="0"/>
              <a:t>with what is morally good and bad and morally right and</a:t>
            </a:r>
            <a:r>
              <a:rPr lang="en-US" sz="2600" dirty="0"/>
              <a:t> wrong</a:t>
            </a:r>
            <a:r>
              <a:rPr lang="en-US" sz="2600" dirty="0" smtClean="0"/>
              <a:t>.</a:t>
            </a:r>
          </a:p>
          <a:p>
            <a:pPr algn="just"/>
            <a:r>
              <a:rPr lang="en-US" altLang="en-US" sz="2600" b="0" dirty="0" smtClean="0"/>
              <a:t>Ethics are systems of moral principles: the ethics of a culture</a:t>
            </a:r>
            <a:r>
              <a:rPr lang="en-US" altLang="en-US" sz="2600" b="0" dirty="0"/>
              <a:t>. They are moral principles of an </a:t>
            </a:r>
            <a:r>
              <a:rPr lang="en-US" altLang="en-US" sz="2600" b="0" dirty="0" smtClean="0"/>
              <a:t>individual.</a:t>
            </a:r>
            <a:endParaRPr lang="en-US" altLang="en-US" sz="2600" b="0" dirty="0"/>
          </a:p>
          <a:p>
            <a:pPr algn="just"/>
            <a:r>
              <a:rPr lang="en-US" altLang="en-US" sz="2600" b="0" dirty="0" smtClean="0"/>
              <a:t>The rules of conduct recognized in respect to a particular class of human actions or a particular group, culture, etc. medical ethics; Christian ethics; </a:t>
            </a:r>
          </a:p>
          <a:p>
            <a:pPr algn="just"/>
            <a:r>
              <a:rPr lang="en-US" altLang="en-US" sz="2600" b="0" dirty="0" smtClean="0"/>
              <a:t>A branch of philosophy dealing with values relating to human conduct, with respect to the rightness and wrongness of certain actions and to the goodness and badness of the motives and ends of such actions.</a:t>
            </a:r>
            <a:endParaRPr lang="en-GB" altLang="en-US" sz="2600" b="0" dirty="0" smtClean="0"/>
          </a:p>
        </p:txBody>
      </p:sp>
    </p:spTree>
    <p:extLst>
      <p:ext uri="{BB962C8B-B14F-4D97-AF65-F5344CB8AC3E}">
        <p14:creationId xmlns:p14="http://schemas.microsoft.com/office/powerpoint/2010/main" val="1208675830"/>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7575" y="465138"/>
            <a:ext cx="7921625" cy="982662"/>
          </a:xfrm>
        </p:spPr>
        <p:txBody>
          <a:bodyPr vert="horz"/>
          <a:lstStyle/>
          <a:p>
            <a:r>
              <a:rPr lang="en-US" dirty="0" smtClean="0"/>
              <a:t>Ethics</a:t>
            </a:r>
            <a:endParaRPr lang="en-US" dirty="0"/>
          </a:p>
        </p:txBody>
      </p:sp>
      <p:sp>
        <p:nvSpPr>
          <p:cNvPr id="4" name="AutoShape 2" descr="https://ethicssage.typepad.com/.a/6a0133f440106f970b022ad35f4d3c200c-p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5" name="AutoShape 4" descr="https://ethicssage.typepad.com/.a/6a0133f440106f970b022ad35f4d3c200c-p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6" name="AutoShape 6" descr="https://ethicssage.typepad.com/.a/6a0133f440106f970b022ad35f4d3c200c-pi"/>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j-lt"/>
            </a:endParaRPr>
          </a:p>
        </p:txBody>
      </p:sp>
      <p:pic>
        <p:nvPicPr>
          <p:cNvPr id="4098" name="Picture 2" descr="Ethics in Life and Business - Ethics in Life and Business - My Own Business  Institute - Learn How To Start a Busine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524000"/>
            <a:ext cx="7239000" cy="523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8720304"/>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Difference between Values and Ethics</a:t>
            </a:r>
            <a:endParaRPr lang="en-US" dirty="0"/>
          </a:p>
        </p:txBody>
      </p:sp>
      <p:sp>
        <p:nvSpPr>
          <p:cNvPr id="3" name="Content Placeholder 2"/>
          <p:cNvSpPr>
            <a:spLocks noGrp="1"/>
          </p:cNvSpPr>
          <p:nvPr>
            <p:ph idx="1"/>
          </p:nvPr>
        </p:nvSpPr>
        <p:spPr>
          <a:xfrm>
            <a:off x="457200" y="1752600"/>
            <a:ext cx="8382000" cy="4800600"/>
          </a:xfrm>
        </p:spPr>
        <p:txBody>
          <a:bodyPr>
            <a:noAutofit/>
          </a:bodyPr>
          <a:lstStyle/>
          <a:p>
            <a:pPr algn="just"/>
            <a:r>
              <a:rPr lang="en-US" sz="2800" b="0" dirty="0" smtClean="0"/>
              <a:t>While the 2 terms are usually applied synonymously, they are not quite identical;</a:t>
            </a:r>
          </a:p>
          <a:p>
            <a:pPr algn="just"/>
            <a:r>
              <a:rPr lang="en-US" sz="2800" b="0" dirty="0" smtClean="0"/>
              <a:t>Evans (2019), citing </a:t>
            </a:r>
            <a:r>
              <a:rPr lang="en-US" sz="2800" b="0" dirty="0" err="1" smtClean="0"/>
              <a:t>Surbhi</a:t>
            </a:r>
            <a:r>
              <a:rPr lang="en-US" sz="2800" b="0" dirty="0" smtClean="0"/>
              <a:t> indicates that:</a:t>
            </a:r>
          </a:p>
          <a:p>
            <a:pPr lvl="1" algn="just"/>
            <a:r>
              <a:rPr lang="en-US" dirty="0" smtClean="0"/>
              <a:t>Ethics are </a:t>
            </a:r>
            <a:r>
              <a:rPr lang="en-US" dirty="0"/>
              <a:t>a set of </a:t>
            </a:r>
            <a:r>
              <a:rPr lang="en-US" dirty="0" smtClean="0"/>
              <a:t>principles that determine someone’s behaviour, </a:t>
            </a:r>
          </a:p>
          <a:p>
            <a:pPr lvl="1" algn="just"/>
            <a:r>
              <a:rPr lang="en-US" dirty="0"/>
              <a:t>W</a:t>
            </a:r>
            <a:r>
              <a:rPr lang="en-US" dirty="0" smtClean="0"/>
              <a:t>hilst </a:t>
            </a:r>
            <a:r>
              <a:rPr lang="en-US" dirty="0"/>
              <a:t>v</a:t>
            </a:r>
            <a:r>
              <a:rPr lang="en-US" dirty="0" smtClean="0"/>
              <a:t>alues </a:t>
            </a:r>
            <a:r>
              <a:rPr lang="en-US" dirty="0"/>
              <a:t>are those </a:t>
            </a:r>
            <a:r>
              <a:rPr lang="en-US" dirty="0" smtClean="0"/>
              <a:t>beliefs “for </a:t>
            </a:r>
            <a:r>
              <a:rPr lang="en-US" dirty="0"/>
              <a:t>which a person has an enduring </a:t>
            </a:r>
            <a:r>
              <a:rPr lang="en-US" dirty="0" smtClean="0"/>
              <a:t>preference.</a:t>
            </a:r>
            <a:r>
              <a:rPr lang="en-US" baseline="30000" dirty="0" smtClean="0"/>
              <a:t>”</a:t>
            </a:r>
          </a:p>
          <a:p>
            <a:pPr marL="457200" lvl="1" indent="0" algn="just">
              <a:buNone/>
            </a:pPr>
            <a:endParaRPr lang="en-US" baseline="30000" dirty="0" smtClean="0"/>
          </a:p>
          <a:p>
            <a:pPr marL="349250" indent="-349250" algn="just"/>
            <a:r>
              <a:rPr lang="en-US" b="0" dirty="0" smtClean="0">
                <a:ea typeface="+mn-ea"/>
                <a:cs typeface="+mn-cs"/>
              </a:rPr>
              <a:t>While </a:t>
            </a:r>
            <a:r>
              <a:rPr lang="en-US" b="0" dirty="0">
                <a:ea typeface="+mn-ea"/>
                <a:cs typeface="+mn-cs"/>
              </a:rPr>
              <a:t>ethics constrain a person from engaging in a behaviour, values motivate them to engage.</a:t>
            </a:r>
          </a:p>
        </p:txBody>
      </p:sp>
    </p:spTree>
    <p:extLst>
      <p:ext uri="{BB962C8B-B14F-4D97-AF65-F5344CB8AC3E}">
        <p14:creationId xmlns:p14="http://schemas.microsoft.com/office/powerpoint/2010/main" val="118263576"/>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381000"/>
            <a:ext cx="8841869" cy="624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3142518"/>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t>What is ethics in research?</a:t>
            </a:r>
            <a:endParaRPr lang="en-US" b="1" dirty="0"/>
          </a:p>
        </p:txBody>
      </p:sp>
      <p:sp>
        <p:nvSpPr>
          <p:cNvPr id="3" name="Content Placeholder 2"/>
          <p:cNvSpPr>
            <a:spLocks noGrp="1"/>
          </p:cNvSpPr>
          <p:nvPr>
            <p:ph idx="1"/>
          </p:nvPr>
        </p:nvSpPr>
        <p:spPr>
          <a:xfrm>
            <a:off x="457200" y="1600200"/>
            <a:ext cx="8382000" cy="4953000"/>
          </a:xfrm>
        </p:spPr>
        <p:txBody>
          <a:bodyPr>
            <a:normAutofit/>
          </a:bodyPr>
          <a:lstStyle/>
          <a:p>
            <a:pPr algn="just"/>
            <a:r>
              <a:rPr lang="en-US" altLang="en-US" sz="2900" b="0" dirty="0" smtClean="0"/>
              <a:t>Ethical principles, rules, norms, values and virtues that researchers should adhere to.  </a:t>
            </a:r>
          </a:p>
          <a:p>
            <a:pPr algn="just"/>
            <a:r>
              <a:rPr lang="en-US" altLang="en-US" sz="2900" b="0" dirty="0" smtClean="0"/>
              <a:t>The ethical conduct of research is a cornerstone of modern scientific research. </a:t>
            </a:r>
          </a:p>
          <a:p>
            <a:pPr algn="just"/>
            <a:r>
              <a:rPr lang="en-US" altLang="en-US" sz="2900" b="0" dirty="0" smtClean="0"/>
              <a:t>Threefold foundation; 3 main rules</a:t>
            </a:r>
            <a:endParaRPr lang="en-GB" altLang="en-US" sz="2900" b="0" dirty="0" smtClean="0"/>
          </a:p>
          <a:p>
            <a:pPr lvl="1" algn="just"/>
            <a:r>
              <a:rPr lang="en-US" altLang="en-US" sz="2600" dirty="0" smtClean="0"/>
              <a:t>The responsible conduct of research</a:t>
            </a:r>
            <a:endParaRPr lang="en-GB" altLang="en-US" sz="2600" dirty="0" smtClean="0"/>
          </a:p>
          <a:p>
            <a:pPr lvl="1" algn="just"/>
            <a:r>
              <a:rPr lang="en-US" altLang="en-US" sz="2600" dirty="0" smtClean="0"/>
              <a:t>Clear and complete recording and reporting of research procedures, results, and analyses</a:t>
            </a:r>
            <a:endParaRPr lang="en-GB" altLang="en-US" sz="2600" dirty="0" smtClean="0"/>
          </a:p>
          <a:p>
            <a:pPr lvl="1" algn="just"/>
            <a:r>
              <a:rPr lang="en-US" altLang="en-US" sz="2600" dirty="0" smtClean="0"/>
              <a:t>Respect for those that may be affected by that research.</a:t>
            </a:r>
            <a:endParaRPr lang="en-GB" altLang="en-US" sz="2600" dirty="0" smtClean="0"/>
          </a:p>
          <a:p>
            <a:pPr algn="just"/>
            <a:endParaRPr lang="en-US" dirty="0"/>
          </a:p>
        </p:txBody>
      </p:sp>
    </p:spTree>
    <p:extLst>
      <p:ext uri="{BB962C8B-B14F-4D97-AF65-F5344CB8AC3E}">
        <p14:creationId xmlns:p14="http://schemas.microsoft.com/office/powerpoint/2010/main" val="516919285"/>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Ethics</a:t>
            </a:r>
            <a:endParaRPr lang="en-US" dirty="0"/>
          </a:p>
        </p:txBody>
      </p:sp>
      <p:sp>
        <p:nvSpPr>
          <p:cNvPr id="3" name="Content Placeholder 2"/>
          <p:cNvSpPr>
            <a:spLocks noGrp="1"/>
          </p:cNvSpPr>
          <p:nvPr>
            <p:ph idx="1"/>
          </p:nvPr>
        </p:nvSpPr>
        <p:spPr>
          <a:xfrm>
            <a:off x="457200" y="1600200"/>
            <a:ext cx="8305800" cy="4876800"/>
          </a:xfrm>
        </p:spPr>
        <p:txBody>
          <a:bodyPr>
            <a:normAutofit/>
          </a:bodyPr>
          <a:lstStyle/>
          <a:p>
            <a:pPr algn="just"/>
            <a:r>
              <a:rPr lang="en-US" altLang="en-US" b="0" dirty="0" smtClean="0"/>
              <a:t>Researchers need to foresee any ethical issues that may arise from their study because research involves collecting data from or about people.</a:t>
            </a:r>
          </a:p>
          <a:p>
            <a:pPr algn="just"/>
            <a:r>
              <a:rPr lang="en-US" altLang="en-US" b="0" dirty="0" smtClean="0"/>
              <a:t>The researcher should ensure the participants are protected and their trust built.</a:t>
            </a:r>
          </a:p>
          <a:p>
            <a:pPr algn="just"/>
            <a:r>
              <a:rPr lang="en-US" altLang="en-US" b="0" dirty="0" smtClean="0"/>
              <a:t>There are many associations that have published “codes of ethics”</a:t>
            </a:r>
          </a:p>
          <a:p>
            <a:pPr algn="just"/>
            <a:r>
              <a:rPr lang="en-US" altLang="en-US" b="0" dirty="0" smtClean="0"/>
              <a:t>Ethics in research is however more than adhering to a set of rules.</a:t>
            </a:r>
            <a:endParaRPr lang="en-GB" altLang="en-US" b="0" dirty="0" smtClean="0"/>
          </a:p>
        </p:txBody>
      </p:sp>
    </p:spTree>
    <p:extLst>
      <p:ext uri="{BB962C8B-B14F-4D97-AF65-F5344CB8AC3E}">
        <p14:creationId xmlns:p14="http://schemas.microsoft.com/office/powerpoint/2010/main" val="84048179"/>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30" name="Picture 6" descr="Ethical Considerations in Research | Types &amp; Examples"/>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457200" y="57150"/>
            <a:ext cx="8305800" cy="6800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477199"/>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2" descr="Research Ethics: Definition, Principles and Advantages - Public Health No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81000"/>
            <a:ext cx="8432800" cy="632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2630266"/>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Principles in Research</a:t>
            </a:r>
            <a:endParaRPr lang="en-US" dirty="0"/>
          </a:p>
        </p:txBody>
      </p:sp>
      <p:sp>
        <p:nvSpPr>
          <p:cNvPr id="3" name="Content Placeholder 2"/>
          <p:cNvSpPr>
            <a:spLocks noGrp="1"/>
          </p:cNvSpPr>
          <p:nvPr>
            <p:ph idx="1"/>
          </p:nvPr>
        </p:nvSpPr>
        <p:spPr>
          <a:xfrm>
            <a:off x="457200" y="1600200"/>
            <a:ext cx="8458200" cy="4876800"/>
          </a:xfrm>
        </p:spPr>
        <p:txBody>
          <a:bodyPr>
            <a:normAutofit fontScale="92500" lnSpcReduction="20000"/>
          </a:bodyPr>
          <a:lstStyle/>
          <a:p>
            <a:r>
              <a:rPr lang="en-US" b="0" dirty="0" smtClean="0"/>
              <a:t>Informed Consent</a:t>
            </a:r>
          </a:p>
          <a:p>
            <a:r>
              <a:rPr lang="en-US" b="0" dirty="0" smtClean="0"/>
              <a:t>Confidentiality and Data Protection</a:t>
            </a:r>
          </a:p>
          <a:p>
            <a:r>
              <a:rPr lang="en-US" b="0" dirty="0" smtClean="0"/>
              <a:t>Objectivity</a:t>
            </a:r>
          </a:p>
          <a:p>
            <a:r>
              <a:rPr lang="en-US" b="0" dirty="0"/>
              <a:t>Openness </a:t>
            </a:r>
          </a:p>
          <a:p>
            <a:r>
              <a:rPr lang="en-US" b="0" dirty="0" smtClean="0"/>
              <a:t>Intellectual Property</a:t>
            </a:r>
          </a:p>
          <a:p>
            <a:r>
              <a:rPr lang="en-US" b="0" dirty="0" smtClean="0"/>
              <a:t>Respect </a:t>
            </a:r>
            <a:r>
              <a:rPr lang="en-US" b="0" dirty="0"/>
              <a:t>f</a:t>
            </a:r>
            <a:r>
              <a:rPr lang="en-US" b="0" dirty="0" smtClean="0"/>
              <a:t>or Persons</a:t>
            </a:r>
          </a:p>
          <a:p>
            <a:r>
              <a:rPr lang="en-US" b="0" dirty="0" smtClean="0"/>
              <a:t>Beneficence </a:t>
            </a:r>
            <a:r>
              <a:rPr lang="en-US" b="0" dirty="0"/>
              <a:t>a</a:t>
            </a:r>
            <a:r>
              <a:rPr lang="en-US" b="0" dirty="0" smtClean="0"/>
              <a:t>nd Non-maleficence</a:t>
            </a:r>
          </a:p>
          <a:p>
            <a:r>
              <a:rPr lang="en-US" b="0" dirty="0" smtClean="0"/>
              <a:t>Legality/Justice</a:t>
            </a:r>
          </a:p>
          <a:p>
            <a:r>
              <a:rPr lang="en-US" b="0" dirty="0" smtClean="0"/>
              <a:t>Integrity </a:t>
            </a:r>
          </a:p>
          <a:p>
            <a:r>
              <a:rPr lang="en-US" b="0" dirty="0" smtClean="0"/>
              <a:t>Conflict </a:t>
            </a:r>
            <a:r>
              <a:rPr lang="en-US" b="0" dirty="0"/>
              <a:t>o</a:t>
            </a:r>
            <a:r>
              <a:rPr lang="en-US" b="0" dirty="0" smtClean="0"/>
              <a:t>f Interest</a:t>
            </a:r>
          </a:p>
          <a:p>
            <a:r>
              <a:rPr lang="en-US" b="0" dirty="0" smtClean="0"/>
              <a:t>Social Responsibility </a:t>
            </a:r>
          </a:p>
          <a:p>
            <a:r>
              <a:rPr lang="en-US" b="0" dirty="0" smtClean="0"/>
              <a:t>Responsible Publication.</a:t>
            </a:r>
            <a:endParaRPr lang="en-US" b="0" dirty="0"/>
          </a:p>
        </p:txBody>
      </p:sp>
    </p:spTree>
    <p:extLst>
      <p:ext uri="{BB962C8B-B14F-4D97-AF65-F5344CB8AC3E}">
        <p14:creationId xmlns:p14="http://schemas.microsoft.com/office/powerpoint/2010/main" val="1804915512"/>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a typeface="Arial Unicode MS" pitchFamily="34" charset="-128"/>
                <a:cs typeface="Arial Unicode MS" pitchFamily="34" charset="-128"/>
              </a:rPr>
              <a:t>To cover..</a:t>
            </a:r>
            <a:endParaRPr lang="en-US" dirty="0">
              <a:ea typeface="Arial Unicode MS" pitchFamily="34" charset="-128"/>
              <a:cs typeface="Arial Unicode MS" pitchFamily="34" charset="-128"/>
            </a:endParaRPr>
          </a:p>
        </p:txBody>
      </p:sp>
      <p:sp>
        <p:nvSpPr>
          <p:cNvPr id="6" name="Content Placeholder 5"/>
          <p:cNvSpPr>
            <a:spLocks noGrp="1"/>
          </p:cNvSpPr>
          <p:nvPr>
            <p:ph idx="1"/>
          </p:nvPr>
        </p:nvSpPr>
        <p:spPr/>
        <p:txBody>
          <a:bodyPr>
            <a:normAutofit/>
          </a:bodyPr>
          <a:lstStyle/>
          <a:p>
            <a:pPr lvl="0">
              <a:lnSpc>
                <a:spcPct val="107000"/>
              </a:lnSpc>
              <a:spcBef>
                <a:spcPts val="0"/>
              </a:spcBef>
            </a:pPr>
            <a:r>
              <a:rPr lang="en-US" b="0" dirty="0" smtClean="0">
                <a:effectLst/>
                <a:ea typeface="Arial Unicode MS" pitchFamily="34" charset="-128"/>
                <a:cs typeface="Arial Unicode MS" pitchFamily="34" charset="-128"/>
              </a:rPr>
              <a:t>Values in research</a:t>
            </a:r>
          </a:p>
          <a:p>
            <a:pPr lvl="0" algn="just">
              <a:lnSpc>
                <a:spcPct val="107000"/>
              </a:lnSpc>
              <a:spcBef>
                <a:spcPts val="0"/>
              </a:spcBef>
            </a:pPr>
            <a:r>
              <a:rPr lang="en-US" b="0" dirty="0" smtClean="0">
                <a:effectLst/>
                <a:ea typeface="Arial Unicode MS" pitchFamily="34" charset="-128"/>
                <a:cs typeface="Arial Unicode MS" pitchFamily="34" charset="-128"/>
              </a:rPr>
              <a:t>Ethics in research</a:t>
            </a:r>
            <a:endParaRPr lang="en-US" b="0" dirty="0">
              <a:ea typeface="Arial Unicode MS" pitchFamily="34" charset="-128"/>
              <a:cs typeface="Arial Unicode MS" pitchFamily="34" charset="-128"/>
            </a:endParaRPr>
          </a:p>
        </p:txBody>
      </p:sp>
    </p:spTree>
    <p:extLst>
      <p:ext uri="{BB962C8B-B14F-4D97-AF65-F5344CB8AC3E}">
        <p14:creationId xmlns:p14="http://schemas.microsoft.com/office/powerpoint/2010/main" val="3348182695"/>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90600"/>
          </a:xfrm>
        </p:spPr>
        <p:txBody>
          <a:bodyPr>
            <a:normAutofit/>
          </a:bodyPr>
          <a:lstStyle/>
          <a:p>
            <a:r>
              <a:rPr lang="en-US" dirty="0"/>
              <a:t>Informed </a:t>
            </a:r>
            <a:r>
              <a:rPr lang="en-US" dirty="0" smtClean="0"/>
              <a:t>Consent</a:t>
            </a:r>
            <a:endParaRPr lang="en-US" dirty="0"/>
          </a:p>
        </p:txBody>
      </p:sp>
      <p:sp>
        <p:nvSpPr>
          <p:cNvPr id="3" name="Content Placeholder 2"/>
          <p:cNvSpPr>
            <a:spLocks noGrp="1"/>
          </p:cNvSpPr>
          <p:nvPr>
            <p:ph idx="1"/>
          </p:nvPr>
        </p:nvSpPr>
        <p:spPr>
          <a:xfrm>
            <a:off x="228600" y="1600200"/>
            <a:ext cx="8686800" cy="5181600"/>
          </a:xfrm>
        </p:spPr>
        <p:txBody>
          <a:bodyPr>
            <a:normAutofit fontScale="92500"/>
          </a:bodyPr>
          <a:lstStyle/>
          <a:p>
            <a:pPr algn="just"/>
            <a:r>
              <a:rPr lang="en-US" b="0" dirty="0" smtClean="0"/>
              <a:t>Research studies may sometimes have undesirable consequences of participation;</a:t>
            </a:r>
          </a:p>
          <a:p>
            <a:pPr algn="just"/>
            <a:r>
              <a:rPr lang="en-US" b="0" dirty="0" smtClean="0"/>
              <a:t>This principle entails informing research participants of the aims of the study or research project, and any other information they may need to know before engaging in the project;</a:t>
            </a:r>
          </a:p>
          <a:p>
            <a:pPr algn="just"/>
            <a:r>
              <a:rPr lang="en-US" b="0" dirty="0" smtClean="0"/>
              <a:t>Participants should know </a:t>
            </a:r>
            <a:r>
              <a:rPr lang="en-US" b="0" dirty="0"/>
              <a:t>the purpose, benefits, risks, and funding behind the study before they agree or decline to join</a:t>
            </a:r>
            <a:r>
              <a:rPr lang="en-US" b="0" dirty="0" smtClean="0"/>
              <a:t>.</a:t>
            </a:r>
          </a:p>
          <a:p>
            <a:pPr algn="just"/>
            <a:r>
              <a:rPr lang="en-US" b="0" dirty="0" smtClean="0"/>
              <a:t>Such information is essential for their consent or acceptance to participate in the study;</a:t>
            </a:r>
          </a:p>
          <a:p>
            <a:pPr algn="just"/>
            <a:r>
              <a:rPr lang="en-US" b="0" dirty="0" smtClean="0"/>
              <a:t>This protects the researcher(s) later in case the participants suffer any negative consequences of their participation.</a:t>
            </a:r>
            <a:endParaRPr lang="en-US" b="0" dirty="0"/>
          </a:p>
        </p:txBody>
      </p:sp>
    </p:spTree>
    <p:extLst>
      <p:ext uri="{BB962C8B-B14F-4D97-AF65-F5344CB8AC3E}">
        <p14:creationId xmlns:p14="http://schemas.microsoft.com/office/powerpoint/2010/main" val="3613626516"/>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Confidentiality and Data </a:t>
            </a:r>
            <a:r>
              <a:rPr lang="en-US" dirty="0" smtClean="0"/>
              <a:t>Protection</a:t>
            </a:r>
            <a:endParaRPr lang="en-US" dirty="0"/>
          </a:p>
        </p:txBody>
      </p:sp>
      <p:sp>
        <p:nvSpPr>
          <p:cNvPr id="3" name="Content Placeholder 2"/>
          <p:cNvSpPr>
            <a:spLocks noGrp="1"/>
          </p:cNvSpPr>
          <p:nvPr>
            <p:ph idx="1"/>
          </p:nvPr>
        </p:nvSpPr>
        <p:spPr>
          <a:xfrm>
            <a:off x="228600" y="1600200"/>
            <a:ext cx="8610600" cy="4876800"/>
          </a:xfrm>
        </p:spPr>
        <p:txBody>
          <a:bodyPr>
            <a:normAutofit/>
          </a:bodyPr>
          <a:lstStyle/>
          <a:p>
            <a:pPr algn="just"/>
            <a:r>
              <a:rPr lang="en-US" b="0" dirty="0" smtClean="0"/>
              <a:t>Research studies involve collection of data from respondents;</a:t>
            </a:r>
          </a:p>
          <a:p>
            <a:pPr algn="just"/>
            <a:r>
              <a:rPr lang="en-US" b="0" dirty="0" smtClean="0"/>
              <a:t>This data may be personal data or research results;</a:t>
            </a:r>
          </a:p>
          <a:p>
            <a:pPr algn="just"/>
            <a:r>
              <a:rPr lang="en-US" b="0" dirty="0" smtClean="0"/>
              <a:t>Exposing the identify of participants may sometimes affect their careers and relationships with other people;</a:t>
            </a:r>
          </a:p>
          <a:p>
            <a:pPr algn="just"/>
            <a:r>
              <a:rPr lang="en-US" b="0" dirty="0" smtClean="0"/>
              <a:t>Researchers must protect </a:t>
            </a:r>
            <a:r>
              <a:rPr lang="en-US" b="0" dirty="0"/>
              <a:t>personally identifiable data so that it </a:t>
            </a:r>
            <a:r>
              <a:rPr lang="en-US" b="0" dirty="0" smtClean="0"/>
              <a:t>can not be </a:t>
            </a:r>
            <a:r>
              <a:rPr lang="en-US" b="0" dirty="0"/>
              <a:t>linked to other data by anyone </a:t>
            </a:r>
            <a:r>
              <a:rPr lang="en-US" b="0" dirty="0" smtClean="0"/>
              <a:t>else;</a:t>
            </a:r>
          </a:p>
          <a:p>
            <a:pPr algn="just"/>
            <a:r>
              <a:rPr lang="en-US" b="0" dirty="0" smtClean="0"/>
              <a:t>Someone should not know who exactly provided which information in a particular study.</a:t>
            </a:r>
            <a:endParaRPr lang="en-US" b="0" dirty="0"/>
          </a:p>
        </p:txBody>
      </p:sp>
    </p:spTree>
    <p:extLst>
      <p:ext uri="{BB962C8B-B14F-4D97-AF65-F5344CB8AC3E}">
        <p14:creationId xmlns:p14="http://schemas.microsoft.com/office/powerpoint/2010/main" val="3398046667"/>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Objectivity</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pPr algn="just"/>
            <a:r>
              <a:rPr lang="en-US" b="0" dirty="0" smtClean="0"/>
              <a:t>A good researcher must remain as objective and open-minded as possible;</a:t>
            </a:r>
          </a:p>
          <a:p>
            <a:pPr algn="just"/>
            <a:r>
              <a:rPr lang="en-US" b="0" dirty="0" smtClean="0"/>
              <a:t>Subjective attitudes and pre-conceived notions affect the quality of your study;</a:t>
            </a:r>
          </a:p>
          <a:p>
            <a:pPr algn="just"/>
            <a:r>
              <a:rPr lang="en-US" b="0" dirty="0" smtClean="0"/>
              <a:t>Researchers have a duty to avoid all forms of bias </a:t>
            </a:r>
            <a:r>
              <a:rPr lang="en-US" b="0" dirty="0"/>
              <a:t>in experimental design, data analysis, data interpretation, peer review, personnel decisions, grant writing, expert testimony, and other aspects of research where objectivity is expected or required. </a:t>
            </a:r>
          </a:p>
        </p:txBody>
      </p:sp>
    </p:spTree>
    <p:extLst>
      <p:ext uri="{BB962C8B-B14F-4D97-AF65-F5344CB8AC3E}">
        <p14:creationId xmlns:p14="http://schemas.microsoft.com/office/powerpoint/2010/main" val="87628432"/>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33153"/>
            <a:ext cx="8153400" cy="990600"/>
          </a:xfrm>
        </p:spPr>
        <p:txBody>
          <a:bodyPr/>
          <a:lstStyle/>
          <a:p>
            <a:r>
              <a:rPr lang="en-US" dirty="0"/>
              <a:t>Openness</a:t>
            </a:r>
          </a:p>
        </p:txBody>
      </p:sp>
      <p:sp>
        <p:nvSpPr>
          <p:cNvPr id="3" name="Content Placeholder 2"/>
          <p:cNvSpPr>
            <a:spLocks noGrp="1"/>
          </p:cNvSpPr>
          <p:nvPr>
            <p:ph idx="1"/>
          </p:nvPr>
        </p:nvSpPr>
        <p:spPr>
          <a:xfrm>
            <a:off x="228600" y="1600200"/>
            <a:ext cx="8686800" cy="4876800"/>
          </a:xfrm>
        </p:spPr>
        <p:txBody>
          <a:bodyPr>
            <a:normAutofit/>
          </a:bodyPr>
          <a:lstStyle/>
          <a:p>
            <a:r>
              <a:rPr lang="en-US" b="0" dirty="0" smtClean="0"/>
              <a:t>This is closely related to objectivity, but it relates to how research results are disseminated;</a:t>
            </a:r>
          </a:p>
          <a:p>
            <a:r>
              <a:rPr lang="en-US" b="0" dirty="0" smtClean="0"/>
              <a:t>Researchers should freely share </a:t>
            </a:r>
            <a:r>
              <a:rPr lang="en-US" b="0" dirty="0"/>
              <a:t>data, results, ideas, tools, </a:t>
            </a:r>
            <a:r>
              <a:rPr lang="en-US" b="0" dirty="0" smtClean="0"/>
              <a:t>resources;</a:t>
            </a:r>
          </a:p>
          <a:p>
            <a:r>
              <a:rPr lang="en-US" b="0" dirty="0" smtClean="0"/>
              <a:t>Sometimes you may be required to share your dataset or data file in .xls or SPSS as part of your research report;</a:t>
            </a:r>
          </a:p>
          <a:p>
            <a:r>
              <a:rPr lang="en-US" b="0" dirty="0" smtClean="0"/>
              <a:t>Researchers must be </a:t>
            </a:r>
            <a:r>
              <a:rPr lang="en-US" b="0" dirty="0"/>
              <a:t>open to criticism and new ideas.</a:t>
            </a:r>
          </a:p>
        </p:txBody>
      </p:sp>
    </p:spTree>
    <p:extLst>
      <p:ext uri="{BB962C8B-B14F-4D97-AF65-F5344CB8AC3E}">
        <p14:creationId xmlns:p14="http://schemas.microsoft.com/office/powerpoint/2010/main" val="3827865431"/>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762000"/>
          </a:xfrm>
        </p:spPr>
        <p:txBody>
          <a:bodyPr>
            <a:normAutofit/>
          </a:bodyPr>
          <a:lstStyle/>
          <a:p>
            <a:r>
              <a:rPr lang="en-US" dirty="0"/>
              <a:t>Intellectual </a:t>
            </a:r>
            <a:r>
              <a:rPr lang="en-US" dirty="0" smtClean="0"/>
              <a:t>Property</a:t>
            </a:r>
            <a:endParaRPr lang="en-US" dirty="0"/>
          </a:p>
        </p:txBody>
      </p:sp>
      <p:sp>
        <p:nvSpPr>
          <p:cNvPr id="3" name="Content Placeholder 2"/>
          <p:cNvSpPr>
            <a:spLocks noGrp="1"/>
          </p:cNvSpPr>
          <p:nvPr>
            <p:ph idx="1"/>
          </p:nvPr>
        </p:nvSpPr>
        <p:spPr>
          <a:xfrm>
            <a:off x="304800" y="1600200"/>
            <a:ext cx="8610600" cy="5105400"/>
          </a:xfrm>
        </p:spPr>
        <p:txBody>
          <a:bodyPr>
            <a:normAutofit lnSpcReduction="10000"/>
          </a:bodyPr>
          <a:lstStyle/>
          <a:p>
            <a:pPr algn="just"/>
            <a:r>
              <a:rPr lang="en-US" b="0" dirty="0" smtClean="0"/>
              <a:t>Researchers may need to use the works and creations of others in their projects;</a:t>
            </a:r>
          </a:p>
          <a:p>
            <a:pPr algn="just"/>
            <a:r>
              <a:rPr lang="en-US" b="0" dirty="0" smtClean="0"/>
              <a:t>Intellectual property encompasses copyrights, patents, symbols and other forms of scientific inventions;</a:t>
            </a:r>
          </a:p>
          <a:p>
            <a:pPr algn="just"/>
            <a:r>
              <a:rPr lang="en-US" b="0" dirty="0" smtClean="0"/>
              <a:t>The need for protection of intellectual property cannot be over-emphasized;</a:t>
            </a:r>
          </a:p>
          <a:p>
            <a:pPr algn="just"/>
            <a:r>
              <a:rPr lang="en-US" b="0" dirty="0" smtClean="0"/>
              <a:t>Researchers must respect any </a:t>
            </a:r>
            <a:r>
              <a:rPr lang="en-US" b="0" dirty="0"/>
              <a:t>patents, copyrights, and other forms of intellectual property. </a:t>
            </a:r>
            <a:endParaRPr lang="en-US" b="0" dirty="0" smtClean="0"/>
          </a:p>
          <a:p>
            <a:pPr algn="just"/>
            <a:r>
              <a:rPr lang="en-US" b="0" dirty="0" smtClean="0"/>
              <a:t>Do </a:t>
            </a:r>
            <a:r>
              <a:rPr lang="en-US" b="0" dirty="0"/>
              <a:t>not use unpublished data, methods, or results without permission. Give proper acknowledgement or credit for all contributions to research. Never plagiarize.</a:t>
            </a:r>
          </a:p>
        </p:txBody>
      </p:sp>
    </p:spTree>
    <p:extLst>
      <p:ext uri="{BB962C8B-B14F-4D97-AF65-F5344CB8AC3E}">
        <p14:creationId xmlns:p14="http://schemas.microsoft.com/office/powerpoint/2010/main" val="1187859969"/>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Respect </a:t>
            </a:r>
            <a:r>
              <a:rPr lang="en-US" dirty="0" smtClean="0"/>
              <a:t>for </a:t>
            </a:r>
            <a:r>
              <a:rPr lang="en-US" dirty="0"/>
              <a:t>Persons</a:t>
            </a:r>
          </a:p>
        </p:txBody>
      </p:sp>
      <p:sp>
        <p:nvSpPr>
          <p:cNvPr id="3" name="Content Placeholder 2"/>
          <p:cNvSpPr>
            <a:spLocks noGrp="1"/>
          </p:cNvSpPr>
          <p:nvPr>
            <p:ph idx="1"/>
          </p:nvPr>
        </p:nvSpPr>
        <p:spPr>
          <a:xfrm>
            <a:off x="381000" y="1600200"/>
            <a:ext cx="8610600" cy="5105400"/>
          </a:xfrm>
        </p:spPr>
        <p:txBody>
          <a:bodyPr>
            <a:normAutofit/>
          </a:bodyPr>
          <a:lstStyle/>
          <a:p>
            <a:pPr algn="just"/>
            <a:r>
              <a:rPr lang="en-US" b="0" dirty="0" smtClean="0"/>
              <a:t>Researcher must respect stakeholders of the study;</a:t>
            </a:r>
          </a:p>
          <a:p>
            <a:pPr algn="just"/>
            <a:r>
              <a:rPr lang="en-US" b="0" dirty="0" smtClean="0"/>
              <a:t>These may include participants/ respondents, and other users of the research results;</a:t>
            </a:r>
          </a:p>
          <a:p>
            <a:pPr algn="just"/>
            <a:r>
              <a:rPr lang="en-US" b="0" dirty="0" smtClean="0"/>
              <a:t>Respect encompasses compassion during experiments, careful consideration/ empathy of the consequences of experiments and research projects, courtesy in dealing with participants, and non-discrimination during data collection;</a:t>
            </a:r>
          </a:p>
          <a:p>
            <a:pPr algn="just"/>
            <a:r>
              <a:rPr lang="en-US" b="0" dirty="0" smtClean="0"/>
              <a:t>Respect may also encompass use of inclusive language in research proposals and reports, gender sensitivity, and respect of minorities and vulnerable groups. </a:t>
            </a:r>
            <a:endParaRPr lang="en-US" b="0" dirty="0"/>
          </a:p>
        </p:txBody>
      </p:sp>
    </p:spTree>
    <p:extLst>
      <p:ext uri="{BB962C8B-B14F-4D97-AF65-F5344CB8AC3E}">
        <p14:creationId xmlns:p14="http://schemas.microsoft.com/office/powerpoint/2010/main" val="1578100143"/>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Beneficence and </a:t>
            </a:r>
            <a:r>
              <a:rPr lang="en-US" dirty="0" smtClean="0"/>
              <a:t>Non-maleficence</a:t>
            </a:r>
            <a:endParaRPr lang="en-US" dirty="0"/>
          </a:p>
        </p:txBody>
      </p:sp>
      <p:sp>
        <p:nvSpPr>
          <p:cNvPr id="3" name="Content Placeholder 2"/>
          <p:cNvSpPr>
            <a:spLocks noGrp="1"/>
          </p:cNvSpPr>
          <p:nvPr>
            <p:ph idx="1"/>
          </p:nvPr>
        </p:nvSpPr>
        <p:spPr>
          <a:xfrm>
            <a:off x="457200" y="1752600"/>
            <a:ext cx="8458200" cy="4876800"/>
          </a:xfrm>
        </p:spPr>
        <p:txBody>
          <a:bodyPr>
            <a:normAutofit lnSpcReduction="10000"/>
          </a:bodyPr>
          <a:lstStyle/>
          <a:p>
            <a:pPr algn="just"/>
            <a:r>
              <a:rPr lang="en-US" b="0" dirty="0"/>
              <a:t>Beneficence and </a:t>
            </a:r>
            <a:r>
              <a:rPr lang="en-US" b="0" dirty="0" smtClean="0"/>
              <a:t>Non-maleficence is a very important principle especially in research involving human and animal subjects;</a:t>
            </a:r>
          </a:p>
          <a:p>
            <a:pPr algn="just"/>
            <a:r>
              <a:rPr lang="en-US" b="0" dirty="0" smtClean="0"/>
              <a:t>Beneficence entails </a:t>
            </a:r>
            <a:r>
              <a:rPr lang="en-US" b="0" dirty="0"/>
              <a:t>promoting the well-being of others; </a:t>
            </a:r>
            <a:r>
              <a:rPr lang="en-US" b="0" dirty="0" smtClean="0"/>
              <a:t>while non-maleficence </a:t>
            </a:r>
            <a:r>
              <a:rPr lang="en-US" b="0" dirty="0"/>
              <a:t>is an intention to avoid harming or injuring </a:t>
            </a:r>
            <a:r>
              <a:rPr lang="en-US" b="0" dirty="0" smtClean="0"/>
              <a:t>others;</a:t>
            </a:r>
          </a:p>
          <a:p>
            <a:pPr algn="just"/>
            <a:r>
              <a:rPr lang="en-US" b="0" dirty="0" smtClean="0"/>
              <a:t>If you are conducting an experiment to test a new drug to treat Covid</a:t>
            </a:r>
            <a:r>
              <a:rPr lang="en-US" b="0" dirty="0"/>
              <a:t>-</a:t>
            </a:r>
            <a:r>
              <a:rPr lang="en-US" b="0" dirty="0" smtClean="0"/>
              <a:t>19, are you sure it will not cause more deaths?</a:t>
            </a:r>
          </a:p>
          <a:p>
            <a:pPr algn="just"/>
            <a:r>
              <a:rPr lang="en-US" b="0" dirty="0" smtClean="0"/>
              <a:t>Science and research must aim at protecting the lives of humans and animals.</a:t>
            </a:r>
            <a:endParaRPr lang="en-US" b="0" dirty="0"/>
          </a:p>
        </p:txBody>
      </p:sp>
    </p:spTree>
    <p:extLst>
      <p:ext uri="{BB962C8B-B14F-4D97-AF65-F5344CB8AC3E}">
        <p14:creationId xmlns:p14="http://schemas.microsoft.com/office/powerpoint/2010/main" val="3312980983"/>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838200"/>
          </a:xfrm>
        </p:spPr>
        <p:txBody>
          <a:bodyPr>
            <a:noAutofit/>
          </a:bodyPr>
          <a:lstStyle/>
          <a:p>
            <a:r>
              <a:rPr lang="en-US" dirty="0" smtClean="0"/>
              <a:t>Legality/Justice</a:t>
            </a:r>
            <a:endParaRPr lang="en-US" dirty="0"/>
          </a:p>
        </p:txBody>
      </p:sp>
      <p:sp>
        <p:nvSpPr>
          <p:cNvPr id="3" name="Content Placeholder 2"/>
          <p:cNvSpPr>
            <a:spLocks noGrp="1"/>
          </p:cNvSpPr>
          <p:nvPr>
            <p:ph idx="1"/>
          </p:nvPr>
        </p:nvSpPr>
        <p:spPr>
          <a:xfrm>
            <a:off x="381000" y="1600200"/>
            <a:ext cx="8534400" cy="5105400"/>
          </a:xfrm>
        </p:spPr>
        <p:txBody>
          <a:bodyPr>
            <a:normAutofit fontScale="92500" lnSpcReduction="10000"/>
          </a:bodyPr>
          <a:lstStyle/>
          <a:p>
            <a:pPr algn="just"/>
            <a:r>
              <a:rPr lang="en-US" b="0" dirty="0" smtClean="0"/>
              <a:t>Whatever you do in your study must be legal and acceptable internationally;</a:t>
            </a:r>
          </a:p>
          <a:p>
            <a:pPr algn="just"/>
            <a:r>
              <a:rPr lang="en-US" b="0" dirty="0" smtClean="0"/>
              <a:t>Researchers must avoid the temptation of engaging in illegal or illicit ways of obtaining research findings or disseminating them;</a:t>
            </a:r>
          </a:p>
          <a:p>
            <a:pPr algn="just"/>
            <a:r>
              <a:rPr lang="en-US" b="0" dirty="0" smtClean="0"/>
              <a:t>Illegalities may encompass falsification of findings, plagiarizing other people’s works, infringing on copyrights, </a:t>
            </a:r>
            <a:r>
              <a:rPr lang="en-US" b="0" dirty="0" err="1" smtClean="0"/>
              <a:t>etc</a:t>
            </a:r>
            <a:r>
              <a:rPr lang="en-US" b="0" dirty="0" smtClean="0"/>
              <a:t>;</a:t>
            </a:r>
          </a:p>
          <a:p>
            <a:pPr algn="just"/>
            <a:r>
              <a:rPr lang="en-US" b="0" dirty="0" smtClean="0"/>
              <a:t>Illegalities in research have dire consequences, like cancellation of degrees or retraction of research papers.</a:t>
            </a:r>
          </a:p>
          <a:p>
            <a:pPr algn="just"/>
            <a:r>
              <a:rPr lang="en-US" b="0" dirty="0" smtClean="0"/>
              <a:t>Read: In December 2023, </a:t>
            </a:r>
            <a:r>
              <a:rPr lang="en-US" b="0" dirty="0" smtClean="0">
                <a:hlinkClick r:id="rId2"/>
              </a:rPr>
              <a:t>Harvard President Claudine Gay lost job due to plagiarism.</a:t>
            </a:r>
            <a:endParaRPr lang="en-US" b="0" dirty="0"/>
          </a:p>
        </p:txBody>
      </p:sp>
    </p:spTree>
    <p:extLst>
      <p:ext uri="{BB962C8B-B14F-4D97-AF65-F5344CB8AC3E}">
        <p14:creationId xmlns:p14="http://schemas.microsoft.com/office/powerpoint/2010/main" val="1254536299"/>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Integrity </a:t>
            </a:r>
          </a:p>
        </p:txBody>
      </p:sp>
      <p:sp>
        <p:nvSpPr>
          <p:cNvPr id="3" name="Content Placeholder 2"/>
          <p:cNvSpPr>
            <a:spLocks noGrp="1"/>
          </p:cNvSpPr>
          <p:nvPr>
            <p:ph idx="1"/>
          </p:nvPr>
        </p:nvSpPr>
        <p:spPr/>
        <p:txBody>
          <a:bodyPr>
            <a:normAutofit/>
          </a:bodyPr>
          <a:lstStyle/>
          <a:p>
            <a:pPr algn="just"/>
            <a:r>
              <a:rPr lang="en-US" b="0" dirty="0" smtClean="0"/>
              <a:t>As a researcher, </a:t>
            </a:r>
            <a:r>
              <a:rPr lang="en-US" b="0" dirty="0"/>
              <a:t>k</a:t>
            </a:r>
            <a:r>
              <a:rPr lang="en-US" b="0" dirty="0" smtClean="0"/>
              <a:t>eep </a:t>
            </a:r>
            <a:r>
              <a:rPr lang="en-US" b="0" dirty="0"/>
              <a:t>your promises and agreements; act with sincerity; strive for consistency of thought and action</a:t>
            </a:r>
            <a:r>
              <a:rPr lang="en-US" b="0" dirty="0" smtClean="0"/>
              <a:t>.</a:t>
            </a:r>
          </a:p>
          <a:p>
            <a:pPr algn="just"/>
            <a:r>
              <a:rPr lang="en-US" b="0" dirty="0" smtClean="0"/>
              <a:t>If you collect data from a company and promise to share your findings with them, do so after your study;</a:t>
            </a:r>
          </a:p>
          <a:p>
            <a:pPr algn="just"/>
            <a:r>
              <a:rPr lang="en-US" b="0" dirty="0" smtClean="0"/>
              <a:t>Researchers must ensure the highest levels of integrity and virtue in their studies;</a:t>
            </a:r>
            <a:endParaRPr lang="en-US" b="0" dirty="0"/>
          </a:p>
        </p:txBody>
      </p:sp>
    </p:spTree>
    <p:extLst>
      <p:ext uri="{BB962C8B-B14F-4D97-AF65-F5344CB8AC3E}">
        <p14:creationId xmlns:p14="http://schemas.microsoft.com/office/powerpoint/2010/main" val="4256279851"/>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Conflict of </a:t>
            </a:r>
            <a:r>
              <a:rPr lang="en-US" dirty="0" smtClean="0"/>
              <a:t>Interest</a:t>
            </a:r>
            <a:endParaRPr lang="en-US" dirty="0"/>
          </a:p>
        </p:txBody>
      </p:sp>
      <p:sp>
        <p:nvSpPr>
          <p:cNvPr id="3" name="Content Placeholder 2"/>
          <p:cNvSpPr>
            <a:spLocks noGrp="1"/>
          </p:cNvSpPr>
          <p:nvPr>
            <p:ph idx="1"/>
          </p:nvPr>
        </p:nvSpPr>
        <p:spPr>
          <a:xfrm>
            <a:off x="228600" y="1752600"/>
            <a:ext cx="8458200" cy="4648200"/>
          </a:xfrm>
        </p:spPr>
        <p:txBody>
          <a:bodyPr>
            <a:noAutofit/>
          </a:bodyPr>
          <a:lstStyle/>
          <a:p>
            <a:pPr algn="just"/>
            <a:r>
              <a:rPr lang="en-US" b="0" dirty="0"/>
              <a:t>C</a:t>
            </a:r>
            <a:r>
              <a:rPr lang="en-US" b="0" dirty="0" smtClean="0"/>
              <a:t>onflict </a:t>
            </a:r>
            <a:r>
              <a:rPr lang="en-US" b="0" dirty="0"/>
              <a:t>of interest in research exists </a:t>
            </a:r>
            <a:r>
              <a:rPr lang="en-US" b="0" dirty="0" smtClean="0"/>
              <a:t>when </a:t>
            </a:r>
            <a:r>
              <a:rPr lang="en-US" b="0" dirty="0"/>
              <a:t>individual </a:t>
            </a:r>
            <a:r>
              <a:rPr lang="en-US" b="0" dirty="0" smtClean="0"/>
              <a:t>co-authors have </a:t>
            </a:r>
            <a:r>
              <a:rPr lang="en-US" b="0" dirty="0"/>
              <a:t>interests in the outcome of the research that may lead to a personal advantage and that might therefore, in actuality or appearance compromise the integrity of the </a:t>
            </a:r>
            <a:r>
              <a:rPr lang="en-US" b="0" dirty="0" smtClean="0"/>
              <a:t>research;</a:t>
            </a:r>
          </a:p>
          <a:p>
            <a:pPr algn="just"/>
            <a:r>
              <a:rPr lang="en-US" b="0" dirty="0" smtClean="0"/>
              <a:t>One may be undertaking a study on about employees of a department of which they are part;</a:t>
            </a:r>
          </a:p>
          <a:p>
            <a:pPr algn="just"/>
            <a:r>
              <a:rPr lang="en-US" b="0" dirty="0" smtClean="0"/>
              <a:t>Ethical researchers must declare whether or not there are conflicts of interests in the study they are undertaking. </a:t>
            </a:r>
            <a:endParaRPr lang="en-US" b="0" dirty="0"/>
          </a:p>
        </p:txBody>
      </p:sp>
    </p:spTree>
    <p:extLst>
      <p:ext uri="{BB962C8B-B14F-4D97-AF65-F5344CB8AC3E}">
        <p14:creationId xmlns:p14="http://schemas.microsoft.com/office/powerpoint/2010/main" val="14518499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153" y="609600"/>
            <a:ext cx="8229600" cy="914400"/>
          </a:xfrm>
        </p:spPr>
        <p:txBody>
          <a:bodyPr/>
          <a:lstStyle/>
          <a:p>
            <a:r>
              <a:rPr lang="en-US" dirty="0" smtClean="0"/>
              <a:t>RESEARCH VALUES</a:t>
            </a:r>
            <a:endParaRPr lang="en-US" dirty="0"/>
          </a:p>
        </p:txBody>
      </p:sp>
      <p:sp>
        <p:nvSpPr>
          <p:cNvPr id="3" name="Content Placeholder 2"/>
          <p:cNvSpPr>
            <a:spLocks noGrp="1"/>
          </p:cNvSpPr>
          <p:nvPr>
            <p:ph idx="1"/>
          </p:nvPr>
        </p:nvSpPr>
        <p:spPr>
          <a:xfrm>
            <a:off x="457200" y="1676400"/>
            <a:ext cx="8382000" cy="4800600"/>
          </a:xfrm>
        </p:spPr>
        <p:txBody>
          <a:bodyPr>
            <a:normAutofit/>
          </a:bodyPr>
          <a:lstStyle/>
          <a:p>
            <a:pPr algn="just"/>
            <a:r>
              <a:rPr lang="en-US" b="0" dirty="0" smtClean="0"/>
              <a:t>Values are fundamental individual beliefs that inform our attitudes, decisions and actions. </a:t>
            </a:r>
          </a:p>
          <a:p>
            <a:pPr algn="just"/>
            <a:r>
              <a:rPr lang="en-US" b="0" dirty="0" smtClean="0"/>
              <a:t>“Values are descriptive of the personal </a:t>
            </a:r>
            <a:r>
              <a:rPr lang="en-US" b="0" dirty="0"/>
              <a:t>qualities </a:t>
            </a:r>
            <a:r>
              <a:rPr lang="en-US" b="0" dirty="0" smtClean="0"/>
              <a:t>we </a:t>
            </a:r>
            <a:r>
              <a:rPr lang="en-US" b="0" dirty="0"/>
              <a:t>choose to embody to guide </a:t>
            </a:r>
            <a:r>
              <a:rPr lang="en-US" b="0" dirty="0" smtClean="0"/>
              <a:t>our </a:t>
            </a:r>
            <a:r>
              <a:rPr lang="en-US" b="0" dirty="0"/>
              <a:t>actions; the sort of person </a:t>
            </a:r>
            <a:r>
              <a:rPr lang="en-US" b="0" dirty="0" smtClean="0"/>
              <a:t>we </a:t>
            </a:r>
            <a:r>
              <a:rPr lang="en-US" b="0" dirty="0"/>
              <a:t>want to be; the manner in which </a:t>
            </a:r>
            <a:r>
              <a:rPr lang="en-US" b="0" dirty="0" smtClean="0"/>
              <a:t>we </a:t>
            </a:r>
            <a:r>
              <a:rPr lang="en-US" b="0" dirty="0"/>
              <a:t>treat </a:t>
            </a:r>
            <a:r>
              <a:rPr lang="en-US" b="0" dirty="0" smtClean="0"/>
              <a:t>ourselves </a:t>
            </a:r>
            <a:r>
              <a:rPr lang="en-US" b="0" dirty="0"/>
              <a:t>and others, and our interaction with the world around us</a:t>
            </a:r>
            <a:r>
              <a:rPr lang="en-US" b="0" dirty="0" smtClean="0"/>
              <a:t>.” </a:t>
            </a:r>
            <a:r>
              <a:rPr lang="en-US" b="0" i="1" dirty="0" err="1"/>
              <a:t>Mintz</a:t>
            </a:r>
            <a:r>
              <a:rPr lang="en-US" b="0" i="1" dirty="0" smtClean="0"/>
              <a:t>, (2018, pp.1).</a:t>
            </a:r>
            <a:r>
              <a:rPr lang="en-US" b="0" dirty="0" smtClean="0"/>
              <a:t> </a:t>
            </a:r>
          </a:p>
        </p:txBody>
      </p:sp>
    </p:spTree>
    <p:extLst>
      <p:ext uri="{BB962C8B-B14F-4D97-AF65-F5344CB8AC3E}">
        <p14:creationId xmlns:p14="http://schemas.microsoft.com/office/powerpoint/2010/main" val="1622903791"/>
      </p:ext>
    </p:extLst>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Social Responsibility </a:t>
            </a:r>
          </a:p>
        </p:txBody>
      </p:sp>
      <p:sp>
        <p:nvSpPr>
          <p:cNvPr id="3" name="Content Placeholder 2"/>
          <p:cNvSpPr>
            <a:spLocks noGrp="1"/>
          </p:cNvSpPr>
          <p:nvPr>
            <p:ph idx="1"/>
          </p:nvPr>
        </p:nvSpPr>
        <p:spPr>
          <a:xfrm>
            <a:off x="304800" y="1600200"/>
            <a:ext cx="8610600" cy="5105400"/>
          </a:xfrm>
        </p:spPr>
        <p:txBody>
          <a:bodyPr>
            <a:normAutofit lnSpcReduction="10000"/>
          </a:bodyPr>
          <a:lstStyle/>
          <a:p>
            <a:pPr algn="just"/>
            <a:r>
              <a:rPr lang="en-US" b="0" dirty="0" smtClean="0"/>
              <a:t>Researchers have a responsibility to the society in which they live and operate;</a:t>
            </a:r>
          </a:p>
          <a:p>
            <a:pPr algn="just"/>
            <a:r>
              <a:rPr lang="en-US" b="0" dirty="0" smtClean="0"/>
              <a:t>We must strive </a:t>
            </a:r>
            <a:r>
              <a:rPr lang="en-US" b="0" dirty="0"/>
              <a:t>to promote social good and prevent or mitigate social harms through research, public education, and advocacy</a:t>
            </a:r>
            <a:r>
              <a:rPr lang="en-US" b="0" dirty="0" smtClean="0"/>
              <a:t>.</a:t>
            </a:r>
          </a:p>
          <a:p>
            <a:pPr algn="just"/>
            <a:r>
              <a:rPr lang="en-US" b="0" dirty="0" smtClean="0"/>
              <a:t>In the era of sustainable development, researchers must have in mind the principles of environmental principles: “People, Planet, Profit”;</a:t>
            </a:r>
          </a:p>
          <a:p>
            <a:pPr algn="just"/>
            <a:r>
              <a:rPr lang="en-US" b="0" dirty="0" smtClean="0"/>
              <a:t>Researchers should not only aim at conducting and concluding their study. They must be empathetic of the impact of their study on the social wellbeing of people around them.</a:t>
            </a:r>
          </a:p>
          <a:p>
            <a:pPr algn="just"/>
            <a:endParaRPr lang="en-US" b="0" dirty="0"/>
          </a:p>
        </p:txBody>
      </p:sp>
    </p:spTree>
    <p:extLst>
      <p:ext uri="{BB962C8B-B14F-4D97-AF65-F5344CB8AC3E}">
        <p14:creationId xmlns:p14="http://schemas.microsoft.com/office/powerpoint/2010/main" val="2445918861"/>
      </p:ext>
    </p:extLst>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Responsible Publication</a:t>
            </a:r>
          </a:p>
        </p:txBody>
      </p:sp>
      <p:sp>
        <p:nvSpPr>
          <p:cNvPr id="3" name="Content Placeholder 2"/>
          <p:cNvSpPr>
            <a:spLocks noGrp="1"/>
          </p:cNvSpPr>
          <p:nvPr>
            <p:ph idx="1"/>
          </p:nvPr>
        </p:nvSpPr>
        <p:spPr>
          <a:xfrm>
            <a:off x="304800" y="1600200"/>
            <a:ext cx="8610600" cy="5105400"/>
          </a:xfrm>
        </p:spPr>
        <p:txBody>
          <a:bodyPr>
            <a:normAutofit/>
          </a:bodyPr>
          <a:lstStyle/>
          <a:p>
            <a:pPr algn="just"/>
            <a:r>
              <a:rPr lang="en-US" b="0" dirty="0" smtClean="0"/>
              <a:t>Research results are usually disseminated through publications;</a:t>
            </a:r>
          </a:p>
          <a:p>
            <a:pPr algn="just"/>
            <a:r>
              <a:rPr lang="en-US" b="0" dirty="0" smtClean="0"/>
              <a:t>Researchers must publish </a:t>
            </a:r>
            <a:r>
              <a:rPr lang="en-US" b="0" dirty="0"/>
              <a:t>in order to advance research and scholarship, </a:t>
            </a:r>
            <a:r>
              <a:rPr lang="en-US" b="0" dirty="0" smtClean="0"/>
              <a:t>and not </a:t>
            </a:r>
            <a:r>
              <a:rPr lang="en-US" b="0" dirty="0"/>
              <a:t>to </a:t>
            </a:r>
            <a:r>
              <a:rPr lang="en-US" b="0" dirty="0" smtClean="0"/>
              <a:t>simply advance </a:t>
            </a:r>
            <a:r>
              <a:rPr lang="en-US" b="0" dirty="0"/>
              <a:t>just your own </a:t>
            </a:r>
            <a:r>
              <a:rPr lang="en-US" b="0" dirty="0" smtClean="0"/>
              <a:t>career;</a:t>
            </a:r>
          </a:p>
          <a:p>
            <a:pPr algn="just"/>
            <a:r>
              <a:rPr lang="en-US" b="0" dirty="0" smtClean="0"/>
              <a:t>Avoid </a:t>
            </a:r>
            <a:r>
              <a:rPr lang="en-US" b="0" dirty="0"/>
              <a:t>wasteful and duplicative </a:t>
            </a:r>
            <a:r>
              <a:rPr lang="en-US" b="0" dirty="0" smtClean="0"/>
              <a:t>publication;</a:t>
            </a:r>
          </a:p>
          <a:p>
            <a:pPr algn="just"/>
            <a:r>
              <a:rPr lang="en-US" b="0" dirty="0" smtClean="0"/>
              <a:t>Researchers must publish in peer-reviewed scientific journals;</a:t>
            </a:r>
          </a:p>
          <a:p>
            <a:pPr algn="just"/>
            <a:r>
              <a:rPr lang="en-US" b="0" dirty="0" smtClean="0"/>
              <a:t>Care must be taken to avoid predatory journals.</a:t>
            </a:r>
            <a:endParaRPr lang="en-US" b="0" dirty="0"/>
          </a:p>
        </p:txBody>
      </p:sp>
    </p:spTree>
    <p:extLst>
      <p:ext uri="{BB962C8B-B14F-4D97-AF65-F5344CB8AC3E}">
        <p14:creationId xmlns:p14="http://schemas.microsoft.com/office/powerpoint/2010/main" val="3720499956"/>
      </p:ext>
    </p:extLst>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153400" cy="990600"/>
          </a:xfrm>
        </p:spPr>
        <p:txBody>
          <a:bodyPr>
            <a:normAutofit fontScale="90000"/>
          </a:bodyPr>
          <a:lstStyle/>
          <a:p>
            <a:r>
              <a:rPr lang="en-US" dirty="0" smtClean="0"/>
              <a:t>Plagiarism as a form of Unethical Research Behaviour </a:t>
            </a:r>
            <a:endParaRPr lang="en-US" dirty="0"/>
          </a:p>
        </p:txBody>
      </p:sp>
      <p:sp>
        <p:nvSpPr>
          <p:cNvPr id="3" name="Content Placeholder 2"/>
          <p:cNvSpPr>
            <a:spLocks noGrp="1"/>
          </p:cNvSpPr>
          <p:nvPr>
            <p:ph idx="1"/>
          </p:nvPr>
        </p:nvSpPr>
        <p:spPr>
          <a:xfrm>
            <a:off x="457200" y="1752600"/>
            <a:ext cx="8458200" cy="4953000"/>
          </a:xfrm>
        </p:spPr>
        <p:txBody>
          <a:bodyPr>
            <a:normAutofit/>
          </a:bodyPr>
          <a:lstStyle/>
          <a:p>
            <a:pPr algn="just"/>
            <a:r>
              <a:rPr lang="en-US" b="0" dirty="0" smtClean="0"/>
              <a:t>Plagiarism is the use of another's work, words, or ideas without attribution;</a:t>
            </a:r>
          </a:p>
          <a:p>
            <a:pPr algn="just"/>
            <a:r>
              <a:rPr lang="en-US" b="0" dirty="0" smtClean="0"/>
              <a:t>The word “plagiarism” comes from the Latin word for “kidnapper” and is considered a form of theft, a breach of honesty in the academic community;</a:t>
            </a:r>
          </a:p>
          <a:p>
            <a:pPr algn="just"/>
            <a:r>
              <a:rPr lang="en-US" b="0" dirty="0" smtClean="0"/>
              <a:t>Plagiarism is not only unethical but also illegal in most universities and research communities;</a:t>
            </a:r>
          </a:p>
          <a:p>
            <a:pPr algn="just"/>
            <a:r>
              <a:rPr lang="en-US" b="0" dirty="0" smtClean="0"/>
              <a:t>Plagiarism impairs the writer’s ability to write their own, or think for themselves.</a:t>
            </a:r>
          </a:p>
        </p:txBody>
      </p:sp>
    </p:spTree>
    <p:extLst>
      <p:ext uri="{BB962C8B-B14F-4D97-AF65-F5344CB8AC3E}">
        <p14:creationId xmlns:p14="http://schemas.microsoft.com/office/powerpoint/2010/main" val="576550711"/>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issue with plagiarism</a:t>
            </a:r>
            <a:endParaRPr lang="en-US" dirty="0"/>
          </a:p>
        </p:txBody>
      </p:sp>
      <p:sp>
        <p:nvSpPr>
          <p:cNvPr id="3" name="Content Placeholder 2"/>
          <p:cNvSpPr>
            <a:spLocks noGrp="1"/>
          </p:cNvSpPr>
          <p:nvPr>
            <p:ph idx="1"/>
          </p:nvPr>
        </p:nvSpPr>
        <p:spPr>
          <a:xfrm>
            <a:off x="533400" y="1752600"/>
            <a:ext cx="8382000" cy="4343400"/>
          </a:xfrm>
        </p:spPr>
        <p:txBody>
          <a:bodyPr>
            <a:normAutofit/>
          </a:bodyPr>
          <a:lstStyle/>
          <a:p>
            <a:pPr algn="just"/>
            <a:r>
              <a:rPr lang="en-US" b="0" dirty="0" smtClean="0"/>
              <a:t>Academicians and researchers write for an academic audience that they ought to be respected in and freely engage with;</a:t>
            </a:r>
          </a:p>
          <a:p>
            <a:pPr algn="just"/>
            <a:r>
              <a:rPr lang="en-US" b="0" dirty="0" smtClean="0"/>
              <a:t>When a researcher plagiarizes, they join an academic conversation from a fraudulent angle and it is difficult for them to recover from the consequences of this;</a:t>
            </a:r>
          </a:p>
          <a:p>
            <a:pPr algn="just"/>
            <a:r>
              <a:rPr lang="en-US" b="0" dirty="0" smtClean="0"/>
              <a:t>Plagiarism has penalties that researchers must be aware of, like cancellation of academic qualification, loss of careers, and public embarrassment. </a:t>
            </a:r>
            <a:endParaRPr lang="en-US" b="0" dirty="0"/>
          </a:p>
        </p:txBody>
      </p:sp>
    </p:spTree>
    <p:extLst>
      <p:ext uri="{BB962C8B-B14F-4D97-AF65-F5344CB8AC3E}">
        <p14:creationId xmlns:p14="http://schemas.microsoft.com/office/powerpoint/2010/main" val="2409638407"/>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62247"/>
            <a:ext cx="8229600" cy="838200"/>
          </a:xfrm>
        </p:spPr>
        <p:txBody>
          <a:bodyPr>
            <a:normAutofit/>
          </a:bodyPr>
          <a:lstStyle/>
          <a:p>
            <a:r>
              <a:rPr lang="en-US" dirty="0" smtClean="0"/>
              <a:t>How do I avoid plagiarism?</a:t>
            </a:r>
            <a:endParaRPr lang="en-US" dirty="0"/>
          </a:p>
        </p:txBody>
      </p:sp>
      <p:sp>
        <p:nvSpPr>
          <p:cNvPr id="3" name="Content Placeholder 2"/>
          <p:cNvSpPr>
            <a:spLocks noGrp="1"/>
          </p:cNvSpPr>
          <p:nvPr>
            <p:ph idx="1"/>
          </p:nvPr>
        </p:nvSpPr>
        <p:spPr>
          <a:xfrm>
            <a:off x="228600" y="1524000"/>
            <a:ext cx="8686800" cy="5029200"/>
          </a:xfrm>
        </p:spPr>
        <p:txBody>
          <a:bodyPr>
            <a:noAutofit/>
          </a:bodyPr>
          <a:lstStyle/>
          <a:p>
            <a:pPr algn="just"/>
            <a:r>
              <a:rPr lang="en-US" b="0" dirty="0" smtClean="0"/>
              <a:t>Read widely before writing. Don’t start by writing. What are you writing? </a:t>
            </a:r>
          </a:p>
          <a:p>
            <a:pPr algn="just"/>
            <a:r>
              <a:rPr lang="en-US" b="0" dirty="0" err="1" smtClean="0"/>
              <a:t>Summarise</a:t>
            </a:r>
            <a:r>
              <a:rPr lang="en-US" b="0" dirty="0" smtClean="0"/>
              <a:t> with pen and paper before typing on the computer;</a:t>
            </a:r>
          </a:p>
          <a:p>
            <a:pPr algn="just"/>
            <a:r>
              <a:rPr lang="en-US" b="0" dirty="0" smtClean="0"/>
              <a:t>Add your voice (stance) in your write-up. Your voice has to be heard. Do not just cite and quote others;</a:t>
            </a:r>
          </a:p>
          <a:p>
            <a:pPr algn="just"/>
            <a:r>
              <a:rPr lang="en-US" b="0" dirty="0" smtClean="0"/>
              <a:t>Use your own language. Do not fall in love with other people’s work. A statement that appears perfect online is not yours. Write your own;</a:t>
            </a:r>
          </a:p>
          <a:p>
            <a:pPr algn="just"/>
            <a:r>
              <a:rPr lang="en-US" sz="2600" b="0" dirty="0" smtClean="0"/>
              <a:t>Don’t aim at perfection too early. Writing skills are like all other technical competences. They are developed over time.</a:t>
            </a:r>
            <a:endParaRPr lang="en-US" sz="2600" b="0" dirty="0"/>
          </a:p>
        </p:txBody>
      </p:sp>
    </p:spTree>
    <p:extLst>
      <p:ext uri="{BB962C8B-B14F-4D97-AF65-F5344CB8AC3E}">
        <p14:creationId xmlns:p14="http://schemas.microsoft.com/office/powerpoint/2010/main" val="1269272574"/>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685800"/>
            <a:ext cx="8229600" cy="762000"/>
          </a:xfrm>
        </p:spPr>
        <p:txBody>
          <a:bodyPr>
            <a:normAutofit/>
          </a:bodyPr>
          <a:lstStyle/>
          <a:p>
            <a:r>
              <a:rPr lang="en-US" dirty="0" smtClean="0"/>
              <a:t>How do I avoid plagiarism? </a:t>
            </a:r>
            <a:endParaRPr lang="en-US" dirty="0"/>
          </a:p>
        </p:txBody>
      </p:sp>
      <p:sp>
        <p:nvSpPr>
          <p:cNvPr id="3" name="Content Placeholder 2"/>
          <p:cNvSpPr>
            <a:spLocks noGrp="1"/>
          </p:cNvSpPr>
          <p:nvPr>
            <p:ph idx="1"/>
          </p:nvPr>
        </p:nvSpPr>
        <p:spPr>
          <a:xfrm>
            <a:off x="310342" y="1600200"/>
            <a:ext cx="8839200" cy="5029200"/>
          </a:xfrm>
        </p:spPr>
        <p:txBody>
          <a:bodyPr>
            <a:noAutofit/>
          </a:bodyPr>
          <a:lstStyle/>
          <a:p>
            <a:pPr algn="just"/>
            <a:r>
              <a:rPr lang="en-US" sz="2700" b="0" dirty="0" smtClean="0"/>
              <a:t>Avoid last-minute work. The pressure to submit an assignment increases the temptation to simply copy and submit;</a:t>
            </a:r>
          </a:p>
          <a:p>
            <a:pPr algn="just"/>
            <a:r>
              <a:rPr lang="en-US" sz="2700" b="0" dirty="0" smtClean="0"/>
              <a:t>Do not seek to use jargon or complex vocabulary. Communicate with clarity, tact, and conciseness; </a:t>
            </a:r>
          </a:p>
          <a:p>
            <a:pPr algn="just"/>
            <a:r>
              <a:rPr lang="en-US" sz="2700" b="0" dirty="0" smtClean="0"/>
              <a:t>Do not use generative AI tools like </a:t>
            </a:r>
            <a:r>
              <a:rPr lang="en-US" sz="2700" b="0" dirty="0" err="1" smtClean="0"/>
              <a:t>ChatGPT</a:t>
            </a:r>
            <a:r>
              <a:rPr lang="en-US" sz="2700" b="0" dirty="0" smtClean="0"/>
              <a:t> to write for you. They too can be detected by anti-plagiarism software;</a:t>
            </a:r>
          </a:p>
          <a:p>
            <a:pPr algn="just"/>
            <a:r>
              <a:rPr lang="en-US" sz="2700" b="0" dirty="0" smtClean="0"/>
              <a:t>Avoid direct copy-paste of research material. Read, comprehend/understand, internalize, and create your own ideas of what you have read. You can even draw a word graph or text map of your ideas before writing.</a:t>
            </a:r>
          </a:p>
        </p:txBody>
      </p:sp>
    </p:spTree>
    <p:extLst>
      <p:ext uri="{BB962C8B-B14F-4D97-AF65-F5344CB8AC3E}">
        <p14:creationId xmlns:p14="http://schemas.microsoft.com/office/powerpoint/2010/main" val="2573864417"/>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I avoid plagiarism? </a:t>
            </a:r>
          </a:p>
        </p:txBody>
      </p:sp>
      <p:sp>
        <p:nvSpPr>
          <p:cNvPr id="3" name="Content Placeholder 2"/>
          <p:cNvSpPr>
            <a:spLocks noGrp="1"/>
          </p:cNvSpPr>
          <p:nvPr>
            <p:ph idx="1"/>
          </p:nvPr>
        </p:nvSpPr>
        <p:spPr>
          <a:xfrm>
            <a:off x="304800" y="1600200"/>
            <a:ext cx="8686800" cy="4953000"/>
          </a:xfrm>
        </p:spPr>
        <p:txBody>
          <a:bodyPr>
            <a:noAutofit/>
          </a:bodyPr>
          <a:lstStyle/>
          <a:p>
            <a:pPr algn="just"/>
            <a:r>
              <a:rPr lang="en-US" sz="2700" b="0" dirty="0"/>
              <a:t>Read more than you write; a paragraph of 6 lines may for example be a result of 3 research papers. </a:t>
            </a:r>
            <a:endParaRPr lang="en-US" sz="2700" b="0" dirty="0" smtClean="0"/>
          </a:p>
          <a:p>
            <a:pPr algn="just"/>
            <a:r>
              <a:rPr lang="en-US" sz="2700" b="0" dirty="0" smtClean="0"/>
              <a:t>Always acknowledge the original author of the thought or idea you are writing about. This is through citation and referencing;</a:t>
            </a:r>
          </a:p>
          <a:p>
            <a:pPr algn="just"/>
            <a:r>
              <a:rPr lang="en-US" sz="2700" b="0" dirty="0" smtClean="0"/>
              <a:t>Paraphrase </a:t>
            </a:r>
            <a:r>
              <a:rPr lang="en-US" sz="2700" b="0" dirty="0"/>
              <a:t>or </a:t>
            </a:r>
            <a:r>
              <a:rPr lang="en-US" sz="2700" b="0" dirty="0" smtClean="0"/>
              <a:t>quote </a:t>
            </a:r>
            <a:r>
              <a:rPr lang="en-US" sz="2700" b="0" dirty="0"/>
              <a:t>from your </a:t>
            </a:r>
            <a:r>
              <a:rPr lang="en-US" sz="2700" b="0" dirty="0" smtClean="0"/>
              <a:t>sources. Do not copy directly from source;</a:t>
            </a:r>
          </a:p>
          <a:p>
            <a:pPr algn="just"/>
            <a:r>
              <a:rPr lang="en-US" sz="2700" b="0" dirty="0" smtClean="0"/>
              <a:t>Avoid self-plagiarism: plagiarizing your own earlier work. It is an act of using your earlier published research in a new paper without citing your earlier paper. This is also a form of academic misconduct that must be avoided. </a:t>
            </a:r>
          </a:p>
          <a:p>
            <a:pPr algn="just"/>
            <a:endParaRPr lang="en-US" sz="2700" b="0" dirty="0"/>
          </a:p>
          <a:p>
            <a:pPr algn="just"/>
            <a:endParaRPr lang="en-US" sz="2700" b="0" dirty="0" smtClean="0"/>
          </a:p>
          <a:p>
            <a:pPr algn="just"/>
            <a:endParaRPr lang="en-US" sz="2700" b="0" dirty="0" smtClean="0"/>
          </a:p>
          <a:p>
            <a:pPr algn="just"/>
            <a:endParaRPr lang="en-US" sz="2700" b="0" dirty="0"/>
          </a:p>
        </p:txBody>
      </p:sp>
    </p:spTree>
    <p:extLst>
      <p:ext uri="{BB962C8B-B14F-4D97-AF65-F5344CB8AC3E}">
        <p14:creationId xmlns:p14="http://schemas.microsoft.com/office/powerpoint/2010/main" val="1474392062"/>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Anti-plagiarism software</a:t>
            </a:r>
            <a:endParaRPr lang="en-US" dirty="0"/>
          </a:p>
        </p:txBody>
      </p:sp>
      <p:sp>
        <p:nvSpPr>
          <p:cNvPr id="3" name="Content Placeholder 2"/>
          <p:cNvSpPr>
            <a:spLocks noGrp="1"/>
          </p:cNvSpPr>
          <p:nvPr>
            <p:ph idx="1"/>
          </p:nvPr>
        </p:nvSpPr>
        <p:spPr>
          <a:xfrm>
            <a:off x="457200" y="1752600"/>
            <a:ext cx="8458200" cy="4876800"/>
          </a:xfrm>
        </p:spPr>
        <p:txBody>
          <a:bodyPr>
            <a:noAutofit/>
          </a:bodyPr>
          <a:lstStyle/>
          <a:p>
            <a:pPr algn="just"/>
            <a:r>
              <a:rPr lang="en-US" b="0" dirty="0"/>
              <a:t>Use anti-plagiarism software to check the level of similarity and originality of your work before submission. Examples include:</a:t>
            </a:r>
          </a:p>
          <a:p>
            <a:pPr lvl="3" algn="just"/>
            <a:r>
              <a:rPr lang="en-US" sz="2400" dirty="0" err="1"/>
              <a:t>TurnitIn</a:t>
            </a:r>
            <a:endParaRPr lang="en-US" sz="2400" dirty="0"/>
          </a:p>
          <a:p>
            <a:pPr lvl="3" algn="just"/>
            <a:r>
              <a:rPr lang="en-US" sz="2400" dirty="0"/>
              <a:t>Grammarly.com</a:t>
            </a:r>
          </a:p>
          <a:p>
            <a:pPr lvl="3" algn="just"/>
            <a:r>
              <a:rPr lang="en-US" sz="2400" dirty="0" err="1"/>
              <a:t>PlagScan</a:t>
            </a:r>
            <a:endParaRPr lang="en-US" sz="2400" dirty="0"/>
          </a:p>
          <a:p>
            <a:pPr lvl="3" algn="just"/>
            <a:r>
              <a:rPr lang="en-US" sz="2400" dirty="0"/>
              <a:t>Plagiarism Checker</a:t>
            </a:r>
          </a:p>
          <a:p>
            <a:pPr lvl="3" algn="just"/>
            <a:r>
              <a:rPr lang="en-US" sz="2400" dirty="0" err="1" smtClean="0"/>
              <a:t>iThenticate</a:t>
            </a:r>
            <a:endParaRPr lang="en-US" sz="2400" dirty="0" smtClean="0"/>
          </a:p>
          <a:p>
            <a:pPr marL="342900" lvl="3" indent="-342900" algn="just">
              <a:buClr>
                <a:srgbClr val="993300"/>
              </a:buClr>
            </a:pPr>
            <a:r>
              <a:rPr lang="en-US" sz="2800" dirty="0">
                <a:ea typeface="+mn-ea"/>
                <a:cs typeface="+mn-cs"/>
              </a:rPr>
              <a:t>Contact your academic supervisor in case you need to use one of these. They usually have accounts on one of these tools.</a:t>
            </a:r>
          </a:p>
        </p:txBody>
      </p:sp>
    </p:spTree>
    <p:extLst>
      <p:ext uri="{BB962C8B-B14F-4D97-AF65-F5344CB8AC3E}">
        <p14:creationId xmlns:p14="http://schemas.microsoft.com/office/powerpoint/2010/main" val="2581751333"/>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1024719"/>
          </a:xfrm>
        </p:spPr>
        <p:txBody>
          <a:bodyPr>
            <a:noAutofit/>
          </a:bodyPr>
          <a:lstStyle/>
          <a:p>
            <a:r>
              <a:rPr lang="en-US" b="1" dirty="0" smtClean="0"/>
              <a:t>Popular Cases of Unethical Research Behaviour</a:t>
            </a:r>
            <a:endParaRPr lang="en-US" b="1" dirty="0"/>
          </a:p>
        </p:txBody>
      </p:sp>
      <p:sp>
        <p:nvSpPr>
          <p:cNvPr id="3" name="Content Placeholder 2"/>
          <p:cNvSpPr>
            <a:spLocks noGrp="1"/>
          </p:cNvSpPr>
          <p:nvPr>
            <p:ph idx="1"/>
          </p:nvPr>
        </p:nvSpPr>
        <p:spPr>
          <a:xfrm>
            <a:off x="457200" y="1676400"/>
            <a:ext cx="8458200" cy="5029200"/>
          </a:xfrm>
        </p:spPr>
        <p:txBody>
          <a:bodyPr>
            <a:noAutofit/>
          </a:bodyPr>
          <a:lstStyle/>
          <a:p>
            <a:pPr marL="0" indent="0" algn="just">
              <a:buNone/>
            </a:pPr>
            <a:r>
              <a:rPr lang="en-US" b="0" dirty="0" smtClean="0"/>
              <a:t>1: </a:t>
            </a:r>
            <a:r>
              <a:rPr lang="en-US" dirty="0" smtClean="0"/>
              <a:t>The Tuskegee Syphilis Experiment</a:t>
            </a:r>
            <a:endParaRPr lang="en-US" cap="all" dirty="0"/>
          </a:p>
          <a:p>
            <a:pPr marL="0" indent="0" algn="just">
              <a:buNone/>
            </a:pPr>
            <a:r>
              <a:rPr lang="en-US" b="0" dirty="0"/>
              <a:t>One of the most famous pieces of unethical research undertaken in the United States was the Tuskegee Syphilis </a:t>
            </a:r>
            <a:r>
              <a:rPr lang="en-US" b="0" dirty="0" smtClean="0"/>
              <a:t>study, which gained </a:t>
            </a:r>
            <a:r>
              <a:rPr lang="en-US" b="0" dirty="0"/>
              <a:t>attention for its unethical testing on African American patients in the rural </a:t>
            </a:r>
            <a:r>
              <a:rPr lang="en-US" b="0" dirty="0" smtClean="0"/>
              <a:t>South.</a:t>
            </a:r>
            <a:endParaRPr lang="en-US" b="0" baseline="30000" dirty="0"/>
          </a:p>
          <a:p>
            <a:pPr marL="0" indent="0" algn="just">
              <a:buNone/>
            </a:pPr>
            <a:r>
              <a:rPr lang="en-US" b="0" dirty="0" smtClean="0"/>
              <a:t>The </a:t>
            </a:r>
            <a:r>
              <a:rPr lang="en-US" b="0" dirty="0"/>
              <a:t>U.S. Public Health Service (PHS) experiment, which ran from 1932 through 1972, looked at the untreated syphilis natural course among African American </a:t>
            </a:r>
            <a:r>
              <a:rPr lang="en-US" b="0" dirty="0" smtClean="0"/>
              <a:t>men. They were not informed that they had syphilis, were not informed that they were spreading it, they did not give informed consent to participate. </a:t>
            </a:r>
          </a:p>
        </p:txBody>
      </p:sp>
    </p:spTree>
    <p:extLst>
      <p:ext uri="{BB962C8B-B14F-4D97-AF65-F5344CB8AC3E}">
        <p14:creationId xmlns:p14="http://schemas.microsoft.com/office/powerpoint/2010/main" val="3954956666"/>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81000"/>
            <a:ext cx="8229600" cy="1066800"/>
          </a:xfrm>
        </p:spPr>
        <p:txBody>
          <a:bodyPr>
            <a:noAutofit/>
          </a:bodyPr>
          <a:lstStyle/>
          <a:p>
            <a:r>
              <a:rPr lang="en-US" b="1" dirty="0" smtClean="0"/>
              <a:t>Popular Cases of Unethical Research Behaviour</a:t>
            </a:r>
            <a:endParaRPr lang="en-US" b="1" dirty="0"/>
          </a:p>
        </p:txBody>
      </p:sp>
      <p:sp>
        <p:nvSpPr>
          <p:cNvPr id="3" name="Content Placeholder 2"/>
          <p:cNvSpPr>
            <a:spLocks noGrp="1"/>
          </p:cNvSpPr>
          <p:nvPr>
            <p:ph idx="1"/>
          </p:nvPr>
        </p:nvSpPr>
        <p:spPr>
          <a:xfrm>
            <a:off x="457200" y="1752600"/>
            <a:ext cx="8458200" cy="4953000"/>
          </a:xfrm>
        </p:spPr>
        <p:txBody>
          <a:bodyPr>
            <a:normAutofit/>
          </a:bodyPr>
          <a:lstStyle/>
          <a:p>
            <a:pPr marL="0" indent="0" algn="just">
              <a:buNone/>
            </a:pPr>
            <a:r>
              <a:rPr lang="en-US" b="0" dirty="0" smtClean="0"/>
              <a:t>The Department of Health did not know if the drugs administered to them were effective. A decision was taken to study the patients until they either died or got cured. </a:t>
            </a:r>
          </a:p>
          <a:p>
            <a:pPr marL="0" indent="0" algn="just">
              <a:buNone/>
            </a:pPr>
            <a:endParaRPr lang="en-US" b="0" dirty="0"/>
          </a:p>
          <a:p>
            <a:pPr marL="0" indent="0" algn="just">
              <a:buNone/>
            </a:pPr>
            <a:r>
              <a:rPr lang="en-US" b="0" dirty="0" smtClean="0"/>
              <a:t>Many of them ended up dying </a:t>
            </a:r>
            <a:r>
              <a:rPr lang="en-US" b="0" dirty="0"/>
              <a:t>as guinea </a:t>
            </a:r>
            <a:r>
              <a:rPr lang="en-US" b="0" dirty="0" smtClean="0"/>
              <a:t>pigs in the experiment.</a:t>
            </a:r>
          </a:p>
          <a:p>
            <a:pPr marL="0" indent="0" algn="just">
              <a:buNone/>
            </a:pPr>
            <a:endParaRPr lang="en-US" b="0" baseline="30000" dirty="0"/>
          </a:p>
          <a:p>
            <a:pPr marL="0" indent="0" algn="just">
              <a:buNone/>
            </a:pPr>
            <a:r>
              <a:rPr lang="en-US" b="0" dirty="0" smtClean="0">
                <a:hlinkClick r:id="rId3"/>
              </a:rPr>
              <a:t>Watch YouTube video about the experiment here</a:t>
            </a:r>
            <a:r>
              <a:rPr lang="en-US" b="0" dirty="0" smtClean="0"/>
              <a:t>.</a:t>
            </a:r>
            <a:endParaRPr lang="en-US" b="0" baseline="30000" dirty="0"/>
          </a:p>
          <a:p>
            <a:pPr marL="0" indent="0" algn="just">
              <a:buNone/>
            </a:pPr>
            <a:endParaRPr lang="en-US" b="0" baseline="30000" dirty="0" smtClean="0"/>
          </a:p>
        </p:txBody>
      </p:sp>
    </p:spTree>
    <p:extLst>
      <p:ext uri="{BB962C8B-B14F-4D97-AF65-F5344CB8AC3E}">
        <p14:creationId xmlns:p14="http://schemas.microsoft.com/office/powerpoint/2010/main" val="305126976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153" y="533400"/>
            <a:ext cx="8229600" cy="838200"/>
          </a:xfrm>
        </p:spPr>
        <p:txBody>
          <a:bodyPr/>
          <a:lstStyle/>
          <a:p>
            <a:r>
              <a:rPr lang="en-US" dirty="0" smtClean="0"/>
              <a:t>Research Values</a:t>
            </a:r>
            <a:endParaRPr lang="en-US" dirty="0"/>
          </a:p>
        </p:txBody>
      </p:sp>
      <p:sp>
        <p:nvSpPr>
          <p:cNvPr id="3" name="Content Placeholder 2"/>
          <p:cNvSpPr>
            <a:spLocks noGrp="1"/>
          </p:cNvSpPr>
          <p:nvPr>
            <p:ph idx="1"/>
          </p:nvPr>
        </p:nvSpPr>
        <p:spPr>
          <a:xfrm>
            <a:off x="457200" y="1676400"/>
            <a:ext cx="8382000" cy="4800600"/>
          </a:xfrm>
        </p:spPr>
        <p:txBody>
          <a:bodyPr>
            <a:normAutofit/>
          </a:bodyPr>
          <a:lstStyle/>
          <a:p>
            <a:pPr algn="just"/>
            <a:r>
              <a:rPr lang="en-US" b="0" dirty="0" smtClean="0"/>
              <a:t>Values encompass that </a:t>
            </a:r>
            <a:r>
              <a:rPr lang="en-US" b="0" dirty="0"/>
              <a:t>which is good, desirable, or worthwhile. Values are the motive behind purposeful action. </a:t>
            </a:r>
            <a:endParaRPr lang="en-US" b="0" dirty="0" smtClean="0"/>
          </a:p>
          <a:p>
            <a:pPr algn="just"/>
            <a:r>
              <a:rPr lang="en-US" b="0" dirty="0" smtClean="0"/>
              <a:t>If you value altruism and helping others, you might as well engage more in voluntary actions and charity. </a:t>
            </a:r>
          </a:p>
          <a:p>
            <a:pPr algn="just"/>
            <a:endParaRPr lang="en-US" b="0" dirty="0"/>
          </a:p>
        </p:txBody>
      </p:sp>
    </p:spTree>
    <p:extLst>
      <p:ext uri="{BB962C8B-B14F-4D97-AF65-F5344CB8AC3E}">
        <p14:creationId xmlns:p14="http://schemas.microsoft.com/office/powerpoint/2010/main" val="1122754464"/>
      </p:ext>
    </p:extLst>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762000"/>
            <a:ext cx="8229600" cy="762000"/>
          </a:xfrm>
        </p:spPr>
        <p:txBody>
          <a:bodyPr>
            <a:normAutofit/>
          </a:bodyPr>
          <a:lstStyle/>
          <a:p>
            <a:r>
              <a:rPr lang="en-US" dirty="0" smtClean="0"/>
              <a:t>Other incidents</a:t>
            </a:r>
            <a:endParaRPr lang="en-US" dirty="0"/>
          </a:p>
        </p:txBody>
      </p:sp>
      <p:sp>
        <p:nvSpPr>
          <p:cNvPr id="3" name="Content Placeholder 2"/>
          <p:cNvSpPr>
            <a:spLocks noGrp="1"/>
          </p:cNvSpPr>
          <p:nvPr>
            <p:ph idx="1"/>
          </p:nvPr>
        </p:nvSpPr>
        <p:spPr>
          <a:xfrm>
            <a:off x="304800" y="1600200"/>
            <a:ext cx="8534400" cy="5257800"/>
          </a:xfrm>
        </p:spPr>
        <p:txBody>
          <a:bodyPr>
            <a:noAutofit/>
          </a:bodyPr>
          <a:lstStyle/>
          <a:p>
            <a:pPr marL="0" indent="0" algn="just">
              <a:buNone/>
            </a:pPr>
            <a:r>
              <a:rPr lang="en-US" b="0" dirty="0" smtClean="0"/>
              <a:t>2. </a:t>
            </a:r>
            <a:r>
              <a:rPr lang="en-US" dirty="0" smtClean="0"/>
              <a:t>Bharat Aggarwal</a:t>
            </a:r>
            <a:r>
              <a:rPr lang="en-US" b="0" dirty="0" smtClean="0"/>
              <a:t>, </a:t>
            </a:r>
            <a:r>
              <a:rPr lang="en-US" b="0" dirty="0"/>
              <a:t>a former </a:t>
            </a:r>
            <a:r>
              <a:rPr lang="en-US" b="0" dirty="0" smtClean="0"/>
              <a:t>Distinguished </a:t>
            </a:r>
            <a:r>
              <a:rPr lang="en-US" b="0" dirty="0"/>
              <a:t>Professor of Cancer Research at the University of Texas MD Anderson Cancer </a:t>
            </a:r>
            <a:r>
              <a:rPr lang="en-US" b="0" dirty="0" smtClean="0"/>
              <a:t>Center, US,</a:t>
            </a:r>
            <a:r>
              <a:rPr lang="en-US" b="0" dirty="0"/>
              <a:t> resigned his position after fraud was discovered in 65 </a:t>
            </a:r>
            <a:r>
              <a:rPr lang="en-US" b="0" dirty="0" smtClean="0"/>
              <a:t>research papers </a:t>
            </a:r>
            <a:r>
              <a:rPr lang="en-US" b="0" dirty="0"/>
              <a:t>published by him </a:t>
            </a:r>
            <a:r>
              <a:rPr lang="en-US" b="0" dirty="0" smtClean="0"/>
              <a:t>about cancer treatment </a:t>
            </a:r>
            <a:r>
              <a:rPr lang="en-US" b="0" dirty="0"/>
              <a:t>for </a:t>
            </a:r>
            <a:r>
              <a:rPr lang="en-US" b="0" dirty="0" smtClean="0"/>
              <a:t>cancer.</a:t>
            </a:r>
            <a:endParaRPr lang="en-US" b="0" baseline="30000" dirty="0"/>
          </a:p>
          <a:p>
            <a:pPr marL="0" indent="0" algn="just">
              <a:buNone/>
            </a:pPr>
            <a:endParaRPr lang="en-US" b="0" baseline="30000" dirty="0"/>
          </a:p>
          <a:p>
            <a:pPr marL="0" indent="0" algn="just">
              <a:buNone/>
            </a:pPr>
            <a:r>
              <a:rPr lang="en-US" b="0" dirty="0" smtClean="0"/>
              <a:t>3. </a:t>
            </a:r>
            <a:r>
              <a:rPr lang="en-US" dirty="0" smtClean="0"/>
              <a:t>Anna </a:t>
            </a:r>
            <a:r>
              <a:rPr lang="en-US" dirty="0" err="1"/>
              <a:t>Ahimastos</a:t>
            </a:r>
            <a:r>
              <a:rPr lang="en-US" dirty="0"/>
              <a:t> </a:t>
            </a:r>
            <a:r>
              <a:rPr lang="en-US" b="0" dirty="0"/>
              <a:t>(Australia) resigned from her position at Melbourne's Baker IDI Heart &amp; Diabetes Institute in 2015 after admitting to fabricating data in a trial of the blood pressure drug ramipril that analyzed if ramipril could reduce pain in people with peripheral artery </a:t>
            </a:r>
            <a:r>
              <a:rPr lang="en-US" b="0" dirty="0" smtClean="0"/>
              <a:t>disease</a:t>
            </a:r>
            <a:r>
              <a:rPr lang="en-US" b="0" dirty="0"/>
              <a:t>.</a:t>
            </a:r>
            <a:endParaRPr lang="en-US" b="0" dirty="0" smtClean="0"/>
          </a:p>
        </p:txBody>
      </p:sp>
    </p:spTree>
    <p:extLst>
      <p:ext uri="{BB962C8B-B14F-4D97-AF65-F5344CB8AC3E}">
        <p14:creationId xmlns:p14="http://schemas.microsoft.com/office/powerpoint/2010/main" val="351555313"/>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762000"/>
            <a:ext cx="8229600" cy="762000"/>
          </a:xfrm>
        </p:spPr>
        <p:txBody>
          <a:bodyPr>
            <a:normAutofit/>
          </a:bodyPr>
          <a:lstStyle/>
          <a:p>
            <a:r>
              <a:rPr lang="en-US" dirty="0" smtClean="0"/>
              <a:t>Other incidents</a:t>
            </a:r>
            <a:endParaRPr lang="en-US" dirty="0"/>
          </a:p>
        </p:txBody>
      </p:sp>
      <p:sp>
        <p:nvSpPr>
          <p:cNvPr id="3" name="Content Placeholder 2"/>
          <p:cNvSpPr>
            <a:spLocks noGrp="1"/>
          </p:cNvSpPr>
          <p:nvPr>
            <p:ph idx="1"/>
          </p:nvPr>
        </p:nvSpPr>
        <p:spPr>
          <a:xfrm>
            <a:off x="304800" y="1600200"/>
            <a:ext cx="8534400" cy="4953000"/>
          </a:xfrm>
        </p:spPr>
        <p:txBody>
          <a:bodyPr>
            <a:noAutofit/>
          </a:bodyPr>
          <a:lstStyle/>
          <a:p>
            <a:pPr marL="0" indent="0" algn="just">
              <a:buNone/>
            </a:pPr>
            <a:r>
              <a:rPr lang="en-US" b="0" dirty="0" smtClean="0"/>
              <a:t>4. </a:t>
            </a:r>
            <a:r>
              <a:rPr lang="en-US" dirty="0" smtClean="0"/>
              <a:t>Elias </a:t>
            </a:r>
            <a:r>
              <a:rPr lang="en-US" dirty="0"/>
              <a:t>Alsabti</a:t>
            </a:r>
            <a:r>
              <a:rPr lang="en-US" b="0" dirty="0"/>
              <a:t> (Iraq, US), was a medical practitioner who posed as a biomedical researcher. He plagiarized </a:t>
            </a:r>
            <a:r>
              <a:rPr lang="en-US" b="0" dirty="0" smtClean="0"/>
              <a:t>over 60 </a:t>
            </a:r>
            <a:r>
              <a:rPr lang="en-US" b="0" dirty="0"/>
              <a:t>papers </a:t>
            </a:r>
            <a:r>
              <a:rPr lang="en-US" b="0" dirty="0" smtClean="0"/>
              <a:t>about cancer </a:t>
            </a:r>
            <a:r>
              <a:rPr lang="en-US" b="0" dirty="0"/>
              <a:t>research, many with non-existent </a:t>
            </a:r>
            <a:r>
              <a:rPr lang="en-US" b="0" dirty="0" smtClean="0"/>
              <a:t>co-authors.</a:t>
            </a:r>
          </a:p>
          <a:p>
            <a:pPr marL="0" indent="0" algn="just">
              <a:buNone/>
            </a:pPr>
            <a:endParaRPr lang="en-US" b="0" dirty="0"/>
          </a:p>
          <a:p>
            <a:pPr marL="0" indent="0" algn="just">
              <a:buNone/>
            </a:pPr>
            <a:r>
              <a:rPr lang="en-US" b="0" dirty="0" smtClean="0"/>
              <a:t>5. There are several other cases. Please follow the </a:t>
            </a:r>
            <a:r>
              <a:rPr lang="en-US" b="0" dirty="0" smtClean="0">
                <a:hlinkClick r:id="rId2"/>
              </a:rPr>
              <a:t>Retraction Watch Website</a:t>
            </a:r>
            <a:r>
              <a:rPr lang="en-US" b="0" dirty="0" smtClean="0"/>
              <a:t> for some of these.</a:t>
            </a:r>
            <a:endParaRPr lang="en-US" b="0" dirty="0"/>
          </a:p>
          <a:p>
            <a:pPr algn="just"/>
            <a:endParaRPr lang="en-US" b="0" dirty="0"/>
          </a:p>
        </p:txBody>
      </p:sp>
    </p:spTree>
    <p:extLst>
      <p:ext uri="{BB962C8B-B14F-4D97-AF65-F5344CB8AC3E}">
        <p14:creationId xmlns:p14="http://schemas.microsoft.com/office/powerpoint/2010/main" val="3939823898"/>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Research Values</a:t>
            </a:r>
            <a:endParaRPr lang="en-US" dirty="0"/>
          </a:p>
        </p:txBody>
      </p:sp>
      <p:sp>
        <p:nvSpPr>
          <p:cNvPr id="3" name="Content Placeholder 2"/>
          <p:cNvSpPr>
            <a:spLocks noGrp="1"/>
          </p:cNvSpPr>
          <p:nvPr>
            <p:ph idx="1"/>
          </p:nvPr>
        </p:nvSpPr>
        <p:spPr/>
        <p:txBody>
          <a:bodyPr/>
          <a:lstStyle/>
          <a:p>
            <a:r>
              <a:rPr lang="en-US" dirty="0" smtClean="0"/>
              <a:t>Integrity</a:t>
            </a:r>
            <a:r>
              <a:rPr lang="en-US" dirty="0"/>
              <a:t>:</a:t>
            </a:r>
            <a:endParaRPr lang="en-US" b="0" dirty="0"/>
          </a:p>
          <a:p>
            <a:pPr lvl="1"/>
            <a:r>
              <a:rPr lang="en-US" dirty="0"/>
              <a:t>Researchers should uphold honesty and accuracy in their work.</a:t>
            </a:r>
          </a:p>
          <a:p>
            <a:pPr lvl="1"/>
            <a:r>
              <a:rPr lang="en-US" dirty="0"/>
              <a:t>Avoid fabrication, falsification, and plagiarism in all aspects of research.</a:t>
            </a:r>
          </a:p>
          <a:p>
            <a:r>
              <a:rPr lang="en-US" dirty="0"/>
              <a:t>Objectivity:</a:t>
            </a:r>
            <a:endParaRPr lang="en-US" b="0" dirty="0"/>
          </a:p>
          <a:p>
            <a:pPr lvl="1"/>
            <a:r>
              <a:rPr lang="en-US" dirty="0"/>
              <a:t>Strive for impartiality and neutrality in the collection, analysis, and interpretation of data.</a:t>
            </a:r>
          </a:p>
          <a:p>
            <a:pPr lvl="1"/>
            <a:r>
              <a:rPr lang="en-US" dirty="0"/>
              <a:t>Minimize biases and personal beliefs that may influence the research process</a:t>
            </a:r>
            <a:r>
              <a:rPr lang="en-US" dirty="0" smtClean="0"/>
              <a:t>.</a:t>
            </a:r>
            <a:endParaRPr lang="en-US" dirty="0"/>
          </a:p>
        </p:txBody>
      </p:sp>
    </p:spTree>
    <p:extLst>
      <p:ext uri="{BB962C8B-B14F-4D97-AF65-F5344CB8AC3E}">
        <p14:creationId xmlns:p14="http://schemas.microsoft.com/office/powerpoint/2010/main" val="3298788966"/>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Research Values…</a:t>
            </a:r>
            <a:endParaRPr lang="en-US" dirty="0"/>
          </a:p>
        </p:txBody>
      </p:sp>
      <p:sp>
        <p:nvSpPr>
          <p:cNvPr id="3" name="Content Placeholder 2"/>
          <p:cNvSpPr>
            <a:spLocks noGrp="1"/>
          </p:cNvSpPr>
          <p:nvPr>
            <p:ph idx="1"/>
          </p:nvPr>
        </p:nvSpPr>
        <p:spPr/>
        <p:txBody>
          <a:bodyPr/>
          <a:lstStyle/>
          <a:p>
            <a:r>
              <a:rPr lang="en-US" dirty="0" smtClean="0"/>
              <a:t>Transparency</a:t>
            </a:r>
            <a:r>
              <a:rPr lang="en-US" dirty="0"/>
              <a:t>:</a:t>
            </a:r>
            <a:endParaRPr lang="en-US" b="0" dirty="0"/>
          </a:p>
          <a:p>
            <a:pPr lvl="1"/>
            <a:r>
              <a:rPr lang="en-US" dirty="0"/>
              <a:t>Clearly communicate methodologies, procedures, and findings to allow for replication and verification by other researchers.</a:t>
            </a:r>
          </a:p>
          <a:p>
            <a:pPr lvl="1"/>
            <a:r>
              <a:rPr lang="en-US" dirty="0"/>
              <a:t>Disclose any potential conflicts of interest that may impact the research.</a:t>
            </a:r>
          </a:p>
          <a:p>
            <a:r>
              <a:rPr lang="en-US" dirty="0"/>
              <a:t>Respect for Participants:</a:t>
            </a:r>
            <a:endParaRPr lang="en-US" b="0" dirty="0"/>
          </a:p>
          <a:p>
            <a:pPr lvl="1"/>
            <a:r>
              <a:rPr lang="en-US" dirty="0"/>
              <a:t>Prioritize the well-being and rights of </a:t>
            </a:r>
            <a:r>
              <a:rPr lang="en-US" dirty="0" smtClean="0"/>
              <a:t>respondents.</a:t>
            </a:r>
            <a:endParaRPr lang="en-US" dirty="0"/>
          </a:p>
          <a:p>
            <a:pPr lvl="1"/>
            <a:r>
              <a:rPr lang="en-US" dirty="0"/>
              <a:t>Obtain informed consent and ensure confidentiality and anonymity when necessary</a:t>
            </a:r>
            <a:r>
              <a:rPr lang="en-US" dirty="0" smtClean="0"/>
              <a:t>.</a:t>
            </a:r>
            <a:endParaRPr lang="en-US" dirty="0"/>
          </a:p>
        </p:txBody>
      </p:sp>
    </p:spTree>
    <p:extLst>
      <p:ext uri="{BB962C8B-B14F-4D97-AF65-F5344CB8AC3E}">
        <p14:creationId xmlns:p14="http://schemas.microsoft.com/office/powerpoint/2010/main" val="531621226"/>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Research Values…</a:t>
            </a:r>
            <a:endParaRPr lang="en-US" dirty="0"/>
          </a:p>
        </p:txBody>
      </p:sp>
      <p:sp>
        <p:nvSpPr>
          <p:cNvPr id="3" name="Content Placeholder 2"/>
          <p:cNvSpPr>
            <a:spLocks noGrp="1"/>
          </p:cNvSpPr>
          <p:nvPr>
            <p:ph idx="1"/>
          </p:nvPr>
        </p:nvSpPr>
        <p:spPr/>
        <p:txBody>
          <a:bodyPr/>
          <a:lstStyle/>
          <a:p>
            <a:r>
              <a:rPr lang="en-US" dirty="0" smtClean="0"/>
              <a:t>Accountability</a:t>
            </a:r>
            <a:r>
              <a:rPr lang="en-US" dirty="0"/>
              <a:t>:</a:t>
            </a:r>
            <a:endParaRPr lang="en-US" b="0" dirty="0"/>
          </a:p>
          <a:p>
            <a:pPr lvl="1"/>
            <a:r>
              <a:rPr lang="en-US" dirty="0"/>
              <a:t>Take responsibility for the design, implementation, and reporting of research.</a:t>
            </a:r>
          </a:p>
          <a:p>
            <a:pPr lvl="1"/>
            <a:r>
              <a:rPr lang="en-US" dirty="0"/>
              <a:t>Acknowledge errors and correct them promptly if they occur.</a:t>
            </a:r>
          </a:p>
          <a:p>
            <a:r>
              <a:rPr lang="en-US" dirty="0"/>
              <a:t>Openness to Critique:</a:t>
            </a:r>
            <a:endParaRPr lang="en-US" b="0" dirty="0"/>
          </a:p>
          <a:p>
            <a:pPr lvl="1"/>
            <a:r>
              <a:rPr lang="en-US" dirty="0"/>
              <a:t>Welcome constructive criticism and peer review to enhance the quality of research.</a:t>
            </a:r>
          </a:p>
          <a:p>
            <a:pPr lvl="1"/>
            <a:r>
              <a:rPr lang="en-US" dirty="0"/>
              <a:t>Be open to revising hypotheses or methods based on new evidence or feedback</a:t>
            </a:r>
            <a:r>
              <a:rPr lang="en-US" dirty="0" smtClean="0"/>
              <a:t>.</a:t>
            </a:r>
            <a:endParaRPr lang="en-US" dirty="0"/>
          </a:p>
        </p:txBody>
      </p:sp>
    </p:spTree>
    <p:extLst>
      <p:ext uri="{BB962C8B-B14F-4D97-AF65-F5344CB8AC3E}">
        <p14:creationId xmlns:p14="http://schemas.microsoft.com/office/powerpoint/2010/main" val="1891026794"/>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Research Values…</a:t>
            </a:r>
            <a:endParaRPr lang="en-US" dirty="0"/>
          </a:p>
        </p:txBody>
      </p:sp>
      <p:sp>
        <p:nvSpPr>
          <p:cNvPr id="3" name="Content Placeholder 2"/>
          <p:cNvSpPr>
            <a:spLocks noGrp="1"/>
          </p:cNvSpPr>
          <p:nvPr>
            <p:ph idx="1"/>
          </p:nvPr>
        </p:nvSpPr>
        <p:spPr>
          <a:xfrm>
            <a:off x="762000" y="1752600"/>
            <a:ext cx="8153400" cy="4648200"/>
          </a:xfrm>
        </p:spPr>
        <p:txBody>
          <a:bodyPr/>
          <a:lstStyle/>
          <a:p>
            <a:r>
              <a:rPr lang="en-US" dirty="0" smtClean="0"/>
              <a:t>Independence</a:t>
            </a:r>
            <a:r>
              <a:rPr lang="en-US" dirty="0"/>
              <a:t>:</a:t>
            </a:r>
            <a:endParaRPr lang="en-US" b="0" dirty="0"/>
          </a:p>
          <a:p>
            <a:pPr lvl="1"/>
            <a:r>
              <a:rPr lang="en-US" dirty="0"/>
              <a:t>Conduct research free from external pressures or undue influence.</a:t>
            </a:r>
          </a:p>
          <a:p>
            <a:pPr lvl="1"/>
            <a:r>
              <a:rPr lang="en-US" dirty="0"/>
              <a:t>Avoid conflicts of interest that could compromise the objectivity of the research.</a:t>
            </a:r>
          </a:p>
          <a:p>
            <a:r>
              <a:rPr lang="en-US" dirty="0"/>
              <a:t>Social </a:t>
            </a:r>
            <a:r>
              <a:rPr lang="en-US" dirty="0" smtClean="0"/>
              <a:t>Responsibility/ Stewardship:</a:t>
            </a:r>
            <a:endParaRPr lang="en-US" b="0" dirty="0"/>
          </a:p>
          <a:p>
            <a:pPr lvl="1"/>
            <a:r>
              <a:rPr lang="en-US" dirty="0"/>
              <a:t>Consider the broader impact of research on society.</a:t>
            </a:r>
          </a:p>
          <a:p>
            <a:pPr lvl="1"/>
            <a:r>
              <a:rPr lang="en-US" dirty="0"/>
              <a:t>Strive to contribute positively to knowledge, policy, and practice</a:t>
            </a:r>
            <a:r>
              <a:rPr lang="en-US" dirty="0" smtClean="0"/>
              <a:t>.</a:t>
            </a:r>
          </a:p>
          <a:p>
            <a:pPr lvl="1"/>
            <a:r>
              <a:rPr lang="en-US" dirty="0" smtClean="0"/>
              <a:t>Mentor other researchers, contribute in terms of reviewing research </a:t>
            </a:r>
            <a:r>
              <a:rPr lang="en-US" dirty="0" err="1" smtClean="0"/>
              <a:t>etc</a:t>
            </a:r>
            <a:endParaRPr lang="en-US" dirty="0"/>
          </a:p>
        </p:txBody>
      </p:sp>
    </p:spTree>
    <p:extLst>
      <p:ext uri="{BB962C8B-B14F-4D97-AF65-F5344CB8AC3E}">
        <p14:creationId xmlns:p14="http://schemas.microsoft.com/office/powerpoint/2010/main" val="1931681110"/>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Research Values…</a:t>
            </a:r>
            <a:endParaRPr lang="en-US" dirty="0"/>
          </a:p>
        </p:txBody>
      </p:sp>
      <p:sp>
        <p:nvSpPr>
          <p:cNvPr id="3" name="Content Placeholder 2"/>
          <p:cNvSpPr>
            <a:spLocks noGrp="1"/>
          </p:cNvSpPr>
          <p:nvPr>
            <p:ph idx="1"/>
          </p:nvPr>
        </p:nvSpPr>
        <p:spPr/>
        <p:txBody>
          <a:bodyPr/>
          <a:lstStyle/>
          <a:p>
            <a:r>
              <a:rPr lang="en-US" dirty="0" smtClean="0"/>
              <a:t>Continuous </a:t>
            </a:r>
            <a:r>
              <a:rPr lang="en-US" dirty="0"/>
              <a:t>Learning:</a:t>
            </a:r>
            <a:endParaRPr lang="en-US" b="0" dirty="0"/>
          </a:p>
          <a:p>
            <a:pPr lvl="1"/>
            <a:r>
              <a:rPr lang="en-US" dirty="0"/>
              <a:t>Stay informed about developments in the field and incorporate new knowledge into research practices.</a:t>
            </a:r>
          </a:p>
          <a:p>
            <a:pPr lvl="1"/>
            <a:r>
              <a:rPr lang="en-US" dirty="0"/>
              <a:t>Engage in ongoing professional development to enhance research skills.</a:t>
            </a:r>
          </a:p>
          <a:p>
            <a:r>
              <a:rPr lang="en-US" dirty="0"/>
              <a:t>Collaboration:</a:t>
            </a:r>
            <a:endParaRPr lang="en-US" b="0" dirty="0"/>
          </a:p>
          <a:p>
            <a:pPr lvl="1"/>
            <a:r>
              <a:rPr lang="en-US" dirty="0"/>
              <a:t>Foster collaboration and teamwork to address complex research questions.</a:t>
            </a:r>
          </a:p>
          <a:p>
            <a:pPr lvl="1"/>
            <a:r>
              <a:rPr lang="en-US" dirty="0"/>
              <a:t>Give credit where it is due and acknowledge the contributions of others</a:t>
            </a:r>
            <a:r>
              <a:rPr lang="en-US" dirty="0" smtClean="0"/>
              <a:t>.</a:t>
            </a:r>
            <a:endParaRPr lang="en-US" dirty="0"/>
          </a:p>
        </p:txBody>
      </p:sp>
    </p:spTree>
    <p:extLst>
      <p:ext uri="{BB962C8B-B14F-4D97-AF65-F5344CB8AC3E}">
        <p14:creationId xmlns:p14="http://schemas.microsoft.com/office/powerpoint/2010/main" val="2008480073"/>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1564</TotalTime>
  <Words>2666</Words>
  <Application>Microsoft Office PowerPoint</Application>
  <PresentationFormat>On-screen Show (4:3)</PresentationFormat>
  <Paragraphs>220</Paragraphs>
  <Slides>41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 Unicode MS</vt:lpstr>
      <vt:lpstr>Arial</vt:lpstr>
      <vt:lpstr>Calibri</vt:lpstr>
      <vt:lpstr>Constantia</vt:lpstr>
      <vt:lpstr>Times New Roman</vt:lpstr>
      <vt:lpstr>Wingdings</vt:lpstr>
      <vt:lpstr>Theme1</vt:lpstr>
      <vt:lpstr>Topic III: </vt:lpstr>
      <vt:lpstr>To cover..</vt:lpstr>
      <vt:lpstr>RESEARCH VALUES</vt:lpstr>
      <vt:lpstr>Research Values</vt:lpstr>
      <vt:lpstr>Core Research Values</vt:lpstr>
      <vt:lpstr>Core Research Values…</vt:lpstr>
      <vt:lpstr>Core Research Values…</vt:lpstr>
      <vt:lpstr>Core Research Values…</vt:lpstr>
      <vt:lpstr>Core Research Values…</vt:lpstr>
      <vt:lpstr>The core values of research</vt:lpstr>
      <vt:lpstr>ETHICS</vt:lpstr>
      <vt:lpstr>Ethics</vt:lpstr>
      <vt:lpstr>Difference between Values and Ethics</vt:lpstr>
      <vt:lpstr>PowerPoint Presentation</vt:lpstr>
      <vt:lpstr>What is ethics in research?</vt:lpstr>
      <vt:lpstr>Research Ethics</vt:lpstr>
      <vt:lpstr>PowerPoint Presentation</vt:lpstr>
      <vt:lpstr>PowerPoint Presentation</vt:lpstr>
      <vt:lpstr>Ethical Principles in Research</vt:lpstr>
      <vt:lpstr>Informed Consent</vt:lpstr>
      <vt:lpstr>Confidentiality and Data Protection</vt:lpstr>
      <vt:lpstr>Objectivity</vt:lpstr>
      <vt:lpstr>Openness</vt:lpstr>
      <vt:lpstr>Intellectual Property</vt:lpstr>
      <vt:lpstr>Respect for Persons</vt:lpstr>
      <vt:lpstr>Beneficence and Non-maleficence</vt:lpstr>
      <vt:lpstr>Legality/Justice</vt:lpstr>
      <vt:lpstr>Integrity </vt:lpstr>
      <vt:lpstr>Conflict of Interest</vt:lpstr>
      <vt:lpstr>Social Responsibility </vt:lpstr>
      <vt:lpstr>Responsible Publication</vt:lpstr>
      <vt:lpstr>Plagiarism as a form of Unethical Research Behaviour </vt:lpstr>
      <vt:lpstr>The issue with plagiarism</vt:lpstr>
      <vt:lpstr>How do I avoid plagiarism?</vt:lpstr>
      <vt:lpstr>How do I avoid plagiarism? </vt:lpstr>
      <vt:lpstr>How do I avoid plagiarism? </vt:lpstr>
      <vt:lpstr>Anti-plagiarism software</vt:lpstr>
      <vt:lpstr>Popular Cases of Unethical Research Behaviour</vt:lpstr>
      <vt:lpstr>Popular Cases of Unethical Research Behaviour</vt:lpstr>
      <vt:lpstr>Other incidents</vt:lpstr>
      <vt:lpstr>Other incidents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Research Methods</dc:title>
  <dc:creator>Me</dc:creator>
  <cp:lastModifiedBy>hp i5</cp:lastModifiedBy>
  <cp:revision>39</cp:revision>
  <dcterms:created xsi:type="dcterms:W3CDTF">2024-01-27T16:44:19Z</dcterms:created>
  <dcterms:modified xsi:type="dcterms:W3CDTF">2024-01-31T18:28:54Z</dcterms:modified>
</cp:coreProperties>
</file>