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17.xml" ContentType="application/vnd.openxmlformats-officedocument.presentationml.notesSlide+xml"/>
  <Override PartName="/ppt/ink/ink3.xml" ContentType="application/inkml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4058" r:id="rId1"/>
  </p:sldMasterIdLst>
  <p:notesMasterIdLst>
    <p:notesMasterId r:id="rId46"/>
  </p:notesMasterIdLst>
  <p:handoutMasterIdLst>
    <p:handoutMasterId r:id="rId47"/>
  </p:handoutMasterIdLst>
  <p:sldIdLst>
    <p:sldId id="343" r:id="rId2"/>
    <p:sldId id="260" r:id="rId3"/>
    <p:sldId id="261" r:id="rId4"/>
    <p:sldId id="262" r:id="rId5"/>
    <p:sldId id="264" r:id="rId6"/>
    <p:sldId id="348" r:id="rId7"/>
    <p:sldId id="265" r:id="rId8"/>
    <p:sldId id="369" r:id="rId9"/>
    <p:sldId id="263" r:id="rId10"/>
    <p:sldId id="353" r:id="rId11"/>
    <p:sldId id="266" r:id="rId12"/>
    <p:sldId id="352" r:id="rId13"/>
    <p:sldId id="350" r:id="rId14"/>
    <p:sldId id="270" r:id="rId15"/>
    <p:sldId id="351" r:id="rId16"/>
    <p:sldId id="340" r:id="rId17"/>
    <p:sldId id="356" r:id="rId18"/>
    <p:sldId id="357" r:id="rId19"/>
    <p:sldId id="358" r:id="rId20"/>
    <p:sldId id="342" r:id="rId21"/>
    <p:sldId id="322" r:id="rId22"/>
    <p:sldId id="370" r:id="rId23"/>
    <p:sldId id="360" r:id="rId24"/>
    <p:sldId id="323" r:id="rId25"/>
    <p:sldId id="354" r:id="rId26"/>
    <p:sldId id="361" r:id="rId27"/>
    <p:sldId id="362" r:id="rId28"/>
    <p:sldId id="324" r:id="rId29"/>
    <p:sldId id="355" r:id="rId30"/>
    <p:sldId id="279" r:id="rId31"/>
    <p:sldId id="280" r:id="rId32"/>
    <p:sldId id="364" r:id="rId33"/>
    <p:sldId id="365" r:id="rId34"/>
    <p:sldId id="281" r:id="rId35"/>
    <p:sldId id="330" r:id="rId36"/>
    <p:sldId id="366" r:id="rId37"/>
    <p:sldId id="331" r:id="rId38"/>
    <p:sldId id="367" r:id="rId39"/>
    <p:sldId id="368" r:id="rId40"/>
    <p:sldId id="332" r:id="rId41"/>
    <p:sldId id="284" r:id="rId42"/>
    <p:sldId id="363" r:id="rId43"/>
    <p:sldId id="287" r:id="rId44"/>
    <p:sldId id="359" r:id="rId45"/>
  </p:sldIdLst>
  <p:sldSz cx="9144000" cy="6858000" type="screen4x3"/>
  <p:notesSz cx="9236075" cy="7010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97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2026" autoAdjust="0"/>
  </p:normalViewPr>
  <p:slideViewPr>
    <p:cSldViewPr>
      <p:cViewPr varScale="1">
        <p:scale>
          <a:sx n="72" d="100"/>
          <a:sy n="72" d="100"/>
        </p:scale>
        <p:origin x="1714" y="67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197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7DEE4D-C9E0-4C19-BC1C-0B379FAB99BB}" type="doc">
      <dgm:prSet loTypeId="urn:microsoft.com/office/officeart/2005/8/layout/matrix1" loCatId="matrix" qsTypeId="urn:microsoft.com/office/officeart/2005/8/quickstyle/3d3" qsCatId="3D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3BA66F1-C5E9-4277-BD80-527A93DFC30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FF9933"/>
          </a:solidFill>
        </a:ln>
      </dgm:spPr>
      <dgm:t>
        <a:bodyPr/>
        <a:lstStyle/>
        <a:p>
          <a:pPr algn="ctr" rtl="0" eaLnBrk="0" fontAlgn="base" hangingPunct="0">
            <a:spcBef>
              <a:spcPct val="0"/>
            </a:spcBef>
            <a:spcAft>
              <a:spcPct val="0"/>
            </a:spcAft>
          </a:pPr>
          <a:r>
            <a:rPr lang="en-US" sz="3200" b="1" dirty="0">
              <a:solidFill>
                <a:srgbClr val="500093"/>
              </a:solidFill>
              <a:latin typeface="+mj-lt"/>
              <a:ea typeface="+mj-ea"/>
              <a:cs typeface="+mj-cs"/>
            </a:rPr>
            <a:t>Cost Budgeting</a:t>
          </a:r>
        </a:p>
      </dgm:t>
    </dgm:pt>
    <dgm:pt modelId="{BC7EEACB-7915-4330-9199-4C4BE7181CB0}" type="parTrans" cxnId="{64ED8152-7E33-4AE3-9F4A-432BF9B48A6F}">
      <dgm:prSet/>
      <dgm:spPr/>
      <dgm:t>
        <a:bodyPr/>
        <a:lstStyle/>
        <a:p>
          <a:endParaRPr lang="en-US" sz="1800"/>
        </a:p>
      </dgm:t>
    </dgm:pt>
    <dgm:pt modelId="{9DCC9066-5682-4077-9F4D-474F7EB0467B}" type="sibTrans" cxnId="{64ED8152-7E33-4AE3-9F4A-432BF9B48A6F}">
      <dgm:prSet/>
      <dgm:spPr/>
      <dgm:t>
        <a:bodyPr/>
        <a:lstStyle/>
        <a:p>
          <a:endParaRPr lang="en-US" sz="1800"/>
        </a:p>
      </dgm:t>
    </dgm:pt>
    <dgm:pt modelId="{B1D1C85A-C2BE-46CD-80B4-3D7526026C5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u="sng" dirty="0"/>
        </a:p>
        <a:p>
          <a:pPr algn="l"/>
          <a:endParaRPr lang="en-US" sz="1800" u="sng" dirty="0"/>
        </a:p>
        <a:p>
          <a:pPr algn="l"/>
          <a:r>
            <a:rPr lang="en-US" sz="2400" b="1" u="sng" dirty="0"/>
            <a:t>Objective</a:t>
          </a:r>
        </a:p>
        <a:p>
          <a:pPr algn="l"/>
          <a:r>
            <a:rPr lang="en-US" sz="1800" dirty="0"/>
            <a:t>- To aggregate the estimated costs of individual activities to establish an authorized cost </a:t>
          </a:r>
          <a:r>
            <a:rPr lang="en-US" sz="1800" baseline="0" dirty="0"/>
            <a:t>baseline.</a:t>
          </a:r>
        </a:p>
        <a:p>
          <a:pPr algn="l"/>
          <a:endParaRPr lang="en-US" sz="1800" baseline="0" dirty="0"/>
        </a:p>
        <a:p>
          <a:pPr algn="l"/>
          <a:endParaRPr lang="en-US" sz="1800" dirty="0"/>
        </a:p>
      </dgm:t>
    </dgm:pt>
    <dgm:pt modelId="{2CD65586-AD11-46D6-B146-8A49D6794D80}" type="parTrans" cxnId="{0BF549E1-E4DE-450F-B110-063EB7EB4732}">
      <dgm:prSet/>
      <dgm:spPr/>
      <dgm:t>
        <a:bodyPr/>
        <a:lstStyle/>
        <a:p>
          <a:endParaRPr lang="en-US" sz="1800"/>
        </a:p>
      </dgm:t>
    </dgm:pt>
    <dgm:pt modelId="{322CDEB1-3D33-4336-B229-823B08DB1916}" type="sibTrans" cxnId="{0BF549E1-E4DE-450F-B110-063EB7EB4732}">
      <dgm:prSet/>
      <dgm:spPr/>
      <dgm:t>
        <a:bodyPr/>
        <a:lstStyle/>
        <a:p>
          <a:endParaRPr lang="en-US" sz="1800"/>
        </a:p>
      </dgm:t>
    </dgm:pt>
    <dgm:pt modelId="{1FC9EFA7-4F4E-4D5F-9041-EDFDA52CF89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400" b="1" u="sng" dirty="0"/>
            <a:t>Activities</a:t>
          </a:r>
        </a:p>
        <a:p>
          <a:pPr algn="l"/>
          <a:r>
            <a:rPr lang="en-US" sz="1800" dirty="0"/>
            <a:t>- Involves determining the likely cost of project implementation.</a:t>
          </a:r>
        </a:p>
        <a:p>
          <a:pPr algn="l"/>
          <a:r>
            <a:rPr lang="en-US" sz="1800" dirty="0"/>
            <a:t>- Specify when money is required (periodic funding requirements – quarterly, </a:t>
          </a:r>
          <a:r>
            <a:rPr lang="en-US" sz="1800" dirty="0" err="1"/>
            <a:t>etc</a:t>
          </a:r>
          <a:r>
            <a:rPr lang="en-US" sz="1800" dirty="0"/>
            <a:t>)</a:t>
          </a:r>
        </a:p>
        <a:p>
          <a:pPr algn="l"/>
          <a:endParaRPr lang="en-US" sz="1800" dirty="0"/>
        </a:p>
      </dgm:t>
    </dgm:pt>
    <dgm:pt modelId="{41CFEED0-79DC-4A6D-9CD9-8B5055CBB46E}" type="parTrans" cxnId="{92D0A32E-64F3-455C-B1EE-BF119DFC3148}">
      <dgm:prSet/>
      <dgm:spPr/>
      <dgm:t>
        <a:bodyPr/>
        <a:lstStyle/>
        <a:p>
          <a:endParaRPr lang="en-US" sz="1800"/>
        </a:p>
      </dgm:t>
    </dgm:pt>
    <dgm:pt modelId="{35C83D19-959F-4F17-8B33-FC87A013AE0B}" type="sibTrans" cxnId="{92D0A32E-64F3-455C-B1EE-BF119DFC3148}">
      <dgm:prSet/>
      <dgm:spPr/>
      <dgm:t>
        <a:bodyPr/>
        <a:lstStyle/>
        <a:p>
          <a:endParaRPr lang="en-US" sz="1800"/>
        </a:p>
      </dgm:t>
    </dgm:pt>
    <dgm:pt modelId="{C92DA25B-DC73-4A0C-9C40-9E722BE57CA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u="sng" dirty="0"/>
        </a:p>
        <a:p>
          <a:pPr algn="l"/>
          <a:endParaRPr lang="en-US" sz="1800" u="sng" dirty="0"/>
        </a:p>
        <a:p>
          <a:pPr algn="l"/>
          <a:r>
            <a:rPr lang="en-US" sz="2400" b="1" u="sng" dirty="0"/>
            <a:t>Inputs</a:t>
          </a:r>
        </a:p>
        <a:p>
          <a:pPr algn="l"/>
          <a:r>
            <a:rPr lang="en-US" sz="1800" dirty="0"/>
            <a:t>- Activity cost estimates</a:t>
          </a:r>
        </a:p>
        <a:p>
          <a:pPr algn="l"/>
          <a:r>
            <a:rPr lang="en-US" sz="1800" dirty="0"/>
            <a:t>- Basis of estimation</a:t>
          </a:r>
        </a:p>
        <a:p>
          <a:pPr algn="l"/>
          <a:r>
            <a:rPr lang="en-US" sz="1800" dirty="0"/>
            <a:t>- Scope baseline</a:t>
          </a:r>
        </a:p>
        <a:p>
          <a:pPr algn="l"/>
          <a:r>
            <a:rPr lang="en-US" sz="1800" dirty="0"/>
            <a:t>-  Project schedule</a:t>
          </a:r>
        </a:p>
        <a:p>
          <a:pPr algn="l"/>
          <a:r>
            <a:rPr lang="en-US" sz="1800" dirty="0"/>
            <a:t>- Resource calendar</a:t>
          </a:r>
        </a:p>
        <a:p>
          <a:pPr algn="l"/>
          <a:r>
            <a:rPr lang="en-US" sz="1800" dirty="0"/>
            <a:t>- Contracts</a:t>
          </a:r>
        </a:p>
        <a:p>
          <a:pPr algn="l"/>
          <a:r>
            <a:rPr lang="en-US" sz="1800" dirty="0"/>
            <a:t>- Organizational process assets</a:t>
          </a:r>
        </a:p>
        <a:p>
          <a:pPr algn="l"/>
          <a:r>
            <a:rPr lang="en-US" sz="2400" b="1" u="sng" baseline="0" dirty="0"/>
            <a:t>Outputs</a:t>
          </a:r>
        </a:p>
        <a:p>
          <a:pPr algn="l"/>
          <a:r>
            <a:rPr lang="en-US" sz="1800" baseline="0" dirty="0"/>
            <a:t>- Cost performance baseline (Budget At Completion – BAC)</a:t>
          </a:r>
        </a:p>
        <a:p>
          <a:pPr algn="l"/>
          <a:r>
            <a:rPr lang="en-US" sz="1800" baseline="0" dirty="0"/>
            <a:t>- Project funding requirements</a:t>
          </a:r>
        </a:p>
        <a:p>
          <a:pPr algn="l"/>
          <a:r>
            <a:rPr lang="en-US" sz="1800" baseline="0" dirty="0"/>
            <a:t>- Project document updates (risk register, cost estimates, project schedule)</a:t>
          </a:r>
        </a:p>
        <a:p>
          <a:pPr algn="l"/>
          <a:endParaRPr lang="en-US" sz="1400" baseline="0" dirty="0"/>
        </a:p>
        <a:p>
          <a:pPr algn="l"/>
          <a:endParaRPr lang="en-US" sz="14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</dgm:t>
    </dgm:pt>
    <dgm:pt modelId="{3150DE70-410D-4F6C-BA02-6E0D71B2FCB4}" type="parTrans" cxnId="{BA3EC9DF-C1A1-44A0-A6D1-C82751924EE6}">
      <dgm:prSet/>
      <dgm:spPr/>
      <dgm:t>
        <a:bodyPr/>
        <a:lstStyle/>
        <a:p>
          <a:endParaRPr lang="en-US" sz="1800"/>
        </a:p>
      </dgm:t>
    </dgm:pt>
    <dgm:pt modelId="{5AC5823D-ADDA-4823-A1EA-4F3619C58760}" type="sibTrans" cxnId="{BA3EC9DF-C1A1-44A0-A6D1-C82751924EE6}">
      <dgm:prSet/>
      <dgm:spPr/>
      <dgm:t>
        <a:bodyPr/>
        <a:lstStyle/>
        <a:p>
          <a:endParaRPr lang="en-US" sz="1800"/>
        </a:p>
      </dgm:t>
    </dgm:pt>
    <dgm:pt modelId="{E4DCC826-2541-4F3D-A646-FA62F968973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r"/>
          <a:endParaRPr lang="en-US" sz="1800" u="sng" dirty="0"/>
        </a:p>
        <a:p>
          <a:pPr algn="l"/>
          <a:endParaRPr lang="en-US" sz="1800" b="1" u="sng" dirty="0"/>
        </a:p>
        <a:p>
          <a:pPr algn="l"/>
          <a:r>
            <a:rPr lang="en-US" sz="2400" b="1" u="sng" dirty="0"/>
            <a:t>Techniques</a:t>
          </a:r>
        </a:p>
        <a:p>
          <a:pPr algn="l"/>
          <a:r>
            <a:rPr lang="en-US" sz="1800" dirty="0"/>
            <a:t>- Cost aggregation</a:t>
          </a:r>
        </a:p>
        <a:p>
          <a:pPr algn="l"/>
          <a:r>
            <a:rPr lang="en-US" sz="1800" dirty="0"/>
            <a:t>- Reserve analysis</a:t>
          </a:r>
        </a:p>
        <a:p>
          <a:pPr algn="l"/>
          <a:r>
            <a:rPr lang="en-US" sz="1800" dirty="0"/>
            <a:t>- Historical relationship</a:t>
          </a:r>
        </a:p>
        <a:p>
          <a:pPr algn="l"/>
          <a:r>
            <a:rPr lang="en-US" sz="1800" dirty="0"/>
            <a:t>- Funding limit reconciliation</a:t>
          </a:r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  <a:p>
          <a:pPr algn="l"/>
          <a:endParaRPr lang="en-US" sz="1800" dirty="0"/>
        </a:p>
      </dgm:t>
    </dgm:pt>
    <dgm:pt modelId="{25535C91-75A7-4213-80AF-9E2500C6A185}" type="parTrans" cxnId="{935F7063-C0FD-4CF9-9824-86E2E8D111CC}">
      <dgm:prSet/>
      <dgm:spPr/>
      <dgm:t>
        <a:bodyPr/>
        <a:lstStyle/>
        <a:p>
          <a:endParaRPr lang="en-US" sz="1800"/>
        </a:p>
      </dgm:t>
    </dgm:pt>
    <dgm:pt modelId="{FC21371B-98D2-4870-97A7-9F015073AB26}" type="sibTrans" cxnId="{935F7063-C0FD-4CF9-9824-86E2E8D111CC}">
      <dgm:prSet/>
      <dgm:spPr/>
      <dgm:t>
        <a:bodyPr/>
        <a:lstStyle/>
        <a:p>
          <a:endParaRPr lang="en-US" sz="1800"/>
        </a:p>
      </dgm:t>
    </dgm:pt>
    <dgm:pt modelId="{51E2D1E1-3E2F-4FFD-973A-CC55D4A09B77}" type="pres">
      <dgm:prSet presAssocID="{1C7DEE4D-C9E0-4C19-BC1C-0B379FAB99BB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6ADBBE2-98A8-4410-81C5-52460D7B4883}" type="pres">
      <dgm:prSet presAssocID="{1C7DEE4D-C9E0-4C19-BC1C-0B379FAB99BB}" presName="matrix" presStyleCnt="0"/>
      <dgm:spPr/>
    </dgm:pt>
    <dgm:pt modelId="{5739989F-D170-49BF-A40D-11C451985167}" type="pres">
      <dgm:prSet presAssocID="{1C7DEE4D-C9E0-4C19-BC1C-0B379FAB99BB}" presName="tile1" presStyleLbl="node1" presStyleIdx="0" presStyleCnt="4" custScaleY="54545" custLinFactNeighborY="-18182"/>
      <dgm:spPr/>
    </dgm:pt>
    <dgm:pt modelId="{CB6D8340-0419-4EBC-BFE7-1B2CF41B4771}" type="pres">
      <dgm:prSet presAssocID="{1C7DEE4D-C9E0-4C19-BC1C-0B379FAB99B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9B287AB-5E7F-4EB1-A527-2AA736474A1A}" type="pres">
      <dgm:prSet presAssocID="{1C7DEE4D-C9E0-4C19-BC1C-0B379FAB99BB}" presName="tile2" presStyleLbl="node1" presStyleIdx="1" presStyleCnt="4" custScaleY="77273" custLinFactNeighborY="5682"/>
      <dgm:spPr/>
    </dgm:pt>
    <dgm:pt modelId="{E8B97594-67D5-405D-9D8D-F224D7783D38}" type="pres">
      <dgm:prSet presAssocID="{1C7DEE4D-C9E0-4C19-BC1C-0B379FAB99B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E6EA15C-3C64-4790-B74F-5D57666F3879}" type="pres">
      <dgm:prSet presAssocID="{1C7DEE4D-C9E0-4C19-BC1C-0B379FAB99BB}" presName="tile3" presStyleLbl="node1" presStyleIdx="2" presStyleCnt="4" custScaleY="145455" custLinFactNeighborY="-9091"/>
      <dgm:spPr/>
    </dgm:pt>
    <dgm:pt modelId="{13922BF6-9B16-4345-8F8F-031B63492D18}" type="pres">
      <dgm:prSet presAssocID="{1C7DEE4D-C9E0-4C19-BC1C-0B379FAB99B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1F11CFF-A1D6-44CA-99CC-1356E987F003}" type="pres">
      <dgm:prSet presAssocID="{1C7DEE4D-C9E0-4C19-BC1C-0B379FAB99BB}" presName="tile4" presStyleLbl="node1" presStyleIdx="3" presStyleCnt="4" custScaleY="118182" custLinFactNeighborY="2273"/>
      <dgm:spPr/>
    </dgm:pt>
    <dgm:pt modelId="{E4F78866-A780-45D1-8FB0-6C36A9EAF83C}" type="pres">
      <dgm:prSet presAssocID="{1C7DEE4D-C9E0-4C19-BC1C-0B379FAB99B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16793AC-0DB7-4096-9EA2-45CF67401655}" type="pres">
      <dgm:prSet presAssocID="{1C7DEE4D-C9E0-4C19-BC1C-0B379FAB99BB}" presName="centerTile" presStyleLbl="fgShp" presStyleIdx="0" presStyleCnt="1" custLinFactNeighborY="-50604">
        <dgm:presLayoutVars>
          <dgm:chMax val="0"/>
          <dgm:chPref val="0"/>
        </dgm:presLayoutVars>
      </dgm:prSet>
      <dgm:spPr/>
    </dgm:pt>
  </dgm:ptLst>
  <dgm:cxnLst>
    <dgm:cxn modelId="{7DA0A10B-E35A-459A-BF2E-B12319190DF8}" type="presOf" srcId="{1FC9EFA7-4F4E-4D5F-9041-EDFDA52CF892}" destId="{C9B287AB-5E7F-4EB1-A527-2AA736474A1A}" srcOrd="0" destOrd="0" presId="urn:microsoft.com/office/officeart/2005/8/layout/matrix1"/>
    <dgm:cxn modelId="{7AC3B11C-6972-46AB-9BA0-1313C574370C}" type="presOf" srcId="{E4DCC826-2541-4F3D-A646-FA62F9689732}" destId="{E4F78866-A780-45D1-8FB0-6C36A9EAF83C}" srcOrd="1" destOrd="0" presId="urn:microsoft.com/office/officeart/2005/8/layout/matrix1"/>
    <dgm:cxn modelId="{3323F42B-8C41-46E9-86BC-97CED77A98DF}" type="presOf" srcId="{B1D1C85A-C2BE-46CD-80B4-3D7526026C55}" destId="{5739989F-D170-49BF-A40D-11C451985167}" srcOrd="0" destOrd="0" presId="urn:microsoft.com/office/officeart/2005/8/layout/matrix1"/>
    <dgm:cxn modelId="{92D0A32E-64F3-455C-B1EE-BF119DFC3148}" srcId="{63BA66F1-C5E9-4277-BD80-527A93DFC303}" destId="{1FC9EFA7-4F4E-4D5F-9041-EDFDA52CF892}" srcOrd="1" destOrd="0" parTransId="{41CFEED0-79DC-4A6D-9CD9-8B5055CBB46E}" sibTransId="{35C83D19-959F-4F17-8B33-FC87A013AE0B}"/>
    <dgm:cxn modelId="{330AC035-BE10-4EB7-B2E0-6D2F50D13C95}" type="presOf" srcId="{1C7DEE4D-C9E0-4C19-BC1C-0B379FAB99BB}" destId="{51E2D1E1-3E2F-4FFD-973A-CC55D4A09B77}" srcOrd="0" destOrd="0" presId="urn:microsoft.com/office/officeart/2005/8/layout/matrix1"/>
    <dgm:cxn modelId="{935F7063-C0FD-4CF9-9824-86E2E8D111CC}" srcId="{63BA66F1-C5E9-4277-BD80-527A93DFC303}" destId="{E4DCC826-2541-4F3D-A646-FA62F9689732}" srcOrd="3" destOrd="0" parTransId="{25535C91-75A7-4213-80AF-9E2500C6A185}" sibTransId="{FC21371B-98D2-4870-97A7-9F015073AB26}"/>
    <dgm:cxn modelId="{3745EF4B-4CDA-4DE2-9486-6B05A4F4BBBB}" type="presOf" srcId="{63BA66F1-C5E9-4277-BD80-527A93DFC303}" destId="{316793AC-0DB7-4096-9EA2-45CF67401655}" srcOrd="0" destOrd="0" presId="urn:microsoft.com/office/officeart/2005/8/layout/matrix1"/>
    <dgm:cxn modelId="{64ED8152-7E33-4AE3-9F4A-432BF9B48A6F}" srcId="{1C7DEE4D-C9E0-4C19-BC1C-0B379FAB99BB}" destId="{63BA66F1-C5E9-4277-BD80-527A93DFC303}" srcOrd="0" destOrd="0" parTransId="{BC7EEACB-7915-4330-9199-4C4BE7181CB0}" sibTransId="{9DCC9066-5682-4077-9F4D-474F7EB0467B}"/>
    <dgm:cxn modelId="{A1DFF259-3BE1-4DCE-BBBD-1EC2A87C38BB}" type="presOf" srcId="{C92DA25B-DC73-4A0C-9C40-9E722BE57CAC}" destId="{3E6EA15C-3C64-4790-B74F-5D57666F3879}" srcOrd="0" destOrd="0" presId="urn:microsoft.com/office/officeart/2005/8/layout/matrix1"/>
    <dgm:cxn modelId="{99B61E84-5A14-4A01-94CB-84F363FE7B13}" type="presOf" srcId="{1FC9EFA7-4F4E-4D5F-9041-EDFDA52CF892}" destId="{E8B97594-67D5-405D-9D8D-F224D7783D38}" srcOrd="1" destOrd="0" presId="urn:microsoft.com/office/officeart/2005/8/layout/matrix1"/>
    <dgm:cxn modelId="{31F25DC8-9838-4517-8F02-59378011555C}" type="presOf" srcId="{B1D1C85A-C2BE-46CD-80B4-3D7526026C55}" destId="{CB6D8340-0419-4EBC-BFE7-1B2CF41B4771}" srcOrd="1" destOrd="0" presId="urn:microsoft.com/office/officeart/2005/8/layout/matrix1"/>
    <dgm:cxn modelId="{BA3EC9DF-C1A1-44A0-A6D1-C82751924EE6}" srcId="{63BA66F1-C5E9-4277-BD80-527A93DFC303}" destId="{C92DA25B-DC73-4A0C-9C40-9E722BE57CAC}" srcOrd="2" destOrd="0" parTransId="{3150DE70-410D-4F6C-BA02-6E0D71B2FCB4}" sibTransId="{5AC5823D-ADDA-4823-A1EA-4F3619C58760}"/>
    <dgm:cxn modelId="{0BF549E1-E4DE-450F-B110-063EB7EB4732}" srcId="{63BA66F1-C5E9-4277-BD80-527A93DFC303}" destId="{B1D1C85A-C2BE-46CD-80B4-3D7526026C55}" srcOrd="0" destOrd="0" parTransId="{2CD65586-AD11-46D6-B146-8A49D6794D80}" sibTransId="{322CDEB1-3D33-4336-B229-823B08DB1916}"/>
    <dgm:cxn modelId="{2381C0E5-A664-4D85-A7DD-36D9FB718C46}" type="presOf" srcId="{E4DCC826-2541-4F3D-A646-FA62F9689732}" destId="{71F11CFF-A1D6-44CA-99CC-1356E987F003}" srcOrd="0" destOrd="0" presId="urn:microsoft.com/office/officeart/2005/8/layout/matrix1"/>
    <dgm:cxn modelId="{BA6A13F5-0676-403C-9CC9-6EC7094D8959}" type="presOf" srcId="{C92DA25B-DC73-4A0C-9C40-9E722BE57CAC}" destId="{13922BF6-9B16-4345-8F8F-031B63492D18}" srcOrd="1" destOrd="0" presId="urn:microsoft.com/office/officeart/2005/8/layout/matrix1"/>
    <dgm:cxn modelId="{47DDBD71-5487-4144-8F7A-4CDD5D1DEEB5}" type="presParOf" srcId="{51E2D1E1-3E2F-4FFD-973A-CC55D4A09B77}" destId="{46ADBBE2-98A8-4410-81C5-52460D7B4883}" srcOrd="0" destOrd="0" presId="urn:microsoft.com/office/officeart/2005/8/layout/matrix1"/>
    <dgm:cxn modelId="{9BED9ABE-8E5A-46C9-B7E4-CCB817400A1D}" type="presParOf" srcId="{46ADBBE2-98A8-4410-81C5-52460D7B4883}" destId="{5739989F-D170-49BF-A40D-11C451985167}" srcOrd="0" destOrd="0" presId="urn:microsoft.com/office/officeart/2005/8/layout/matrix1"/>
    <dgm:cxn modelId="{79859BD2-3D2C-4C62-A4BE-119B9A4F2A58}" type="presParOf" srcId="{46ADBBE2-98A8-4410-81C5-52460D7B4883}" destId="{CB6D8340-0419-4EBC-BFE7-1B2CF41B4771}" srcOrd="1" destOrd="0" presId="urn:microsoft.com/office/officeart/2005/8/layout/matrix1"/>
    <dgm:cxn modelId="{DE28F0C0-AF9D-4B3E-B10B-A4A5EC762DF7}" type="presParOf" srcId="{46ADBBE2-98A8-4410-81C5-52460D7B4883}" destId="{C9B287AB-5E7F-4EB1-A527-2AA736474A1A}" srcOrd="2" destOrd="0" presId="urn:microsoft.com/office/officeart/2005/8/layout/matrix1"/>
    <dgm:cxn modelId="{A22FF6B2-B50E-474E-9572-1B4BE752DD92}" type="presParOf" srcId="{46ADBBE2-98A8-4410-81C5-52460D7B4883}" destId="{E8B97594-67D5-405D-9D8D-F224D7783D38}" srcOrd="3" destOrd="0" presId="urn:microsoft.com/office/officeart/2005/8/layout/matrix1"/>
    <dgm:cxn modelId="{D925A716-AA1B-4DB6-852A-86E16D6292EE}" type="presParOf" srcId="{46ADBBE2-98A8-4410-81C5-52460D7B4883}" destId="{3E6EA15C-3C64-4790-B74F-5D57666F3879}" srcOrd="4" destOrd="0" presId="urn:microsoft.com/office/officeart/2005/8/layout/matrix1"/>
    <dgm:cxn modelId="{8D6B824D-907C-47A5-83EB-C374817A770B}" type="presParOf" srcId="{46ADBBE2-98A8-4410-81C5-52460D7B4883}" destId="{13922BF6-9B16-4345-8F8F-031B63492D18}" srcOrd="5" destOrd="0" presId="urn:microsoft.com/office/officeart/2005/8/layout/matrix1"/>
    <dgm:cxn modelId="{3ED58E5F-FD8A-4767-94BE-8D8E07FDA2B7}" type="presParOf" srcId="{46ADBBE2-98A8-4410-81C5-52460D7B4883}" destId="{71F11CFF-A1D6-44CA-99CC-1356E987F003}" srcOrd="6" destOrd="0" presId="urn:microsoft.com/office/officeart/2005/8/layout/matrix1"/>
    <dgm:cxn modelId="{D9047C36-3A3F-44C5-8C5F-4D6191221C6A}" type="presParOf" srcId="{46ADBBE2-98A8-4410-81C5-52460D7B4883}" destId="{E4F78866-A780-45D1-8FB0-6C36A9EAF83C}" srcOrd="7" destOrd="0" presId="urn:microsoft.com/office/officeart/2005/8/layout/matrix1"/>
    <dgm:cxn modelId="{D6AE026C-EFEC-47F1-B79A-35462B1312A3}" type="presParOf" srcId="{51E2D1E1-3E2F-4FFD-973A-CC55D4A09B77}" destId="{316793AC-0DB7-4096-9EA2-45CF67401655}" srcOrd="1" destOrd="0" presId="urn:microsoft.com/office/officeart/2005/8/layout/matrix1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7DEE4D-C9E0-4C19-BC1C-0B379FAB99BB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BA66F1-C5E9-4277-BD80-527A93DFC30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FF9933"/>
          </a:solidFill>
        </a:ln>
      </dgm:spPr>
      <dgm:t>
        <a:bodyPr/>
        <a:lstStyle/>
        <a:p>
          <a:pPr algn="ctr" rtl="0" eaLnBrk="0" fontAlgn="base" hangingPunct="0">
            <a:spcBef>
              <a:spcPct val="0"/>
            </a:spcBef>
            <a:spcAft>
              <a:spcPct val="0"/>
            </a:spcAft>
          </a:pPr>
          <a:r>
            <a:rPr lang="en-US" sz="3200" b="1" dirty="0">
              <a:solidFill>
                <a:srgbClr val="500093"/>
              </a:solidFill>
              <a:latin typeface="+mj-lt"/>
              <a:ea typeface="+mj-ea"/>
              <a:cs typeface="+mj-cs"/>
            </a:rPr>
            <a:t>Cost Control</a:t>
          </a:r>
        </a:p>
      </dgm:t>
    </dgm:pt>
    <dgm:pt modelId="{BC7EEACB-7915-4330-9199-4C4BE7181CB0}" type="parTrans" cxnId="{64ED8152-7E33-4AE3-9F4A-432BF9B48A6F}">
      <dgm:prSet/>
      <dgm:spPr/>
      <dgm:t>
        <a:bodyPr/>
        <a:lstStyle/>
        <a:p>
          <a:endParaRPr lang="en-US" sz="1800"/>
        </a:p>
      </dgm:t>
    </dgm:pt>
    <dgm:pt modelId="{9DCC9066-5682-4077-9F4D-474F7EB0467B}" type="sibTrans" cxnId="{64ED8152-7E33-4AE3-9F4A-432BF9B48A6F}">
      <dgm:prSet/>
      <dgm:spPr/>
      <dgm:t>
        <a:bodyPr/>
        <a:lstStyle/>
        <a:p>
          <a:endParaRPr lang="en-US" sz="1800"/>
        </a:p>
      </dgm:t>
    </dgm:pt>
    <dgm:pt modelId="{B1D1C85A-C2BE-46CD-80B4-3D7526026C5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u="sng" dirty="0">
            <a:solidFill>
              <a:schemeClr val="tx1"/>
            </a:solidFill>
          </a:endParaRPr>
        </a:p>
        <a:p>
          <a:pPr algn="l"/>
          <a:r>
            <a:rPr lang="en-US" sz="2400" b="1" u="sng" dirty="0">
              <a:solidFill>
                <a:schemeClr val="tx1"/>
              </a:solidFill>
            </a:rPr>
            <a:t>Objective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To monitor the status of the project to update the project</a:t>
          </a:r>
          <a:r>
            <a:rPr lang="en-US" sz="1800" baseline="0" dirty="0">
              <a:solidFill>
                <a:schemeClr val="tx1"/>
              </a:solidFill>
            </a:rPr>
            <a:t> budget and manage changes to the cost baseline.</a:t>
          </a:r>
        </a:p>
        <a:p>
          <a:pPr algn="l"/>
          <a:endParaRPr lang="en-US" sz="1800" dirty="0"/>
        </a:p>
      </dgm:t>
    </dgm:pt>
    <dgm:pt modelId="{2CD65586-AD11-46D6-B146-8A49D6794D80}" type="parTrans" cxnId="{0BF549E1-E4DE-450F-B110-063EB7EB4732}">
      <dgm:prSet/>
      <dgm:spPr/>
      <dgm:t>
        <a:bodyPr/>
        <a:lstStyle/>
        <a:p>
          <a:endParaRPr lang="en-US" sz="1800"/>
        </a:p>
      </dgm:t>
    </dgm:pt>
    <dgm:pt modelId="{322CDEB1-3D33-4336-B229-823B08DB1916}" type="sibTrans" cxnId="{0BF549E1-E4DE-450F-B110-063EB7EB4732}">
      <dgm:prSet/>
      <dgm:spPr/>
      <dgm:t>
        <a:bodyPr/>
        <a:lstStyle/>
        <a:p>
          <a:endParaRPr lang="en-US" sz="1800"/>
        </a:p>
      </dgm:t>
    </dgm:pt>
    <dgm:pt modelId="{1FC9EFA7-4F4E-4D5F-9041-EDFDA52CF89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r"/>
          <a:endParaRPr lang="en-US" sz="1800" u="sng" dirty="0"/>
        </a:p>
        <a:p>
          <a:pPr algn="l"/>
          <a:r>
            <a:rPr lang="en-US" sz="2400" b="1" u="sng" dirty="0"/>
            <a:t>Activities</a:t>
          </a:r>
        </a:p>
        <a:p>
          <a:pPr algn="l"/>
          <a:r>
            <a:rPr lang="en-US" sz="1800" dirty="0"/>
            <a:t>- Involves recording actual costs spent to date.</a:t>
          </a:r>
        </a:p>
        <a:p>
          <a:pPr algn="l"/>
          <a:r>
            <a:rPr lang="en-US" sz="1800" dirty="0"/>
            <a:t>- Analyzing the relationship between the consumption of project funds to actual work accomplished. </a:t>
          </a:r>
        </a:p>
        <a:p>
          <a:pPr algn="l"/>
          <a:r>
            <a:rPr lang="en-US" sz="1800" dirty="0"/>
            <a:t>- Seeks causes for positive/negative changes</a:t>
          </a:r>
          <a:endParaRPr lang="en-US" sz="1400" dirty="0"/>
        </a:p>
        <a:p>
          <a:pPr algn="l"/>
          <a:endParaRPr lang="en-US" sz="1800" dirty="0"/>
        </a:p>
      </dgm:t>
    </dgm:pt>
    <dgm:pt modelId="{41CFEED0-79DC-4A6D-9CD9-8B5055CBB46E}" type="parTrans" cxnId="{92D0A32E-64F3-455C-B1EE-BF119DFC3148}">
      <dgm:prSet/>
      <dgm:spPr/>
      <dgm:t>
        <a:bodyPr/>
        <a:lstStyle/>
        <a:p>
          <a:endParaRPr lang="en-US" sz="1800"/>
        </a:p>
      </dgm:t>
    </dgm:pt>
    <dgm:pt modelId="{35C83D19-959F-4F17-8B33-FC87A013AE0B}" type="sibTrans" cxnId="{92D0A32E-64F3-455C-B1EE-BF119DFC3148}">
      <dgm:prSet/>
      <dgm:spPr/>
      <dgm:t>
        <a:bodyPr/>
        <a:lstStyle/>
        <a:p>
          <a:endParaRPr lang="en-US" sz="1800"/>
        </a:p>
      </dgm:t>
    </dgm:pt>
    <dgm:pt modelId="{C92DA25B-DC73-4A0C-9C40-9E722BE57CAC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US" sz="2400" b="1" u="sng" dirty="0"/>
            <a:t>Inputs</a:t>
          </a:r>
        </a:p>
        <a:p>
          <a:pPr algn="l"/>
          <a:r>
            <a:rPr lang="en-US" sz="1800" dirty="0"/>
            <a:t>- </a:t>
          </a:r>
          <a:r>
            <a:rPr lang="en-US" sz="1800" dirty="0">
              <a:solidFill>
                <a:schemeClr val="tx1"/>
              </a:solidFill>
            </a:rPr>
            <a:t>Project Mgt Plan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      - Cost performance baseline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      - Cost Mgt plan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- Project Funding Requirements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- Project progress: started/ completed deliverables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- Organizational Process Assets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      - Cost control-related policies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      - Procedures &amp; guidelines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      - Monitoring &amp; reporting tools</a:t>
          </a:r>
        </a:p>
      </dgm:t>
    </dgm:pt>
    <dgm:pt modelId="{3150DE70-410D-4F6C-BA02-6E0D71B2FCB4}" type="parTrans" cxnId="{BA3EC9DF-C1A1-44A0-A6D1-C82751924EE6}">
      <dgm:prSet/>
      <dgm:spPr/>
      <dgm:t>
        <a:bodyPr/>
        <a:lstStyle/>
        <a:p>
          <a:endParaRPr lang="en-US" sz="1800"/>
        </a:p>
      </dgm:t>
    </dgm:pt>
    <dgm:pt modelId="{5AC5823D-ADDA-4823-A1EA-4F3619C58760}" type="sibTrans" cxnId="{BA3EC9DF-C1A1-44A0-A6D1-C82751924EE6}">
      <dgm:prSet/>
      <dgm:spPr/>
      <dgm:t>
        <a:bodyPr/>
        <a:lstStyle/>
        <a:p>
          <a:endParaRPr lang="en-US" sz="1800"/>
        </a:p>
      </dgm:t>
    </dgm:pt>
    <dgm:pt modelId="{E4DCC826-2541-4F3D-A646-FA62F9689732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800" dirty="0">
            <a:solidFill>
              <a:schemeClr val="tx1"/>
            </a:solidFill>
          </a:endParaRPr>
        </a:p>
        <a:p>
          <a:pPr algn="l"/>
          <a:r>
            <a:rPr lang="en-US" sz="2400" b="1" u="sng" dirty="0">
              <a:solidFill>
                <a:schemeClr val="tx1"/>
              </a:solidFill>
            </a:rPr>
            <a:t>Techniques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- Earned Value Mgt (EVM)</a:t>
          </a:r>
        </a:p>
        <a:p>
          <a:pPr algn="l"/>
          <a:r>
            <a:rPr lang="en-US" sz="1800" dirty="0">
              <a:solidFill>
                <a:schemeClr val="tx1"/>
              </a:solidFill>
            </a:rPr>
            <a:t>- Forecasting</a:t>
          </a:r>
        </a:p>
        <a:p>
          <a:pPr algn="l"/>
          <a:endParaRPr lang="en-US" sz="1800" dirty="0">
            <a:solidFill>
              <a:schemeClr val="tx1"/>
            </a:solidFill>
          </a:endParaRPr>
        </a:p>
        <a:p>
          <a:pPr algn="l"/>
          <a:endParaRPr lang="en-US" sz="1800" dirty="0">
            <a:solidFill>
              <a:schemeClr val="tx1"/>
            </a:solidFill>
          </a:endParaRPr>
        </a:p>
        <a:p>
          <a:pPr algn="l"/>
          <a:endParaRPr lang="en-US" sz="1800" dirty="0">
            <a:solidFill>
              <a:schemeClr val="tx1"/>
            </a:solidFill>
          </a:endParaRPr>
        </a:p>
        <a:p>
          <a:pPr algn="l"/>
          <a:endParaRPr lang="en-US" sz="1800" dirty="0">
            <a:solidFill>
              <a:schemeClr val="tx1"/>
            </a:solidFill>
          </a:endParaRPr>
        </a:p>
        <a:p>
          <a:pPr algn="l"/>
          <a:endParaRPr lang="en-US" sz="1800" dirty="0">
            <a:solidFill>
              <a:schemeClr val="tx1"/>
            </a:solidFill>
          </a:endParaRPr>
        </a:p>
      </dgm:t>
    </dgm:pt>
    <dgm:pt modelId="{25535C91-75A7-4213-80AF-9E2500C6A185}" type="parTrans" cxnId="{935F7063-C0FD-4CF9-9824-86E2E8D111CC}">
      <dgm:prSet/>
      <dgm:spPr/>
      <dgm:t>
        <a:bodyPr/>
        <a:lstStyle/>
        <a:p>
          <a:endParaRPr lang="en-US" sz="1800"/>
        </a:p>
      </dgm:t>
    </dgm:pt>
    <dgm:pt modelId="{FC21371B-98D2-4870-97A7-9F015073AB26}" type="sibTrans" cxnId="{935F7063-C0FD-4CF9-9824-86E2E8D111CC}">
      <dgm:prSet/>
      <dgm:spPr/>
      <dgm:t>
        <a:bodyPr/>
        <a:lstStyle/>
        <a:p>
          <a:endParaRPr lang="en-US" sz="1800"/>
        </a:p>
      </dgm:t>
    </dgm:pt>
    <dgm:pt modelId="{51E2D1E1-3E2F-4FFD-973A-CC55D4A09B77}" type="pres">
      <dgm:prSet presAssocID="{1C7DEE4D-C9E0-4C19-BC1C-0B379FAB99BB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6ADBBE2-98A8-4410-81C5-52460D7B4883}" type="pres">
      <dgm:prSet presAssocID="{1C7DEE4D-C9E0-4C19-BC1C-0B379FAB99BB}" presName="matrix" presStyleCnt="0"/>
      <dgm:spPr/>
    </dgm:pt>
    <dgm:pt modelId="{5739989F-D170-49BF-A40D-11C451985167}" type="pres">
      <dgm:prSet presAssocID="{1C7DEE4D-C9E0-4C19-BC1C-0B379FAB99BB}" presName="tile1" presStyleLbl="node1" presStyleIdx="0" presStyleCnt="4" custScaleY="47727" custLinFactNeighborY="-20455"/>
      <dgm:spPr/>
    </dgm:pt>
    <dgm:pt modelId="{CB6D8340-0419-4EBC-BFE7-1B2CF41B4771}" type="pres">
      <dgm:prSet presAssocID="{1C7DEE4D-C9E0-4C19-BC1C-0B379FAB99B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C9B287AB-5E7F-4EB1-A527-2AA736474A1A}" type="pres">
      <dgm:prSet presAssocID="{1C7DEE4D-C9E0-4C19-BC1C-0B379FAB99BB}" presName="tile2" presStyleLbl="node1" presStyleIdx="1" presStyleCnt="4" custScaleY="90909" custLinFactNeighborY="11308"/>
      <dgm:spPr/>
    </dgm:pt>
    <dgm:pt modelId="{E8B97594-67D5-405D-9D8D-F224D7783D38}" type="pres">
      <dgm:prSet presAssocID="{1C7DEE4D-C9E0-4C19-BC1C-0B379FAB99B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E6EA15C-3C64-4790-B74F-5D57666F3879}" type="pres">
      <dgm:prSet presAssocID="{1C7DEE4D-C9E0-4C19-BC1C-0B379FAB99BB}" presName="tile3" presStyleLbl="node1" presStyleIdx="2" presStyleCnt="4" custScaleY="154319" custLinFactNeighborX="-1311" custLinFactNeighborY="-14108"/>
      <dgm:spPr/>
    </dgm:pt>
    <dgm:pt modelId="{13922BF6-9B16-4345-8F8F-031B63492D18}" type="pres">
      <dgm:prSet presAssocID="{1C7DEE4D-C9E0-4C19-BC1C-0B379FAB99B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1F11CFF-A1D6-44CA-99CC-1356E987F003}" type="pres">
      <dgm:prSet presAssocID="{1C7DEE4D-C9E0-4C19-BC1C-0B379FAB99BB}" presName="tile4" presStyleLbl="node1" presStyleIdx="3" presStyleCnt="4" custScaleY="108977" custLinFactNeighborY="8940"/>
      <dgm:spPr/>
    </dgm:pt>
    <dgm:pt modelId="{E4F78866-A780-45D1-8FB0-6C36A9EAF83C}" type="pres">
      <dgm:prSet presAssocID="{1C7DEE4D-C9E0-4C19-BC1C-0B379FAB99B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16793AC-0DB7-4096-9EA2-45CF67401655}" type="pres">
      <dgm:prSet presAssocID="{1C7DEE4D-C9E0-4C19-BC1C-0B379FAB99BB}" presName="centerTile" presStyleLbl="fgShp" presStyleIdx="0" presStyleCnt="1" custScaleX="76503" custScaleY="80607" custLinFactNeighborX="3461" custLinFactNeighborY="-21513">
        <dgm:presLayoutVars>
          <dgm:chMax val="0"/>
          <dgm:chPref val="0"/>
        </dgm:presLayoutVars>
      </dgm:prSet>
      <dgm:spPr/>
    </dgm:pt>
  </dgm:ptLst>
  <dgm:cxnLst>
    <dgm:cxn modelId="{5EBDA409-3CBC-4292-A9B4-6EA5D28539DD}" type="presOf" srcId="{C92DA25B-DC73-4A0C-9C40-9E722BE57CAC}" destId="{13922BF6-9B16-4345-8F8F-031B63492D18}" srcOrd="1" destOrd="0" presId="urn:microsoft.com/office/officeart/2005/8/layout/matrix1"/>
    <dgm:cxn modelId="{92D0A32E-64F3-455C-B1EE-BF119DFC3148}" srcId="{63BA66F1-C5E9-4277-BD80-527A93DFC303}" destId="{1FC9EFA7-4F4E-4D5F-9041-EDFDA52CF892}" srcOrd="1" destOrd="0" parTransId="{41CFEED0-79DC-4A6D-9CD9-8B5055CBB46E}" sibTransId="{35C83D19-959F-4F17-8B33-FC87A013AE0B}"/>
    <dgm:cxn modelId="{935F7063-C0FD-4CF9-9824-86E2E8D111CC}" srcId="{63BA66F1-C5E9-4277-BD80-527A93DFC303}" destId="{E4DCC826-2541-4F3D-A646-FA62F9689732}" srcOrd="3" destOrd="0" parTransId="{25535C91-75A7-4213-80AF-9E2500C6A185}" sibTransId="{FC21371B-98D2-4870-97A7-9F015073AB26}"/>
    <dgm:cxn modelId="{64ED8152-7E33-4AE3-9F4A-432BF9B48A6F}" srcId="{1C7DEE4D-C9E0-4C19-BC1C-0B379FAB99BB}" destId="{63BA66F1-C5E9-4277-BD80-527A93DFC303}" srcOrd="0" destOrd="0" parTransId="{BC7EEACB-7915-4330-9199-4C4BE7181CB0}" sibTransId="{9DCC9066-5682-4077-9F4D-474F7EB0467B}"/>
    <dgm:cxn modelId="{632B0486-E23D-4E95-8964-CE9272ABE1AC}" type="presOf" srcId="{B1D1C85A-C2BE-46CD-80B4-3D7526026C55}" destId="{CB6D8340-0419-4EBC-BFE7-1B2CF41B4771}" srcOrd="1" destOrd="0" presId="urn:microsoft.com/office/officeart/2005/8/layout/matrix1"/>
    <dgm:cxn modelId="{A7347A8B-276A-40CD-B846-2FD80E6A2220}" type="presOf" srcId="{1FC9EFA7-4F4E-4D5F-9041-EDFDA52CF892}" destId="{C9B287AB-5E7F-4EB1-A527-2AA736474A1A}" srcOrd="0" destOrd="0" presId="urn:microsoft.com/office/officeart/2005/8/layout/matrix1"/>
    <dgm:cxn modelId="{B6D94999-395A-4970-A415-270087173F0D}" type="presOf" srcId="{1C7DEE4D-C9E0-4C19-BC1C-0B379FAB99BB}" destId="{51E2D1E1-3E2F-4FFD-973A-CC55D4A09B77}" srcOrd="0" destOrd="0" presId="urn:microsoft.com/office/officeart/2005/8/layout/matrix1"/>
    <dgm:cxn modelId="{14C9A9C4-7E39-4078-BC08-D1A83A962974}" type="presOf" srcId="{C92DA25B-DC73-4A0C-9C40-9E722BE57CAC}" destId="{3E6EA15C-3C64-4790-B74F-5D57666F3879}" srcOrd="0" destOrd="0" presId="urn:microsoft.com/office/officeart/2005/8/layout/matrix1"/>
    <dgm:cxn modelId="{C4FD4FD2-E77F-4A3D-9ACD-616EF485D5FE}" type="presOf" srcId="{1FC9EFA7-4F4E-4D5F-9041-EDFDA52CF892}" destId="{E8B97594-67D5-405D-9D8D-F224D7783D38}" srcOrd="1" destOrd="0" presId="urn:microsoft.com/office/officeart/2005/8/layout/matrix1"/>
    <dgm:cxn modelId="{BA3EC9DF-C1A1-44A0-A6D1-C82751924EE6}" srcId="{63BA66F1-C5E9-4277-BD80-527A93DFC303}" destId="{C92DA25B-DC73-4A0C-9C40-9E722BE57CAC}" srcOrd="2" destOrd="0" parTransId="{3150DE70-410D-4F6C-BA02-6E0D71B2FCB4}" sibTransId="{5AC5823D-ADDA-4823-A1EA-4F3619C58760}"/>
    <dgm:cxn modelId="{0BF549E1-E4DE-450F-B110-063EB7EB4732}" srcId="{63BA66F1-C5E9-4277-BD80-527A93DFC303}" destId="{B1D1C85A-C2BE-46CD-80B4-3D7526026C55}" srcOrd="0" destOrd="0" parTransId="{2CD65586-AD11-46D6-B146-8A49D6794D80}" sibTransId="{322CDEB1-3D33-4336-B229-823B08DB1916}"/>
    <dgm:cxn modelId="{8F72A5E1-69FE-4391-8C1D-3153D98DF476}" type="presOf" srcId="{B1D1C85A-C2BE-46CD-80B4-3D7526026C55}" destId="{5739989F-D170-49BF-A40D-11C451985167}" srcOrd="0" destOrd="0" presId="urn:microsoft.com/office/officeart/2005/8/layout/matrix1"/>
    <dgm:cxn modelId="{0EF969EC-363D-4782-95A7-F321D0285280}" type="presOf" srcId="{E4DCC826-2541-4F3D-A646-FA62F9689732}" destId="{71F11CFF-A1D6-44CA-99CC-1356E987F003}" srcOrd="0" destOrd="0" presId="urn:microsoft.com/office/officeart/2005/8/layout/matrix1"/>
    <dgm:cxn modelId="{C01DF9F1-F4CE-452E-991D-D3E19D7E215B}" type="presOf" srcId="{E4DCC826-2541-4F3D-A646-FA62F9689732}" destId="{E4F78866-A780-45D1-8FB0-6C36A9EAF83C}" srcOrd="1" destOrd="0" presId="urn:microsoft.com/office/officeart/2005/8/layout/matrix1"/>
    <dgm:cxn modelId="{AD70ECFA-32D4-4E32-BF93-37B34EA183F2}" type="presOf" srcId="{63BA66F1-C5E9-4277-BD80-527A93DFC303}" destId="{316793AC-0DB7-4096-9EA2-45CF67401655}" srcOrd="0" destOrd="0" presId="urn:microsoft.com/office/officeart/2005/8/layout/matrix1"/>
    <dgm:cxn modelId="{C1DFCFF9-9D75-4F6D-82F9-D4C55EA2144A}" type="presParOf" srcId="{51E2D1E1-3E2F-4FFD-973A-CC55D4A09B77}" destId="{46ADBBE2-98A8-4410-81C5-52460D7B4883}" srcOrd="0" destOrd="0" presId="urn:microsoft.com/office/officeart/2005/8/layout/matrix1"/>
    <dgm:cxn modelId="{9E4421D1-53FE-4ED8-B4F9-6938C77FB870}" type="presParOf" srcId="{46ADBBE2-98A8-4410-81C5-52460D7B4883}" destId="{5739989F-D170-49BF-A40D-11C451985167}" srcOrd="0" destOrd="0" presId="urn:microsoft.com/office/officeart/2005/8/layout/matrix1"/>
    <dgm:cxn modelId="{28458333-5A69-4BC2-9131-819CBA77CA83}" type="presParOf" srcId="{46ADBBE2-98A8-4410-81C5-52460D7B4883}" destId="{CB6D8340-0419-4EBC-BFE7-1B2CF41B4771}" srcOrd="1" destOrd="0" presId="urn:microsoft.com/office/officeart/2005/8/layout/matrix1"/>
    <dgm:cxn modelId="{EB84F784-DF4C-4857-B253-57F6FBF65A7A}" type="presParOf" srcId="{46ADBBE2-98A8-4410-81C5-52460D7B4883}" destId="{C9B287AB-5E7F-4EB1-A527-2AA736474A1A}" srcOrd="2" destOrd="0" presId="urn:microsoft.com/office/officeart/2005/8/layout/matrix1"/>
    <dgm:cxn modelId="{BB950D21-A8CD-4E8D-BF09-18561AA2C59D}" type="presParOf" srcId="{46ADBBE2-98A8-4410-81C5-52460D7B4883}" destId="{E8B97594-67D5-405D-9D8D-F224D7783D38}" srcOrd="3" destOrd="0" presId="urn:microsoft.com/office/officeart/2005/8/layout/matrix1"/>
    <dgm:cxn modelId="{ACABCBA9-47F2-4F2A-B6D7-DF9C4176F03D}" type="presParOf" srcId="{46ADBBE2-98A8-4410-81C5-52460D7B4883}" destId="{3E6EA15C-3C64-4790-B74F-5D57666F3879}" srcOrd="4" destOrd="0" presId="urn:microsoft.com/office/officeart/2005/8/layout/matrix1"/>
    <dgm:cxn modelId="{1B7ECFBF-75CF-42CC-B109-68C3058C9CCC}" type="presParOf" srcId="{46ADBBE2-98A8-4410-81C5-52460D7B4883}" destId="{13922BF6-9B16-4345-8F8F-031B63492D18}" srcOrd="5" destOrd="0" presId="urn:microsoft.com/office/officeart/2005/8/layout/matrix1"/>
    <dgm:cxn modelId="{ACD7AE2C-8C78-4849-A02E-EF66DE0617DA}" type="presParOf" srcId="{46ADBBE2-98A8-4410-81C5-52460D7B4883}" destId="{71F11CFF-A1D6-44CA-99CC-1356E987F003}" srcOrd="6" destOrd="0" presId="urn:microsoft.com/office/officeart/2005/8/layout/matrix1"/>
    <dgm:cxn modelId="{CDD15815-BC3D-41FC-87B2-162B23C3107F}" type="presParOf" srcId="{46ADBBE2-98A8-4410-81C5-52460D7B4883}" destId="{E4F78866-A780-45D1-8FB0-6C36A9EAF83C}" srcOrd="7" destOrd="0" presId="urn:microsoft.com/office/officeart/2005/8/layout/matrix1"/>
    <dgm:cxn modelId="{60F2C34F-AA61-4358-AA6C-690001E23AB1}" type="presParOf" srcId="{51E2D1E1-3E2F-4FFD-973A-CC55D4A09B77}" destId="{316793AC-0DB7-4096-9EA2-45CF67401655}" srcOrd="1" destOrd="0" presId="urn:microsoft.com/office/officeart/2005/8/layout/matrix1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9989F-D170-49BF-A40D-11C451985167}">
      <dsp:nvSpPr>
        <dsp:cNvPr id="0" name=""/>
        <dsp:cNvSpPr/>
      </dsp:nvSpPr>
      <dsp:spPr>
        <a:xfrm rot="16200000">
          <a:off x="1321610" y="-1321610"/>
          <a:ext cx="1714497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/>
            <a:t>Objective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To aggregate the estimated costs of individual activities to establish an authorized cost </a:t>
          </a:r>
          <a:r>
            <a:rPr lang="en-US" sz="1800" kern="1200" baseline="0" dirty="0"/>
            <a:t>baseline.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baseline="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 rot="5400000">
        <a:off x="0" y="0"/>
        <a:ext cx="4357718" cy="1285873"/>
      </dsp:txXfrm>
    </dsp:sp>
    <dsp:sp modelId="{C9B287AB-5E7F-4EB1-A527-2AA736474A1A}">
      <dsp:nvSpPr>
        <dsp:cNvPr id="0" name=""/>
        <dsp:cNvSpPr/>
      </dsp:nvSpPr>
      <dsp:spPr>
        <a:xfrm>
          <a:off x="4357718" y="0"/>
          <a:ext cx="4357718" cy="2428900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/>
            <a:t>Activities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Involves determining the likely cost of project implementation.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Specify when money is required (periodic funding requirements – quarterly, </a:t>
          </a:r>
          <a:r>
            <a:rPr lang="en-US" sz="1800" kern="1200" dirty="0" err="1"/>
            <a:t>etc</a:t>
          </a:r>
          <a:r>
            <a:rPr lang="en-US" sz="1800" kern="1200" dirty="0"/>
            <a:t>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357718" y="0"/>
        <a:ext cx="4357718" cy="1821675"/>
      </dsp:txXfrm>
    </dsp:sp>
    <dsp:sp modelId="{3E6EA15C-3C64-4790-B74F-5D57666F3879}">
      <dsp:nvSpPr>
        <dsp:cNvPr id="0" name=""/>
        <dsp:cNvSpPr/>
      </dsp:nvSpPr>
      <dsp:spPr>
        <a:xfrm rot="10800000">
          <a:off x="0" y="1607343"/>
          <a:ext cx="4357718" cy="4572046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/>
            <a:t>Inputs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Activity cost estimates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Basis of estimation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Scope baseline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 Project schedule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Resource calendar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Contracts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Organizational process assets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baseline="0" dirty="0"/>
            <a:t>Outputs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baseline="0" dirty="0"/>
            <a:t>- Cost performance baseline (Budget At Completion – BAC)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baseline="0" dirty="0"/>
            <a:t>- Project funding requirements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baseline="0" dirty="0"/>
            <a:t>- Project document updates (risk register, cost estimates, project schedule)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baseline="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 rot="10800000">
        <a:off x="0" y="2750355"/>
        <a:ext cx="4357718" cy="3429034"/>
      </dsp:txXfrm>
    </dsp:sp>
    <dsp:sp modelId="{71F11CFF-A1D6-44CA-99CC-1356E987F003}">
      <dsp:nvSpPr>
        <dsp:cNvPr id="0" name=""/>
        <dsp:cNvSpPr/>
      </dsp:nvSpPr>
      <dsp:spPr>
        <a:xfrm rot="5400000">
          <a:off x="4679186" y="2071709"/>
          <a:ext cx="3714781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u="sng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/>
            <a:t>Techniques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Cost aggregation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Reserve analysis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Historical relationship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Funding limit reconciliation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 rot="-5400000">
        <a:off x="4357717" y="3321872"/>
        <a:ext cx="4357718" cy="2786086"/>
      </dsp:txXfrm>
    </dsp:sp>
    <dsp:sp modelId="{316793AC-0DB7-4096-9EA2-45CF67401655}">
      <dsp:nvSpPr>
        <dsp:cNvPr id="0" name=""/>
        <dsp:cNvSpPr/>
      </dsp:nvSpPr>
      <dsp:spPr>
        <a:xfrm>
          <a:off x="3050402" y="1562143"/>
          <a:ext cx="2614630" cy="1571636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rgbClr val="FF9933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  <a:buNone/>
          </a:pPr>
          <a:r>
            <a:rPr lang="en-US" sz="3200" b="1" kern="1200" dirty="0">
              <a:solidFill>
                <a:srgbClr val="500093"/>
              </a:solidFill>
              <a:latin typeface="+mj-lt"/>
              <a:ea typeface="+mj-ea"/>
              <a:cs typeface="+mj-cs"/>
            </a:rPr>
            <a:t>Cost Budgeting</a:t>
          </a:r>
        </a:p>
      </dsp:txBody>
      <dsp:txXfrm>
        <a:off x="3127123" y="1638864"/>
        <a:ext cx="2461188" cy="14181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9989F-D170-49BF-A40D-11C451985167}">
      <dsp:nvSpPr>
        <dsp:cNvPr id="0" name=""/>
        <dsp:cNvSpPr/>
      </dsp:nvSpPr>
      <dsp:spPr>
        <a:xfrm rot="16200000">
          <a:off x="1428764" y="-1428764"/>
          <a:ext cx="1500189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>
            <a:solidFill>
              <a:schemeClr val="tx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>
              <a:solidFill>
                <a:schemeClr val="tx1"/>
              </a:solidFill>
            </a:rPr>
            <a:t>Objective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To monitor the status of the project to update the project</a:t>
          </a:r>
          <a:r>
            <a:rPr lang="en-US" sz="1800" kern="1200" baseline="0" dirty="0">
              <a:solidFill>
                <a:schemeClr val="tx1"/>
              </a:solidFill>
            </a:rPr>
            <a:t> budget and manage changes to the cost baseline.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 rot="5400000">
        <a:off x="-1" y="1"/>
        <a:ext cx="4357718" cy="1125142"/>
      </dsp:txXfrm>
    </dsp:sp>
    <dsp:sp modelId="{C9B287AB-5E7F-4EB1-A527-2AA736474A1A}">
      <dsp:nvSpPr>
        <dsp:cNvPr id="0" name=""/>
        <dsp:cNvSpPr/>
      </dsp:nvSpPr>
      <dsp:spPr>
        <a:xfrm>
          <a:off x="4357718" y="31"/>
          <a:ext cx="4357718" cy="2857517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u="sng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/>
            <a:t>Activities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Involves recording actual costs spent to date.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Analyzing the relationship between the consumption of project funds to actual work accomplished.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Seeks causes for positive/negative changes</a:t>
          </a:r>
          <a:endParaRPr lang="en-US" sz="1400" kern="1200" dirty="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357718" y="31"/>
        <a:ext cx="4357718" cy="2143137"/>
      </dsp:txXfrm>
    </dsp:sp>
    <dsp:sp modelId="{3E6EA15C-3C64-4790-B74F-5D57666F3879}">
      <dsp:nvSpPr>
        <dsp:cNvPr id="0" name=""/>
        <dsp:cNvSpPr/>
      </dsp:nvSpPr>
      <dsp:spPr>
        <a:xfrm rot="10800000">
          <a:off x="0" y="1347835"/>
          <a:ext cx="4357718" cy="4850665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/>
            <a:t>Inputs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- </a:t>
          </a:r>
          <a:r>
            <a:rPr lang="en-US" sz="1800" kern="1200" dirty="0">
              <a:solidFill>
                <a:schemeClr val="tx1"/>
              </a:solidFill>
            </a:rPr>
            <a:t>Project Mgt Plan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      - Cost performance baseline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      - Cost Mgt plan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- Project Funding Requirements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- Project progress: started/ completed deliverables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- Organizational Process Assets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      - Cost control-related policies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      - Procedures &amp; guidelines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      - Monitoring &amp; reporting tools</a:t>
          </a:r>
        </a:p>
      </dsp:txBody>
      <dsp:txXfrm rot="10800000">
        <a:off x="0" y="2560501"/>
        <a:ext cx="4357718" cy="3637999"/>
      </dsp:txXfrm>
    </dsp:sp>
    <dsp:sp modelId="{71F11CFF-A1D6-44CA-99CC-1356E987F003}">
      <dsp:nvSpPr>
        <dsp:cNvPr id="0" name=""/>
        <dsp:cNvSpPr/>
      </dsp:nvSpPr>
      <dsp:spPr>
        <a:xfrm rot="5400000">
          <a:off x="4823855" y="2318770"/>
          <a:ext cx="3425443" cy="4357718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tx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u="sng" kern="1200" dirty="0">
              <a:solidFill>
                <a:schemeClr val="tx1"/>
              </a:solidFill>
            </a:rPr>
            <a:t>Techniques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- Earned Value Mgt (EVM)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- Forecasting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tx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tx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tx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tx1"/>
            </a:solidFill>
          </a:endParaRP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>
            <a:solidFill>
              <a:schemeClr val="tx1"/>
            </a:solidFill>
          </a:endParaRPr>
        </a:p>
      </dsp:txBody>
      <dsp:txXfrm rot="-5400000">
        <a:off x="4357717" y="3641268"/>
        <a:ext cx="4357718" cy="2569082"/>
      </dsp:txXfrm>
    </dsp:sp>
    <dsp:sp modelId="{316793AC-0DB7-4096-9EA2-45CF67401655}">
      <dsp:nvSpPr>
        <dsp:cNvPr id="0" name=""/>
        <dsp:cNvSpPr/>
      </dsp:nvSpPr>
      <dsp:spPr>
        <a:xfrm>
          <a:off x="3448074" y="2171741"/>
          <a:ext cx="2000271" cy="126684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rgbClr val="FF9933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  <a:buNone/>
          </a:pPr>
          <a:r>
            <a:rPr lang="en-US" sz="3200" b="1" kern="1200" dirty="0">
              <a:solidFill>
                <a:srgbClr val="500093"/>
              </a:solidFill>
              <a:latin typeface="+mj-lt"/>
              <a:ea typeface="+mj-ea"/>
              <a:cs typeface="+mj-cs"/>
            </a:rPr>
            <a:t>Cost Control</a:t>
          </a:r>
        </a:p>
      </dsp:txBody>
      <dsp:txXfrm>
        <a:off x="3509916" y="2233583"/>
        <a:ext cx="1876587" cy="1143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2400" y="0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fld id="{68119414-4E06-4DA4-9097-50147EF194D2}" type="datetimeFigureOut">
              <a:rPr lang="en-US"/>
              <a:pPr>
                <a:defRPr/>
              </a:pPr>
              <a:t>2/24/2026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0208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2400" y="6657975"/>
            <a:ext cx="4002088" cy="3508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/>
            </a:lvl1pPr>
          </a:lstStyle>
          <a:p>
            <a:pPr>
              <a:defRPr/>
            </a:pPr>
            <a:fld id="{1D0124D9-8936-41F2-9A27-61ED5DD5DE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7T16:43:07.61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 0,'2060'29'0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7T16:43:58.86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11 0,'6408'0'0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7T16:43:15.0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 0,'2173'28'0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 noChangeArrowheads="1"/>
          </p:cNvSpPr>
          <p:nvPr/>
        </p:nvSpPr>
        <p:spPr bwMode="auto">
          <a:xfrm>
            <a:off x="0" y="0"/>
            <a:ext cx="9236075" cy="7010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>
            <a:lvl1pPr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147" name="AutoShape 2"/>
          <p:cNvSpPr>
            <a:spLocks noChangeArrowheads="1"/>
          </p:cNvSpPr>
          <p:nvPr/>
        </p:nvSpPr>
        <p:spPr bwMode="auto">
          <a:xfrm>
            <a:off x="0" y="0"/>
            <a:ext cx="9236075" cy="70119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>
            <a:lvl1pPr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6148" name="AutoShape 3"/>
          <p:cNvSpPr>
            <a:spLocks noChangeArrowheads="1"/>
          </p:cNvSpPr>
          <p:nvPr/>
        </p:nvSpPr>
        <p:spPr bwMode="auto">
          <a:xfrm>
            <a:off x="0" y="0"/>
            <a:ext cx="9236075" cy="701198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>
            <a:lvl1pPr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lnSpc>
                <a:spcPct val="96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7938"/>
            <a:ext cx="3995738" cy="325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32804" algn="l"/>
                <a:tab pos="1465608" algn="l"/>
                <a:tab pos="2198412" algn="l"/>
                <a:tab pos="2931216" algn="l"/>
              </a:tabLst>
              <a:defRPr sz="1000" i="1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5233988" y="7938"/>
            <a:ext cx="3995737" cy="3254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32804" algn="l"/>
                <a:tab pos="1465608" algn="l"/>
                <a:tab pos="2198412" algn="l"/>
                <a:tab pos="2931216" algn="l"/>
              </a:tabLst>
              <a:defRPr sz="1000" i="1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24/03/00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6673850"/>
            <a:ext cx="3995738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32804" algn="l"/>
                <a:tab pos="1465608" algn="l"/>
                <a:tab pos="2198412" algn="l"/>
                <a:tab pos="2931216" algn="l"/>
              </a:tabLst>
              <a:defRPr sz="1000" i="1">
                <a:solidFill>
                  <a:srgbClr val="000000"/>
                </a:solidFill>
                <a:latin typeface="Times New Roman" pitchFamily="1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5233988" y="6673850"/>
            <a:ext cx="3995737" cy="3254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19315" tIns="0" rIns="19315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731838" algn="l"/>
                <a:tab pos="1465263" algn="l"/>
                <a:tab pos="2197100" algn="l"/>
                <a:tab pos="2930525" algn="l"/>
              </a:tabLst>
              <a:defRPr sz="1000" i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5122018-FEF6-4A1B-B506-6316D138D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765550" y="6680200"/>
            <a:ext cx="765175" cy="265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6734" tIns="43367" rIns="86734" bIns="43367">
            <a:spAutoFit/>
          </a:bodyPr>
          <a:lstStyle>
            <a:lvl1pPr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61963" algn="l"/>
                <a:tab pos="925513" algn="l"/>
                <a:tab pos="1387475" algn="l"/>
                <a:tab pos="1851025" algn="l"/>
                <a:tab pos="2312988" algn="l"/>
                <a:tab pos="2776538" algn="l"/>
                <a:tab pos="3238500" algn="l"/>
                <a:tab pos="3702050" algn="l"/>
                <a:tab pos="4164013" algn="l"/>
                <a:tab pos="4627563" algn="l"/>
                <a:tab pos="5089525" algn="l"/>
                <a:tab pos="5553075" algn="l"/>
                <a:tab pos="6016625" algn="l"/>
                <a:tab pos="6478588" algn="l"/>
                <a:tab pos="6942138" algn="l"/>
                <a:tab pos="7404100" algn="l"/>
                <a:tab pos="7867650" algn="l"/>
                <a:tab pos="8329613" algn="l"/>
                <a:tab pos="8793163" algn="l"/>
                <a:tab pos="9255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GB" sz="1200">
                <a:solidFill>
                  <a:srgbClr val="000000"/>
                </a:solidFill>
                <a:latin typeface="Helvetica" panose="020B0604020202020204" pitchFamily="34" charset="0"/>
              </a:rPr>
              <a:t>Page </a:t>
            </a:r>
            <a:fld id="{0D986701-0FC2-4A90-905E-ACE9B0B4BBC5}" type="slidenum">
              <a:rPr lang="en-GB" sz="1200" smtClean="0">
                <a:solidFill>
                  <a:srgbClr val="000000"/>
                </a:solidFill>
                <a:latin typeface="Helvetica" panose="020B0604020202020204" pitchFamily="34" charset="0"/>
              </a:rPr>
              <a:pPr algn="ctr">
                <a:lnSpc>
                  <a:spcPct val="94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defRPr/>
              </a:pPr>
              <a:t>‹#›</a:t>
            </a:fld>
            <a:endParaRPr lang="en-GB" sz="1200">
              <a:solidFill>
                <a:srgbClr val="000000"/>
              </a:solidFill>
              <a:latin typeface="Helvetica" panose="020B0604020202020204" pitchFamily="34" charset="0"/>
            </a:endParaRPr>
          </a:p>
        </p:txBody>
      </p:sp>
      <p:sp>
        <p:nvSpPr>
          <p:cNvPr id="2058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986088" y="617538"/>
            <a:ext cx="3257550" cy="244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3082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1231900" y="3332163"/>
            <a:ext cx="6765925" cy="294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816A4C1-E8E5-4BE3-9650-8E4BB8DE68A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20B5C77-83B3-40F0-9EBC-4D021ACB834C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10</a:t>
            </a:fld>
            <a:endParaRPr lang="en-GB" altLang="en-US" sz="1000"/>
          </a:p>
        </p:txBody>
      </p:sp>
      <p:sp>
        <p:nvSpPr>
          <p:cNvPr id="21508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35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899F199-FE21-4990-BA08-EEE4239FD22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11</a:t>
            </a:fld>
            <a:endParaRPr lang="en-GB" altLang="en-US" sz="1000"/>
          </a:p>
        </p:txBody>
      </p:sp>
      <p:sp>
        <p:nvSpPr>
          <p:cNvPr id="2355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765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E86B8A3-C48A-4072-920B-98150C834B37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14</a:t>
            </a:fld>
            <a:endParaRPr lang="en-GB" altLang="en-US" sz="1000"/>
          </a:p>
        </p:txBody>
      </p:sp>
      <p:sp>
        <p:nvSpPr>
          <p:cNvPr id="2765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2969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FE4BCD0-E909-44EE-930D-8338896B7EFB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15</a:t>
            </a:fld>
            <a:endParaRPr lang="en-GB" altLang="en-US" sz="1000"/>
          </a:p>
        </p:txBody>
      </p:sp>
      <p:sp>
        <p:nvSpPr>
          <p:cNvPr id="2970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>
                <a:latin typeface="Times New Roman" panose="02020603050405020304" pitchFamily="18" charset="0"/>
              </a:rPr>
              <a:t>It is an algorithmic software for cost estimation that uses a basic regression formula with parameters from previous projects data and current project characteristics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1749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12B874B-08FC-4FFD-890F-BCAB48A0AC3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16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30AB304-9F3E-425F-B164-CB7DE4104263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17</a:t>
            </a:fld>
            <a:endParaRPr lang="en-GB" altLang="en-US" sz="1000"/>
          </a:p>
        </p:txBody>
      </p:sp>
      <p:sp>
        <p:nvSpPr>
          <p:cNvPr id="3379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584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51019ED-4A7D-44B6-949A-FC43792CB697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18</a:t>
            </a:fld>
            <a:endParaRPr lang="en-GB" altLang="en-US" sz="1000"/>
          </a:p>
        </p:txBody>
      </p:sp>
      <p:sp>
        <p:nvSpPr>
          <p:cNvPr id="3584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CECAEED0-7FB3-4682-A614-EE751D40C41B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19</a:t>
            </a:fld>
            <a:endParaRPr lang="en-GB" altLang="en-US" sz="1000"/>
          </a:p>
        </p:txBody>
      </p:sp>
      <p:sp>
        <p:nvSpPr>
          <p:cNvPr id="3789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r>
              <a:rPr lang="en-US" altLang="en-US" dirty="0">
                <a:latin typeface="Times New Roman" panose="02020603050405020304" pitchFamily="18" charset="0"/>
              </a:rPr>
              <a:t>KSLOC – Kilo Source Lines of Code = “1000(K)SLOC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PERT (Program Evaluation and Review Technique) – A statistical tool used to analyse and represent the tasks involved in completing a given project.</a:t>
            </a:r>
          </a:p>
        </p:txBody>
      </p:sp>
      <p:sp>
        <p:nvSpPr>
          <p:cNvPr id="40964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0965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09B008C-69D8-4270-BB05-6B6A03D3C012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21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BAC61C-CA6C-0797-4B89-A8952BE5C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BA9A9436-461B-9F9F-B3CF-A4CDCC96B8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85690940-A80B-43A5-B29C-37C47233C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PERT (Program Evaluation and Review Technique) – A statistical tool used to analyse and represent the tasks involved in completing a given project.</a:t>
            </a:r>
          </a:p>
        </p:txBody>
      </p:sp>
      <p:sp>
        <p:nvSpPr>
          <p:cNvPr id="40964" name="Date Placeholder 3">
            <a:extLst>
              <a:ext uri="{FF2B5EF4-FFF2-40B4-BE49-F238E27FC236}">
                <a16:creationId xmlns:a16="http://schemas.microsoft.com/office/drawing/2014/main" id="{48CB8F6D-9075-F922-2E55-84DF8BF9C93D}"/>
              </a:ext>
            </a:extLst>
          </p:cNvPr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0965" name="Slide Number Placeholder 4">
            <a:extLst>
              <a:ext uri="{FF2B5EF4-FFF2-40B4-BE49-F238E27FC236}">
                <a16:creationId xmlns:a16="http://schemas.microsoft.com/office/drawing/2014/main" id="{502699CE-7439-DC11-B744-1A23F01BF7FB}"/>
              </a:ext>
            </a:extLst>
          </p:cNvPr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09B008C-69D8-4270-BB05-6B6A03D3C012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22</a:t>
            </a:fld>
            <a:endParaRPr lang="en-GB" altLang="en-US" sz="1000"/>
          </a:p>
        </p:txBody>
      </p:sp>
    </p:spTree>
    <p:extLst>
      <p:ext uri="{BB962C8B-B14F-4D97-AF65-F5344CB8AC3E}">
        <p14:creationId xmlns:p14="http://schemas.microsoft.com/office/powerpoint/2010/main" val="382767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1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D0C96B1E-05A5-4D99-A11B-228FA89FCFB6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en-GB" altLang="en-US" sz="1000"/>
          </a:p>
        </p:txBody>
      </p:sp>
      <p:sp>
        <p:nvSpPr>
          <p:cNvPr id="717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30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3199385-02D9-44D6-87A7-59C994F85295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23</a:t>
            </a:fld>
            <a:endParaRPr lang="en-GB" altLang="en-US" sz="1000"/>
          </a:p>
        </p:txBody>
      </p:sp>
      <p:sp>
        <p:nvSpPr>
          <p:cNvPr id="4301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  <a:latin typeface="Times New Roman" panose="02020603050405020304" pitchFamily="18" charset="0"/>
              </a:rPr>
              <a:t>Organizational Process Assets - Cost control-related policies, Procedures &amp; guidelines, Monitoring &amp; reporting tools</a:t>
            </a:r>
          </a:p>
        </p:txBody>
      </p:sp>
      <p:sp>
        <p:nvSpPr>
          <p:cNvPr id="45060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5061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5A8F274-B54C-4516-B4A3-E9EF01F45CCF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24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Contingency reserve – budget within the baseline allocated for identified risks 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Management Reserve – is unplanned in-scope work, not included in the budget baseline</a:t>
            </a:r>
          </a:p>
        </p:txBody>
      </p:sp>
      <p:sp>
        <p:nvSpPr>
          <p:cNvPr id="47108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5BF39157-7237-4134-B6F1-50EE3F5E1A13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25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4915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4EA1F89-D363-4A29-AFE2-69664D67FDB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26</a:t>
            </a:fld>
            <a:endParaRPr lang="en-GB" altLang="en-US" sz="1000"/>
          </a:p>
        </p:txBody>
      </p:sp>
      <p:sp>
        <p:nvSpPr>
          <p:cNvPr id="4915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12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879C138-1033-4FB8-9DD0-53CC9687204B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27</a:t>
            </a:fld>
            <a:endParaRPr lang="en-GB" altLang="en-US" sz="1000"/>
          </a:p>
        </p:txBody>
      </p:sp>
      <p:sp>
        <p:nvSpPr>
          <p:cNvPr id="5120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53252" name="Date Placeholder 3"/>
          <p:cNvSpPr>
            <a:spLocks noGrp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354E572-BB30-4B25-8FCF-DB0E2A5990DE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28</a:t>
            </a:fld>
            <a:endParaRPr lang="en-GB" altLang="en-US" sz="100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632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4F21F225-50E7-4168-85DF-783F83E4D28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30</a:t>
            </a:fld>
            <a:endParaRPr lang="en-GB" altLang="en-US" sz="1000"/>
          </a:p>
        </p:txBody>
      </p:sp>
      <p:sp>
        <p:nvSpPr>
          <p:cNvPr id="5632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5837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69506FC1-560C-448C-8C26-F6AF0B3DEEBE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31</a:t>
            </a:fld>
            <a:endParaRPr lang="en-GB" altLang="en-US" sz="1000"/>
          </a:p>
        </p:txBody>
      </p:sp>
      <p:sp>
        <p:nvSpPr>
          <p:cNvPr id="5837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r>
              <a:rPr lang="en-GB" altLang="en-US">
                <a:latin typeface="Times New Roman" panose="02020603050405020304" pitchFamily="18" charset="0"/>
              </a:rPr>
              <a:t>Planned value shows how much value you expected to earn in a given time WHILE Earned Value shows how much value you have actually earned on the project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604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2A6B7A00-55E0-48D0-BFAF-0E6CD09321E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32</a:t>
            </a:fld>
            <a:endParaRPr lang="en-GB" altLang="en-US" sz="1000"/>
          </a:p>
        </p:txBody>
      </p:sp>
      <p:sp>
        <p:nvSpPr>
          <p:cNvPr id="6042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r>
              <a:rPr lang="en-US" altLang="en-US" dirty="0">
                <a:latin typeface="Times New Roman" panose="02020603050405020304" pitchFamily="18" charset="0"/>
              </a:rPr>
              <a:t>BAC – Budget at Completion : the total authorized, planned budget for a project, serving as a cost baseline for measuring performance.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6246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60A23C9-48AC-450A-BE97-133E03CA2EA4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33</a:t>
            </a:fld>
            <a:endParaRPr lang="en-GB" altLang="en-US" sz="1000"/>
          </a:p>
        </p:txBody>
      </p:sp>
      <p:sp>
        <p:nvSpPr>
          <p:cNvPr id="62468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altLang="en-US">
                <a:latin typeface="Times New Roman" panose="02020603050405020304" pitchFamily="18" charset="0"/>
              </a:rPr>
              <a:t>EV is based on the original planned costs for the project or activity and the rate at which the team is completing work on the project or activity to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altLang="en-US">
                <a:latin typeface="Times New Roman" panose="02020603050405020304" pitchFamily="18" charset="0"/>
              </a:rPr>
              <a:t>Planned value shows how much value you expected to have earned in a given time WHILE Earned Value shows how much value you have actually earned on the project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6AE67A7-EF34-4711-99E0-AE82E57B7E4F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en-GB" altLang="en-US" sz="1000"/>
          </a:p>
        </p:txBody>
      </p:sp>
      <p:sp>
        <p:nvSpPr>
          <p:cNvPr id="922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EDA79AE-219D-4F71-B671-5693640E2D6F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34</a:t>
            </a:fld>
            <a:endParaRPr lang="en-GB" altLang="en-US" sz="1000"/>
          </a:p>
        </p:txBody>
      </p:sp>
      <p:sp>
        <p:nvSpPr>
          <p:cNvPr id="6451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168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A5C4694-2D00-4E79-B061-AF1451BA1A38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39</a:t>
            </a:fld>
            <a:endParaRPr lang="en-GB" altLang="en-US" sz="1000"/>
          </a:p>
        </p:txBody>
      </p:sp>
      <p:sp>
        <p:nvSpPr>
          <p:cNvPr id="7168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373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298E81F-2ADA-4495-98AF-8084CB828112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41</a:t>
            </a:fld>
            <a:endParaRPr lang="en-GB" altLang="en-US" sz="1000"/>
          </a:p>
        </p:txBody>
      </p:sp>
      <p:sp>
        <p:nvSpPr>
          <p:cNvPr id="7373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3733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7680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B4882A84-BC7A-4A59-B4FB-58A58359B7C6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43</a:t>
            </a:fld>
            <a:endParaRPr lang="en-GB" altLang="en-US" sz="1000"/>
          </a:p>
        </p:txBody>
      </p:sp>
      <p:sp>
        <p:nvSpPr>
          <p:cNvPr id="7680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76805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1267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1CEB266B-9FF5-4D89-9211-ED664E804248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en-GB" altLang="en-US" sz="1000"/>
          </a:p>
        </p:txBody>
      </p:sp>
      <p:sp>
        <p:nvSpPr>
          <p:cNvPr id="11268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5363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16327F7-FB20-4CD5-9EAF-FD289C7B952A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en-GB" altLang="en-US" sz="1000"/>
          </a:p>
        </p:txBody>
      </p:sp>
      <p:sp>
        <p:nvSpPr>
          <p:cNvPr id="15364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05AF11B5-594F-4194-9027-0D5C8B7B5B25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</a:t>
            </a:fld>
            <a:endParaRPr lang="en-GB" altLang="en-US" sz="1000"/>
          </a:p>
        </p:txBody>
      </p:sp>
      <p:sp>
        <p:nvSpPr>
          <p:cNvPr id="17412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9459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02519EC-97A4-45CF-803B-6691D5F64AD1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7</a:t>
            </a:fld>
            <a:endParaRPr lang="en-GB" altLang="en-US" sz="1000"/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794265-FB58-26DC-3639-B88F109F5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>
            <a:extLst>
              <a:ext uri="{FF2B5EF4-FFF2-40B4-BE49-F238E27FC236}">
                <a16:creationId xmlns:a16="http://schemas.microsoft.com/office/drawing/2014/main" id="{00943BD0-9D6B-79C3-D66B-45568386DEEC}"/>
              </a:ext>
            </a:extLst>
          </p:cNvPr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3315" name="Rectangle 7">
            <a:extLst>
              <a:ext uri="{FF2B5EF4-FFF2-40B4-BE49-F238E27FC236}">
                <a16:creationId xmlns:a16="http://schemas.microsoft.com/office/drawing/2014/main" id="{DF014961-1A0D-2B28-F376-3DB0134D3D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AC38961-7E24-44BD-A753-237ADEDA7C7E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8</a:t>
            </a:fld>
            <a:endParaRPr lang="en-GB" altLang="en-US" sz="1000"/>
          </a:p>
        </p:txBody>
      </p:sp>
      <p:sp>
        <p:nvSpPr>
          <p:cNvPr id="13316" name="Text Box 1">
            <a:extLst>
              <a:ext uri="{FF2B5EF4-FFF2-40B4-BE49-F238E27FC236}">
                <a16:creationId xmlns:a16="http://schemas.microsoft.com/office/drawing/2014/main" id="{237A1FB7-D359-E457-BA5A-F535B47C2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3317" name="Rectangle 2">
            <a:extLst>
              <a:ext uri="{FF2B5EF4-FFF2-40B4-BE49-F238E27FC236}">
                <a16:creationId xmlns:a16="http://schemas.microsoft.com/office/drawing/2014/main" id="{4C1913DA-4805-F84B-34E4-85D175C52DDB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07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r>
              <a:rPr lang="en-GB" altLang="en-US" sz="1000">
                <a:cs typeface="Arial" panose="020B0604020202020204" pitchFamily="34" charset="0"/>
              </a:rPr>
              <a:t>24/03/00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31838" algn="l"/>
                <a:tab pos="1465263" algn="l"/>
                <a:tab pos="2197100" algn="l"/>
                <a:tab pos="2930525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AAC38961-7E24-44BD-A753-237ADEDA7C7E}" type="slidenum">
              <a:rPr lang="en-GB" altLang="en-US" sz="10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9</a:t>
            </a:fld>
            <a:endParaRPr lang="en-GB" altLang="en-US" sz="1000"/>
          </a:p>
        </p:txBody>
      </p:sp>
      <p:sp>
        <p:nvSpPr>
          <p:cNvPr id="13316" name="Text Box 1"/>
          <p:cNvSpPr txBox="1">
            <a:spLocks noChangeArrowheads="1"/>
          </p:cNvSpPr>
          <p:nvPr/>
        </p:nvSpPr>
        <p:spPr bwMode="auto">
          <a:xfrm>
            <a:off x="1739900" y="619125"/>
            <a:ext cx="5756275" cy="244316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2565" tIns="46282" rIns="92565" bIns="46282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6000"/>
              </a:lnSpc>
              <a:spcBef>
                <a:spcPct val="0"/>
              </a:spcBef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body"/>
          </p:nvPr>
        </p:nvSpPr>
        <p:spPr>
          <a:xfrm>
            <a:off x="1231900" y="3332163"/>
            <a:ext cx="6769100" cy="2949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565" tIns="46282" rIns="92565" bIns="46282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490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47119378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128020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609600"/>
            <a:ext cx="20383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962650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0885775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9104566"/>
      </p:ext>
    </p:extLst>
  </p:cSld>
  <p:clrMapOvr>
    <a:masterClrMapping/>
  </p:clrMapOvr>
  <p:transition spd="slow"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622554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61455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752600"/>
            <a:ext cx="40005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49374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669112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5310549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901439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83490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99624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09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752600"/>
            <a:ext cx="815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This will be the basic slide template</a:t>
            </a:r>
          </a:p>
          <a:p>
            <a:pPr lvl="1"/>
            <a:r>
              <a:rPr lang="en-US" altLang="en-US"/>
              <a:t>for Why Should Managers box slides, use </a:t>
            </a:r>
          </a:p>
          <a:p>
            <a:pPr lvl="1"/>
            <a:r>
              <a:rPr lang="en-US" altLang="en-US"/>
              <a:t>for Ethics and Society box slides, use</a:t>
            </a:r>
          </a:p>
          <a:p>
            <a:pPr lvl="1"/>
            <a:r>
              <a:rPr lang="en-US" altLang="en-US"/>
              <a:t>for Look into the Future box slides use </a:t>
            </a:r>
          </a:p>
          <a:p>
            <a:pPr lvl="1"/>
            <a:r>
              <a:rPr lang="en-US" altLang="en-US"/>
              <a:t>(this refers to background colors)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38200" y="1447800"/>
            <a:ext cx="2209800" cy="76200"/>
          </a:xfrm>
          <a:prstGeom prst="rect">
            <a:avLst/>
          </a:prstGeom>
          <a:solidFill>
            <a:srgbClr val="F6BF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228600" y="914400"/>
            <a:ext cx="533400" cy="533400"/>
          </a:xfrm>
          <a:prstGeom prst="diamond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381000" y="1066800"/>
            <a:ext cx="152400" cy="1524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1" name="Oval 7"/>
          <p:cNvSpPr>
            <a:spLocks noChangeArrowheads="1"/>
          </p:cNvSpPr>
          <p:nvPr/>
        </p:nvSpPr>
        <p:spPr bwMode="auto">
          <a:xfrm>
            <a:off x="609600" y="762000"/>
            <a:ext cx="152400" cy="1524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838200" y="609600"/>
            <a:ext cx="152400" cy="1524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1066800" y="533400"/>
            <a:ext cx="76200" cy="76200"/>
          </a:xfrm>
          <a:prstGeom prst="ellipse">
            <a:avLst/>
          </a:prstGeom>
          <a:solidFill>
            <a:srgbClr val="B500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6553200" y="1447800"/>
            <a:ext cx="2209800" cy="76200"/>
          </a:xfrm>
          <a:prstGeom prst="rect">
            <a:avLst/>
          </a:prstGeom>
          <a:solidFill>
            <a:srgbClr val="F6BF6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00093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3300"/>
        </a:buClr>
        <a:buSzPct val="127000"/>
        <a:buFont typeface="Wingdings" panose="05000000000000000000" pitchFamily="2" charset="2"/>
        <a:buChar char="ü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279F"/>
        </a:buClr>
        <a:buSzPct val="127000"/>
        <a:buFont typeface="Wingdings" panose="05000000000000000000" pitchFamily="2" charset="2"/>
        <a:buChar char="ü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anose="05000000000000000000" pitchFamily="2" charset="2"/>
        <a:buChar char="ü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27000"/>
        <a:buFont typeface="Wingdings" pitchFamily="2" charset="2"/>
        <a:buChar char="ü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customXml" Target="../ink/ink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customXml" Target="../ink/ink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C93501.D9570CD0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3058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PROJECT COST MANAGEMENT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7696200" cy="480695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To cover</a:t>
            </a:r>
          </a:p>
          <a:p>
            <a:pPr eaLnBrk="1" hangingPunct="1">
              <a:defRPr/>
            </a:pPr>
            <a:r>
              <a:rPr lang="en-US" altLang="en-US" b="0" dirty="0"/>
              <a:t>Importance of project cost management</a:t>
            </a:r>
          </a:p>
          <a:p>
            <a:pPr eaLnBrk="1" hangingPunct="1">
              <a:defRPr/>
            </a:pPr>
            <a:r>
              <a:rPr lang="en-US" altLang="en-US" b="0" dirty="0"/>
              <a:t>PCM principles, concepts, and terms</a:t>
            </a:r>
          </a:p>
          <a:p>
            <a:pPr eaLnBrk="1" hangingPunct="1">
              <a:defRPr/>
            </a:pPr>
            <a:r>
              <a:rPr lang="en-US" altLang="en-US" b="0" dirty="0"/>
              <a:t>Types of cost estimates and methods for preparing them</a:t>
            </a:r>
          </a:p>
          <a:p>
            <a:pPr eaLnBrk="1" hangingPunct="1">
              <a:defRPr/>
            </a:pPr>
            <a:r>
              <a:rPr lang="en-US" altLang="en-US" b="0" dirty="0"/>
              <a:t>Cost budgeting for IT projects.</a:t>
            </a:r>
          </a:p>
          <a:p>
            <a:pPr eaLnBrk="1" hangingPunct="1">
              <a:defRPr/>
            </a:pPr>
            <a:r>
              <a:rPr lang="en-US" altLang="en-US" b="0" dirty="0"/>
              <a:t>Benefits of earned value management and project portfolio management to assist in cost control</a:t>
            </a:r>
          </a:p>
          <a:p>
            <a:pPr eaLnBrk="1" hangingPunct="1">
              <a:defRPr/>
            </a:pPr>
            <a:r>
              <a:rPr lang="en-US" altLang="en-US" b="0" dirty="0"/>
              <a:t>Project management software for project cost management</a:t>
            </a:r>
          </a:p>
          <a:p>
            <a:pPr eaLnBrk="1" hangingPunct="1">
              <a:defRPr/>
            </a:pPr>
            <a:endParaRPr lang="en-US" altLang="en-US" b="0" dirty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042025"/>
            <a:ext cx="4622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D05D6DB-89D1-45A7-9408-6DBE5529DCF3}" type="slidenum">
              <a:rPr lang="en-US" altLang="en-US" sz="1400" b="0">
                <a:solidFill>
                  <a:srgbClr val="FFFFFF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b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761288" cy="838200"/>
          </a:xfrm>
        </p:spPr>
        <p:txBody>
          <a:bodyPr/>
          <a:lstStyle/>
          <a:p>
            <a:r>
              <a:rPr lang="en-GB" altLang="en-US"/>
              <a:t>Cost Management Plan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609600" y="1673225"/>
            <a:ext cx="82296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dirty="0"/>
              <a:t>A document that describes how the organization will manage cost variances on the project. 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dirty="0"/>
              <a:t>It is the strategic process of planning, estimating, budgeting and controlling project expenses to ensure projects are completed within approved budget. </a:t>
            </a:r>
          </a:p>
          <a:p>
            <a:pPr lvl="1"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dirty="0"/>
              <a:t> It involves monitoring actual costs against forecasts.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dirty="0"/>
              <a:t>A large percentage of total project costs are often labour costs, so project managers must develop and track estimates for labour.</a:t>
            </a:r>
          </a:p>
        </p:txBody>
      </p:sp>
      <p:sp>
        <p:nvSpPr>
          <p:cNvPr id="20484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64729AB-EBE4-416B-B3B4-AD162382724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61288" cy="838200"/>
          </a:xfrm>
        </p:spPr>
        <p:txBody>
          <a:bodyPr/>
          <a:lstStyle/>
          <a:p>
            <a:pPr eaLnBrk="1" hangingPunct="1">
              <a:lnSpc>
                <a:spcPct val="10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/>
              <a:t>COST ESTIMATING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97025"/>
            <a:ext cx="76962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Project managers must take cost estimates seriously if they want to complete projects within budget constraints.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It’s important to know the types of cost estimates, how to prepare cost estimates, and typical problems associated with IS/IT cost estimates.</a:t>
            </a:r>
          </a:p>
        </p:txBody>
      </p:sp>
      <p:sp>
        <p:nvSpPr>
          <p:cNvPr id="22532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D7DD2F-515D-4CFB-926C-B4B6CC15809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Cost Estimate Input and Output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u="sng" dirty="0"/>
              <a:t>Inputs</a:t>
            </a:r>
          </a:p>
          <a:p>
            <a:pPr lvl="1"/>
            <a:r>
              <a:rPr lang="en-US" altLang="en-US" dirty="0"/>
              <a:t>Scope baseline, WBS, </a:t>
            </a:r>
          </a:p>
          <a:p>
            <a:pPr lvl="1"/>
            <a:r>
              <a:rPr lang="en-US" altLang="en-US" dirty="0"/>
              <a:t>Project schedule, Human resource plan, Risk register, organizational process assets (e.g. cost estimating policies &amp; templates, historical info and lessons learnt). </a:t>
            </a:r>
          </a:p>
          <a:p>
            <a:r>
              <a:rPr lang="en-US" altLang="en-US" u="sng" dirty="0"/>
              <a:t>Outputs</a:t>
            </a:r>
          </a:p>
          <a:p>
            <a:pPr lvl="1"/>
            <a:r>
              <a:rPr lang="en-US" altLang="en-US" dirty="0"/>
              <a:t>Activity/items/material cost estimates (e.g. Bill of Quantities [BOQ])</a:t>
            </a:r>
          </a:p>
          <a:p>
            <a:pPr lvl="1"/>
            <a:r>
              <a:rPr lang="en-US" altLang="en-US" dirty="0"/>
              <a:t>Basis of estimates (assumptions)</a:t>
            </a:r>
          </a:p>
          <a:p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153400" cy="990600"/>
          </a:xfrm>
        </p:spPr>
        <p:txBody>
          <a:bodyPr/>
          <a:lstStyle/>
          <a:p>
            <a:r>
              <a:rPr lang="en-GB" altLang="en-US"/>
              <a:t>Types of Cost Estimates</a:t>
            </a:r>
            <a:endParaRPr lang="en-US" altLang="en-US" b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Rough Order of Magnitude (ROM) Estimate: </a:t>
            </a:r>
            <a:r>
              <a:rPr lang="en-US" altLang="en-US" b="0" dirty="0"/>
              <a:t>An early-stage estimation of a project’s cost to complete. Done during project selection and approval before initiation.</a:t>
            </a:r>
          </a:p>
          <a:p>
            <a:r>
              <a:rPr lang="en-US" altLang="en-US" dirty="0"/>
              <a:t>Budgetary: </a:t>
            </a:r>
            <a:r>
              <a:rPr lang="en-US" altLang="en-US" b="0" dirty="0"/>
              <a:t>Done at the early stage of initiation. It shows the understanding of the scope and expenses.</a:t>
            </a:r>
          </a:p>
          <a:p>
            <a:r>
              <a:rPr lang="en-US" altLang="en-US" dirty="0"/>
              <a:t>Definitive: </a:t>
            </a:r>
            <a:r>
              <a:rPr lang="en-US" altLang="en-US" b="0" dirty="0"/>
              <a:t>Done later during the project. It provides details for purchases, estimates and actual costs.</a:t>
            </a: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61288" cy="762000"/>
          </a:xfrm>
        </p:spPr>
        <p:txBody>
          <a:bodyPr/>
          <a:lstStyle/>
          <a:p>
            <a:r>
              <a:rPr lang="en-GB" altLang="en-US"/>
              <a:t>Cost Estimation Methods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585788" y="1709738"/>
            <a:ext cx="7872412" cy="4843462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Comparative or Analogous estimation: </a:t>
            </a:r>
            <a:r>
              <a:rPr lang="en-GB" altLang="en-US" b="0" dirty="0"/>
              <a:t>Uses the actual cost of a previous, similar project as the basis for estimating the cost of the current project.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Top-down estimates: </a:t>
            </a:r>
            <a:r>
              <a:rPr lang="en-GB" altLang="en-US" b="0" dirty="0"/>
              <a:t>Uses a high-level WBS and data from previous projects and starts with the total cost before estimating for each item.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Bottom-up estimates: </a:t>
            </a:r>
            <a:r>
              <a:rPr lang="en-GB" altLang="en-US" b="0" dirty="0"/>
              <a:t>uses a previous WBS and involve estimating work items or activities individually and summing them to get a project total. </a:t>
            </a:r>
          </a:p>
        </p:txBody>
      </p:sp>
      <p:sp>
        <p:nvSpPr>
          <p:cNvPr id="2662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DD7341A-4FA2-4313-8E91-A9969488B9C8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761288" cy="914400"/>
          </a:xfrm>
        </p:spPr>
        <p:txBody>
          <a:bodyPr/>
          <a:lstStyle/>
          <a:p>
            <a:r>
              <a:rPr lang="en-GB" altLang="en-US"/>
              <a:t>Cost Estimation Methods…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>
          <a:xfrm>
            <a:off x="585788" y="1676400"/>
            <a:ext cx="7872412" cy="4691063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Parametric model estimate: </a:t>
            </a:r>
            <a:r>
              <a:rPr lang="en-GB" altLang="en-US" b="0" dirty="0"/>
              <a:t>A statistical, data-driven technique that calculates project costs by applying historical data to current project variables. It uses project characteristics (parameters) in a mathematical model to estimate project costs. 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1150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Expert judgment: </a:t>
            </a:r>
            <a:r>
              <a:rPr lang="en-GB" altLang="en-US" b="0" dirty="0"/>
              <a:t>by talking to people who have had hands-on experience in similar projects.</a:t>
            </a:r>
          </a:p>
        </p:txBody>
      </p:sp>
      <p:sp>
        <p:nvSpPr>
          <p:cNvPr id="2867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6EFF72C-1996-45CA-9441-D9301AC0823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8382000" cy="685800"/>
          </a:xfrm>
        </p:spPr>
        <p:txBody>
          <a:bodyPr/>
          <a:lstStyle/>
          <a:p>
            <a:pPr eaLnBrk="1" hangingPunct="1"/>
            <a:r>
              <a:rPr lang="en-US" altLang="en-US"/>
              <a:t>Constructive Cost Model (COCOMO)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85925"/>
            <a:ext cx="8458200" cy="479107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dirty="0"/>
              <a:t>Barry W. Boehm helped develop the COCOMO model for estimating software development costs.</a:t>
            </a:r>
          </a:p>
          <a:p>
            <a:pPr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0" dirty="0"/>
              <a:t>Parameters include:</a:t>
            </a:r>
          </a:p>
          <a:p>
            <a:pPr lvl="1"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1" dirty="0"/>
              <a:t>Function points</a:t>
            </a:r>
            <a:r>
              <a:rPr lang="en-US" altLang="en-US" dirty="0"/>
              <a:t>: </a:t>
            </a:r>
            <a:r>
              <a:rPr lang="en-GB" altLang="en-US" dirty="0"/>
              <a:t>measures based on an estimate of the functionality of the delivered software e.g. files, user input/output, user interactions, external interfaces</a:t>
            </a:r>
            <a:r>
              <a:rPr lang="en-US" altLang="en-US" dirty="0"/>
              <a:t>.  </a:t>
            </a:r>
          </a:p>
          <a:p>
            <a:pPr lvl="1"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1" dirty="0"/>
              <a:t>Source Lines of Code</a:t>
            </a:r>
            <a:r>
              <a:rPr lang="en-US" altLang="en-US" dirty="0"/>
              <a:t> (</a:t>
            </a:r>
            <a:r>
              <a:rPr lang="en-US" altLang="en-US" b="1" dirty="0"/>
              <a:t>SLOC</a:t>
            </a:r>
            <a:r>
              <a:rPr lang="en-US" altLang="en-US" dirty="0"/>
              <a:t>): A human-written line of code that is not a blank line or comment. </a:t>
            </a:r>
            <a:endParaRPr lang="en-US" altLang="en-US" b="1" dirty="0"/>
          </a:p>
          <a:p>
            <a:pPr eaLnBrk="1" fontAlgn="auto" hangingPunct="1">
              <a:spcBef>
                <a:spcPct val="70000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b="0" dirty="0"/>
              <a:t>Boehm suggests that only parametric models do not suffer from the limits of human decision-making</a:t>
            </a:r>
            <a:r>
              <a:rPr lang="en-US" altLang="en-US" b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59788" y="6042025"/>
            <a:ext cx="6842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5514F83-D508-4A81-8436-4C286BAD5458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16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52475"/>
            <a:ext cx="7761288" cy="695325"/>
          </a:xfrm>
        </p:spPr>
        <p:txBody>
          <a:bodyPr/>
          <a:lstStyle/>
          <a:p>
            <a:r>
              <a:rPr lang="en-GB" altLang="en-US"/>
              <a:t>Sample Cost Estimate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597025"/>
            <a:ext cx="80010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Before creating an estimate, know what it will be used for, gather as much information about the project as possible, and clarify the ground rules and assumptions for the estimate.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If possible, estimate costs by major WBS categories.</a:t>
            </a:r>
          </a:p>
          <a:p>
            <a:pPr algn="just" eaLnBrk="1" hangingPunct="1">
              <a:lnSpc>
                <a:spcPct val="104000"/>
              </a:lnSpc>
              <a:spcBef>
                <a:spcPct val="0"/>
              </a:spcBef>
              <a:spcAft>
                <a:spcPts val="2163"/>
              </a:spcAft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Create a cost model to make it easy to change and document the estimate.</a:t>
            </a:r>
          </a:p>
        </p:txBody>
      </p:sp>
      <p:sp>
        <p:nvSpPr>
          <p:cNvPr id="32772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E88612-6B98-4529-AAAA-D5E37DEAF2E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142288" cy="628650"/>
          </a:xfrm>
        </p:spPr>
        <p:txBody>
          <a:bodyPr/>
          <a:lstStyle/>
          <a:p>
            <a:r>
              <a:rPr lang="en-GB" altLang="en-US"/>
              <a:t>Surveyor Pro Project Cost Estimate</a:t>
            </a:r>
          </a:p>
        </p:txBody>
      </p:sp>
      <p:pic>
        <p:nvPicPr>
          <p:cNvPr id="34819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83" b="4840"/>
          <a:stretch>
            <a:fillRect/>
          </a:stretch>
        </p:blipFill>
        <p:spPr bwMode="auto">
          <a:xfrm>
            <a:off x="527844" y="1295400"/>
            <a:ext cx="8458200" cy="546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4820" name="TextBox 1"/>
          <p:cNvSpPr txBox="1">
            <a:spLocks noChangeArrowheads="1"/>
          </p:cNvSpPr>
          <p:nvPr/>
        </p:nvSpPr>
        <p:spPr bwMode="auto">
          <a:xfrm>
            <a:off x="533400" y="909638"/>
            <a:ext cx="8458200" cy="461962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0" dirty="0">
                <a:solidFill>
                  <a:schemeClr val="bg1"/>
                </a:solidFill>
              </a:rPr>
              <a:t>Surveyor Pro Project Cost Estimate Created on January 26,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0288255-12EC-35AF-2184-8930F79E39F5}"/>
                  </a:ext>
                </a:extLst>
              </p14:cNvPr>
              <p14:cNvContentPartPr/>
              <p14:nvPr/>
            </p14:nvContentPartPr>
            <p14:xfrm>
              <a:off x="5760800" y="4368160"/>
              <a:ext cx="741960" cy="111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0288255-12EC-35AF-2184-8930F79E39F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06800" y="4260520"/>
                <a:ext cx="849600" cy="226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0D3ED5F2-0CB6-F7CB-5668-271550174274}"/>
                  </a:ext>
                </a:extLst>
              </p14:cNvPr>
              <p14:cNvContentPartPr/>
              <p14:nvPr/>
            </p14:nvContentPartPr>
            <p14:xfrm>
              <a:off x="730880" y="4378960"/>
              <a:ext cx="2307240" cy="72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0D3ED5F2-0CB6-F7CB-5668-27155017427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77240" y="4162960"/>
                <a:ext cx="2414880" cy="432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8294688" cy="781050"/>
          </a:xfrm>
        </p:spPr>
        <p:txBody>
          <a:bodyPr/>
          <a:lstStyle/>
          <a:p>
            <a:r>
              <a:rPr lang="en-GB" altLang="en-US"/>
              <a:t>Surveyor Pro S/W Dev’t Estimate</a:t>
            </a:r>
          </a:p>
        </p:txBody>
      </p:sp>
      <p:pic>
        <p:nvPicPr>
          <p:cNvPr id="36867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56" b="7367"/>
          <a:stretch>
            <a:fillRect/>
          </a:stretch>
        </p:blipFill>
        <p:spPr bwMode="auto">
          <a:xfrm>
            <a:off x="457200" y="1169581"/>
            <a:ext cx="8458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457200" y="742950"/>
            <a:ext cx="8458200" cy="4000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solidFill>
                  <a:schemeClr val="bg1"/>
                </a:solidFill>
              </a:rPr>
              <a:t>Surveyor Pro Software Development Estimate Created on January 26,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3E13A50E-848D-DA3E-264E-99272E790FEB}"/>
                  </a:ext>
                </a:extLst>
              </p14:cNvPr>
              <p14:cNvContentPartPr/>
              <p14:nvPr/>
            </p14:nvContentPartPr>
            <p14:xfrm>
              <a:off x="5841440" y="1920160"/>
              <a:ext cx="783000" cy="1044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3E13A50E-848D-DA3E-264E-99272E790FE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87800" y="1812160"/>
                <a:ext cx="890640" cy="226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8066088" cy="736600"/>
          </a:xfrm>
        </p:spPr>
        <p:txBody>
          <a:bodyPr/>
          <a:lstStyle/>
          <a:p>
            <a:pPr eaLnBrk="1" hangingPunct="1"/>
            <a:r>
              <a:rPr lang="en-GB" altLang="en-US"/>
              <a:t>Cost and Project Cost Management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673225"/>
            <a:ext cx="7696200" cy="4575175"/>
          </a:xfrm>
        </p:spPr>
        <p:txBody>
          <a:bodyPr/>
          <a:lstStyle/>
          <a:p>
            <a:pPr lvl="0"/>
            <a:r>
              <a:rPr lang="en-GB" b="0" dirty="0"/>
              <a:t>Cost is a resource sacrificed or foregone to achieve a specific objective, or something given up in exchange.</a:t>
            </a:r>
            <a:endParaRPr lang="en-US" b="0" dirty="0"/>
          </a:p>
          <a:p>
            <a:pPr lvl="0"/>
            <a:r>
              <a:rPr lang="en-GB" b="0" dirty="0"/>
              <a:t>Costs are usually measured in monetary units, such as dollars/Pounds/Shillings.</a:t>
            </a:r>
            <a:endParaRPr lang="en-US" b="0" dirty="0"/>
          </a:p>
          <a:p>
            <a:pPr lvl="0"/>
            <a:r>
              <a:rPr lang="en-GB" b="0" dirty="0"/>
              <a:t>Project cost management (PCM) involves planning, estimating, budgeting and controlling costs to complete a project within its approved budget.</a:t>
            </a:r>
            <a:endParaRPr lang="en-US" b="0" dirty="0"/>
          </a:p>
        </p:txBody>
      </p:sp>
      <p:sp>
        <p:nvSpPr>
          <p:cNvPr id="614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0315608-5C28-4A2A-B755-DA5C75B662E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533400"/>
            <a:ext cx="8367712" cy="974725"/>
          </a:xfrm>
        </p:spPr>
        <p:txBody>
          <a:bodyPr/>
          <a:lstStyle/>
          <a:p>
            <a:pPr eaLnBrk="1" hangingPunct="1"/>
            <a:r>
              <a:rPr lang="en-US" altLang="en-US"/>
              <a:t>Typical Problems with IT </a:t>
            </a:r>
            <a:br>
              <a:rPr lang="en-US" altLang="en-US"/>
            </a:br>
            <a:r>
              <a:rPr lang="en-US" altLang="en-US"/>
              <a:t>Cost Estimates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610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/>
              <a:t>Developing an estimate for a large software project is a complex task that requires a significant amount of effort. </a:t>
            </a:r>
          </a:p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/>
              <a:t>People who develop estimates often do not have much experience.</a:t>
            </a:r>
          </a:p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/>
              <a:t>Human beings are biased toward underestimation. </a:t>
            </a:r>
          </a:p>
          <a:p>
            <a:pPr eaLnBrk="1" hangingPunct="1">
              <a:lnSpc>
                <a:spcPct val="90000"/>
              </a:lnSpc>
              <a:spcBef>
                <a:spcPct val="80000"/>
              </a:spcBef>
            </a:pPr>
            <a:r>
              <a:rPr lang="en-US" altLang="en-US" b="0"/>
              <a:t>Management might ask for an estimate, but really desire a bid to win a major contract or get internal funding.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459788" y="6042025"/>
            <a:ext cx="6842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C7E6CF4-1964-4DEC-B68D-0247FAD7499B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defRPr/>
              </a:pPr>
              <a:t>20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cs typeface="Arial" panose="020B0604020202020204" pitchFamily="34" charset="0"/>
              </a:rPr>
              <a:t>Three –point estimates</a:t>
            </a:r>
            <a:endParaRPr lang="en-US" altLang="en-US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10600" cy="4572000"/>
          </a:xfrm>
        </p:spPr>
        <p:txBody>
          <a:bodyPr/>
          <a:lstStyle/>
          <a:p>
            <a:r>
              <a:rPr lang="en-US" altLang="en-US" dirty="0">
                <a:cs typeface="Arial" panose="020B0604020202020204" pitchFamily="34" charset="0"/>
              </a:rPr>
              <a:t>PERT (Program Evaluation and Review Technique)</a:t>
            </a:r>
          </a:p>
          <a:p>
            <a:pPr lvl="1"/>
            <a:r>
              <a:rPr lang="en-US" altLang="en-US" b="1" dirty="0">
                <a:cs typeface="Arial" panose="020B0604020202020204" pitchFamily="34" charset="0"/>
              </a:rPr>
              <a:t>Optimistic (O)</a:t>
            </a:r>
            <a:r>
              <a:rPr lang="en-US" altLang="en-US" dirty="0">
                <a:cs typeface="Arial" panose="020B0604020202020204" pitchFamily="34" charset="0"/>
              </a:rPr>
              <a:t> – the activity cost based on best-case scenario.</a:t>
            </a:r>
          </a:p>
          <a:p>
            <a:pPr lvl="1"/>
            <a:r>
              <a:rPr lang="en-US" altLang="en-US" b="1" dirty="0">
                <a:cs typeface="Arial" panose="020B0604020202020204" pitchFamily="34" charset="0"/>
              </a:rPr>
              <a:t>Pessimistic (P)</a:t>
            </a:r>
            <a:r>
              <a:rPr lang="en-US" altLang="en-US" dirty="0">
                <a:cs typeface="Arial" panose="020B0604020202020204" pitchFamily="34" charset="0"/>
              </a:rPr>
              <a:t> – the activity cost based on worst-case scenario.</a:t>
            </a:r>
          </a:p>
          <a:p>
            <a:pPr lvl="1"/>
            <a:r>
              <a:rPr lang="en-US" altLang="en-US" b="1" dirty="0">
                <a:cs typeface="Arial" panose="020B0604020202020204" pitchFamily="34" charset="0"/>
              </a:rPr>
              <a:t>Most Likely Time (M)</a:t>
            </a:r>
            <a:r>
              <a:rPr lang="en-US" altLang="en-US" dirty="0">
                <a:cs typeface="Arial" panose="020B0604020202020204" pitchFamily="34" charset="0"/>
              </a:rPr>
              <a:t> – the activity cost based on realistic effort assessment for the required work and any predicted expenses.</a:t>
            </a:r>
          </a:p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Therefore, estimated cost = (O+4M+P)/6</a:t>
            </a:r>
          </a:p>
          <a:p>
            <a:pPr>
              <a:spcBef>
                <a:spcPct val="50000"/>
              </a:spcBef>
            </a:pPr>
            <a:r>
              <a:rPr lang="en-US" altLang="en-US" dirty="0">
                <a:cs typeface="Arial" panose="020B0604020202020204" pitchFamily="34" charset="0"/>
              </a:rPr>
              <a:t>Vendor Bid Analysis: </a:t>
            </a:r>
            <a:r>
              <a:rPr lang="en-US" altLang="en-US" b="0" dirty="0">
                <a:cs typeface="Arial" panose="020B0604020202020204" pitchFamily="34" charset="0"/>
              </a:rPr>
              <a:t>Analyze what a project shall cost based on responsive bids from qualified vendors.</a:t>
            </a:r>
          </a:p>
        </p:txBody>
      </p:sp>
      <p:sp>
        <p:nvSpPr>
          <p:cNvPr id="3994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839C62-B5AC-4A21-BF78-DE2B9E759BF3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2670D-E1B8-BB2A-40A9-A76EEB0C0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40741518-A7CD-7A98-C274-062FBA58E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cs typeface="Arial" panose="020B0604020202020204" pitchFamily="34" charset="0"/>
              </a:rPr>
              <a:t>PERT</a:t>
            </a:r>
            <a:endParaRPr lang="en-US" altLang="en-US" dirty="0"/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3359B60B-B313-5C3B-7373-D541D0E51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8610600" cy="4572000"/>
          </a:xfrm>
        </p:spPr>
        <p:txBody>
          <a:bodyPr/>
          <a:lstStyle/>
          <a:p>
            <a:r>
              <a:rPr lang="en-US" altLang="en-US" dirty="0">
                <a:cs typeface="Arial" panose="020B0604020202020204" pitchFamily="34" charset="0"/>
              </a:rPr>
              <a:t>Assuming</a:t>
            </a:r>
          </a:p>
          <a:p>
            <a:pPr lvl="1"/>
            <a:r>
              <a:rPr lang="en-US" altLang="en-US" b="1" dirty="0">
                <a:cs typeface="Arial" panose="020B0604020202020204" pitchFamily="34" charset="0"/>
              </a:rPr>
              <a:t>Optimistic (O)</a:t>
            </a:r>
            <a:r>
              <a:rPr lang="en-US" altLang="en-US" dirty="0">
                <a:cs typeface="Arial" panose="020B0604020202020204" pitchFamily="34" charset="0"/>
              </a:rPr>
              <a:t> = USD 90,000.</a:t>
            </a:r>
          </a:p>
          <a:p>
            <a:pPr lvl="1"/>
            <a:r>
              <a:rPr lang="en-US" altLang="en-US" b="1" dirty="0">
                <a:cs typeface="Arial" panose="020B0604020202020204" pitchFamily="34" charset="0"/>
              </a:rPr>
              <a:t>Pessimistic (P)</a:t>
            </a:r>
            <a:r>
              <a:rPr lang="en-US" altLang="en-US" dirty="0">
                <a:cs typeface="Arial" panose="020B0604020202020204" pitchFamily="34" charset="0"/>
              </a:rPr>
              <a:t> = USD 120,000</a:t>
            </a:r>
          </a:p>
          <a:p>
            <a:pPr lvl="1"/>
            <a:r>
              <a:rPr lang="en-US" altLang="en-US" b="1" dirty="0">
                <a:cs typeface="Arial" panose="020B0604020202020204" pitchFamily="34" charset="0"/>
              </a:rPr>
              <a:t>Most Likely Time (M)</a:t>
            </a:r>
            <a:r>
              <a:rPr lang="en-US" altLang="en-US" dirty="0">
                <a:cs typeface="Arial" panose="020B0604020202020204" pitchFamily="34" charset="0"/>
              </a:rPr>
              <a:t> = USD 110,000.</a:t>
            </a:r>
          </a:p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dirty="0">
                <a:cs typeface="Arial" panose="020B0604020202020204" pitchFamily="34" charset="0"/>
              </a:rPr>
              <a:t>Estimated cost = (O+4M+P)/6</a:t>
            </a:r>
          </a:p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b="0" dirty="0">
                <a:cs typeface="Arial" panose="020B0604020202020204" pitchFamily="34" charset="0"/>
              </a:rPr>
              <a:t>= (90,000+4(110,000)+120,000)/6</a:t>
            </a:r>
          </a:p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b="0" dirty="0">
                <a:cs typeface="Arial" panose="020B0604020202020204" pitchFamily="34" charset="0"/>
              </a:rPr>
              <a:t>= (90,000+440,000+120,000)/6</a:t>
            </a:r>
          </a:p>
          <a:p>
            <a:pPr algn="ctr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en-US" b="0" dirty="0">
                <a:cs typeface="Arial" panose="020B0604020202020204" pitchFamily="34" charset="0"/>
              </a:rPr>
              <a:t>= USD 108,333</a:t>
            </a:r>
          </a:p>
        </p:txBody>
      </p:sp>
      <p:sp>
        <p:nvSpPr>
          <p:cNvPr id="39940" name="Slide Number Placeholder 1">
            <a:extLst>
              <a:ext uri="{FF2B5EF4-FFF2-40B4-BE49-F238E27FC236}">
                <a16:creationId xmlns:a16="http://schemas.microsoft.com/office/drawing/2014/main" id="{52CD8BF1-CF0D-7475-DDDF-3CCE807325B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839C62-B5AC-4A21-BF78-DE2B9E759BF3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970728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>
          <a:xfrm>
            <a:off x="849313" y="609600"/>
            <a:ext cx="7761287" cy="838200"/>
          </a:xfrm>
        </p:spPr>
        <p:txBody>
          <a:bodyPr/>
          <a:lstStyle/>
          <a:p>
            <a:r>
              <a:rPr lang="en-GB" altLang="en-US" dirty="0">
                <a:cs typeface="Arial" panose="020B0604020202020204" pitchFamily="34" charset="0"/>
              </a:rPr>
              <a:t>COST BUDGETING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597025"/>
            <a:ext cx="7924800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Cost budgeting involves allocating the project cost estimate to individual work items over time.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The WBS is a required input for the cost budgeting process because it defines the work items.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Important goal is to produce a cost baseline:</a:t>
            </a:r>
          </a:p>
          <a:p>
            <a:pPr lvl="1" algn="just" eaLnBrk="1" hangingPunct="1">
              <a:lnSpc>
                <a:spcPct val="104000"/>
              </a:lnSpc>
              <a:spcBef>
                <a:spcPts val="32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sz="2800"/>
              <a:t>A time-phased budget that project managers use to measure and monitor cost performance. </a:t>
            </a:r>
          </a:p>
        </p:txBody>
      </p:sp>
      <p:sp>
        <p:nvSpPr>
          <p:cNvPr id="4198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12C2F1F-FA96-4655-AAB9-AACE5E1DA40E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862523352"/>
              </p:ext>
            </p:extLst>
          </p:nvPr>
        </p:nvGraphicFramePr>
        <p:xfrm>
          <a:off x="228600" y="266656"/>
          <a:ext cx="8715436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153400" cy="762000"/>
          </a:xfrm>
        </p:spPr>
        <p:txBody>
          <a:bodyPr/>
          <a:lstStyle/>
          <a:p>
            <a:r>
              <a:rPr lang="en-US" altLang="en-US"/>
              <a:t>Cost Budgeting techniques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Cost aggregation</a:t>
            </a:r>
            <a:r>
              <a:rPr lang="en-US" altLang="en-US" b="0"/>
              <a:t> – summing up the costs for each work package to the project level.</a:t>
            </a:r>
            <a:endParaRPr lang="en-US" altLang="en-US"/>
          </a:p>
          <a:p>
            <a:r>
              <a:rPr lang="en-US" altLang="en-US"/>
              <a:t>Reserve analysis</a:t>
            </a:r>
            <a:r>
              <a:rPr lang="en-US" altLang="en-US" b="0"/>
              <a:t> – project is analysed from a cost overruns view and buffers (contingency and management reserves) are placed.</a:t>
            </a:r>
            <a:endParaRPr lang="en-US" altLang="en-US"/>
          </a:p>
          <a:p>
            <a:r>
              <a:rPr lang="en-US" altLang="en-US"/>
              <a:t>Historical relationship</a:t>
            </a:r>
            <a:r>
              <a:rPr lang="en-US" altLang="en-US" b="0"/>
              <a:t> – comparing the budget with historic or industry data that show costs relationships</a:t>
            </a:r>
            <a:endParaRPr lang="en-US" altLang="en-US"/>
          </a:p>
          <a:p>
            <a:r>
              <a:rPr lang="en-US" altLang="en-US"/>
              <a:t>Funding limit reconciliation</a:t>
            </a:r>
            <a:r>
              <a:rPr lang="en-US" altLang="en-US" b="0"/>
              <a:t> – cost estimates are based on fund limits in the scope statement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7761288" cy="628650"/>
          </a:xfrm>
        </p:spPr>
        <p:txBody>
          <a:bodyPr/>
          <a:lstStyle/>
          <a:p>
            <a:r>
              <a:rPr lang="en-GB" altLang="en-US" sz="3200">
                <a:cs typeface="Arial" panose="020B0604020202020204" pitchFamily="34" charset="0"/>
              </a:rPr>
              <a:t>Surveyor Pro Project Cost Baseline</a:t>
            </a:r>
          </a:p>
        </p:txBody>
      </p:sp>
      <p:pic>
        <p:nvPicPr>
          <p:cNvPr id="48131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12" b="19079"/>
          <a:stretch>
            <a:fillRect/>
          </a:stretch>
        </p:blipFill>
        <p:spPr bwMode="auto">
          <a:xfrm>
            <a:off x="455341" y="1238250"/>
            <a:ext cx="8305800" cy="455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8132" name="TextBox 4"/>
          <p:cNvSpPr txBox="1">
            <a:spLocks noChangeArrowheads="1"/>
          </p:cNvSpPr>
          <p:nvPr/>
        </p:nvSpPr>
        <p:spPr bwMode="auto">
          <a:xfrm>
            <a:off x="457200" y="838200"/>
            <a:ext cx="8303941" cy="4000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0" dirty="0">
                <a:solidFill>
                  <a:schemeClr val="bg1"/>
                </a:solidFill>
              </a:rPr>
              <a:t>Surveyor Pro Project Cost Baseline Created on February 15, 2025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61288" cy="762000"/>
          </a:xfrm>
        </p:spPr>
        <p:txBody>
          <a:bodyPr/>
          <a:lstStyle/>
          <a:p>
            <a:r>
              <a:rPr lang="en-GB" altLang="en-US" dirty="0"/>
              <a:t>COST CONTROL</a:t>
            </a:r>
          </a:p>
        </p:txBody>
      </p:sp>
      <p:sp>
        <p:nvSpPr>
          <p:cNvPr id="56323" name="Rectangle 2"/>
          <p:cNvSpPr>
            <a:spLocks noGrp="1" noChangeArrowheads="1"/>
          </p:cNvSpPr>
          <p:nvPr>
            <p:ph idx="1"/>
          </p:nvPr>
        </p:nvSpPr>
        <p:spPr>
          <a:xfrm>
            <a:off x="814388" y="1597025"/>
            <a:ext cx="7872412" cy="4575175"/>
          </a:xfrm>
        </p:spPr>
        <p:txBody>
          <a:bodyPr/>
          <a:lstStyle/>
          <a:p>
            <a:pPr>
              <a:defRPr/>
            </a:pPr>
            <a:r>
              <a:rPr lang="en-GB" dirty="0"/>
              <a:t>Project cost control includes:</a:t>
            </a:r>
            <a:endParaRPr lang="en-US" dirty="0"/>
          </a:p>
          <a:p>
            <a:pPr lvl="1">
              <a:defRPr/>
            </a:pPr>
            <a:r>
              <a:rPr lang="en-GB" dirty="0"/>
              <a:t>Monitoring cost performance.</a:t>
            </a:r>
            <a:endParaRPr lang="en-US" dirty="0"/>
          </a:p>
          <a:p>
            <a:pPr lvl="1">
              <a:defRPr/>
            </a:pPr>
            <a:r>
              <a:rPr lang="en-GB" dirty="0"/>
              <a:t>Ensuring that only appropriate project changes are included in a revised cost baseline.</a:t>
            </a:r>
            <a:endParaRPr lang="en-US" dirty="0"/>
          </a:p>
          <a:p>
            <a:pPr lvl="1">
              <a:defRPr/>
            </a:pPr>
            <a:r>
              <a:rPr lang="en-GB" dirty="0"/>
              <a:t>Informing project stakeholders of authorized changes to the project that will affect costs.</a:t>
            </a:r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GB" dirty="0"/>
              <a:t>Many organizations have problems with cost control.</a:t>
            </a:r>
            <a:endParaRPr lang="en-US" dirty="0"/>
          </a:p>
        </p:txBody>
      </p:sp>
      <p:sp>
        <p:nvSpPr>
          <p:cNvPr id="5018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4EC772-AA1C-406C-8AB2-9C22EF7EFC85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285720" y="190456"/>
          <a:ext cx="8715436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153400" cy="990600"/>
          </a:xfrm>
        </p:spPr>
        <p:txBody>
          <a:bodyPr/>
          <a:lstStyle/>
          <a:p>
            <a:r>
              <a:rPr lang="en-US" altLang="en-US"/>
              <a:t>Cost Control Techniques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Earned Value Management (EVM)</a:t>
            </a:r>
            <a:r>
              <a:rPr lang="en-US" altLang="en-US" b="0"/>
              <a:t> – A systematic PM process used to find variances in projects based on the comparison of the plan, actual work and work completed to check if the project is on track.</a:t>
            </a:r>
            <a:endParaRPr lang="en-US" altLang="en-US"/>
          </a:p>
          <a:p>
            <a:r>
              <a:rPr lang="en-US" altLang="en-US"/>
              <a:t>Cost Forecasting</a:t>
            </a:r>
            <a:r>
              <a:rPr lang="en-US" altLang="en-US" b="0"/>
              <a:t> – process used to adapt cost planning to constantly changing circumstances. The remaining activities are valued based on plan, forecast and actual values.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849313" y="752475"/>
            <a:ext cx="7761287" cy="695325"/>
          </a:xfrm>
        </p:spPr>
        <p:txBody>
          <a:bodyPr/>
          <a:lstStyle/>
          <a:p>
            <a:pPr eaLnBrk="1" hangingPunct="1"/>
            <a:r>
              <a:rPr lang="en-GB" altLang="en-US"/>
              <a:t>PCM Processes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46482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Cost estimating: </a:t>
            </a:r>
            <a:r>
              <a:rPr lang="en-GB" altLang="en-US" b="0"/>
              <a:t>Developing an approximation or estimate of the costs of the resources needed to complete a project.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Cost budgeting: </a:t>
            </a:r>
            <a:r>
              <a:rPr lang="en-GB" altLang="en-US" b="0"/>
              <a:t>Allocating the overall cost estimate to individual work items to establish a baseline for measuring performance.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Cost control: </a:t>
            </a:r>
            <a:r>
              <a:rPr lang="en-GB" altLang="en-US" b="0"/>
              <a:t>Controlling changes to the project budget.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b="0"/>
          </a:p>
        </p:txBody>
      </p:sp>
      <p:sp>
        <p:nvSpPr>
          <p:cNvPr id="819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F3470E9-1145-4F50-871D-B95BD851E281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761288" cy="762000"/>
          </a:xfrm>
        </p:spPr>
        <p:txBody>
          <a:bodyPr/>
          <a:lstStyle/>
          <a:p>
            <a:r>
              <a:rPr lang="en-GB" altLang="en-US"/>
              <a:t>Earned Value Management (EVM)</a:t>
            </a:r>
            <a:r>
              <a:rPr lang="ar-SA" altLang="en-US"/>
              <a:t>‏</a:t>
            </a:r>
            <a:endParaRPr lang="en-GB" altLang="en-US"/>
          </a:p>
        </p:txBody>
      </p:sp>
      <p:sp>
        <p:nvSpPr>
          <p:cNvPr id="55299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97025"/>
            <a:ext cx="7924800" cy="4575175"/>
          </a:xfrm>
        </p:spPr>
        <p:txBody>
          <a:bodyPr/>
          <a:lstStyle/>
          <a:p>
            <a:r>
              <a:rPr lang="en-GB" altLang="en-US" b="0"/>
              <a:t>EVM is a project performance measurement technique that integrates scope, time, and cost data.</a:t>
            </a:r>
            <a:endParaRPr lang="en-US" altLang="en-US" b="0"/>
          </a:p>
          <a:p>
            <a:r>
              <a:rPr lang="en-GB" altLang="en-US" b="0"/>
              <a:t>Given a baseline (original plan plus approved changes), you can determine how well the project is meeting its goals.</a:t>
            </a:r>
            <a:endParaRPr lang="en-US" altLang="en-US" b="0"/>
          </a:p>
          <a:p>
            <a:r>
              <a:rPr lang="en-GB" altLang="en-US" b="0"/>
              <a:t>You must enter actual information periodically to use EVM.</a:t>
            </a:r>
            <a:endParaRPr lang="en-US" altLang="en-US" b="0"/>
          </a:p>
        </p:txBody>
      </p:sp>
      <p:sp>
        <p:nvSpPr>
          <p:cNvPr id="5530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4652F2B-6215-41E8-9885-CA3DA717A59C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87400"/>
            <a:ext cx="7761288" cy="660400"/>
          </a:xfrm>
        </p:spPr>
        <p:txBody>
          <a:bodyPr/>
          <a:lstStyle/>
          <a:p>
            <a:r>
              <a:rPr lang="en-GB" altLang="en-US"/>
              <a:t>EVM Terms</a:t>
            </a:r>
          </a:p>
        </p:txBody>
      </p:sp>
      <p:sp>
        <p:nvSpPr>
          <p:cNvPr id="57347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71625"/>
            <a:ext cx="8001000" cy="5133975"/>
          </a:xfrm>
        </p:spPr>
        <p:txBody>
          <a:bodyPr/>
          <a:lstStyle/>
          <a:p>
            <a:r>
              <a:rPr lang="en-GB" altLang="en-US" dirty="0"/>
              <a:t>The Planned Value (PV)/ </a:t>
            </a:r>
            <a:r>
              <a:rPr lang="en-GB" altLang="en-US" b="0" dirty="0"/>
              <a:t>budgeted cost of work scheduled (BCWS)/ the budget: is that portion of the approved total cost estimate planned to be spent on an activity during a given period.</a:t>
            </a:r>
          </a:p>
          <a:p>
            <a:r>
              <a:rPr lang="en-GB" altLang="en-US" dirty="0"/>
              <a:t>Formula</a:t>
            </a:r>
            <a:r>
              <a:rPr lang="en-GB" altLang="en-US" b="0" dirty="0"/>
              <a:t> = Multiply planned %age of completed work by the project budget. E.g.;</a:t>
            </a:r>
          </a:p>
          <a:p>
            <a:pPr lvl="1"/>
            <a:r>
              <a:rPr lang="en-GB" altLang="en-US" dirty="0"/>
              <a:t>Project Duration: 12 months</a:t>
            </a:r>
          </a:p>
          <a:p>
            <a:pPr lvl="1"/>
            <a:r>
              <a:rPr lang="en-GB" altLang="en-US" dirty="0"/>
              <a:t>Project cost (BAC): $200,000</a:t>
            </a:r>
          </a:p>
          <a:p>
            <a:pPr lvl="1"/>
            <a:r>
              <a:rPr lang="en-GB" altLang="en-US" dirty="0"/>
              <a:t>Time elapsed: 6 months</a:t>
            </a:r>
          </a:p>
          <a:p>
            <a:pPr lvl="1"/>
            <a:r>
              <a:rPr lang="en-GB" altLang="en-US" dirty="0"/>
              <a:t>Percent Complete: 60% (as per schedule)</a:t>
            </a:r>
          </a:p>
          <a:p>
            <a:pPr lvl="2"/>
            <a:r>
              <a:rPr lang="en-GB" altLang="en-US" dirty="0"/>
              <a:t>PV = 60% X 200,000</a:t>
            </a:r>
          </a:p>
          <a:p>
            <a:pPr lvl="2"/>
            <a:r>
              <a:rPr lang="en-GB" altLang="en-US" dirty="0"/>
              <a:t>PV = $120,000</a:t>
            </a:r>
          </a:p>
          <a:p>
            <a:endParaRPr lang="en-GB" altLang="en-US" b="0" dirty="0"/>
          </a:p>
        </p:txBody>
      </p:sp>
      <p:sp>
        <p:nvSpPr>
          <p:cNvPr id="5734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B558CD1-3235-48FF-A64B-037858FC8987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87400"/>
            <a:ext cx="7761288" cy="660400"/>
          </a:xfrm>
        </p:spPr>
        <p:txBody>
          <a:bodyPr/>
          <a:lstStyle/>
          <a:p>
            <a:r>
              <a:rPr lang="en-GB" altLang="en-US"/>
              <a:t>EVM Terms…</a:t>
            </a:r>
          </a:p>
        </p:txBody>
      </p:sp>
      <p:sp>
        <p:nvSpPr>
          <p:cNvPr id="59395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71625"/>
            <a:ext cx="8001000" cy="5133975"/>
          </a:xfrm>
        </p:spPr>
        <p:txBody>
          <a:bodyPr/>
          <a:lstStyle/>
          <a:p>
            <a:r>
              <a:rPr lang="en-GB" altLang="en-US"/>
              <a:t>Actual Cost (AC)</a:t>
            </a:r>
            <a:r>
              <a:rPr lang="en-GB" altLang="en-US" b="0"/>
              <a:t>/ actual cost of work performed (ACWP): is the total of direct and indirect costs actually incurred in accomplishing work on an activity to date.</a:t>
            </a:r>
          </a:p>
          <a:p>
            <a:r>
              <a:rPr lang="en-GB" altLang="en-US"/>
              <a:t>Formula: </a:t>
            </a:r>
            <a:r>
              <a:rPr lang="en-GB" altLang="en-US" b="0"/>
              <a:t>the amount that has actually been spent</a:t>
            </a:r>
          </a:p>
          <a:p>
            <a:pPr lvl="1"/>
            <a:r>
              <a:rPr lang="en-GB" altLang="en-US"/>
              <a:t>Project Duration: 12 months</a:t>
            </a:r>
          </a:p>
          <a:p>
            <a:pPr lvl="1"/>
            <a:r>
              <a:rPr lang="en-GB" altLang="en-US"/>
              <a:t>Project cost (BAC): $200,000</a:t>
            </a:r>
          </a:p>
          <a:p>
            <a:pPr lvl="1"/>
            <a:r>
              <a:rPr lang="en-GB" altLang="en-US"/>
              <a:t>Time elapsed: 6 months</a:t>
            </a:r>
          </a:p>
          <a:p>
            <a:pPr lvl="1"/>
            <a:r>
              <a:rPr lang="en-GB" altLang="en-US"/>
              <a:t>Percent Complete: 40%</a:t>
            </a:r>
          </a:p>
          <a:p>
            <a:pPr lvl="1"/>
            <a:r>
              <a:rPr lang="en-GB" altLang="en-US"/>
              <a:t>Actual amount spent: $150,000</a:t>
            </a:r>
          </a:p>
          <a:p>
            <a:pPr lvl="2"/>
            <a:r>
              <a:rPr lang="en-GB" altLang="en-US"/>
              <a:t>Actual cost = $150,000</a:t>
            </a:r>
          </a:p>
          <a:p>
            <a:endParaRPr lang="en-GB" altLang="en-US"/>
          </a:p>
        </p:txBody>
      </p:sp>
      <p:sp>
        <p:nvSpPr>
          <p:cNvPr id="5939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E1BF6A-FB42-4864-9DC3-A269D7CCF3A4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787400"/>
            <a:ext cx="7761288" cy="660400"/>
          </a:xfrm>
        </p:spPr>
        <p:txBody>
          <a:bodyPr/>
          <a:lstStyle/>
          <a:p>
            <a:r>
              <a:rPr lang="en-GB" altLang="en-US"/>
              <a:t>EVM Terms…</a:t>
            </a:r>
          </a:p>
        </p:txBody>
      </p:sp>
      <p:sp>
        <p:nvSpPr>
          <p:cNvPr id="61443" name="Rectangle 2"/>
          <p:cNvSpPr>
            <a:spLocks noGrp="1" noChangeArrowheads="1"/>
          </p:cNvSpPr>
          <p:nvPr>
            <p:ph idx="1"/>
          </p:nvPr>
        </p:nvSpPr>
        <p:spPr>
          <a:xfrm>
            <a:off x="762000" y="1571625"/>
            <a:ext cx="8001000" cy="5133975"/>
          </a:xfrm>
        </p:spPr>
        <p:txBody>
          <a:bodyPr/>
          <a:lstStyle/>
          <a:p>
            <a:r>
              <a:rPr lang="en-GB" altLang="en-US"/>
              <a:t>The Earned Value (EV)/</a:t>
            </a:r>
            <a:r>
              <a:rPr lang="en-GB" altLang="en-US" b="0"/>
              <a:t> budgeted cost of work performed (BCWP): is an estimate of the value of the work actually completed. It shows the value that the project has produced if it were to be ended today.</a:t>
            </a:r>
          </a:p>
          <a:p>
            <a:r>
              <a:rPr lang="en-GB" altLang="en-US"/>
              <a:t>Formula: </a:t>
            </a:r>
            <a:r>
              <a:rPr lang="en-GB" altLang="en-US" b="0"/>
              <a:t>Multiply actual %age of the completed work by the project budget (BAC). E.g</a:t>
            </a:r>
          </a:p>
          <a:p>
            <a:pPr lvl="1"/>
            <a:r>
              <a:rPr lang="en-GB" altLang="en-US"/>
              <a:t>Use previous Example</a:t>
            </a:r>
          </a:p>
          <a:p>
            <a:pPr lvl="2"/>
            <a:r>
              <a:rPr lang="en-GB" altLang="en-US"/>
              <a:t>EV = 40% of BAC</a:t>
            </a:r>
          </a:p>
          <a:p>
            <a:pPr lvl="2"/>
            <a:r>
              <a:rPr lang="en-GB" altLang="en-US"/>
              <a:t>EV = 40% X 200,000</a:t>
            </a:r>
          </a:p>
          <a:p>
            <a:pPr lvl="2"/>
            <a:r>
              <a:rPr lang="en-GB" altLang="en-US"/>
              <a:t>EV = $80,000</a:t>
            </a:r>
          </a:p>
          <a:p>
            <a:endParaRPr lang="en-GB" altLang="en-US" b="0"/>
          </a:p>
          <a:p>
            <a:endParaRPr lang="en-GB" altLang="en-US"/>
          </a:p>
        </p:txBody>
      </p:sp>
      <p:sp>
        <p:nvSpPr>
          <p:cNvPr id="61444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24913F-C3E7-42D4-94C7-C662BFC692A8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61288" cy="736600"/>
          </a:xfrm>
        </p:spPr>
        <p:txBody>
          <a:bodyPr/>
          <a:lstStyle/>
          <a:p>
            <a:r>
              <a:rPr lang="en-GB" altLang="en-US"/>
              <a:t>Rate of Performance</a:t>
            </a:r>
          </a:p>
        </p:txBody>
      </p:sp>
      <p:sp>
        <p:nvSpPr>
          <p:cNvPr id="63491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90688"/>
            <a:ext cx="8153400" cy="4862512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Rate of performance (RP) </a:t>
            </a:r>
            <a:r>
              <a:rPr lang="en-GB" altLang="en-US" b="0" dirty="0"/>
              <a:t>is the ratio of actual work completed to the percentage of work planned to have been completed at any given time during the life of the project or activity.</a:t>
            </a:r>
          </a:p>
          <a:p>
            <a:pPr algn="just" eaLnBrk="1" hangingPunct="1">
              <a:lnSpc>
                <a:spcPct val="104000"/>
              </a:lnSpc>
              <a:spcBef>
                <a:spcPts val="13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 dirty="0"/>
              <a:t>For example, suppose the server installation was halfway completed by the end of week 1. The rate of performance would be 50%  (50/100) because by the end of week 1, the planned schedule reflects that the task should be 100% complete and only 50% of that work has been completed.</a:t>
            </a:r>
          </a:p>
        </p:txBody>
      </p:sp>
      <p:sp>
        <p:nvSpPr>
          <p:cNvPr id="63492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4C984CD-8B3C-499B-AB22-4FA24A171770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E50EE1B-31B3-4E52-BBBB-8EE4C7977E5A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5539" name="Text Box 7"/>
          <p:cNvSpPr txBox="1">
            <a:spLocks noChangeArrowheads="1"/>
          </p:cNvSpPr>
          <p:nvPr/>
        </p:nvSpPr>
        <p:spPr bwMode="auto">
          <a:xfrm>
            <a:off x="585788" y="73025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 (EVA)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1600200"/>
            <a:ext cx="8458200" cy="369411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600" b="1" u="sng" dirty="0"/>
              <a:t>Schedule Variance</a:t>
            </a:r>
            <a:endParaRPr lang="en-US" sz="2600" dirty="0"/>
          </a:p>
          <a:p>
            <a:pPr>
              <a:defRPr/>
            </a:pPr>
            <a:r>
              <a:rPr lang="en-US" sz="2600" dirty="0"/>
              <a:t>Is a useful metric used to measure schedule performance on a project. </a:t>
            </a:r>
          </a:p>
          <a:p>
            <a:pPr>
              <a:defRPr/>
            </a:pPr>
            <a:r>
              <a:rPr lang="en-US" sz="2600" dirty="0"/>
              <a:t>SV = EV-PV.</a:t>
            </a:r>
          </a:p>
          <a:p>
            <a:pPr>
              <a:defRPr/>
            </a:pPr>
            <a:r>
              <a:rPr lang="en-US" sz="2600" dirty="0"/>
              <a:t>Positive SV means ahead of schedule; </a:t>
            </a:r>
            <a:r>
              <a:rPr lang="en-US" sz="2600" dirty="0">
                <a:solidFill>
                  <a:srgbClr val="FF0000"/>
                </a:solidFill>
              </a:rPr>
              <a:t>negative means the project is behind schedule</a:t>
            </a:r>
            <a:r>
              <a:rPr lang="en-US" sz="2600" dirty="0"/>
              <a:t>. Zero means that all planned value was earned. </a:t>
            </a:r>
          </a:p>
          <a:p>
            <a:pPr>
              <a:defRPr/>
            </a:pPr>
            <a:r>
              <a:rPr lang="en-US" sz="2600" dirty="0"/>
              <a:t>SV = 32 – 48 = </a:t>
            </a:r>
            <a:r>
              <a:rPr lang="en-US" sz="2600" dirty="0">
                <a:solidFill>
                  <a:srgbClr val="FF0000"/>
                </a:solidFill>
              </a:rPr>
              <a:t>- 16 |Unfavorable|</a:t>
            </a:r>
          </a:p>
          <a:p>
            <a:pPr>
              <a:defRPr/>
            </a:pPr>
            <a:r>
              <a:rPr lang="en-US" sz="2600" dirty="0">
                <a:solidFill>
                  <a:schemeClr val="tx1"/>
                </a:solidFill>
              </a:rPr>
              <a:t>SV % = SV/PV = -16/48 </a:t>
            </a:r>
            <a:r>
              <a:rPr lang="en-US" sz="2600" dirty="0">
                <a:solidFill>
                  <a:schemeClr val="bg1"/>
                </a:solidFill>
              </a:rPr>
              <a:t>= </a:t>
            </a:r>
            <a:r>
              <a:rPr lang="en-US" sz="2600" dirty="0">
                <a:solidFill>
                  <a:srgbClr val="FF0000"/>
                </a:solidFill>
              </a:rPr>
              <a:t>- 33% |Unfavorable|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5486400"/>
            <a:ext cx="8610600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rgbClr val="000000"/>
                </a:solidFill>
                <a:latin typeface="+mn-lt"/>
                <a:cs typeface="Arial" charset="0"/>
              </a:rPr>
              <a:t>It is important to determine the cause of variance and deciding whether corrective  or preventive action is required.</a:t>
            </a:r>
          </a:p>
          <a:p>
            <a:pPr>
              <a:spcBef>
                <a:spcPct val="50000"/>
              </a:spcBef>
              <a:defRPr/>
            </a:pPr>
            <a:r>
              <a:rPr lang="en-US" sz="1800" dirty="0">
                <a:solidFill>
                  <a:srgbClr val="000000"/>
                </a:solidFill>
                <a:latin typeface="+mn-lt"/>
                <a:cs typeface="Arial" charset="0"/>
              </a:rPr>
              <a:t>The larger percentage variances allowed at the start of the project can decrease as the project nears completion.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1CE6F0-EC56-4802-9537-CC349B65CC7C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6563" name="Text Box 7"/>
          <p:cNvSpPr txBox="1">
            <a:spLocks noChangeArrowheads="1"/>
          </p:cNvSpPr>
          <p:nvPr/>
        </p:nvSpPr>
        <p:spPr bwMode="auto">
          <a:xfrm>
            <a:off x="762000" y="762000"/>
            <a:ext cx="792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 (EVA)…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595438"/>
            <a:ext cx="8307388" cy="48323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/>
              <a:t>Cost Variance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Is a useful metric used to measure cost performance on a project. </a:t>
            </a:r>
          </a:p>
          <a:p>
            <a:pPr>
              <a:defRPr/>
            </a:pPr>
            <a:r>
              <a:rPr lang="en-US" sz="2800" dirty="0"/>
              <a:t>CV = EV- AC</a:t>
            </a:r>
          </a:p>
          <a:p>
            <a:pPr>
              <a:defRPr/>
            </a:pPr>
            <a:r>
              <a:rPr lang="en-US" sz="2800" dirty="0"/>
              <a:t>Positive CV means below budget; </a:t>
            </a:r>
            <a:r>
              <a:rPr lang="en-US" sz="2800" dirty="0">
                <a:solidFill>
                  <a:srgbClr val="FF0000"/>
                </a:solidFill>
              </a:rPr>
              <a:t>negative means the project is above budget</a:t>
            </a:r>
            <a:r>
              <a:rPr lang="en-US" sz="2800" dirty="0"/>
              <a:t>. Zero means on budget. 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CV = 32 – 40 = </a:t>
            </a:r>
            <a:r>
              <a:rPr lang="en-US" sz="2800" dirty="0">
                <a:solidFill>
                  <a:srgbClr val="FF0000"/>
                </a:solidFill>
              </a:rPr>
              <a:t>-8 |Unfavorable|</a:t>
            </a:r>
            <a:endParaRPr lang="en-US" sz="2800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chemeClr val="tx1"/>
                </a:solidFill>
              </a:rPr>
              <a:t>CV % = CV/AC = -8/40 = </a:t>
            </a:r>
            <a:r>
              <a:rPr lang="en-US" sz="2800" dirty="0">
                <a:solidFill>
                  <a:srgbClr val="FF0000"/>
                </a:solidFill>
              </a:rPr>
              <a:t>- 20% |Unfavorable| i.e. to date the project is 20% over budget for the work performed </a:t>
            </a:r>
            <a:endParaRPr lang="en-US" sz="2800" dirty="0"/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1880FC1-5F91-4BFA-AFA7-EED6FF01490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7587" name="Text Box 7"/>
          <p:cNvSpPr txBox="1">
            <a:spLocks noChangeArrowheads="1"/>
          </p:cNvSpPr>
          <p:nvPr/>
        </p:nvSpPr>
        <p:spPr bwMode="auto">
          <a:xfrm>
            <a:off x="914400" y="73025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513" y="1600200"/>
            <a:ext cx="8548687" cy="489426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b="1" u="sng" dirty="0"/>
              <a:t>Schedule Performance Index (SPI)</a:t>
            </a:r>
            <a:endParaRPr lang="en-US" dirty="0"/>
          </a:p>
          <a:p>
            <a:pPr>
              <a:defRPr/>
            </a:pPr>
            <a:r>
              <a:rPr lang="en-US" dirty="0"/>
              <a:t>Is the measure of progress achieved compared to progress planned on a project; used to forecast project completion estimates.</a:t>
            </a:r>
          </a:p>
          <a:p>
            <a:pPr>
              <a:defRPr/>
            </a:pPr>
            <a:r>
              <a:rPr lang="en-US" dirty="0"/>
              <a:t>SPI = EV/PV</a:t>
            </a:r>
          </a:p>
          <a:p>
            <a:pPr lvl="1">
              <a:defRPr/>
            </a:pPr>
            <a:r>
              <a:rPr lang="en-US" dirty="0"/>
              <a:t>SPI &lt; 1 </a:t>
            </a:r>
            <a:r>
              <a:rPr lang="en-US" dirty="0">
                <a:solidFill>
                  <a:srgbClr val="FF0000"/>
                </a:solidFill>
              </a:rPr>
              <a:t>indicates less work was completed than was planned</a:t>
            </a:r>
            <a:r>
              <a:rPr lang="en-US" dirty="0"/>
              <a:t>.</a:t>
            </a:r>
          </a:p>
          <a:p>
            <a:pPr lvl="1">
              <a:defRPr/>
            </a:pPr>
            <a:r>
              <a:rPr lang="en-US" dirty="0"/>
              <a:t>SPI &gt; 1 </a:t>
            </a:r>
            <a:r>
              <a:rPr lang="en-US" dirty="0">
                <a:solidFill>
                  <a:srgbClr val="00B050"/>
                </a:solidFill>
              </a:rPr>
              <a:t>indicates more work was completed than was planned</a:t>
            </a:r>
            <a:r>
              <a:rPr lang="en-US" dirty="0"/>
              <a:t>.</a:t>
            </a:r>
          </a:p>
          <a:p>
            <a:pPr lvl="1">
              <a:defRPr/>
            </a:pPr>
            <a:r>
              <a:rPr lang="en-US" dirty="0"/>
              <a:t>SPI = 1  </a:t>
            </a:r>
            <a:r>
              <a:rPr lang="en-US" dirty="0">
                <a:solidFill>
                  <a:srgbClr val="00B050"/>
                </a:solidFill>
              </a:rPr>
              <a:t>indicates work was completed as was planned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Activities on critical path must be analyzed to determine if the project will finish ahead/behind planned finish date.</a:t>
            </a:r>
          </a:p>
          <a:p>
            <a:pPr>
              <a:defRPr/>
            </a:pPr>
            <a:r>
              <a:rPr lang="en-US" dirty="0"/>
              <a:t>SPI = 32/48 = 0.67; this indicates that on average, for each 8-hour day worked on the project , only 5 hrs 20 minutes worth of the planned work is being performed; i.e. work is accomplished at 67% efficiency. </a:t>
            </a:r>
          </a:p>
        </p:txBody>
      </p:sp>
    </p:spTree>
  </p:cSld>
  <p:clrMapOvr>
    <a:masterClrMapping/>
  </p:clrMapOvr>
  <p:transition spd="slow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5A73FBD-23CC-4EC7-A2CB-01F9965B46E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68611" name="Text Box 7"/>
          <p:cNvSpPr txBox="1">
            <a:spLocks noChangeArrowheads="1"/>
          </p:cNvSpPr>
          <p:nvPr/>
        </p:nvSpPr>
        <p:spPr bwMode="auto">
          <a:xfrm>
            <a:off x="1030288" y="762000"/>
            <a:ext cx="7010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Earned Value Analysis…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1676400"/>
            <a:ext cx="8686800" cy="483235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800" b="1" u="sng" dirty="0"/>
              <a:t>Cost Performance Index (CPI)</a:t>
            </a:r>
            <a:endParaRPr lang="en-US" sz="2800" dirty="0"/>
          </a:p>
          <a:p>
            <a:pPr>
              <a:defRPr/>
            </a:pPr>
            <a:r>
              <a:rPr lang="en-US" sz="2800" dirty="0"/>
              <a:t>Is the measure of the value of work completed compared to the actual cost  or progress made on the project.  It is the most critical EVM metric.</a:t>
            </a:r>
          </a:p>
          <a:p>
            <a:pPr>
              <a:defRPr/>
            </a:pPr>
            <a:r>
              <a:rPr lang="en-US" sz="2800" dirty="0"/>
              <a:t>CPI = EV/AC</a:t>
            </a:r>
          </a:p>
          <a:p>
            <a:pPr>
              <a:defRPr/>
            </a:pPr>
            <a:r>
              <a:rPr lang="en-US" sz="2800" dirty="0"/>
              <a:t>CPI &lt; 1 </a:t>
            </a:r>
            <a:r>
              <a:rPr lang="en-US" sz="2800" dirty="0">
                <a:solidFill>
                  <a:srgbClr val="FF0000"/>
                </a:solidFill>
              </a:rPr>
              <a:t>indicates a cost overrun for work completed</a:t>
            </a:r>
            <a:r>
              <a:rPr lang="en-US" sz="2800" dirty="0"/>
              <a:t>.</a:t>
            </a:r>
          </a:p>
          <a:p>
            <a:pPr>
              <a:defRPr/>
            </a:pPr>
            <a:r>
              <a:rPr lang="en-US" sz="2800" dirty="0"/>
              <a:t>CPI &gt; 1 </a:t>
            </a:r>
            <a:r>
              <a:rPr lang="en-US" sz="2800" dirty="0">
                <a:solidFill>
                  <a:srgbClr val="00B050"/>
                </a:solidFill>
              </a:rPr>
              <a:t>indicates a cost underrun of performance to date</a:t>
            </a:r>
            <a:r>
              <a:rPr lang="en-US" sz="2800" dirty="0"/>
              <a:t>.</a:t>
            </a:r>
          </a:p>
          <a:p>
            <a:pPr>
              <a:defRPr/>
            </a:pPr>
            <a:endParaRPr lang="en-US" sz="2800" dirty="0"/>
          </a:p>
          <a:p>
            <a:pPr>
              <a:defRPr/>
            </a:pPr>
            <a:r>
              <a:rPr lang="en-US" sz="2800" dirty="0"/>
              <a:t>CPI = 32/40 = 0.80; this means that the project has a cost efficiency  that provides US $ 0.80 worth of work for every project dollar spent to date.</a:t>
            </a:r>
          </a:p>
        </p:txBody>
      </p:sp>
    </p:spTree>
  </p:cSld>
  <p:clrMapOvr>
    <a:masterClrMapping/>
  </p:clrMapOvr>
  <p:transition spd="slow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61288" cy="609600"/>
          </a:xfrm>
        </p:spPr>
        <p:txBody>
          <a:bodyPr/>
          <a:lstStyle/>
          <a:p>
            <a:r>
              <a:rPr lang="en-GB" altLang="en-US"/>
              <a:t>Earned Value Formulas</a:t>
            </a:r>
          </a:p>
        </p:txBody>
      </p:sp>
      <p:sp>
        <p:nvSpPr>
          <p:cNvPr id="70659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B9356A5-E6DB-4C87-8B16-AD7E0465C093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pic>
        <p:nvPicPr>
          <p:cNvPr id="7066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94" b="17305"/>
          <a:stretch>
            <a:fillRect/>
          </a:stretch>
        </p:blipFill>
        <p:spPr bwMode="auto">
          <a:xfrm>
            <a:off x="914400" y="1524000"/>
            <a:ext cx="80010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925513" y="381000"/>
            <a:ext cx="7761287" cy="1066800"/>
          </a:xfrm>
        </p:spPr>
        <p:txBody>
          <a:bodyPr/>
          <a:lstStyle/>
          <a:p>
            <a:pPr eaLnBrk="1" hangingPunct="1"/>
            <a:r>
              <a:rPr lang="en-GB" altLang="en-US"/>
              <a:t>Basic Principles of Cost Management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686800" cy="48768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Executive board</a:t>
            </a:r>
            <a:r>
              <a:rPr lang="en-GB" altLang="en-US" b="0" dirty="0"/>
              <a:t>: Most members of an executive board have a better understanding and are more interested in financial terms than IS/IT terms, so IS/IT project managers must speak their language.</a:t>
            </a:r>
          </a:p>
          <a:p>
            <a:pPr lvl="1"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dirty="0">
                <a:cs typeface="Arial" panose="020B0604020202020204" pitchFamily="34" charset="0"/>
              </a:rPr>
              <a:t>When justifying investments, it is important to focus on the impact on profits, not just revenues or expenses</a:t>
            </a:r>
            <a:r>
              <a:rPr lang="en-GB" altLang="en-US" dirty="0"/>
              <a:t>.</a:t>
            </a:r>
            <a:r>
              <a:rPr lang="en-US" altLang="en-US" dirty="0">
                <a:cs typeface="Arial" panose="020B0604020202020204" pitchFamily="34" charset="0"/>
              </a:rPr>
              <a:t> </a:t>
            </a:r>
          </a:p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Life cycle costing: </a:t>
            </a:r>
            <a:r>
              <a:rPr lang="en-GB" altLang="en-US" b="0" dirty="0"/>
              <a:t>considers the total cost of ownership, or development plus support costs, for a project. </a:t>
            </a:r>
          </a:p>
          <a:p>
            <a:pPr lvl="1"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altLang="en-US" b="0" dirty="0">
                <a:solidFill>
                  <a:srgbClr val="000000"/>
                </a:solidFill>
                <a:cs typeface="Arial" panose="020B0604020202020204" pitchFamily="34" charset="0"/>
              </a:rPr>
              <a:t>Allows you to take a big picture view of the cost of a project over its entire life. This helps you to develop a more accurate projection of a project’s financial benefits. </a:t>
            </a:r>
          </a:p>
        </p:txBody>
      </p:sp>
      <p:sp>
        <p:nvSpPr>
          <p:cNvPr id="10244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63137D-0827-4797-B4C0-A205F2ABC741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ED267EE-4166-4442-8F02-053B06B346BC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pic>
        <p:nvPicPr>
          <p:cNvPr id="6963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681163"/>
            <a:ext cx="8715375" cy="471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6" name="TextBox 4"/>
          <p:cNvSpPr txBox="1">
            <a:spLocks noChangeArrowheads="1"/>
          </p:cNvSpPr>
          <p:nvPr/>
        </p:nvSpPr>
        <p:spPr bwMode="auto">
          <a:xfrm>
            <a:off x="285750" y="304800"/>
            <a:ext cx="8643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500093"/>
                </a:solidFill>
                <a:latin typeface="Arial" panose="020B0604020202020204" pitchFamily="34" charset="0"/>
              </a:rPr>
              <a:t>EVM role in relation to critical management questions</a:t>
            </a:r>
          </a:p>
        </p:txBody>
      </p:sp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457200"/>
            <a:ext cx="7761288" cy="1066800"/>
          </a:xfrm>
        </p:spPr>
        <p:txBody>
          <a:bodyPr/>
          <a:lstStyle/>
          <a:p>
            <a:r>
              <a:rPr lang="en-GB" altLang="en-US"/>
              <a:t>Rules of Thumb for Earned Value Numbers</a:t>
            </a:r>
          </a:p>
        </p:txBody>
      </p:sp>
      <p:sp>
        <p:nvSpPr>
          <p:cNvPr id="72707" name="Rectangle 2"/>
          <p:cNvSpPr>
            <a:spLocks noGrp="1" noChangeArrowheads="1"/>
          </p:cNvSpPr>
          <p:nvPr>
            <p:ph idx="1"/>
          </p:nvPr>
        </p:nvSpPr>
        <p:spPr>
          <a:xfrm>
            <a:off x="890588" y="1673225"/>
            <a:ext cx="7872412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Negative numbers for cost and schedule variance indicate problems in those areas.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A CPI or SPI that is less than 100 percent indicates problems.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Problems mean the project is costing more than planned (over budget) or taking longer than planned (behind schedule).</a:t>
            </a:r>
          </a:p>
        </p:txBody>
      </p:sp>
      <p:sp>
        <p:nvSpPr>
          <p:cNvPr id="7270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9D5345-B87E-45BD-9157-2B84E109830D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1" descr="Click here to join nidokidos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52425"/>
            <a:ext cx="71628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761288" cy="990600"/>
          </a:xfrm>
        </p:spPr>
        <p:txBody>
          <a:bodyPr/>
          <a:lstStyle/>
          <a:p>
            <a:r>
              <a:rPr lang="en-GB" altLang="en-US"/>
              <a:t>Using Software to Assist in Cost Management</a:t>
            </a:r>
          </a:p>
        </p:txBody>
      </p:sp>
      <p:sp>
        <p:nvSpPr>
          <p:cNvPr id="75779" name="Rectangle 2"/>
          <p:cNvSpPr>
            <a:spLocks noGrp="1" noChangeArrowheads="1"/>
          </p:cNvSpPr>
          <p:nvPr>
            <p:ph idx="1"/>
          </p:nvPr>
        </p:nvSpPr>
        <p:spPr>
          <a:xfrm>
            <a:off x="890588" y="1597025"/>
            <a:ext cx="7872412" cy="4575175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Spreadsheets</a:t>
            </a:r>
            <a:r>
              <a:rPr lang="en-GB" altLang="en-US" b="0"/>
              <a:t> are a common tool for resource planning, cost estimating, cost budgeting, and cost control.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0"/>
              <a:t>Many companies use more sophisticated and centralized </a:t>
            </a:r>
            <a:r>
              <a:rPr lang="en-GB" altLang="en-US"/>
              <a:t>financial applications software </a:t>
            </a:r>
            <a:r>
              <a:rPr lang="en-GB" altLang="en-US" b="0"/>
              <a:t>for cost information.</a:t>
            </a:r>
          </a:p>
          <a:p>
            <a:pPr algn="just" eaLnBrk="1" hangingPunct="1">
              <a:lnSpc>
                <a:spcPct val="104000"/>
              </a:lnSpc>
              <a:spcBef>
                <a:spcPts val="35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/>
              <a:t>Project management software </a:t>
            </a:r>
            <a:r>
              <a:rPr lang="en-GB" altLang="en-US" b="0"/>
              <a:t>has many cost-related features, especially enterprise PM software.</a:t>
            </a:r>
          </a:p>
        </p:txBody>
      </p:sp>
      <p:sp>
        <p:nvSpPr>
          <p:cNvPr id="7578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A7101BD-8D80-4D5B-9CBB-262815B45B40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153400" cy="990600"/>
          </a:xfrm>
        </p:spPr>
        <p:txBody>
          <a:bodyPr/>
          <a:lstStyle/>
          <a:p>
            <a:r>
              <a:rPr lang="en-US" altLang="en-US" dirty="0"/>
              <a:t>Assignment 1 – Submission March 9,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382000" cy="48006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dirty="0"/>
              <a:t>Given the following information for a one-year project, answer the following questions:</a:t>
            </a:r>
          </a:p>
          <a:p>
            <a:pPr lvl="1">
              <a:defRPr/>
            </a:pPr>
            <a:r>
              <a:rPr lang="en-US" dirty="0"/>
              <a:t>PV = $ 23,000</a:t>
            </a:r>
          </a:p>
          <a:p>
            <a:pPr lvl="1">
              <a:defRPr/>
            </a:pPr>
            <a:r>
              <a:rPr lang="en-US" dirty="0"/>
              <a:t>EV = $ 20,000</a:t>
            </a:r>
          </a:p>
          <a:p>
            <a:pPr lvl="1">
              <a:defRPr/>
            </a:pPr>
            <a:r>
              <a:rPr lang="en-US" dirty="0"/>
              <a:t>AC = $ 25,000</a:t>
            </a:r>
          </a:p>
          <a:p>
            <a:pPr lvl="1">
              <a:defRPr/>
            </a:pPr>
            <a:r>
              <a:rPr lang="en-US" dirty="0"/>
              <a:t>BAC = $ 120,000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/>
              <a:t>What is the CV, SV, CPI and SPI for the project.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/>
              <a:t>How is the project doing?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/>
              <a:t>Based on given data calculate EAC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b="0" dirty="0"/>
              <a:t>Based on given data estimate how long it will take to finish this project.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61288" cy="1143000"/>
          </a:xfrm>
        </p:spPr>
        <p:txBody>
          <a:bodyPr/>
          <a:lstStyle/>
          <a:p>
            <a:pPr eaLnBrk="1" hangingPunct="1"/>
            <a:r>
              <a:rPr lang="en-GB" altLang="en-US"/>
              <a:t>Basic Principles of Cost Management….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51816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Direct costs: </a:t>
            </a:r>
            <a:r>
              <a:rPr lang="en-GB" altLang="en-US" b="0" dirty="0"/>
              <a:t>are costs that can be directly related to producing the products and services of the project. </a:t>
            </a:r>
            <a:r>
              <a:rPr lang="en-US" altLang="en-US" b="0" dirty="0">
                <a:cs typeface="Arial" panose="020B0604020202020204" pitchFamily="34" charset="0"/>
              </a:rPr>
              <a:t>E.g.  salaries, hardware and software purchased etc.</a:t>
            </a:r>
          </a:p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Indirect costs: </a:t>
            </a:r>
            <a:r>
              <a:rPr lang="en-GB" altLang="en-US" b="0" dirty="0"/>
              <a:t>are costs that are not directly related to a deliverable of the project, but are indirectly related to performing the project.</a:t>
            </a:r>
            <a:r>
              <a:rPr lang="en-US" altLang="en-US" b="0" dirty="0">
                <a:cs typeface="Arial" panose="020B0604020202020204" pitchFamily="34" charset="0"/>
              </a:rPr>
              <a:t> They are hard to control. E.g. rent, utilities, shared IT infrastructure etc.</a:t>
            </a:r>
          </a:p>
          <a:p>
            <a:pPr algn="just" eaLnBrk="1" hangingPunct="1">
              <a:lnSpc>
                <a:spcPct val="104000"/>
              </a:lnSpc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Tangible costs or benefits</a:t>
            </a:r>
            <a:r>
              <a:rPr lang="en-GB" altLang="en-US" b="0" dirty="0"/>
              <a:t>: are those costs or benefits that an organization can easily measure in dollars/</a:t>
            </a:r>
            <a:r>
              <a:rPr lang="en-GB" altLang="en-US" b="0" dirty="0" err="1"/>
              <a:t>shs</a:t>
            </a:r>
            <a:r>
              <a:rPr lang="en-GB" altLang="en-US" b="0" dirty="0"/>
              <a:t>. </a:t>
            </a:r>
          </a:p>
        </p:txBody>
      </p:sp>
      <p:sp>
        <p:nvSpPr>
          <p:cNvPr id="1434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F981446-4795-4657-9CD5-DB8C71C98290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761288" cy="1143000"/>
          </a:xfrm>
        </p:spPr>
        <p:txBody>
          <a:bodyPr/>
          <a:lstStyle/>
          <a:p>
            <a:pPr eaLnBrk="1" hangingPunct="1"/>
            <a:r>
              <a:rPr lang="en-GB" altLang="en-US"/>
              <a:t>Basic Principles of Cost Management….</a:t>
            </a:r>
          </a:p>
        </p:txBody>
      </p:sp>
      <p:sp>
        <p:nvSpPr>
          <p:cNvPr id="16387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51816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en-US" dirty="0"/>
              <a:t>Intangible costs or benefits: </a:t>
            </a:r>
            <a:r>
              <a:rPr lang="en-GB" altLang="en-US" b="0" dirty="0"/>
              <a:t>are costs or benefits that are difficult to measure in monetary terms </a:t>
            </a:r>
            <a:r>
              <a:rPr lang="en-GB" altLang="en-US" sz="2700" b="0" dirty="0"/>
              <a:t>e.g. reduced/ increased morale, damaged/ improved brand reputation, decreased/ increased productivity, reduced/increased trust.</a:t>
            </a:r>
          </a:p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en-US" dirty="0"/>
              <a:t>Sunk cost:</a:t>
            </a:r>
            <a:r>
              <a:rPr lang="en-GB" altLang="en-US" b="0" dirty="0"/>
              <a:t> irrecoverable past expenditures; when deciding what projects to invest in or continue, you should </a:t>
            </a:r>
            <a:r>
              <a:rPr lang="en-GB" altLang="en-US" b="0" i="1" dirty="0"/>
              <a:t>not</a:t>
            </a:r>
            <a:r>
              <a:rPr lang="en-GB" altLang="en-US" b="0" dirty="0"/>
              <a:t> include sunk costs.</a:t>
            </a:r>
            <a:r>
              <a:rPr lang="en-US" altLang="en-US" b="0" dirty="0">
                <a:cs typeface="Arial" panose="020B0604020202020204" pitchFamily="34" charset="0"/>
              </a:rPr>
              <a:t> E.g. paying developers for a feature that is later deemed useless.</a:t>
            </a:r>
            <a:endParaRPr lang="en-US" altLang="en-US" sz="2400" b="0" dirty="0">
              <a:cs typeface="Arial" panose="020B0604020202020204" pitchFamily="34" charset="0"/>
            </a:endParaRPr>
          </a:p>
          <a:p>
            <a:pPr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en-US" dirty="0"/>
              <a:t>Learning curve theory: </a:t>
            </a:r>
            <a:r>
              <a:rPr lang="en-GB" altLang="en-US" b="0" dirty="0"/>
              <a:t>states that when many items are produced repetitively, the unit cost of those items decreases in a regular pattern as more units are produced.</a:t>
            </a:r>
          </a:p>
          <a:p>
            <a:pPr marL="0" indent="0" algn="just" eaLnBrk="1" hangingPunct="1">
              <a:lnSpc>
                <a:spcPct val="104000"/>
              </a:lnSpc>
              <a:spcBef>
                <a:spcPts val="600"/>
              </a:spcBef>
              <a:buFont typeface="Wingdings" panose="05000000000000000000" pitchFamily="2" charset="2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endParaRPr lang="en-US" altLang="en-US" b="0" dirty="0">
              <a:cs typeface="Arial" panose="020B0604020202020204" pitchFamily="34" charset="0"/>
            </a:endParaRPr>
          </a:p>
        </p:txBody>
      </p:sp>
      <p:sp>
        <p:nvSpPr>
          <p:cNvPr id="16388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DCEC005-C7A1-43B7-A481-9D484CA99252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761288" cy="99060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104000"/>
              </a:lnSpc>
              <a:spcAft>
                <a:spcPts val="0"/>
              </a:spcAft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/>
              <a:t>Basic Principles of Cost Management….</a:t>
            </a:r>
            <a:endParaRPr lang="en-GB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533400" y="1752600"/>
            <a:ext cx="8077200" cy="4724400"/>
          </a:xfrm>
        </p:spPr>
        <p:txBody>
          <a:bodyPr/>
          <a:lstStyle/>
          <a:p>
            <a:pPr algn="just" eaLnBrk="1" hangingPunct="1">
              <a:lnSpc>
                <a:spcPct val="104000"/>
              </a:lnSpc>
              <a:spcBef>
                <a:spcPts val="6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Reserves: </a:t>
            </a:r>
            <a:r>
              <a:rPr lang="en-GB" altLang="en-US" b="0" dirty="0"/>
              <a:t>are finances included in a cost estimate to mitigate cost risk by allowing for future situations that are difficult to predict.</a:t>
            </a:r>
          </a:p>
          <a:p>
            <a:pPr lvl="1" algn="just" eaLnBrk="1" hangingPunct="1">
              <a:lnSpc>
                <a:spcPct val="104000"/>
              </a:lnSpc>
              <a:spcBef>
                <a:spcPts val="60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/>
              <a:t>Contingency reserves</a:t>
            </a:r>
            <a:r>
              <a:rPr lang="en-GB" altLang="en-US" dirty="0"/>
              <a:t> allow for future situations that may be partially planned for (sometimes called </a:t>
            </a:r>
            <a:r>
              <a:rPr lang="en-GB" altLang="en-US" b="1" dirty="0"/>
              <a:t>known unknowns</a:t>
            </a:r>
            <a:r>
              <a:rPr lang="en-GB" altLang="en-US" dirty="0"/>
              <a:t>) and are included in the project cost baseline. E.g. costs for added hours for debugging.</a:t>
            </a:r>
          </a:p>
          <a:p>
            <a:pPr lvl="1" algn="just" eaLnBrk="1" hangingPunct="1">
              <a:lnSpc>
                <a:spcPct val="104000"/>
              </a:lnSpc>
              <a:spcBef>
                <a:spcPts val="550"/>
              </a:spcBef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b="1" dirty="0"/>
              <a:t>Management reserves</a:t>
            </a:r>
            <a:r>
              <a:rPr lang="en-GB" altLang="en-US" dirty="0"/>
              <a:t> allow for future situations that are unpredictable (sometimes called </a:t>
            </a:r>
            <a:r>
              <a:rPr lang="en-GB" altLang="en-US" b="1" dirty="0"/>
              <a:t>unknown unknowns</a:t>
            </a:r>
            <a:r>
              <a:rPr lang="en-GB" altLang="en-US" dirty="0"/>
              <a:t>). E.g. sudden regulatory compliance changes.</a:t>
            </a:r>
          </a:p>
        </p:txBody>
      </p:sp>
      <p:sp>
        <p:nvSpPr>
          <p:cNvPr id="18436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90E5565-59DB-41D1-8064-29EDA279433F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B1353-CBB7-CF96-EF1F-3B62CB990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0F450D1F-98CF-AB9C-A78F-2389991DF0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768350"/>
            <a:ext cx="7913688" cy="755650"/>
          </a:xfrm>
        </p:spPr>
        <p:txBody>
          <a:bodyPr/>
          <a:lstStyle/>
          <a:p>
            <a:pPr eaLnBrk="1" hangingPunct="1"/>
            <a:r>
              <a:rPr lang="en-GB" altLang="en-US"/>
              <a:t>Cost of Software Defects</a:t>
            </a:r>
          </a:p>
        </p:txBody>
      </p:sp>
      <p:sp>
        <p:nvSpPr>
          <p:cNvPr id="12291" name="Slide Number Placeholder 2">
            <a:extLst>
              <a:ext uri="{FF2B5EF4-FFF2-40B4-BE49-F238E27FC236}">
                <a16:creationId xmlns:a16="http://schemas.microsoft.com/office/drawing/2014/main" id="{8961971A-3CC6-EA0F-2BB7-45D0C3D2D7F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9F3221-A2A5-4795-B9CB-97392BD86444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3D933332-F0A0-AB58-421E-A747D8F84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1639888"/>
            <a:ext cx="8458200" cy="4964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lang="en-GB" altLang="en-US" sz="2600" b="0" dirty="0">
                <a:solidFill>
                  <a:srgbClr val="000000"/>
                </a:solidFill>
              </a:rPr>
              <a:t>Key cost factors of software defects;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Escalating costs in SDLC (refer to previous table)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Development and productivity – 30-50% of developer time is spent on finding and fixing bugs.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Operational downtime – may cost millions/ hour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Security and legal – data breaches caused by vulnerabilities can cost a lot of money on fines.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Technical debt – makes future maintenance expensive and time consuming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Reputational loss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Opportunity cost – diverting resources to fix bugs</a:t>
            </a:r>
          </a:p>
          <a:p>
            <a:pPr marL="457200" indent="-457200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</a:pPr>
            <a:r>
              <a:rPr lang="en-GB" altLang="en-US" sz="2600" b="0" dirty="0">
                <a:solidFill>
                  <a:srgbClr val="000000"/>
                </a:solidFill>
              </a:rPr>
              <a:t>Customer support – high volumes of support requests.</a:t>
            </a:r>
          </a:p>
        </p:txBody>
      </p:sp>
    </p:spTree>
    <p:extLst>
      <p:ext uri="{BB962C8B-B14F-4D97-AF65-F5344CB8AC3E}">
        <p14:creationId xmlns:p14="http://schemas.microsoft.com/office/powerpoint/2010/main" val="41442592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838200" y="768350"/>
            <a:ext cx="7913688" cy="755650"/>
          </a:xfrm>
        </p:spPr>
        <p:txBody>
          <a:bodyPr/>
          <a:lstStyle/>
          <a:p>
            <a:pPr eaLnBrk="1" hangingPunct="1"/>
            <a:r>
              <a:rPr lang="en-GB" altLang="en-US"/>
              <a:t>Cost of Software Defects</a:t>
            </a:r>
          </a:p>
        </p:txBody>
      </p:sp>
      <p:sp>
        <p:nvSpPr>
          <p:cNvPr id="12291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787400"/>
            <a:ext cx="585788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9F3221-A2A5-4795-B9CB-97392BD86444}" type="slidenum">
              <a:rPr lang="en-US" altLang="en-US" sz="2400" b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2400" b="0">
              <a:solidFill>
                <a:schemeClr val="accent1"/>
              </a:solidFill>
            </a:endParaRP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2"/>
          <a:stretch>
            <a:fillRect/>
          </a:stretch>
        </p:blipFill>
        <p:spPr bwMode="auto">
          <a:xfrm>
            <a:off x="461963" y="2819400"/>
            <a:ext cx="8378825" cy="247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382588" y="1639888"/>
            <a:ext cx="8458200" cy="944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lang="en-GB" altLang="en-US" b="0" dirty="0">
                <a:solidFill>
                  <a:srgbClr val="000000"/>
                </a:solidFill>
              </a:rPr>
              <a:t>It is important to spend money up-front on IS/IT projects to avoid spending a lot more later. 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914400" y="5715000"/>
            <a:ext cx="80010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>
              <a:spcBef>
                <a:spcPct val="20000"/>
              </a:spcBef>
              <a:buClr>
                <a:srgbClr val="9933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rgbClr val="00279F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SzPct val="127000"/>
              <a:buFont typeface="Wingdings" panose="05000000000000000000" pitchFamily="2" charset="2"/>
              <a:buChar char="ü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2000"/>
              </a:lnSpc>
              <a:spcBef>
                <a:spcPct val="0"/>
              </a:spcBef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lang="en-GB" altLang="en-US" sz="2000" b="0">
                <a:solidFill>
                  <a:srgbClr val="000000"/>
                </a:solidFill>
              </a:rPr>
              <a:t>*Collard, Ross, </a:t>
            </a:r>
            <a:r>
              <a:rPr lang="en-GB" altLang="en-US" sz="2000" b="0" i="1">
                <a:solidFill>
                  <a:srgbClr val="000000"/>
                </a:solidFill>
              </a:rPr>
              <a:t>Software Testing and Quality Assurance</a:t>
            </a:r>
            <a:r>
              <a:rPr lang="en-GB" altLang="en-US" sz="2000" b="0">
                <a:solidFill>
                  <a:srgbClr val="000000"/>
                </a:solidFill>
              </a:rPr>
              <a:t>, working paper (1997).</a:t>
            </a:r>
            <a:r>
              <a:rPr lang="en-GB" altLang="en-US" sz="2400" b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49605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eme1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hapter 3 teaching version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hapter 3 teaching 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pter 3 teaching 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pter 3 teaching 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3331C4E4-7656-492A-8A3B-54E74B1FDB6D}" vid="{851B3941-2BF4-486B-A2FA-B5BFF3C4789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14777</TotalTime>
  <Words>3408</Words>
  <Application>Microsoft Office PowerPoint</Application>
  <PresentationFormat>On-screen Show (4:3)</PresentationFormat>
  <Paragraphs>404</Paragraphs>
  <Slides>44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Helvetica</vt:lpstr>
      <vt:lpstr>Times New Roman</vt:lpstr>
      <vt:lpstr>Wingdings</vt:lpstr>
      <vt:lpstr>Wingdings 3</vt:lpstr>
      <vt:lpstr>Theme1</vt:lpstr>
      <vt:lpstr>PROJECT COST MANAGEMENT</vt:lpstr>
      <vt:lpstr>Cost and Project Cost Management</vt:lpstr>
      <vt:lpstr>PCM Processes</vt:lpstr>
      <vt:lpstr>Basic Principles of Cost Management</vt:lpstr>
      <vt:lpstr>Basic Principles of Cost Management….</vt:lpstr>
      <vt:lpstr>Basic Principles of Cost Management….</vt:lpstr>
      <vt:lpstr>Basic Principles of Cost Management….</vt:lpstr>
      <vt:lpstr>Cost of Software Defects</vt:lpstr>
      <vt:lpstr>Cost of Software Defects</vt:lpstr>
      <vt:lpstr>Cost Management Plan</vt:lpstr>
      <vt:lpstr>COST ESTIMATING</vt:lpstr>
      <vt:lpstr>Cost Estimate Input and Output</vt:lpstr>
      <vt:lpstr>Types of Cost Estimates</vt:lpstr>
      <vt:lpstr>Cost Estimation Methods</vt:lpstr>
      <vt:lpstr>Cost Estimation Methods…</vt:lpstr>
      <vt:lpstr>Constructive Cost Model (COCOMO)</vt:lpstr>
      <vt:lpstr>Sample Cost Estimate</vt:lpstr>
      <vt:lpstr>Surveyor Pro Project Cost Estimate</vt:lpstr>
      <vt:lpstr>Surveyor Pro S/W Dev’t Estimate</vt:lpstr>
      <vt:lpstr>Typical Problems with IT  Cost Estimates</vt:lpstr>
      <vt:lpstr>Three –point estimates</vt:lpstr>
      <vt:lpstr>PERT</vt:lpstr>
      <vt:lpstr>COST BUDGETING</vt:lpstr>
      <vt:lpstr>PowerPoint Presentation</vt:lpstr>
      <vt:lpstr>Cost Budgeting techniques</vt:lpstr>
      <vt:lpstr>Surveyor Pro Project Cost Baseline</vt:lpstr>
      <vt:lpstr>COST CONTROL</vt:lpstr>
      <vt:lpstr>PowerPoint Presentation</vt:lpstr>
      <vt:lpstr>Cost Control Techniques</vt:lpstr>
      <vt:lpstr>Earned Value Management (EVM)‏</vt:lpstr>
      <vt:lpstr>EVM Terms</vt:lpstr>
      <vt:lpstr>EVM Terms…</vt:lpstr>
      <vt:lpstr>EVM Terms…</vt:lpstr>
      <vt:lpstr>Rate of Performance</vt:lpstr>
      <vt:lpstr>PowerPoint Presentation</vt:lpstr>
      <vt:lpstr>PowerPoint Presentation</vt:lpstr>
      <vt:lpstr>PowerPoint Presentation</vt:lpstr>
      <vt:lpstr>PowerPoint Presentation</vt:lpstr>
      <vt:lpstr>Earned Value Formulas</vt:lpstr>
      <vt:lpstr>PowerPoint Presentation</vt:lpstr>
      <vt:lpstr>Rules of Thumb for Earned Value Numbers</vt:lpstr>
      <vt:lpstr>PowerPoint Presentation</vt:lpstr>
      <vt:lpstr>Using Software to Assist in Cost Management</vt:lpstr>
      <vt:lpstr>Assignment 1 – Submission March 9,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MSc IS program</dc:title>
  <dc:creator>Victor van Reijswoud</dc:creator>
  <cp:lastModifiedBy>Samali Mlay</cp:lastModifiedBy>
  <cp:revision>134</cp:revision>
  <dcterms:modified xsi:type="dcterms:W3CDTF">2026-03-05T02:16:30Z</dcterms:modified>
</cp:coreProperties>
</file>