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0" d="100"/>
          <a:sy n="120" d="100"/>
        </p:scale>
        <p:origin x="3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8/13/25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8/13/25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533815"/>
          </a:xfrm>
        </p:spPr>
        <p:txBody>
          <a:bodyPr/>
          <a:lstStyle/>
          <a:p>
            <a:r>
              <a:rPr lang="en-US"/>
              <a:t>DEMAND AND SUPPLY FOR </a:t>
            </a:r>
            <a:r>
              <a:rPr lang="en-US" dirty="0"/>
              <a:t>TRANSPORT</a:t>
            </a:r>
          </a:p>
        </p:txBody>
      </p:sp>
    </p:spTree>
    <p:extLst>
      <p:ext uri="{BB962C8B-B14F-4D97-AF65-F5344CB8AC3E}">
        <p14:creationId xmlns:p14="http://schemas.microsoft.com/office/powerpoint/2010/main" val="422721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162050"/>
            <a:ext cx="9601196" cy="4713818"/>
          </a:xfrm>
        </p:spPr>
        <p:txBody>
          <a:bodyPr>
            <a:normAutofit/>
          </a:bodyPr>
          <a:lstStyle/>
          <a:p>
            <a:r>
              <a:rPr lang="en-US" dirty="0"/>
              <a:t>Transport demand that is met by a supply of transport services generates traffic (trucks, trains, ships, airplanes, buses, bicycles, etc.) on the corresponding transport infrastructure networks. </a:t>
            </a:r>
          </a:p>
          <a:p>
            <a:r>
              <a:rPr lang="en-US" dirty="0"/>
              <a:t>The traffic capacity is generally larger than the actual transport demand since the average utilization degree of vehicles rarely reaches 100 percent: e.g. empty hauls of trucks, an underutilized container ship capacity sailing on a shipping route characterized by imbalanced container flows, an underutilized off-peak bus service and the one person per car situation in commuter traffic. </a:t>
            </a:r>
          </a:p>
          <a:p>
            <a:r>
              <a:rPr lang="en-US" dirty="0"/>
              <a:t>There is a simple statistical way to measure transport supply and demand for passengers or freight:</a:t>
            </a:r>
          </a:p>
        </p:txBody>
      </p:sp>
    </p:spTree>
    <p:extLst>
      <p:ext uri="{BB962C8B-B14F-4D97-AF65-F5344CB8AC3E}">
        <p14:creationId xmlns:p14="http://schemas.microsoft.com/office/powerpoint/2010/main" val="194692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of transport demand</a:t>
            </a:r>
          </a:p>
        </p:txBody>
      </p:sp>
      <p:sp>
        <p:nvSpPr>
          <p:cNvPr id="3" name="Content Placeholder 2"/>
          <p:cNvSpPr>
            <a:spLocks noGrp="1"/>
          </p:cNvSpPr>
          <p:nvPr>
            <p:ph idx="1"/>
          </p:nvPr>
        </p:nvSpPr>
        <p:spPr/>
        <p:txBody>
          <a:bodyPr/>
          <a:lstStyle/>
          <a:p>
            <a:r>
              <a:rPr lang="en-US" b="1" dirty="0"/>
              <a:t>The passenger-km </a:t>
            </a:r>
            <a:r>
              <a:rPr lang="en-US" dirty="0"/>
              <a:t>(or passenger-mile) is a common measure expressing the realized passenger transport demand as it compares a transported quantity of passengers with a distance over which it gets carried.</a:t>
            </a:r>
          </a:p>
          <a:p>
            <a:r>
              <a:rPr lang="en-US" dirty="0"/>
              <a:t> </a:t>
            </a:r>
            <a:r>
              <a:rPr lang="en-US" b="1" dirty="0"/>
              <a:t>The ton-km </a:t>
            </a:r>
            <a:r>
              <a:rPr lang="en-US" dirty="0"/>
              <a:t>(or ton-mile) is a common measure expressing the realized freight transport demand. Although both the passenger-km and ton-km are most commonly used to measure realized demand, the measure can equally apply for transport supply.</a:t>
            </a:r>
          </a:p>
        </p:txBody>
      </p:sp>
    </p:spTree>
    <p:extLst>
      <p:ext uri="{BB962C8B-B14F-4D97-AF65-F5344CB8AC3E}">
        <p14:creationId xmlns:p14="http://schemas.microsoft.com/office/powerpoint/2010/main" val="133715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of transport supply</a:t>
            </a:r>
          </a:p>
        </p:txBody>
      </p:sp>
      <p:sp>
        <p:nvSpPr>
          <p:cNvPr id="3" name="Content Placeholder 2"/>
          <p:cNvSpPr>
            <a:spLocks noGrp="1"/>
          </p:cNvSpPr>
          <p:nvPr>
            <p:ph idx="1"/>
          </p:nvPr>
        </p:nvSpPr>
        <p:spPr/>
        <p:txBody>
          <a:bodyPr/>
          <a:lstStyle/>
          <a:p>
            <a:r>
              <a:rPr lang="en-US" dirty="0"/>
              <a:t>Transport supply can be simplified by a set of functions representing what are the main variables influencing the capacity of transport systems.</a:t>
            </a:r>
          </a:p>
          <a:p>
            <a:r>
              <a:rPr lang="en-US" dirty="0"/>
              <a:t> These variables are different for each mode. For road, rail and telecommunications, transport supply is often dependent on the capacity of the routes and vehicles (modal supply) while for air and maritime transportation transport supply is strongly influenced by the capacity of the terminals (intermodal supply).</a:t>
            </a:r>
          </a:p>
        </p:txBody>
      </p:sp>
    </p:spTree>
    <p:extLst>
      <p:ext uri="{BB962C8B-B14F-4D97-AF65-F5344CB8AC3E}">
        <p14:creationId xmlns:p14="http://schemas.microsoft.com/office/powerpoint/2010/main" val="377241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fontScale="92500"/>
          </a:bodyPr>
          <a:lstStyle/>
          <a:p>
            <a:r>
              <a:rPr lang="en-US" b="1" dirty="0"/>
              <a:t>Modal supply</a:t>
            </a:r>
            <a:r>
              <a:rPr lang="en-US" dirty="0"/>
              <a:t>. The supply of one mode influences the supply of others, such for roads where different modes compete for the same infrastructure, especially in congested areas. For instance, transport supply for cars and trucks is inversely proportional since they share the same road infrastructure. </a:t>
            </a:r>
          </a:p>
          <a:p>
            <a:r>
              <a:rPr lang="en-US" b="1" dirty="0"/>
              <a:t> Intermodal supply</a:t>
            </a:r>
            <a:r>
              <a:rPr lang="en-US" dirty="0"/>
              <a:t>. Transport supply is also dependent of the transshipment capacity of intermodal infrastructures. For instance, the maximum number flights per day between New York and Chicago cannot be superior to the daily capacity of the airports of New York and Chicago, even though the New York - Chicago air corridor has potentially a very high capacity.</a:t>
            </a:r>
          </a:p>
        </p:txBody>
      </p:sp>
    </p:spTree>
    <p:extLst>
      <p:ext uri="{BB962C8B-B14F-4D97-AF65-F5344CB8AC3E}">
        <p14:creationId xmlns:p14="http://schemas.microsoft.com/office/powerpoint/2010/main" val="146428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889760"/>
            <a:ext cx="9601196" cy="3986108"/>
          </a:xfrm>
        </p:spPr>
        <p:txBody>
          <a:bodyPr>
            <a:normAutofit lnSpcReduction="10000"/>
          </a:bodyPr>
          <a:lstStyle/>
          <a:p>
            <a:r>
              <a:rPr lang="en-US" dirty="0"/>
              <a:t>NOTE</a:t>
            </a:r>
          </a:p>
          <a:p>
            <a:r>
              <a:rPr lang="en-US" dirty="0"/>
              <a:t>Transport demand tends to be expressed at specific times that are related to economic and social activity patterns. In many cases, transport demand is stable and recurrent, which allows a good approximation in planning services. </a:t>
            </a:r>
          </a:p>
          <a:p>
            <a:r>
              <a:rPr lang="en-US" dirty="0"/>
              <a:t>In other cases, transport demand is unstable and uncertain, which makes it difficult to offer an adequate level of service. For instance, commuting is a recurring and predictable pattern of movements, while emergency response vehicles such as ambulances are dealing with an unpredictable demand that can be expressed as a probability</a:t>
            </a:r>
          </a:p>
        </p:txBody>
      </p:sp>
    </p:spTree>
    <p:extLst>
      <p:ext uri="{BB962C8B-B14F-4D97-AF65-F5344CB8AC3E}">
        <p14:creationId xmlns:p14="http://schemas.microsoft.com/office/powerpoint/2010/main" val="342498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584960"/>
            <a:ext cx="9601196" cy="4290907"/>
          </a:xfrm>
        </p:spPr>
        <p:txBody>
          <a:bodyPr/>
          <a:lstStyle/>
          <a:p>
            <a:pPr marL="0" indent="0">
              <a:buNone/>
            </a:pPr>
            <a:r>
              <a:rPr lang="en-US" dirty="0"/>
              <a:t>Transport demand functions vary according to the nature of what is to be transported;</a:t>
            </a:r>
          </a:p>
          <a:p>
            <a:r>
              <a:rPr lang="en-US" dirty="0"/>
              <a:t>Passenger</a:t>
            </a:r>
          </a:p>
          <a:p>
            <a:r>
              <a:rPr lang="en-US" dirty="0"/>
              <a:t>Freight</a:t>
            </a:r>
          </a:p>
          <a:p>
            <a:r>
              <a:rPr lang="en-US" dirty="0"/>
              <a:t>information</a:t>
            </a:r>
          </a:p>
        </p:txBody>
      </p:sp>
    </p:spTree>
    <p:extLst>
      <p:ext uri="{BB962C8B-B14F-4D97-AF65-F5344CB8AC3E}">
        <p14:creationId xmlns:p14="http://schemas.microsoft.com/office/powerpoint/2010/main" val="240260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Supply / Demand Relationships</a:t>
            </a:r>
          </a:p>
        </p:txBody>
      </p:sp>
      <p:sp>
        <p:nvSpPr>
          <p:cNvPr id="3" name="Content Placeholder 2"/>
          <p:cNvSpPr>
            <a:spLocks noGrp="1"/>
          </p:cNvSpPr>
          <p:nvPr>
            <p:ph idx="1"/>
          </p:nvPr>
        </p:nvSpPr>
        <p:spPr/>
        <p:txBody>
          <a:bodyPr/>
          <a:lstStyle/>
          <a:p>
            <a:r>
              <a:rPr lang="en-US" b="1" dirty="0"/>
              <a:t>Entry costs</a:t>
            </a:r>
            <a:r>
              <a:rPr lang="en-US" dirty="0"/>
              <a:t>. These are the costs incurred to operate at least one vehicle in a transport system.</a:t>
            </a:r>
          </a:p>
          <a:p>
            <a:r>
              <a:rPr lang="en-US" b="1" dirty="0"/>
              <a:t>Public sector</a:t>
            </a:r>
            <a:r>
              <a:rPr lang="en-US" dirty="0"/>
              <a:t>. Few other sectors of the economy have seen such a high level of public involvement than transportation, which creates many disruptions in conventional price mechanisms.</a:t>
            </a:r>
          </a:p>
          <a:p>
            <a:r>
              <a:rPr lang="en-US" b="1" dirty="0"/>
              <a:t>Elasticity. </a:t>
            </a:r>
            <a:r>
              <a:rPr lang="en-US" dirty="0"/>
              <a:t>The notion of price elasticity is at the core of transport demand and refers to the variation of demand in response to a variation of cost</a:t>
            </a:r>
          </a:p>
        </p:txBody>
      </p:sp>
    </p:spTree>
    <p:extLst>
      <p:ext uri="{BB962C8B-B14F-4D97-AF65-F5344CB8AC3E}">
        <p14:creationId xmlns:p14="http://schemas.microsoft.com/office/powerpoint/2010/main" val="1378327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need transport</a:t>
            </a:r>
          </a:p>
        </p:txBody>
      </p:sp>
      <p:sp>
        <p:nvSpPr>
          <p:cNvPr id="3" name="Content Placeholder 2"/>
          <p:cNvSpPr>
            <a:spLocks noGrp="1"/>
          </p:cNvSpPr>
          <p:nvPr>
            <p:ph idx="1"/>
          </p:nvPr>
        </p:nvSpPr>
        <p:spPr/>
        <p:txBody>
          <a:bodyPr>
            <a:normAutofit fontScale="77500" lnSpcReduction="20000"/>
          </a:bodyPr>
          <a:lstStyle/>
          <a:p>
            <a:r>
              <a:rPr lang="en-US" dirty="0"/>
              <a:t>Mobility</a:t>
            </a:r>
          </a:p>
          <a:p>
            <a:r>
              <a:rPr lang="en-US" dirty="0"/>
              <a:t> Basic needs</a:t>
            </a:r>
          </a:p>
          <a:p>
            <a:r>
              <a:rPr lang="en-US" dirty="0"/>
              <a:t> Accessibility </a:t>
            </a:r>
          </a:p>
          <a:p>
            <a:r>
              <a:rPr lang="en-US" dirty="0"/>
              <a:t>Movement of raw materials </a:t>
            </a:r>
          </a:p>
          <a:p>
            <a:r>
              <a:rPr lang="en-US" dirty="0"/>
              <a:t>Movement of manufactured and or completed goods</a:t>
            </a:r>
          </a:p>
          <a:p>
            <a:r>
              <a:rPr lang="en-US" dirty="0"/>
              <a:t> Area administration by the government </a:t>
            </a:r>
          </a:p>
          <a:p>
            <a:r>
              <a:rPr lang="en-US" dirty="0"/>
              <a:t>Access to social services communication</a:t>
            </a:r>
          </a:p>
          <a:p>
            <a:r>
              <a:rPr lang="en-US" dirty="0"/>
              <a:t> means International trade </a:t>
            </a:r>
          </a:p>
          <a:p>
            <a:r>
              <a:rPr lang="en-US" dirty="0"/>
              <a:t>Link between markets (Scarcity and Surplus prevention)</a:t>
            </a:r>
          </a:p>
        </p:txBody>
      </p:sp>
    </p:spTree>
    <p:extLst>
      <p:ext uri="{BB962C8B-B14F-4D97-AF65-F5344CB8AC3E}">
        <p14:creationId xmlns:p14="http://schemas.microsoft.com/office/powerpoint/2010/main" val="278091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determining demand for transport</a:t>
            </a:r>
          </a:p>
        </p:txBody>
      </p:sp>
      <p:sp>
        <p:nvSpPr>
          <p:cNvPr id="3" name="Content Placeholder 2"/>
          <p:cNvSpPr>
            <a:spLocks noGrp="1"/>
          </p:cNvSpPr>
          <p:nvPr>
            <p:ph idx="1"/>
          </p:nvPr>
        </p:nvSpPr>
        <p:spPr/>
        <p:txBody>
          <a:bodyPr>
            <a:normAutofit lnSpcReduction="10000"/>
          </a:bodyPr>
          <a:lstStyle/>
          <a:p>
            <a:r>
              <a:rPr lang="en-US" dirty="0"/>
              <a:t>Physical characteristics (clothing, perishability, durability, electronics)</a:t>
            </a:r>
          </a:p>
          <a:p>
            <a:r>
              <a:rPr lang="en-US" dirty="0"/>
              <a:t>Price of the mode of transport</a:t>
            </a:r>
          </a:p>
          <a:p>
            <a:r>
              <a:rPr lang="en-US" dirty="0"/>
              <a:t>Relative prices charged by </a:t>
            </a:r>
            <a:r>
              <a:rPr lang="en-US" dirty="0" err="1"/>
              <a:t>rhe</a:t>
            </a:r>
            <a:r>
              <a:rPr lang="en-US" dirty="0"/>
              <a:t> different operatives</a:t>
            </a:r>
          </a:p>
          <a:p>
            <a:r>
              <a:rPr lang="en-US" dirty="0"/>
              <a:t>Passenger income</a:t>
            </a:r>
          </a:p>
          <a:p>
            <a:r>
              <a:rPr lang="en-US" dirty="0"/>
              <a:t>Speed of service</a:t>
            </a:r>
          </a:p>
          <a:p>
            <a:r>
              <a:rPr lang="en-US" dirty="0"/>
              <a:t>Quality of service </a:t>
            </a:r>
          </a:p>
          <a:p>
            <a:r>
              <a:rPr lang="en-US" dirty="0"/>
              <a:t>Standards of service</a:t>
            </a:r>
          </a:p>
        </p:txBody>
      </p:sp>
    </p:spTree>
    <p:extLst>
      <p:ext uri="{BB962C8B-B14F-4D97-AF65-F5344CB8AC3E}">
        <p14:creationId xmlns:p14="http://schemas.microsoft.com/office/powerpoint/2010/main" val="128902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a:t>Comfort </a:t>
            </a:r>
          </a:p>
          <a:p>
            <a:r>
              <a:rPr lang="en-US" dirty="0"/>
              <a:t>Reliability</a:t>
            </a:r>
          </a:p>
          <a:p>
            <a:r>
              <a:rPr lang="en-US" dirty="0"/>
              <a:t>Safety</a:t>
            </a:r>
          </a:p>
          <a:p>
            <a:endParaRPr lang="en-US" dirty="0"/>
          </a:p>
        </p:txBody>
      </p:sp>
    </p:spTree>
    <p:extLst>
      <p:ext uri="{BB962C8B-B14F-4D97-AF65-F5344CB8AC3E}">
        <p14:creationId xmlns:p14="http://schemas.microsoft.com/office/powerpoint/2010/main" val="420111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119352"/>
            <a:ext cx="9601196" cy="4950371"/>
          </a:xfrm>
        </p:spPr>
        <p:txBody>
          <a:bodyPr>
            <a:normAutofit/>
          </a:bodyPr>
          <a:lstStyle/>
          <a:p>
            <a:r>
              <a:rPr lang="en-US" dirty="0"/>
              <a:t>Each transport mode shares the common goal of fulfilling a derived transport demand, and each transport mode thus fills the purpose of supporting </a:t>
            </a:r>
            <a:r>
              <a:rPr lang="en-US" b="1" dirty="0"/>
              <a:t>mobility.</a:t>
            </a:r>
          </a:p>
          <a:p>
            <a:r>
              <a:rPr lang="en-US" dirty="0"/>
              <a:t>Transportation is a service that must be utilized immediately since unlike the resources it often carries, the transport service itself cannot be stored.</a:t>
            </a:r>
          </a:p>
          <a:p>
            <a:r>
              <a:rPr lang="en-US" dirty="0"/>
              <a:t>Mobility must occur over transport infrastructures having a fixed capacity, providing a </a:t>
            </a:r>
            <a:r>
              <a:rPr lang="en-US" b="1" dirty="0"/>
              <a:t>transport supply.</a:t>
            </a:r>
          </a:p>
          <a:p>
            <a:r>
              <a:rPr lang="en-US" dirty="0"/>
              <a:t>In several instances, transport demand is answered in the simplest means possible, notably by walking. However, in some cases elaborate and expensive infrastructures and modes are required to provide mobility, such as for international air transportation.</a:t>
            </a:r>
            <a:endParaRPr lang="en-US" b="1" dirty="0"/>
          </a:p>
        </p:txBody>
      </p:sp>
    </p:spTree>
    <p:extLst>
      <p:ext uri="{BB962C8B-B14F-4D97-AF65-F5344CB8AC3E}">
        <p14:creationId xmlns:p14="http://schemas.microsoft.com/office/powerpoint/2010/main" val="1873740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has need for transport</a:t>
            </a:r>
          </a:p>
        </p:txBody>
      </p:sp>
      <p:sp>
        <p:nvSpPr>
          <p:cNvPr id="3" name="Content Placeholder 2"/>
          <p:cNvSpPr>
            <a:spLocks noGrp="1"/>
          </p:cNvSpPr>
          <p:nvPr>
            <p:ph idx="1"/>
          </p:nvPr>
        </p:nvSpPr>
        <p:spPr/>
        <p:txBody>
          <a:bodyPr/>
          <a:lstStyle/>
          <a:p>
            <a:r>
              <a:rPr lang="en-US" dirty="0"/>
              <a:t>Households Supplying FOP Accessing Markets Access to social services (Healthcare, Education services)</a:t>
            </a:r>
          </a:p>
          <a:p>
            <a:r>
              <a:rPr lang="en-US" dirty="0"/>
              <a:t>Firms In addition to Manufacturers, whole and or retail traders and Distributers Access to FOP Access o raw materials Access to market for their products Movement of Raw materials and finished goods.</a:t>
            </a:r>
          </a:p>
          <a:p>
            <a:r>
              <a:rPr lang="en-US" dirty="0"/>
              <a:t>Government Administration of the different regions or areas Security and stability.</a:t>
            </a:r>
          </a:p>
        </p:txBody>
      </p:sp>
    </p:spTree>
    <p:extLst>
      <p:ext uri="{BB962C8B-B14F-4D97-AF65-F5344CB8AC3E}">
        <p14:creationId xmlns:p14="http://schemas.microsoft.com/office/powerpoint/2010/main" val="71333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706880"/>
            <a:ext cx="9601196" cy="4168988"/>
          </a:xfrm>
        </p:spPr>
        <p:txBody>
          <a:bodyPr/>
          <a:lstStyle/>
          <a:p>
            <a:pPr marL="0" indent="0">
              <a:buNone/>
            </a:pPr>
            <a:r>
              <a:rPr lang="en-US" dirty="0"/>
              <a:t>NOTE</a:t>
            </a:r>
          </a:p>
          <a:p>
            <a:pPr marL="0" indent="0">
              <a:buNone/>
            </a:pPr>
            <a:endParaRPr lang="en-US" dirty="0"/>
          </a:p>
          <a:p>
            <a:pPr marL="0" indent="0">
              <a:buNone/>
            </a:pPr>
            <a:r>
              <a:rPr lang="en-US" dirty="0"/>
              <a:t>Distinction between the demand for goods and passenger transport is important for 3 reasons;</a:t>
            </a:r>
          </a:p>
          <a:p>
            <a:r>
              <a:rPr lang="en-US" dirty="0"/>
              <a:t>I answers the questions as to who has the need for transport </a:t>
            </a:r>
          </a:p>
          <a:p>
            <a:r>
              <a:rPr lang="en-US" dirty="0"/>
              <a:t>It helps in understanding the demand transport cannot be observed in only one way </a:t>
            </a:r>
          </a:p>
          <a:p>
            <a:r>
              <a:rPr lang="en-US" dirty="0"/>
              <a:t>It leads to a conclusion that there is different transport needs</a:t>
            </a:r>
          </a:p>
        </p:txBody>
      </p:sp>
      <p:sp>
        <p:nvSpPr>
          <p:cNvPr id="4" name="Rectangle 3"/>
          <p:cNvSpPr/>
          <p:nvPr/>
        </p:nvSpPr>
        <p:spPr>
          <a:xfrm>
            <a:off x="258763" y="6823760"/>
            <a:ext cx="6096000" cy="646331"/>
          </a:xfrm>
          <a:prstGeom prst="rect">
            <a:avLst/>
          </a:prstGeom>
        </p:spPr>
        <p:txBody>
          <a:bodyPr>
            <a:spAutoFit/>
          </a:bodyPr>
          <a:lstStyle/>
          <a:p>
            <a:r>
              <a:rPr lang="en-US" dirty="0"/>
              <a:t>Distinction between the demand for goods and passenger transport is important for 3 reasons I answers the questions as to </a:t>
            </a:r>
          </a:p>
        </p:txBody>
      </p:sp>
    </p:spTree>
    <p:extLst>
      <p:ext uri="{BB962C8B-B14F-4D97-AF65-F5344CB8AC3E}">
        <p14:creationId xmlns:p14="http://schemas.microsoft.com/office/powerpoint/2010/main" val="98381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Characteristics of the demand for transport</a:t>
            </a:r>
          </a:p>
        </p:txBody>
      </p:sp>
      <p:sp>
        <p:nvSpPr>
          <p:cNvPr id="3" name="Content Placeholder 2"/>
          <p:cNvSpPr>
            <a:spLocks noGrp="1"/>
          </p:cNvSpPr>
          <p:nvPr>
            <p:ph idx="1"/>
          </p:nvPr>
        </p:nvSpPr>
        <p:spPr/>
        <p:txBody>
          <a:bodyPr>
            <a:normAutofit fontScale="77500" lnSpcReduction="20000"/>
          </a:bodyPr>
          <a:lstStyle/>
          <a:p>
            <a:r>
              <a:rPr lang="en-US" dirty="0"/>
              <a:t>Variation in demand</a:t>
            </a:r>
          </a:p>
          <a:p>
            <a:r>
              <a:rPr lang="en-US" dirty="0"/>
              <a:t>Transport as a product</a:t>
            </a:r>
          </a:p>
          <a:p>
            <a:r>
              <a:rPr lang="en-US" dirty="0"/>
              <a:t>Transport as a derived demand</a:t>
            </a:r>
          </a:p>
          <a:p>
            <a:r>
              <a:rPr lang="en-US" dirty="0"/>
              <a:t>Fluctuations due to weather conditions</a:t>
            </a:r>
          </a:p>
          <a:p>
            <a:r>
              <a:rPr lang="en-US" dirty="0"/>
              <a:t>Reliability/timekeeping</a:t>
            </a:r>
          </a:p>
          <a:p>
            <a:r>
              <a:rPr lang="en-US" dirty="0"/>
              <a:t> Availability of information</a:t>
            </a:r>
          </a:p>
          <a:p>
            <a:r>
              <a:rPr lang="en-US" dirty="0"/>
              <a:t> Adequate waiting facilities</a:t>
            </a:r>
          </a:p>
          <a:p>
            <a:r>
              <a:rPr lang="en-US" dirty="0"/>
              <a:t> Quality characteristics of the journey (</a:t>
            </a:r>
            <a:r>
              <a:rPr lang="en-US" dirty="0" err="1"/>
              <a:t>eg</a:t>
            </a:r>
            <a:r>
              <a:rPr lang="en-US" dirty="0"/>
              <a:t> noise, congestion, smoking)</a:t>
            </a:r>
          </a:p>
          <a:p>
            <a:r>
              <a:rPr lang="en-US" dirty="0"/>
              <a:t> Flexible in times of day to travel</a:t>
            </a:r>
          </a:p>
        </p:txBody>
      </p:sp>
    </p:spTree>
    <p:extLst>
      <p:ext uri="{BB962C8B-B14F-4D97-AF65-F5344CB8AC3E}">
        <p14:creationId xmlns:p14="http://schemas.microsoft.com/office/powerpoint/2010/main" val="437934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 between demand for transport and demand for products</a:t>
            </a:r>
          </a:p>
        </p:txBody>
      </p:sp>
      <p:sp>
        <p:nvSpPr>
          <p:cNvPr id="3" name="Content Placeholder 2"/>
          <p:cNvSpPr>
            <a:spLocks noGrp="1"/>
          </p:cNvSpPr>
          <p:nvPr>
            <p:ph idx="1"/>
          </p:nvPr>
        </p:nvSpPr>
        <p:spPr/>
        <p:txBody>
          <a:bodyPr/>
          <a:lstStyle/>
          <a:p>
            <a:r>
              <a:rPr lang="en-US" dirty="0"/>
              <a:t>In observing the difference between demand for transport and demand for products we consider the following factors</a:t>
            </a:r>
          </a:p>
          <a:p>
            <a:pPr marL="457200" lvl="1" indent="0">
              <a:buNone/>
            </a:pPr>
            <a:r>
              <a:rPr lang="en-US" dirty="0"/>
              <a:t> 1. Derived nature of transport demand</a:t>
            </a:r>
          </a:p>
          <a:p>
            <a:pPr marL="457200" lvl="1" indent="0">
              <a:buNone/>
            </a:pPr>
            <a:r>
              <a:rPr lang="en-US" dirty="0"/>
              <a:t> 2. Storage of transport services (why transport is not stored) </a:t>
            </a:r>
          </a:p>
          <a:p>
            <a:pPr marL="457200" lvl="1" indent="0">
              <a:buNone/>
            </a:pPr>
            <a:r>
              <a:rPr lang="en-US" dirty="0"/>
              <a:t>3. Specification and testing of appropriate demand models for travelers</a:t>
            </a:r>
          </a:p>
        </p:txBody>
      </p:sp>
    </p:spTree>
    <p:extLst>
      <p:ext uri="{BB962C8B-B14F-4D97-AF65-F5344CB8AC3E}">
        <p14:creationId xmlns:p14="http://schemas.microsoft.com/office/powerpoint/2010/main" val="2800029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Derived Nature of Transport Demand</a:t>
            </a:r>
          </a:p>
        </p:txBody>
      </p:sp>
      <p:sp>
        <p:nvSpPr>
          <p:cNvPr id="3" name="Content Placeholder 2"/>
          <p:cNvSpPr>
            <a:spLocks noGrp="1"/>
          </p:cNvSpPr>
          <p:nvPr>
            <p:ph idx="1"/>
          </p:nvPr>
        </p:nvSpPr>
        <p:spPr/>
        <p:txBody>
          <a:bodyPr>
            <a:normAutofit lnSpcReduction="10000"/>
          </a:bodyPr>
          <a:lstStyle/>
          <a:p>
            <a:r>
              <a:rPr lang="en-US" dirty="0"/>
              <a:t>The demand for transport originate from the demand for social activities. Assume that a product must be transported from town A to town B, in the figure below we indicate how the demand curve for transportation of a product from A to B can be derived directly from the demand for a particular product in town B.</a:t>
            </a:r>
          </a:p>
          <a:p>
            <a:r>
              <a:rPr lang="en-US" dirty="0"/>
              <a:t>There are two major types of derived transport demand:</a:t>
            </a:r>
          </a:p>
          <a:p>
            <a:pPr lvl="1">
              <a:buFont typeface="Wingdings" panose="05000000000000000000" pitchFamily="2" charset="2"/>
              <a:buChar char="ü"/>
            </a:pPr>
            <a:r>
              <a:rPr lang="en-US" dirty="0"/>
              <a:t>Direct derived demand</a:t>
            </a:r>
          </a:p>
          <a:p>
            <a:pPr lvl="1">
              <a:buFont typeface="Wingdings" panose="05000000000000000000" pitchFamily="2" charset="2"/>
              <a:buChar char="ü"/>
            </a:pPr>
            <a:r>
              <a:rPr lang="en-US" dirty="0"/>
              <a:t>Indirect derived demand</a:t>
            </a:r>
          </a:p>
        </p:txBody>
      </p:sp>
    </p:spTree>
    <p:extLst>
      <p:ext uri="{BB962C8B-B14F-4D97-AF65-F5344CB8AC3E}">
        <p14:creationId xmlns:p14="http://schemas.microsoft.com/office/powerpoint/2010/main" val="1266696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of transport (why transport can not be stored)</a:t>
            </a:r>
          </a:p>
        </p:txBody>
      </p:sp>
      <p:sp>
        <p:nvSpPr>
          <p:cNvPr id="3" name="Content Placeholder 2"/>
          <p:cNvSpPr>
            <a:spLocks noGrp="1"/>
          </p:cNvSpPr>
          <p:nvPr>
            <p:ph idx="1"/>
          </p:nvPr>
        </p:nvSpPr>
        <p:spPr/>
        <p:txBody>
          <a:bodyPr>
            <a:normAutofit fontScale="92500" lnSpcReduction="20000"/>
          </a:bodyPr>
          <a:lstStyle/>
          <a:p>
            <a:r>
              <a:rPr lang="en-US" dirty="0"/>
              <a:t> In order to provide for fluctuations, goods must be stored so that they can be supplied during the period of scarcity. In case of transport, this strategy cannot be employed to the same extent and in a certain sense. Transport is provided even when there is no demand for it. </a:t>
            </a:r>
          </a:p>
          <a:p>
            <a:r>
              <a:rPr lang="en-US" dirty="0"/>
              <a:t>For example, when an Air craft is ready to depart, it can depart with empty seats. Therefore, if a vehicle (for instance, a bus, a train, or an aircraft) has excess capacity when it leaves for a trip, the excess capacity cannot be used later at all. In addition, presence of excess capacity implies that the vehicle is operating at lower level than its best operating level (BOL). The best operating level (BOL) is the level of operation or utilization where average cost per unit of passenger or goods is minimum</a:t>
            </a:r>
          </a:p>
        </p:txBody>
      </p:sp>
    </p:spTree>
    <p:extLst>
      <p:ext uri="{BB962C8B-B14F-4D97-AF65-F5344CB8AC3E}">
        <p14:creationId xmlns:p14="http://schemas.microsoft.com/office/powerpoint/2010/main" val="121905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5043" y="1056290"/>
            <a:ext cx="9601196" cy="4146331"/>
          </a:xfrm>
        </p:spPr>
        <p:txBody>
          <a:bodyPr>
            <a:normAutofit/>
          </a:bodyPr>
          <a:lstStyle/>
          <a:p>
            <a:pPr marL="0" indent="0">
              <a:buNone/>
            </a:pPr>
            <a:r>
              <a:rPr lang="en-US" dirty="0"/>
              <a:t>Transportation is a market composed of;</a:t>
            </a:r>
          </a:p>
          <a:p>
            <a:pPr lvl="1">
              <a:buFont typeface="Wingdings" panose="05000000000000000000" pitchFamily="2" charset="2"/>
              <a:buChar char="ü"/>
            </a:pPr>
            <a:r>
              <a:rPr lang="en-US" dirty="0"/>
              <a:t> suppliers of transport services </a:t>
            </a:r>
          </a:p>
          <a:p>
            <a:pPr lvl="1">
              <a:buFont typeface="Wingdings" panose="05000000000000000000" pitchFamily="2" charset="2"/>
              <a:buChar char="ü"/>
            </a:pPr>
            <a:r>
              <a:rPr lang="en-US" dirty="0"/>
              <a:t> users of these services.</a:t>
            </a:r>
          </a:p>
          <a:p>
            <a:pPr marL="457200" lvl="1" indent="0">
              <a:buNone/>
            </a:pPr>
            <a:r>
              <a:rPr lang="en-US" b="1" dirty="0"/>
              <a:t>NOTE</a:t>
            </a:r>
          </a:p>
          <a:p>
            <a:pPr marL="457200" lvl="1" indent="0">
              <a:buNone/>
            </a:pPr>
            <a:r>
              <a:rPr lang="en-US" dirty="0"/>
              <a:t>Well functioning transport markets should allow transport supply to meet transport demand so that transport needs for mobility are satisfied.</a:t>
            </a:r>
          </a:p>
          <a:p>
            <a:pPr marL="457200" lvl="1" indent="0">
              <a:buNone/>
            </a:pPr>
            <a:r>
              <a:rPr lang="en-US" dirty="0"/>
              <a:t>Without movement infrastructure would be useless and without infrastructure movement will not occur so the interdependence of the two concepts i.e. </a:t>
            </a:r>
            <a:r>
              <a:rPr lang="en-US" b="1" i="1" dirty="0"/>
              <a:t>supply and demand </a:t>
            </a:r>
            <a:r>
              <a:rPr lang="en-US" dirty="0"/>
              <a:t>for transport are very crucial.</a:t>
            </a:r>
          </a:p>
        </p:txBody>
      </p:sp>
    </p:spTree>
    <p:extLst>
      <p:ext uri="{BB962C8B-B14F-4D97-AF65-F5344CB8AC3E}">
        <p14:creationId xmlns:p14="http://schemas.microsoft.com/office/powerpoint/2010/main" val="28184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demand</a:t>
            </a:r>
          </a:p>
        </p:txBody>
      </p:sp>
      <p:sp>
        <p:nvSpPr>
          <p:cNvPr id="3" name="Content Placeholder 2"/>
          <p:cNvSpPr>
            <a:spLocks noGrp="1"/>
          </p:cNvSpPr>
          <p:nvPr>
            <p:ph idx="1"/>
          </p:nvPr>
        </p:nvSpPr>
        <p:spPr/>
        <p:txBody>
          <a:bodyPr/>
          <a:lstStyle/>
          <a:p>
            <a:r>
              <a:rPr lang="en-US" dirty="0"/>
              <a:t>. These are transport needs, even if those needs are satisfied; fully, partially or not at all.</a:t>
            </a:r>
          </a:p>
          <a:p>
            <a:r>
              <a:rPr lang="en-US" dirty="0"/>
              <a:t>Transport demand is generated by the economy, which is composed of persons, institutions and industries  which generates movements of people and freight. </a:t>
            </a:r>
          </a:p>
          <a:p>
            <a:r>
              <a:rPr lang="en-US" dirty="0"/>
              <a:t>A distinction can be made between consumptive and productive transport needs</a:t>
            </a:r>
          </a:p>
        </p:txBody>
      </p:sp>
    </p:spTree>
    <p:extLst>
      <p:ext uri="{BB962C8B-B14F-4D97-AF65-F5344CB8AC3E}">
        <p14:creationId xmlns:p14="http://schemas.microsoft.com/office/powerpoint/2010/main" val="290315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Productive transport needs,</a:t>
            </a:r>
          </a:p>
        </p:txBody>
      </p:sp>
      <p:sp>
        <p:nvSpPr>
          <p:cNvPr id="3" name="Content Placeholder 2"/>
          <p:cNvSpPr>
            <a:spLocks noGrp="1"/>
          </p:cNvSpPr>
          <p:nvPr>
            <p:ph idx="1"/>
          </p:nvPr>
        </p:nvSpPr>
        <p:spPr/>
        <p:txBody>
          <a:bodyPr/>
          <a:lstStyle/>
          <a:p>
            <a:r>
              <a:rPr lang="en-US" dirty="0"/>
              <a:t>These have a clear economic focus. For example, the transport of semi-finished products from one production site to the final production or assembly site creates added value in the production process by benefiting from the locational advantages of each of the production sites.</a:t>
            </a:r>
          </a:p>
        </p:txBody>
      </p:sp>
    </p:spTree>
    <p:extLst>
      <p:ext uri="{BB962C8B-B14F-4D97-AF65-F5344CB8AC3E}">
        <p14:creationId xmlns:p14="http://schemas.microsoft.com/office/powerpoint/2010/main" val="360497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Consumptive transport needs,</a:t>
            </a:r>
          </a:p>
        </p:txBody>
      </p:sp>
      <p:sp>
        <p:nvSpPr>
          <p:cNvPr id="3" name="Content Placeholder 2"/>
          <p:cNvSpPr>
            <a:spLocks noGrp="1"/>
          </p:cNvSpPr>
          <p:nvPr>
            <p:ph idx="1"/>
          </p:nvPr>
        </p:nvSpPr>
        <p:spPr/>
        <p:txBody>
          <a:bodyPr>
            <a:normAutofit/>
          </a:bodyPr>
          <a:lstStyle/>
          <a:p>
            <a:r>
              <a:rPr lang="en-US" dirty="0"/>
              <a:t>These generate less visible added value. For example, a road trip does not really add value in a pure economic sense, but generates subjective utility and satisfaction to the users.</a:t>
            </a:r>
          </a:p>
          <a:p>
            <a:r>
              <a:rPr lang="en-US" dirty="0"/>
              <a:t> Transport demand can vary under two circumstances that are often concomitant; the quantity of passengers or freight increases or the distance over which these passengers or freight are carried increases. </a:t>
            </a:r>
          </a:p>
        </p:txBody>
      </p:sp>
    </p:spTree>
    <p:extLst>
      <p:ext uri="{BB962C8B-B14F-4D97-AF65-F5344CB8AC3E}">
        <p14:creationId xmlns:p14="http://schemas.microsoft.com/office/powerpoint/2010/main" val="198626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supply</a:t>
            </a:r>
          </a:p>
        </p:txBody>
      </p:sp>
      <p:sp>
        <p:nvSpPr>
          <p:cNvPr id="3" name="Content Placeholder 2"/>
          <p:cNvSpPr>
            <a:spLocks noGrp="1"/>
          </p:cNvSpPr>
          <p:nvPr>
            <p:ph idx="1"/>
          </p:nvPr>
        </p:nvSpPr>
        <p:spPr/>
        <p:txBody>
          <a:bodyPr/>
          <a:lstStyle/>
          <a:p>
            <a:r>
              <a:rPr lang="en-US" dirty="0"/>
              <a:t>Similarly transport supply, it is expressed in terms of number of people, volume, or tons per unit of time and space</a:t>
            </a:r>
          </a:p>
        </p:txBody>
      </p:sp>
    </p:spTree>
    <p:extLst>
      <p:ext uri="{BB962C8B-B14F-4D97-AF65-F5344CB8AC3E}">
        <p14:creationId xmlns:p14="http://schemas.microsoft.com/office/powerpoint/2010/main" val="260097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and Demand Functions</a:t>
            </a:r>
          </a:p>
        </p:txBody>
      </p:sp>
      <p:sp>
        <p:nvSpPr>
          <p:cNvPr id="3" name="Content Placeholder 2"/>
          <p:cNvSpPr>
            <a:spLocks noGrp="1"/>
          </p:cNvSpPr>
          <p:nvPr>
            <p:ph idx="1"/>
          </p:nvPr>
        </p:nvSpPr>
        <p:spPr>
          <a:xfrm>
            <a:off x="1295402" y="2427890"/>
            <a:ext cx="9601196" cy="3589868"/>
          </a:xfrm>
        </p:spPr>
        <p:txBody>
          <a:bodyPr>
            <a:normAutofit/>
          </a:bodyPr>
          <a:lstStyle/>
          <a:p>
            <a:r>
              <a:rPr lang="en-US" dirty="0"/>
              <a:t>Transport supply and demand have a reciprocal but asymmetric relation. While a realized transport demand cannot take place without a corresponding level of transport supply, a transport supply can exist without a corresponding transport demand.</a:t>
            </a:r>
          </a:p>
          <a:p>
            <a:r>
              <a:rPr lang="en-US" dirty="0"/>
              <a:t> This is common in infrastructure projects that are designed with a capacity fulfilling an expected demand level, which may or may not materialize, or may take several years to do so.</a:t>
            </a:r>
          </a:p>
        </p:txBody>
      </p:sp>
    </p:spTree>
    <p:extLst>
      <p:ext uri="{BB962C8B-B14F-4D97-AF65-F5344CB8AC3E}">
        <p14:creationId xmlns:p14="http://schemas.microsoft.com/office/powerpoint/2010/main" val="225327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a:bodyPr>
          <a:lstStyle/>
          <a:p>
            <a:pPr marL="0" indent="0">
              <a:buNone/>
            </a:pPr>
            <a:r>
              <a:rPr lang="en-US" dirty="0"/>
              <a:t>There are several reasons that are underlying this notation </a:t>
            </a:r>
            <a:r>
              <a:rPr lang="en-US" dirty="0" err="1"/>
              <a:t>e.g</a:t>
            </a:r>
            <a:r>
              <a:rPr lang="en-US" dirty="0"/>
              <a:t>;</a:t>
            </a:r>
          </a:p>
          <a:p>
            <a:pPr lvl="1"/>
            <a:r>
              <a:rPr lang="en-US" dirty="0"/>
              <a:t>Scheduled transport services, such a public transit or airlines, are offering a transport supply that runs even if the demand is insufficient.</a:t>
            </a:r>
          </a:p>
          <a:p>
            <a:pPr lvl="1"/>
            <a:r>
              <a:rPr lang="en-US" dirty="0"/>
              <a:t>Infrastructures also tend to be designed at a capacity level higher than the expected base scenario in case that demand turns out to be is higher than anticipated.</a:t>
            </a:r>
          </a:p>
          <a:p>
            <a:pPr lvl="1"/>
            <a:r>
              <a:rPr lang="en-US" dirty="0"/>
              <a:t>In other cases, the demand does not materialize, often due to improper planning or unexpected socioeconomic changes.</a:t>
            </a:r>
          </a:p>
          <a:p>
            <a:pPr marL="457200" lvl="1" indent="0">
              <a:buNone/>
            </a:pPr>
            <a:r>
              <a:rPr lang="en-US" dirty="0"/>
              <a:t> among others</a:t>
            </a:r>
          </a:p>
        </p:txBody>
      </p:sp>
    </p:spTree>
    <p:extLst>
      <p:ext uri="{BB962C8B-B14F-4D97-AF65-F5344CB8AC3E}">
        <p14:creationId xmlns:p14="http://schemas.microsoft.com/office/powerpoint/2010/main" val="16563505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179</TotalTime>
  <Words>1746</Words>
  <Application>Microsoft Macintosh PowerPoint</Application>
  <PresentationFormat>Widescreen</PresentationFormat>
  <Paragraphs>110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Garamond</vt:lpstr>
      <vt:lpstr>Wingdings</vt:lpstr>
      <vt:lpstr>Organic</vt:lpstr>
      <vt:lpstr>DEMAND AND SUPPLY FOR TRANSPORT</vt:lpstr>
      <vt:lpstr>PowerPoint Presentation</vt:lpstr>
      <vt:lpstr>PowerPoint Presentation</vt:lpstr>
      <vt:lpstr>Transport demand</vt:lpstr>
      <vt:lpstr>Productive transport needs,</vt:lpstr>
      <vt:lpstr>Consumptive transport needs,</vt:lpstr>
      <vt:lpstr>Transport supply</vt:lpstr>
      <vt:lpstr>Supply and Demand Functions</vt:lpstr>
      <vt:lpstr>Cont’d</vt:lpstr>
      <vt:lpstr>PowerPoint Presentation</vt:lpstr>
      <vt:lpstr>Measure of transport demand</vt:lpstr>
      <vt:lpstr>Measure of transport supply</vt:lpstr>
      <vt:lpstr>Cont’d</vt:lpstr>
      <vt:lpstr>PowerPoint Presentation</vt:lpstr>
      <vt:lpstr>PowerPoint Presentation</vt:lpstr>
      <vt:lpstr>. Supply / Demand Relationships</vt:lpstr>
      <vt:lpstr>Why need transport</vt:lpstr>
      <vt:lpstr>Factors determining demand for transport</vt:lpstr>
      <vt:lpstr>Cont’d</vt:lpstr>
      <vt:lpstr>Who has need for transport</vt:lpstr>
      <vt:lpstr>PowerPoint Presentation</vt:lpstr>
      <vt:lpstr>Characteristics of the demand for transport</vt:lpstr>
      <vt:lpstr>Difference between demand for transport and demand for products</vt:lpstr>
      <vt:lpstr>Derived Nature of Transport Demand</vt:lpstr>
      <vt:lpstr>Storage of transport (why transport can not be stored)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FOR TRANSPORT</dc:title>
  <dc:creator>HP 450</dc:creator>
  <cp:lastModifiedBy>Ronett Atukunda</cp:lastModifiedBy>
  <cp:revision>23</cp:revision>
  <dcterms:created xsi:type="dcterms:W3CDTF">2023-09-23T15:16:21Z</dcterms:created>
  <dcterms:modified xsi:type="dcterms:W3CDTF">2025-08-13T10:28:42Z</dcterms:modified>
</cp:coreProperties>
</file>