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37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7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036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834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178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450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653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683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72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6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8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59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55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68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1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56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81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Business Research Skills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BLEH2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864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Research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Identifying </a:t>
            </a:r>
            <a:r>
              <a:rPr lang="en-US" dirty="0"/>
              <a:t>the </a:t>
            </a:r>
            <a:r>
              <a:rPr lang="en-US" dirty="0" smtClean="0"/>
              <a:t>problem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Reviewing literature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Defining </a:t>
            </a:r>
            <a:r>
              <a:rPr lang="en-US" dirty="0" smtClean="0"/>
              <a:t>objectives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Choosing research </a:t>
            </a:r>
            <a:r>
              <a:rPr lang="en-US" dirty="0" smtClean="0"/>
              <a:t>design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Collecting </a:t>
            </a:r>
            <a:r>
              <a:rPr lang="en-US" dirty="0" smtClean="0"/>
              <a:t>data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Analyzing </a:t>
            </a:r>
            <a:r>
              <a:rPr lang="en-US" dirty="0" smtClean="0"/>
              <a:t>data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Reporting </a:t>
            </a:r>
            <a:r>
              <a:rPr lang="en-US" dirty="0"/>
              <a:t>and </a:t>
            </a:r>
            <a:r>
              <a:rPr lang="en-US" dirty="0" smtClean="0"/>
              <a:t>presenting </a:t>
            </a:r>
            <a:r>
              <a:rPr lang="en-US" dirty="0" smtClean="0"/>
              <a:t>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29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research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Research problem</a:t>
            </a:r>
            <a:endParaRPr lang="en-US" dirty="0"/>
          </a:p>
          <a:p>
            <a:r>
              <a:rPr lang="en-US" dirty="0" smtClean="0"/>
              <a:t>Hypothesis</a:t>
            </a:r>
            <a:endParaRPr lang="en-US" dirty="0"/>
          </a:p>
          <a:p>
            <a:r>
              <a:rPr lang="en-US" dirty="0" smtClean="0"/>
              <a:t>Variables (dependent </a:t>
            </a:r>
            <a:r>
              <a:rPr lang="en-US" dirty="0"/>
              <a:t>and </a:t>
            </a:r>
            <a:r>
              <a:rPr lang="en-US" dirty="0" smtClean="0"/>
              <a:t>independent</a:t>
            </a:r>
            <a:r>
              <a:rPr lang="en-US" dirty="0"/>
              <a:t>)</a:t>
            </a:r>
          </a:p>
          <a:p>
            <a:r>
              <a:rPr lang="en-US" dirty="0" smtClean="0"/>
              <a:t>Population </a:t>
            </a:r>
            <a:r>
              <a:rPr lang="en-US" dirty="0"/>
              <a:t>and </a:t>
            </a:r>
            <a:r>
              <a:rPr lang="en-US" dirty="0" smtClean="0"/>
              <a:t>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27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</a:t>
            </a:r>
            <a:r>
              <a:rPr lang="en-US" dirty="0"/>
              <a:t>the role and importance of business </a:t>
            </a:r>
            <a:r>
              <a:rPr lang="en-US" dirty="0" smtClean="0"/>
              <a:t>research</a:t>
            </a:r>
            <a:endParaRPr lang="en-US" dirty="0"/>
          </a:p>
          <a:p>
            <a:r>
              <a:rPr lang="en-US" dirty="0" smtClean="0"/>
              <a:t>Define </a:t>
            </a:r>
            <a:r>
              <a:rPr lang="en-US" dirty="0"/>
              <a:t>key concepts and principles of business </a:t>
            </a:r>
            <a:r>
              <a:rPr lang="en-US" dirty="0" smtClean="0"/>
              <a:t>research</a:t>
            </a:r>
            <a:endParaRPr lang="en-US" dirty="0"/>
          </a:p>
          <a:p>
            <a:r>
              <a:rPr lang="en-US" dirty="0" smtClean="0"/>
              <a:t>Explore </a:t>
            </a:r>
            <a:r>
              <a:rPr lang="en-US" dirty="0"/>
              <a:t>the application of research in leisure, events, and hospitality </a:t>
            </a: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511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Business Research?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systematic process of collecting, analyzing, and interpreting data to solve business problems or make informed decisions.</a:t>
            </a:r>
          </a:p>
          <a:p>
            <a:r>
              <a:rPr lang="en-US" dirty="0" smtClean="0"/>
              <a:t>Key </a:t>
            </a:r>
            <a:r>
              <a:rPr lang="en-US" dirty="0"/>
              <a:t>Characteristics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Objective </a:t>
            </a:r>
            <a:r>
              <a:rPr lang="en-US" dirty="0"/>
              <a:t>and </a:t>
            </a:r>
            <a:r>
              <a:rPr lang="en-US" dirty="0" smtClean="0"/>
              <a:t>systematic</a:t>
            </a:r>
            <a:endParaRPr lang="en-US" dirty="0"/>
          </a:p>
          <a:p>
            <a:pPr lvl="1"/>
            <a:r>
              <a:rPr lang="en-US" dirty="0" smtClean="0"/>
              <a:t>Empirical </a:t>
            </a:r>
            <a:r>
              <a:rPr lang="en-US" dirty="0"/>
              <a:t>and </a:t>
            </a:r>
            <a:r>
              <a:rPr lang="en-US" dirty="0" smtClean="0"/>
              <a:t>data-driven</a:t>
            </a:r>
            <a:endParaRPr lang="en-US" dirty="0"/>
          </a:p>
          <a:p>
            <a:pPr lvl="1"/>
            <a:r>
              <a:rPr lang="en-US" dirty="0" smtClean="0"/>
              <a:t>Designed </a:t>
            </a:r>
            <a:r>
              <a:rPr lang="en-US" dirty="0"/>
              <a:t>to solve problems or explore </a:t>
            </a:r>
            <a:r>
              <a:rPr lang="en-US" dirty="0" smtClean="0"/>
              <a:t>opportunities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61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Business Research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Informs </a:t>
            </a:r>
            <a:r>
              <a:rPr lang="en-US" dirty="0" smtClean="0"/>
              <a:t>decision-making</a:t>
            </a:r>
            <a:endParaRPr lang="en-US" dirty="0"/>
          </a:p>
          <a:p>
            <a:r>
              <a:rPr lang="en-US" dirty="0" smtClean="0"/>
              <a:t>Identifies </a:t>
            </a:r>
            <a:r>
              <a:rPr lang="en-US" dirty="0"/>
              <a:t>opportunities and </a:t>
            </a:r>
            <a:r>
              <a:rPr lang="en-US" dirty="0" smtClean="0"/>
              <a:t>challenges</a:t>
            </a:r>
            <a:endParaRPr lang="en-US" dirty="0"/>
          </a:p>
          <a:p>
            <a:r>
              <a:rPr lang="en-US" dirty="0" smtClean="0"/>
              <a:t>Provides </a:t>
            </a:r>
            <a:r>
              <a:rPr lang="en-US" dirty="0"/>
              <a:t>insights for strategic </a:t>
            </a:r>
            <a:r>
              <a:rPr lang="en-US" dirty="0" smtClean="0"/>
              <a:t>planning</a:t>
            </a:r>
            <a:endParaRPr lang="en-US" dirty="0"/>
          </a:p>
          <a:p>
            <a:r>
              <a:rPr lang="en-US" dirty="0" smtClean="0"/>
              <a:t>Supports </a:t>
            </a:r>
            <a:r>
              <a:rPr lang="en-US" dirty="0"/>
              <a:t>evidence-based practices in </a:t>
            </a:r>
            <a:r>
              <a:rPr lang="en-US" dirty="0" smtClean="0"/>
              <a:t>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2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use research methods to solve </a:t>
            </a:r>
            <a:br>
              <a:rPr lang="en-US" dirty="0"/>
            </a:br>
            <a:r>
              <a:rPr lang="en-US" dirty="0"/>
              <a:t>problems?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Alternatives to using research to solve problems: </a:t>
            </a:r>
            <a:r>
              <a:rPr lang="en-US" dirty="0"/>
              <a:t>rely on authority (parents, supervisor, </a:t>
            </a:r>
            <a:r>
              <a:rPr lang="en-US" dirty="0" smtClean="0"/>
              <a:t>police</a:t>
            </a:r>
            <a:r>
              <a:rPr lang="en-US" dirty="0"/>
              <a:t>, etc.), personal experience (what happened when I tried </a:t>
            </a:r>
            <a:r>
              <a:rPr lang="en-US" dirty="0" smtClean="0"/>
              <a:t>to </a:t>
            </a:r>
            <a:r>
              <a:rPr lang="en-US" dirty="0"/>
              <a:t>do this before), common sense (apply simple logic), revelation </a:t>
            </a:r>
            <a:r>
              <a:rPr lang="en-US" dirty="0" smtClean="0"/>
              <a:t>(</a:t>
            </a:r>
            <a:r>
              <a:rPr lang="en-US" dirty="0"/>
              <a:t>rely on my god to tell me) or intuition (rely on my instincts or </a:t>
            </a:r>
            <a:r>
              <a:rPr lang="en-US" dirty="0" smtClean="0"/>
              <a:t>feelings</a:t>
            </a:r>
            <a:r>
              <a:rPr lang="en-US" dirty="0"/>
              <a:t>). </a:t>
            </a:r>
          </a:p>
          <a:p>
            <a:r>
              <a:rPr lang="en-US" dirty="0" smtClean="0"/>
              <a:t>How helpful are the above alternatives in addressing the following problems:</a:t>
            </a:r>
          </a:p>
          <a:p>
            <a:pPr lvl="1"/>
            <a:r>
              <a:rPr lang="en-US" dirty="0" smtClean="0"/>
              <a:t>Should </a:t>
            </a:r>
            <a:r>
              <a:rPr lang="en-US" dirty="0"/>
              <a:t>I cross the road at a specific place where there is </a:t>
            </a:r>
            <a:r>
              <a:rPr lang="en-US" dirty="0" smtClean="0"/>
              <a:t>no </a:t>
            </a:r>
            <a:r>
              <a:rPr lang="en-US" dirty="0"/>
              <a:t>pedestrian crossing? </a:t>
            </a:r>
          </a:p>
          <a:p>
            <a:pPr lvl="1"/>
            <a:r>
              <a:rPr lang="en-US" dirty="0" smtClean="0"/>
              <a:t>Who </a:t>
            </a:r>
            <a:r>
              <a:rPr lang="en-US" dirty="0"/>
              <a:t>should I </a:t>
            </a:r>
            <a:r>
              <a:rPr lang="en-US" dirty="0" smtClean="0"/>
              <a:t>marry/partner with in business? </a:t>
            </a:r>
          </a:p>
          <a:p>
            <a:pPr lvl="1"/>
            <a:r>
              <a:rPr lang="en-US" dirty="0" smtClean="0"/>
              <a:t>Where should I buy/rent premises?</a:t>
            </a:r>
          </a:p>
          <a:p>
            <a:pPr lvl="1"/>
            <a:r>
              <a:rPr lang="en-US" dirty="0" smtClean="0"/>
              <a:t>Where should I open my next branch?</a:t>
            </a:r>
          </a:p>
          <a:p>
            <a:pPr lvl="1"/>
            <a:r>
              <a:rPr lang="en-US" dirty="0" smtClean="0"/>
              <a:t>How should I redesign my premises to improve customer experience?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47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scientific method -  ‘an objective, logical and systematic method of analysis of phenomena devised to permit the accumulation of reliable knowledge’ </a:t>
            </a:r>
          </a:p>
          <a:p>
            <a:r>
              <a:rPr lang="en-US" dirty="0" smtClean="0"/>
              <a:t>Phenomena </a:t>
            </a:r>
            <a:r>
              <a:rPr lang="en-US" dirty="0"/>
              <a:t>- what were observed (often cannot measure directly, although brain measurements have the potential to </a:t>
            </a:r>
            <a:r>
              <a:rPr lang="en-US" dirty="0" smtClean="0"/>
              <a:t>change </a:t>
            </a:r>
            <a:r>
              <a:rPr lang="en-US" dirty="0"/>
              <a:t>that in some cases) – which can be either subjective (e.g. Attitudes, feelings) or objective (e.g. time, weight) measurements. What about 'Love'</a:t>
            </a:r>
          </a:p>
          <a:p>
            <a:r>
              <a:rPr lang="en-US" dirty="0" smtClean="0"/>
              <a:t>Objective </a:t>
            </a:r>
            <a:r>
              <a:rPr lang="en-US" dirty="0"/>
              <a:t>- to evaluate phenomena from a dispassionate, apolitical, </a:t>
            </a:r>
            <a:r>
              <a:rPr lang="en-US" dirty="0" err="1"/>
              <a:t>atheological</a:t>
            </a:r>
            <a:r>
              <a:rPr lang="en-US" dirty="0"/>
              <a:t>, </a:t>
            </a:r>
            <a:r>
              <a:rPr lang="en-US" dirty="0" err="1"/>
              <a:t>nonideological</a:t>
            </a:r>
            <a:r>
              <a:rPr lang="en-US" dirty="0"/>
              <a:t> viewpoint. </a:t>
            </a:r>
            <a:r>
              <a:rPr lang="en-US" dirty="0" smtClean="0"/>
              <a:t>She </a:t>
            </a:r>
            <a:r>
              <a:rPr lang="en-US" dirty="0"/>
              <a:t>is </a:t>
            </a:r>
            <a:r>
              <a:rPr lang="en-US" dirty="0" smtClean="0"/>
              <a:t>pretty </a:t>
            </a:r>
            <a:r>
              <a:rPr lang="en-US" dirty="0" err="1" smtClean="0"/>
              <a:t>vs</a:t>
            </a:r>
            <a:r>
              <a:rPr lang="en-US" dirty="0" smtClean="0"/>
              <a:t> He </a:t>
            </a:r>
            <a:r>
              <a:rPr lang="en-US" dirty="0"/>
              <a:t>is punctual</a:t>
            </a:r>
          </a:p>
        </p:txBody>
      </p:sp>
    </p:spTree>
    <p:extLst>
      <p:ext uri="{BB962C8B-B14F-4D97-AF65-F5344CB8AC3E}">
        <p14:creationId xmlns:p14="http://schemas.microsoft.com/office/powerpoint/2010/main" val="24208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Business research applied in Leisure</a:t>
            </a:r>
            <a:r>
              <a:rPr lang="en-US" dirty="0"/>
              <a:t>, Events, and </a:t>
            </a:r>
            <a:r>
              <a:rPr lang="en-US" dirty="0" smtClean="0"/>
              <a:t>Hospitality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</a:t>
            </a:r>
            <a:r>
              <a:rPr lang="en-US" dirty="0"/>
              <a:t>analysis for event </a:t>
            </a:r>
            <a:r>
              <a:rPr lang="en-US" dirty="0" smtClean="0"/>
              <a:t>planning, new product development, </a:t>
            </a:r>
            <a:r>
              <a:rPr lang="en-US" dirty="0" smtClean="0"/>
              <a:t>expansion</a:t>
            </a:r>
            <a:endParaRPr lang="en-US" dirty="0"/>
          </a:p>
          <a:p>
            <a:r>
              <a:rPr lang="en-US" dirty="0" smtClean="0"/>
              <a:t>Customer </a:t>
            </a:r>
            <a:r>
              <a:rPr lang="en-US" dirty="0"/>
              <a:t>satisfaction surveys in </a:t>
            </a:r>
            <a:r>
              <a:rPr lang="en-US" dirty="0" smtClean="0"/>
              <a:t>hospitality</a:t>
            </a:r>
            <a:endParaRPr lang="en-US" dirty="0"/>
          </a:p>
          <a:p>
            <a:r>
              <a:rPr lang="en-US" dirty="0" smtClean="0"/>
              <a:t>Feasibility </a:t>
            </a:r>
            <a:r>
              <a:rPr lang="en-US" dirty="0"/>
              <a:t>studies for tourism development </a:t>
            </a:r>
            <a:r>
              <a:rPr lang="en-US" dirty="0" smtClean="0"/>
              <a:t>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450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</a:t>
            </a:r>
            <a:r>
              <a:rPr lang="en-US" dirty="0" smtClean="0"/>
              <a:t>business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Exploratory: </a:t>
            </a:r>
            <a:r>
              <a:rPr lang="en-US" dirty="0"/>
              <a:t>Understanding new </a:t>
            </a:r>
            <a:r>
              <a:rPr lang="en-US" dirty="0" smtClean="0"/>
              <a:t>problems</a:t>
            </a:r>
            <a:endParaRPr lang="en-US" dirty="0"/>
          </a:p>
          <a:p>
            <a:r>
              <a:rPr lang="en-US" dirty="0" smtClean="0"/>
              <a:t>Descriptive: </a:t>
            </a:r>
            <a:r>
              <a:rPr lang="en-US" dirty="0"/>
              <a:t>Summarizing information (e.g., market trends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Causal: </a:t>
            </a:r>
            <a:r>
              <a:rPr lang="en-US" dirty="0"/>
              <a:t>Examining cause-and-effect </a:t>
            </a:r>
            <a:r>
              <a:rPr lang="en-US" dirty="0" smtClean="0"/>
              <a:t>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1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Effective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</a:t>
            </a:r>
            <a:r>
              <a:rPr lang="en-US" dirty="0" smtClean="0"/>
              <a:t>objectives</a:t>
            </a:r>
            <a:endParaRPr lang="en-US" dirty="0"/>
          </a:p>
          <a:p>
            <a:r>
              <a:rPr lang="en-US" dirty="0" smtClean="0"/>
              <a:t>Systematic </a:t>
            </a:r>
            <a:r>
              <a:rPr lang="en-US" dirty="0" smtClean="0"/>
              <a:t>approach</a:t>
            </a:r>
            <a:endParaRPr lang="en-US" dirty="0"/>
          </a:p>
          <a:p>
            <a:r>
              <a:rPr lang="en-US" dirty="0" smtClean="0"/>
              <a:t>Relevance </a:t>
            </a:r>
            <a:r>
              <a:rPr lang="en-US" dirty="0"/>
              <a:t>to </a:t>
            </a:r>
            <a:r>
              <a:rPr lang="en-US" dirty="0" smtClean="0"/>
              <a:t>industry</a:t>
            </a:r>
            <a:endParaRPr lang="en-US" dirty="0"/>
          </a:p>
          <a:p>
            <a:r>
              <a:rPr lang="en-US" dirty="0" smtClean="0"/>
              <a:t>Ethical </a:t>
            </a:r>
            <a:r>
              <a:rPr lang="en-US" dirty="0" smtClean="0"/>
              <a:t>standards</a:t>
            </a:r>
            <a:endParaRPr lang="en-US" dirty="0"/>
          </a:p>
          <a:p>
            <a:r>
              <a:rPr lang="en-US" dirty="0" smtClean="0"/>
              <a:t>Replicable </a:t>
            </a:r>
            <a:r>
              <a:rPr lang="en-US" dirty="0"/>
              <a:t>and </a:t>
            </a:r>
            <a:r>
              <a:rPr lang="en-US" dirty="0" smtClean="0"/>
              <a:t>valid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1338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437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Slice</vt:lpstr>
      <vt:lpstr>Business Research Skills</vt:lpstr>
      <vt:lpstr>Learning Objectives</vt:lpstr>
      <vt:lpstr>What is Business Research?</vt:lpstr>
      <vt:lpstr>Why is Business Research Important?</vt:lpstr>
      <vt:lpstr>Why use research methods to solve  problems? </vt:lpstr>
      <vt:lpstr>Key terms</vt:lpstr>
      <vt:lpstr>How is Business research applied in Leisure, Events, and Hospitality</vt:lpstr>
      <vt:lpstr>Types of business research</vt:lpstr>
      <vt:lpstr>Characteristics of Effective Research</vt:lpstr>
      <vt:lpstr>The Research Process</vt:lpstr>
      <vt:lpstr>Key research terms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Research Skills</dc:title>
  <dc:creator>Sam Dawa</dc:creator>
  <cp:lastModifiedBy>Sam Dawa</cp:lastModifiedBy>
  <cp:revision>2</cp:revision>
  <dcterms:created xsi:type="dcterms:W3CDTF">2025-01-30T08:00:31Z</dcterms:created>
  <dcterms:modified xsi:type="dcterms:W3CDTF">2025-01-30T08:35:29Z</dcterms:modified>
</cp:coreProperties>
</file>