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3" r:id="rId6"/>
    <p:sldId id="274" r:id="rId7"/>
    <p:sldId id="260" r:id="rId8"/>
    <p:sldId id="261" r:id="rId9"/>
    <p:sldId id="262" r:id="rId10"/>
    <p:sldId id="263" r:id="rId11"/>
    <p:sldId id="264" r:id="rId12"/>
    <p:sldId id="275" r:id="rId13"/>
    <p:sldId id="276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52"/>
    <p:restoredTop sz="77182"/>
  </p:normalViewPr>
  <p:slideViewPr>
    <p:cSldViewPr snapToGrid="0">
      <p:cViewPr>
        <p:scale>
          <a:sx n="95" d="100"/>
          <a:sy n="95" d="100"/>
        </p:scale>
        <p:origin x="1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48E58C-5CC7-4043-A0B4-E34ECC6282D8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BBBDC68-73BE-4905-AAC7-3727C1B9380F}">
      <dgm:prSet/>
      <dgm:spPr/>
      <dgm:t>
        <a:bodyPr/>
        <a:lstStyle/>
        <a:p>
          <a:r>
            <a:rPr lang="en-US" b="0" i="0">
              <a:latin typeface="Gill Sans MT" panose="020B0502020104020203" pitchFamily="34" charset="77"/>
            </a:rPr>
            <a:t>Explain Marx’s critique of capitalism</a:t>
          </a:r>
          <a:endParaRPr lang="en-US">
            <a:latin typeface="Gill Sans MT" panose="020B0502020104020203" pitchFamily="34" charset="77"/>
          </a:endParaRPr>
        </a:p>
      </dgm:t>
    </dgm:pt>
    <dgm:pt modelId="{9DC566B1-24EF-4FA7-8FA0-1DAFCD4E93C7}" type="parTrans" cxnId="{FCE8362F-1C16-4464-A2C4-287F3C8B89B8}">
      <dgm:prSet/>
      <dgm:spPr/>
      <dgm:t>
        <a:bodyPr/>
        <a:lstStyle/>
        <a:p>
          <a:endParaRPr lang="en-US"/>
        </a:p>
      </dgm:t>
    </dgm:pt>
    <dgm:pt modelId="{735BD600-E01F-4C13-82EE-F9D5CF40C75E}" type="sibTrans" cxnId="{FCE8362F-1C16-4464-A2C4-287F3C8B89B8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7CCBAB74-35A8-4FE8-987C-82CAD14E3817}">
      <dgm:prSet/>
      <dgm:spPr/>
      <dgm:t>
        <a:bodyPr/>
        <a:lstStyle/>
        <a:p>
          <a:r>
            <a:rPr lang="en-US" b="0" i="0">
              <a:latin typeface="Gill Sans MT" panose="020B0502020104020203" pitchFamily="34" charset="77"/>
            </a:rPr>
            <a:t>Understand surplus value and exploitation</a:t>
          </a:r>
          <a:endParaRPr lang="en-US">
            <a:latin typeface="Gill Sans MT" panose="020B0502020104020203" pitchFamily="34" charset="77"/>
          </a:endParaRPr>
        </a:p>
      </dgm:t>
    </dgm:pt>
    <dgm:pt modelId="{FBB14EED-A142-46F3-8127-07AEC9EFD416}" type="parTrans" cxnId="{FA942D6F-3818-41C9-BE80-3A09A27B5831}">
      <dgm:prSet/>
      <dgm:spPr/>
      <dgm:t>
        <a:bodyPr/>
        <a:lstStyle/>
        <a:p>
          <a:endParaRPr lang="en-US"/>
        </a:p>
      </dgm:t>
    </dgm:pt>
    <dgm:pt modelId="{3EFDDADA-E6F5-456E-AD08-5871A1963822}" type="sibTrans" cxnId="{FA942D6F-3818-41C9-BE80-3A09A27B5831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66922AD0-6A4E-43E7-8750-35B227A1F927}">
      <dgm:prSet/>
      <dgm:spPr/>
      <dgm:t>
        <a:bodyPr/>
        <a:lstStyle/>
        <a:p>
          <a:r>
            <a:rPr lang="en-US" b="0" i="0" dirty="0"/>
            <a:t>Describe the marginal revolution</a:t>
          </a:r>
          <a:endParaRPr lang="en-US" dirty="0"/>
        </a:p>
      </dgm:t>
    </dgm:pt>
    <dgm:pt modelId="{02CE4971-D8F7-440C-964E-E00D3726AE23}" type="parTrans" cxnId="{A5383281-2DE5-4209-8F87-61365A46D775}">
      <dgm:prSet/>
      <dgm:spPr/>
      <dgm:t>
        <a:bodyPr/>
        <a:lstStyle/>
        <a:p>
          <a:endParaRPr lang="en-US"/>
        </a:p>
      </dgm:t>
    </dgm:pt>
    <dgm:pt modelId="{8C5FBB2D-F2ED-46A3-AE41-9D371E293BA6}" type="sibTrans" cxnId="{A5383281-2DE5-4209-8F87-61365A46D775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6C2E7B0B-69B6-409E-8D02-247B27AA6DEC}">
      <dgm:prSet/>
      <dgm:spPr/>
      <dgm:t>
        <a:bodyPr/>
        <a:lstStyle/>
        <a:p>
          <a:r>
            <a:rPr lang="en-US" b="0" i="0"/>
            <a:t>Compare classical vs neoclassical approaches</a:t>
          </a:r>
          <a:endParaRPr lang="en-US"/>
        </a:p>
      </dgm:t>
    </dgm:pt>
    <dgm:pt modelId="{E6A310E1-A5FE-4128-AA6D-59AE1DA126CB}" type="parTrans" cxnId="{CC994C4C-F2C0-4540-98D1-A4FBD844B37F}">
      <dgm:prSet/>
      <dgm:spPr/>
      <dgm:t>
        <a:bodyPr/>
        <a:lstStyle/>
        <a:p>
          <a:endParaRPr lang="en-US"/>
        </a:p>
      </dgm:t>
    </dgm:pt>
    <dgm:pt modelId="{7296F209-531A-47BC-B47A-270E8334C21D}" type="sibTrans" cxnId="{CC994C4C-F2C0-4540-98D1-A4FBD844B37F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B9322CA2-240B-4E97-934B-A05A83A21486}">
      <dgm:prSet/>
      <dgm:spPr/>
      <dgm:t>
        <a:bodyPr/>
        <a:lstStyle/>
        <a:p>
          <a:r>
            <a:rPr lang="en-US" b="0" i="0"/>
            <a:t>Apply these theories to real-world contexts</a:t>
          </a:r>
          <a:endParaRPr lang="en-US"/>
        </a:p>
      </dgm:t>
    </dgm:pt>
    <dgm:pt modelId="{F831CF2E-3294-433C-808F-411076343DC0}" type="parTrans" cxnId="{41DC0450-324B-4E24-B452-DC980DC97F4E}">
      <dgm:prSet/>
      <dgm:spPr/>
      <dgm:t>
        <a:bodyPr/>
        <a:lstStyle/>
        <a:p>
          <a:endParaRPr lang="en-US"/>
        </a:p>
      </dgm:t>
    </dgm:pt>
    <dgm:pt modelId="{25678F2B-6553-46B7-AD46-C5F812FF9448}" type="sibTrans" cxnId="{41DC0450-324B-4E24-B452-DC980DC97F4E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1F40BD02-E6E8-DA48-AA9B-943239B22405}" type="pres">
      <dgm:prSet presAssocID="{0D48E58C-5CC7-4043-A0B4-E34ECC6282D8}" presName="Name0" presStyleCnt="0">
        <dgm:presLayoutVars>
          <dgm:animLvl val="lvl"/>
          <dgm:resizeHandles val="exact"/>
        </dgm:presLayoutVars>
      </dgm:prSet>
      <dgm:spPr/>
    </dgm:pt>
    <dgm:pt modelId="{EDA8BDEE-5933-E84B-9505-A27D72F1FF62}" type="pres">
      <dgm:prSet presAssocID="{2BBBDC68-73BE-4905-AAC7-3727C1B9380F}" presName="compositeNode" presStyleCnt="0">
        <dgm:presLayoutVars>
          <dgm:bulletEnabled val="1"/>
        </dgm:presLayoutVars>
      </dgm:prSet>
      <dgm:spPr/>
    </dgm:pt>
    <dgm:pt modelId="{1E3AAEF5-97E6-DD41-9C93-76E8A0C55B67}" type="pres">
      <dgm:prSet presAssocID="{2BBBDC68-73BE-4905-AAC7-3727C1B9380F}" presName="bgRect" presStyleLbl="bgAccFollowNode1" presStyleIdx="0" presStyleCnt="5"/>
      <dgm:spPr/>
    </dgm:pt>
    <dgm:pt modelId="{E5B6078E-2587-0A45-B022-D49168F50AA3}" type="pres">
      <dgm:prSet presAssocID="{735BD600-E01F-4C13-82EE-F9D5CF40C75E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A5DF729F-F52B-0F4D-8612-FDD9054219A5}" type="pres">
      <dgm:prSet presAssocID="{2BBBDC68-73BE-4905-AAC7-3727C1B9380F}" presName="bottomLine" presStyleLbl="alignNode1" presStyleIdx="1" presStyleCnt="10">
        <dgm:presLayoutVars/>
      </dgm:prSet>
      <dgm:spPr/>
    </dgm:pt>
    <dgm:pt modelId="{4F174FD2-EBFE-974D-B78F-EFB9D43CA244}" type="pres">
      <dgm:prSet presAssocID="{2BBBDC68-73BE-4905-AAC7-3727C1B9380F}" presName="nodeText" presStyleLbl="bgAccFollowNode1" presStyleIdx="0" presStyleCnt="5">
        <dgm:presLayoutVars>
          <dgm:bulletEnabled val="1"/>
        </dgm:presLayoutVars>
      </dgm:prSet>
      <dgm:spPr/>
    </dgm:pt>
    <dgm:pt modelId="{95EB0845-3BD1-8E4A-B4CA-9E713BC2DE8D}" type="pres">
      <dgm:prSet presAssocID="{735BD600-E01F-4C13-82EE-F9D5CF40C75E}" presName="sibTrans" presStyleCnt="0"/>
      <dgm:spPr/>
    </dgm:pt>
    <dgm:pt modelId="{582DD209-3BF1-7044-A59F-ECC435DE7F6C}" type="pres">
      <dgm:prSet presAssocID="{7CCBAB74-35A8-4FE8-987C-82CAD14E3817}" presName="compositeNode" presStyleCnt="0">
        <dgm:presLayoutVars>
          <dgm:bulletEnabled val="1"/>
        </dgm:presLayoutVars>
      </dgm:prSet>
      <dgm:spPr/>
    </dgm:pt>
    <dgm:pt modelId="{9706DDCD-0E66-6A40-AB0F-0CD6E82331ED}" type="pres">
      <dgm:prSet presAssocID="{7CCBAB74-35A8-4FE8-987C-82CAD14E3817}" presName="bgRect" presStyleLbl="bgAccFollowNode1" presStyleIdx="1" presStyleCnt="5"/>
      <dgm:spPr/>
    </dgm:pt>
    <dgm:pt modelId="{B1A3BE1A-4240-B64D-9A11-1414DBFB1546}" type="pres">
      <dgm:prSet presAssocID="{3EFDDADA-E6F5-456E-AD08-5871A1963822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59EA56F6-7AED-8B4D-AEBC-1295BAC39721}" type="pres">
      <dgm:prSet presAssocID="{7CCBAB74-35A8-4FE8-987C-82CAD14E3817}" presName="bottomLine" presStyleLbl="alignNode1" presStyleIdx="3" presStyleCnt="10">
        <dgm:presLayoutVars/>
      </dgm:prSet>
      <dgm:spPr/>
    </dgm:pt>
    <dgm:pt modelId="{2A02E619-583B-134F-B54F-67693C46F7FE}" type="pres">
      <dgm:prSet presAssocID="{7CCBAB74-35A8-4FE8-987C-82CAD14E3817}" presName="nodeText" presStyleLbl="bgAccFollowNode1" presStyleIdx="1" presStyleCnt="5">
        <dgm:presLayoutVars>
          <dgm:bulletEnabled val="1"/>
        </dgm:presLayoutVars>
      </dgm:prSet>
      <dgm:spPr/>
    </dgm:pt>
    <dgm:pt modelId="{86C48492-9BDC-404C-A9D0-96AE0734BCED}" type="pres">
      <dgm:prSet presAssocID="{3EFDDADA-E6F5-456E-AD08-5871A1963822}" presName="sibTrans" presStyleCnt="0"/>
      <dgm:spPr/>
    </dgm:pt>
    <dgm:pt modelId="{5397753B-F32E-7C4D-A870-317CF134C411}" type="pres">
      <dgm:prSet presAssocID="{66922AD0-6A4E-43E7-8750-35B227A1F927}" presName="compositeNode" presStyleCnt="0">
        <dgm:presLayoutVars>
          <dgm:bulletEnabled val="1"/>
        </dgm:presLayoutVars>
      </dgm:prSet>
      <dgm:spPr/>
    </dgm:pt>
    <dgm:pt modelId="{36E1CF68-6720-7044-963A-DE7523F9BCAB}" type="pres">
      <dgm:prSet presAssocID="{66922AD0-6A4E-43E7-8750-35B227A1F927}" presName="bgRect" presStyleLbl="bgAccFollowNode1" presStyleIdx="2" presStyleCnt="5"/>
      <dgm:spPr/>
    </dgm:pt>
    <dgm:pt modelId="{72B73A45-0914-604E-98DA-427473A16D23}" type="pres">
      <dgm:prSet presAssocID="{8C5FBB2D-F2ED-46A3-AE41-9D371E293BA6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CF379CBA-BC5F-514B-9244-7889F2916A54}" type="pres">
      <dgm:prSet presAssocID="{66922AD0-6A4E-43E7-8750-35B227A1F927}" presName="bottomLine" presStyleLbl="alignNode1" presStyleIdx="5" presStyleCnt="10">
        <dgm:presLayoutVars/>
      </dgm:prSet>
      <dgm:spPr/>
    </dgm:pt>
    <dgm:pt modelId="{D5BBEA6C-D07A-C349-9454-B954FFC6F6A7}" type="pres">
      <dgm:prSet presAssocID="{66922AD0-6A4E-43E7-8750-35B227A1F927}" presName="nodeText" presStyleLbl="bgAccFollowNode1" presStyleIdx="2" presStyleCnt="5">
        <dgm:presLayoutVars>
          <dgm:bulletEnabled val="1"/>
        </dgm:presLayoutVars>
      </dgm:prSet>
      <dgm:spPr/>
    </dgm:pt>
    <dgm:pt modelId="{BEF87F67-5D0D-5241-822C-7ABAC164D1A4}" type="pres">
      <dgm:prSet presAssocID="{8C5FBB2D-F2ED-46A3-AE41-9D371E293BA6}" presName="sibTrans" presStyleCnt="0"/>
      <dgm:spPr/>
    </dgm:pt>
    <dgm:pt modelId="{1F30667D-451E-B844-90BF-4D4F4F443A92}" type="pres">
      <dgm:prSet presAssocID="{6C2E7B0B-69B6-409E-8D02-247B27AA6DEC}" presName="compositeNode" presStyleCnt="0">
        <dgm:presLayoutVars>
          <dgm:bulletEnabled val="1"/>
        </dgm:presLayoutVars>
      </dgm:prSet>
      <dgm:spPr/>
    </dgm:pt>
    <dgm:pt modelId="{9D210D4B-EAEE-F640-9B38-2D919E0699F9}" type="pres">
      <dgm:prSet presAssocID="{6C2E7B0B-69B6-409E-8D02-247B27AA6DEC}" presName="bgRect" presStyleLbl="bgAccFollowNode1" presStyleIdx="3" presStyleCnt="5"/>
      <dgm:spPr/>
    </dgm:pt>
    <dgm:pt modelId="{1D9206B0-A485-124B-A7C7-078944E95931}" type="pres">
      <dgm:prSet presAssocID="{7296F209-531A-47BC-B47A-270E8334C21D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CE40ACE6-1698-E242-95D1-3DFB1BBDF9B3}" type="pres">
      <dgm:prSet presAssocID="{6C2E7B0B-69B6-409E-8D02-247B27AA6DEC}" presName="bottomLine" presStyleLbl="alignNode1" presStyleIdx="7" presStyleCnt="10">
        <dgm:presLayoutVars/>
      </dgm:prSet>
      <dgm:spPr/>
    </dgm:pt>
    <dgm:pt modelId="{C79E6CDA-40DB-F04E-9B8D-944B95846B56}" type="pres">
      <dgm:prSet presAssocID="{6C2E7B0B-69B6-409E-8D02-247B27AA6DEC}" presName="nodeText" presStyleLbl="bgAccFollowNode1" presStyleIdx="3" presStyleCnt="5">
        <dgm:presLayoutVars>
          <dgm:bulletEnabled val="1"/>
        </dgm:presLayoutVars>
      </dgm:prSet>
      <dgm:spPr/>
    </dgm:pt>
    <dgm:pt modelId="{C2B4ED00-DD9C-F340-B932-8474F758B33C}" type="pres">
      <dgm:prSet presAssocID="{7296F209-531A-47BC-B47A-270E8334C21D}" presName="sibTrans" presStyleCnt="0"/>
      <dgm:spPr/>
    </dgm:pt>
    <dgm:pt modelId="{E2894265-4751-3B49-AF11-A0A9E2C240FA}" type="pres">
      <dgm:prSet presAssocID="{B9322CA2-240B-4E97-934B-A05A83A21486}" presName="compositeNode" presStyleCnt="0">
        <dgm:presLayoutVars>
          <dgm:bulletEnabled val="1"/>
        </dgm:presLayoutVars>
      </dgm:prSet>
      <dgm:spPr/>
    </dgm:pt>
    <dgm:pt modelId="{1BE4EEC3-5155-6444-AA02-3D966AE62438}" type="pres">
      <dgm:prSet presAssocID="{B9322CA2-240B-4E97-934B-A05A83A21486}" presName="bgRect" presStyleLbl="bgAccFollowNode1" presStyleIdx="4" presStyleCnt="5"/>
      <dgm:spPr/>
    </dgm:pt>
    <dgm:pt modelId="{F036E41E-B9F7-8246-BB8F-BC39302AAFF7}" type="pres">
      <dgm:prSet presAssocID="{25678F2B-6553-46B7-AD46-C5F812FF9448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950358D8-94D5-E645-8A01-A6B071AA9970}" type="pres">
      <dgm:prSet presAssocID="{B9322CA2-240B-4E97-934B-A05A83A21486}" presName="bottomLine" presStyleLbl="alignNode1" presStyleIdx="9" presStyleCnt="10">
        <dgm:presLayoutVars/>
      </dgm:prSet>
      <dgm:spPr/>
    </dgm:pt>
    <dgm:pt modelId="{C08CB33B-4907-5C43-BEB5-7B2E4C548DC2}" type="pres">
      <dgm:prSet presAssocID="{B9322CA2-240B-4E97-934B-A05A83A21486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BEA4B30E-547C-1D49-912D-8F333A2348EF}" type="presOf" srcId="{25678F2B-6553-46B7-AD46-C5F812FF9448}" destId="{F036E41E-B9F7-8246-BB8F-BC39302AAFF7}" srcOrd="0" destOrd="0" presId="urn:microsoft.com/office/officeart/2016/7/layout/BasicLinearProcessNumbered"/>
    <dgm:cxn modelId="{4202900F-746E-9344-B21F-D689C20DE31F}" type="presOf" srcId="{66922AD0-6A4E-43E7-8750-35B227A1F927}" destId="{D5BBEA6C-D07A-C349-9454-B954FFC6F6A7}" srcOrd="1" destOrd="0" presId="urn:microsoft.com/office/officeart/2016/7/layout/BasicLinearProcessNumbered"/>
    <dgm:cxn modelId="{BD717928-DB2F-5C47-9CB9-1E50AE165B5B}" type="presOf" srcId="{6C2E7B0B-69B6-409E-8D02-247B27AA6DEC}" destId="{C79E6CDA-40DB-F04E-9B8D-944B95846B56}" srcOrd="1" destOrd="0" presId="urn:microsoft.com/office/officeart/2016/7/layout/BasicLinearProcessNumbered"/>
    <dgm:cxn modelId="{1AC4C72E-069B-7740-8F9E-710C64E65558}" type="presOf" srcId="{2BBBDC68-73BE-4905-AAC7-3727C1B9380F}" destId="{1E3AAEF5-97E6-DD41-9C93-76E8A0C55B67}" srcOrd="0" destOrd="0" presId="urn:microsoft.com/office/officeart/2016/7/layout/BasicLinearProcessNumbered"/>
    <dgm:cxn modelId="{FCE8362F-1C16-4464-A2C4-287F3C8B89B8}" srcId="{0D48E58C-5CC7-4043-A0B4-E34ECC6282D8}" destId="{2BBBDC68-73BE-4905-AAC7-3727C1B9380F}" srcOrd="0" destOrd="0" parTransId="{9DC566B1-24EF-4FA7-8FA0-1DAFCD4E93C7}" sibTransId="{735BD600-E01F-4C13-82EE-F9D5CF40C75E}"/>
    <dgm:cxn modelId="{FD89ED31-F6E7-B24F-87B2-DCF466201A8E}" type="presOf" srcId="{B9322CA2-240B-4E97-934B-A05A83A21486}" destId="{C08CB33B-4907-5C43-BEB5-7B2E4C548DC2}" srcOrd="1" destOrd="0" presId="urn:microsoft.com/office/officeart/2016/7/layout/BasicLinearProcessNumbered"/>
    <dgm:cxn modelId="{2DEE7F3D-680F-C345-8668-FB4C379C7524}" type="presOf" srcId="{B9322CA2-240B-4E97-934B-A05A83A21486}" destId="{1BE4EEC3-5155-6444-AA02-3D966AE62438}" srcOrd="0" destOrd="0" presId="urn:microsoft.com/office/officeart/2016/7/layout/BasicLinearProcessNumbered"/>
    <dgm:cxn modelId="{10EC8945-D331-CF4F-8E0B-6F3A4B0DC576}" type="presOf" srcId="{6C2E7B0B-69B6-409E-8D02-247B27AA6DEC}" destId="{9D210D4B-EAEE-F640-9B38-2D919E0699F9}" srcOrd="0" destOrd="0" presId="urn:microsoft.com/office/officeart/2016/7/layout/BasicLinearProcessNumbered"/>
    <dgm:cxn modelId="{212EBB45-82C5-DF4D-BC8C-C84B6CDBA6F9}" type="presOf" srcId="{2BBBDC68-73BE-4905-AAC7-3727C1B9380F}" destId="{4F174FD2-EBFE-974D-B78F-EFB9D43CA244}" srcOrd="1" destOrd="0" presId="urn:microsoft.com/office/officeart/2016/7/layout/BasicLinearProcessNumbered"/>
    <dgm:cxn modelId="{CC994C4C-F2C0-4540-98D1-A4FBD844B37F}" srcId="{0D48E58C-5CC7-4043-A0B4-E34ECC6282D8}" destId="{6C2E7B0B-69B6-409E-8D02-247B27AA6DEC}" srcOrd="3" destOrd="0" parTransId="{E6A310E1-A5FE-4128-AA6D-59AE1DA126CB}" sibTransId="{7296F209-531A-47BC-B47A-270E8334C21D}"/>
    <dgm:cxn modelId="{41DC0450-324B-4E24-B452-DC980DC97F4E}" srcId="{0D48E58C-5CC7-4043-A0B4-E34ECC6282D8}" destId="{B9322CA2-240B-4E97-934B-A05A83A21486}" srcOrd="4" destOrd="0" parTransId="{F831CF2E-3294-433C-808F-411076343DC0}" sibTransId="{25678F2B-6553-46B7-AD46-C5F812FF9448}"/>
    <dgm:cxn modelId="{BD6D8250-C7FF-124A-8E54-5299216E244E}" type="presOf" srcId="{735BD600-E01F-4C13-82EE-F9D5CF40C75E}" destId="{E5B6078E-2587-0A45-B022-D49168F50AA3}" srcOrd="0" destOrd="0" presId="urn:microsoft.com/office/officeart/2016/7/layout/BasicLinearProcessNumbered"/>
    <dgm:cxn modelId="{A2AFD963-CB2B-9D4C-BF93-08BD4E83BDAE}" type="presOf" srcId="{8C5FBB2D-F2ED-46A3-AE41-9D371E293BA6}" destId="{72B73A45-0914-604E-98DA-427473A16D23}" srcOrd="0" destOrd="0" presId="urn:microsoft.com/office/officeart/2016/7/layout/BasicLinearProcessNumbered"/>
    <dgm:cxn modelId="{FA942D6F-3818-41C9-BE80-3A09A27B5831}" srcId="{0D48E58C-5CC7-4043-A0B4-E34ECC6282D8}" destId="{7CCBAB74-35A8-4FE8-987C-82CAD14E3817}" srcOrd="1" destOrd="0" parTransId="{FBB14EED-A142-46F3-8127-07AEC9EFD416}" sibTransId="{3EFDDADA-E6F5-456E-AD08-5871A1963822}"/>
    <dgm:cxn modelId="{A5383281-2DE5-4209-8F87-61365A46D775}" srcId="{0D48E58C-5CC7-4043-A0B4-E34ECC6282D8}" destId="{66922AD0-6A4E-43E7-8750-35B227A1F927}" srcOrd="2" destOrd="0" parTransId="{02CE4971-D8F7-440C-964E-E00D3726AE23}" sibTransId="{8C5FBB2D-F2ED-46A3-AE41-9D371E293BA6}"/>
    <dgm:cxn modelId="{77461DA9-6334-BE41-8DA3-D450FF24A265}" type="presOf" srcId="{7CCBAB74-35A8-4FE8-987C-82CAD14E3817}" destId="{2A02E619-583B-134F-B54F-67693C46F7FE}" srcOrd="1" destOrd="0" presId="urn:microsoft.com/office/officeart/2016/7/layout/BasicLinearProcessNumbered"/>
    <dgm:cxn modelId="{BB6CE8AF-FBF8-374D-BAD6-770BF95350CC}" type="presOf" srcId="{3EFDDADA-E6F5-456E-AD08-5871A1963822}" destId="{B1A3BE1A-4240-B64D-9A11-1414DBFB1546}" srcOrd="0" destOrd="0" presId="urn:microsoft.com/office/officeart/2016/7/layout/BasicLinearProcessNumbered"/>
    <dgm:cxn modelId="{9B655DC5-1CD3-944A-860E-921C5DD58798}" type="presOf" srcId="{0D48E58C-5CC7-4043-A0B4-E34ECC6282D8}" destId="{1F40BD02-E6E8-DA48-AA9B-943239B22405}" srcOrd="0" destOrd="0" presId="urn:microsoft.com/office/officeart/2016/7/layout/BasicLinearProcessNumbered"/>
    <dgm:cxn modelId="{287FF6CD-6C6A-6A49-8C08-08E409CCD58C}" type="presOf" srcId="{66922AD0-6A4E-43E7-8750-35B227A1F927}" destId="{36E1CF68-6720-7044-963A-DE7523F9BCAB}" srcOrd="0" destOrd="0" presId="urn:microsoft.com/office/officeart/2016/7/layout/BasicLinearProcessNumbered"/>
    <dgm:cxn modelId="{6732EDE1-9D3C-874B-89B0-3FF0E9C3B7C8}" type="presOf" srcId="{7CCBAB74-35A8-4FE8-987C-82CAD14E3817}" destId="{9706DDCD-0E66-6A40-AB0F-0CD6E82331ED}" srcOrd="0" destOrd="0" presId="urn:microsoft.com/office/officeart/2016/7/layout/BasicLinearProcessNumbered"/>
    <dgm:cxn modelId="{68EAEEE8-56ED-B94A-B11A-5C3EDD619135}" type="presOf" srcId="{7296F209-531A-47BC-B47A-270E8334C21D}" destId="{1D9206B0-A485-124B-A7C7-078944E95931}" srcOrd="0" destOrd="0" presId="urn:microsoft.com/office/officeart/2016/7/layout/BasicLinearProcessNumbered"/>
    <dgm:cxn modelId="{52646119-1E27-564C-B98F-B15E6A34BE51}" type="presParOf" srcId="{1F40BD02-E6E8-DA48-AA9B-943239B22405}" destId="{EDA8BDEE-5933-E84B-9505-A27D72F1FF62}" srcOrd="0" destOrd="0" presId="urn:microsoft.com/office/officeart/2016/7/layout/BasicLinearProcessNumbered"/>
    <dgm:cxn modelId="{12F2945A-CDD3-CF4D-A800-AF963CADC3B7}" type="presParOf" srcId="{EDA8BDEE-5933-E84B-9505-A27D72F1FF62}" destId="{1E3AAEF5-97E6-DD41-9C93-76E8A0C55B67}" srcOrd="0" destOrd="0" presId="urn:microsoft.com/office/officeart/2016/7/layout/BasicLinearProcessNumbered"/>
    <dgm:cxn modelId="{4C2B0E7E-32F5-3246-8667-09C5AC56F755}" type="presParOf" srcId="{EDA8BDEE-5933-E84B-9505-A27D72F1FF62}" destId="{E5B6078E-2587-0A45-B022-D49168F50AA3}" srcOrd="1" destOrd="0" presId="urn:microsoft.com/office/officeart/2016/7/layout/BasicLinearProcessNumbered"/>
    <dgm:cxn modelId="{B9ABBFB6-6B7C-724F-85D0-DCAC09D76AF8}" type="presParOf" srcId="{EDA8BDEE-5933-E84B-9505-A27D72F1FF62}" destId="{A5DF729F-F52B-0F4D-8612-FDD9054219A5}" srcOrd="2" destOrd="0" presId="urn:microsoft.com/office/officeart/2016/7/layout/BasicLinearProcessNumbered"/>
    <dgm:cxn modelId="{DB899BB0-E8A5-4A4C-8F65-4E597E865EB0}" type="presParOf" srcId="{EDA8BDEE-5933-E84B-9505-A27D72F1FF62}" destId="{4F174FD2-EBFE-974D-B78F-EFB9D43CA244}" srcOrd="3" destOrd="0" presId="urn:microsoft.com/office/officeart/2016/7/layout/BasicLinearProcessNumbered"/>
    <dgm:cxn modelId="{5203DBAD-1374-064F-AF3B-75DC7CE7FA12}" type="presParOf" srcId="{1F40BD02-E6E8-DA48-AA9B-943239B22405}" destId="{95EB0845-3BD1-8E4A-B4CA-9E713BC2DE8D}" srcOrd="1" destOrd="0" presId="urn:microsoft.com/office/officeart/2016/7/layout/BasicLinearProcessNumbered"/>
    <dgm:cxn modelId="{DA259DA2-3381-8A49-9291-CE3C3CB3C28E}" type="presParOf" srcId="{1F40BD02-E6E8-DA48-AA9B-943239B22405}" destId="{582DD209-3BF1-7044-A59F-ECC435DE7F6C}" srcOrd="2" destOrd="0" presId="urn:microsoft.com/office/officeart/2016/7/layout/BasicLinearProcessNumbered"/>
    <dgm:cxn modelId="{6AC6AE80-87CE-DC4F-AE21-BBB3DBCE412C}" type="presParOf" srcId="{582DD209-3BF1-7044-A59F-ECC435DE7F6C}" destId="{9706DDCD-0E66-6A40-AB0F-0CD6E82331ED}" srcOrd="0" destOrd="0" presId="urn:microsoft.com/office/officeart/2016/7/layout/BasicLinearProcessNumbered"/>
    <dgm:cxn modelId="{94667FF0-E34A-3249-896E-86C249E5610A}" type="presParOf" srcId="{582DD209-3BF1-7044-A59F-ECC435DE7F6C}" destId="{B1A3BE1A-4240-B64D-9A11-1414DBFB1546}" srcOrd="1" destOrd="0" presId="urn:microsoft.com/office/officeart/2016/7/layout/BasicLinearProcessNumbered"/>
    <dgm:cxn modelId="{2351D366-B6B8-ED4C-A62A-9101E5EB3B6D}" type="presParOf" srcId="{582DD209-3BF1-7044-A59F-ECC435DE7F6C}" destId="{59EA56F6-7AED-8B4D-AEBC-1295BAC39721}" srcOrd="2" destOrd="0" presId="urn:microsoft.com/office/officeart/2016/7/layout/BasicLinearProcessNumbered"/>
    <dgm:cxn modelId="{D0DC9C86-818E-8A48-90D1-67D979E89A8B}" type="presParOf" srcId="{582DD209-3BF1-7044-A59F-ECC435DE7F6C}" destId="{2A02E619-583B-134F-B54F-67693C46F7FE}" srcOrd="3" destOrd="0" presId="urn:microsoft.com/office/officeart/2016/7/layout/BasicLinearProcessNumbered"/>
    <dgm:cxn modelId="{083B2C49-3CF4-F549-A3F7-2FCB1738196A}" type="presParOf" srcId="{1F40BD02-E6E8-DA48-AA9B-943239B22405}" destId="{86C48492-9BDC-404C-A9D0-96AE0734BCED}" srcOrd="3" destOrd="0" presId="urn:microsoft.com/office/officeart/2016/7/layout/BasicLinearProcessNumbered"/>
    <dgm:cxn modelId="{62F6905F-10DA-7349-AA0A-3F08E9E3D3DB}" type="presParOf" srcId="{1F40BD02-E6E8-DA48-AA9B-943239B22405}" destId="{5397753B-F32E-7C4D-A870-317CF134C411}" srcOrd="4" destOrd="0" presId="urn:microsoft.com/office/officeart/2016/7/layout/BasicLinearProcessNumbered"/>
    <dgm:cxn modelId="{CE5D2902-8316-1148-991C-8FBC116036E1}" type="presParOf" srcId="{5397753B-F32E-7C4D-A870-317CF134C411}" destId="{36E1CF68-6720-7044-963A-DE7523F9BCAB}" srcOrd="0" destOrd="0" presId="urn:microsoft.com/office/officeart/2016/7/layout/BasicLinearProcessNumbered"/>
    <dgm:cxn modelId="{C8D518DB-B813-C64D-B4BD-D9353EE7BC32}" type="presParOf" srcId="{5397753B-F32E-7C4D-A870-317CF134C411}" destId="{72B73A45-0914-604E-98DA-427473A16D23}" srcOrd="1" destOrd="0" presId="urn:microsoft.com/office/officeart/2016/7/layout/BasicLinearProcessNumbered"/>
    <dgm:cxn modelId="{4D88E774-F790-6646-9E95-8377A2DEA2EE}" type="presParOf" srcId="{5397753B-F32E-7C4D-A870-317CF134C411}" destId="{CF379CBA-BC5F-514B-9244-7889F2916A54}" srcOrd="2" destOrd="0" presId="urn:microsoft.com/office/officeart/2016/7/layout/BasicLinearProcessNumbered"/>
    <dgm:cxn modelId="{D1C55849-3B6E-6C47-97D8-535AE55136D2}" type="presParOf" srcId="{5397753B-F32E-7C4D-A870-317CF134C411}" destId="{D5BBEA6C-D07A-C349-9454-B954FFC6F6A7}" srcOrd="3" destOrd="0" presId="urn:microsoft.com/office/officeart/2016/7/layout/BasicLinearProcessNumbered"/>
    <dgm:cxn modelId="{94D5E73E-A995-EF42-9ACC-CD61FE648053}" type="presParOf" srcId="{1F40BD02-E6E8-DA48-AA9B-943239B22405}" destId="{BEF87F67-5D0D-5241-822C-7ABAC164D1A4}" srcOrd="5" destOrd="0" presId="urn:microsoft.com/office/officeart/2016/7/layout/BasicLinearProcessNumbered"/>
    <dgm:cxn modelId="{735F9AB7-531B-F042-8D1F-6B910EF65EF1}" type="presParOf" srcId="{1F40BD02-E6E8-DA48-AA9B-943239B22405}" destId="{1F30667D-451E-B844-90BF-4D4F4F443A92}" srcOrd="6" destOrd="0" presId="urn:microsoft.com/office/officeart/2016/7/layout/BasicLinearProcessNumbered"/>
    <dgm:cxn modelId="{EAAFDE06-8826-1D4B-AC35-908773D7D3BB}" type="presParOf" srcId="{1F30667D-451E-B844-90BF-4D4F4F443A92}" destId="{9D210D4B-EAEE-F640-9B38-2D919E0699F9}" srcOrd="0" destOrd="0" presId="urn:microsoft.com/office/officeart/2016/7/layout/BasicLinearProcessNumbered"/>
    <dgm:cxn modelId="{BDBAB4D5-CB32-5E48-A95E-08A17B39A10E}" type="presParOf" srcId="{1F30667D-451E-B844-90BF-4D4F4F443A92}" destId="{1D9206B0-A485-124B-A7C7-078944E95931}" srcOrd="1" destOrd="0" presId="urn:microsoft.com/office/officeart/2016/7/layout/BasicLinearProcessNumbered"/>
    <dgm:cxn modelId="{9C3F948B-E4BC-094E-B301-A672C6757872}" type="presParOf" srcId="{1F30667D-451E-B844-90BF-4D4F4F443A92}" destId="{CE40ACE6-1698-E242-95D1-3DFB1BBDF9B3}" srcOrd="2" destOrd="0" presId="urn:microsoft.com/office/officeart/2016/7/layout/BasicLinearProcessNumbered"/>
    <dgm:cxn modelId="{687C9C7D-2B3B-D44E-8823-17B9C5AC1C65}" type="presParOf" srcId="{1F30667D-451E-B844-90BF-4D4F4F443A92}" destId="{C79E6CDA-40DB-F04E-9B8D-944B95846B56}" srcOrd="3" destOrd="0" presId="urn:microsoft.com/office/officeart/2016/7/layout/BasicLinearProcessNumbered"/>
    <dgm:cxn modelId="{7CA45EB6-0A7A-9E46-95EB-31D07A7BC054}" type="presParOf" srcId="{1F40BD02-E6E8-DA48-AA9B-943239B22405}" destId="{C2B4ED00-DD9C-F340-B932-8474F758B33C}" srcOrd="7" destOrd="0" presId="urn:microsoft.com/office/officeart/2016/7/layout/BasicLinearProcessNumbered"/>
    <dgm:cxn modelId="{7FD7599C-35B6-594A-8778-62AD3BF4B875}" type="presParOf" srcId="{1F40BD02-E6E8-DA48-AA9B-943239B22405}" destId="{E2894265-4751-3B49-AF11-A0A9E2C240FA}" srcOrd="8" destOrd="0" presId="urn:microsoft.com/office/officeart/2016/7/layout/BasicLinearProcessNumbered"/>
    <dgm:cxn modelId="{F167A295-49C9-F54C-88DD-101C05C371A6}" type="presParOf" srcId="{E2894265-4751-3B49-AF11-A0A9E2C240FA}" destId="{1BE4EEC3-5155-6444-AA02-3D966AE62438}" srcOrd="0" destOrd="0" presId="urn:microsoft.com/office/officeart/2016/7/layout/BasicLinearProcessNumbered"/>
    <dgm:cxn modelId="{DAD16AF8-F97E-4643-80C6-0EF530341DFE}" type="presParOf" srcId="{E2894265-4751-3B49-AF11-A0A9E2C240FA}" destId="{F036E41E-B9F7-8246-BB8F-BC39302AAFF7}" srcOrd="1" destOrd="0" presId="urn:microsoft.com/office/officeart/2016/7/layout/BasicLinearProcessNumbered"/>
    <dgm:cxn modelId="{3FC6F544-7A05-514A-A3B0-56953F306594}" type="presParOf" srcId="{E2894265-4751-3B49-AF11-A0A9E2C240FA}" destId="{950358D8-94D5-E645-8A01-A6B071AA9970}" srcOrd="2" destOrd="0" presId="urn:microsoft.com/office/officeart/2016/7/layout/BasicLinearProcessNumbered"/>
    <dgm:cxn modelId="{0B4107B1-BF24-FA4B-BE1D-96715CC40510}" type="presParOf" srcId="{E2894265-4751-3B49-AF11-A0A9E2C240FA}" destId="{C08CB33B-4907-5C43-BEB5-7B2E4C548DC2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3AAEF5-97E6-DD41-9C93-76E8A0C55B67}">
      <dsp:nvSpPr>
        <dsp:cNvPr id="0" name=""/>
        <dsp:cNvSpPr/>
      </dsp:nvSpPr>
      <dsp:spPr>
        <a:xfrm>
          <a:off x="3735" y="6808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latin typeface="Gill Sans MT" panose="020B0502020104020203" pitchFamily="34" charset="77"/>
            </a:rPr>
            <a:t>Explain Marx’s critique of capitalism</a:t>
          </a:r>
          <a:endParaRPr lang="en-US" sz="1800" kern="1200">
            <a:latin typeface="Gill Sans MT" panose="020B0502020104020203" pitchFamily="34" charset="77"/>
          </a:endParaRPr>
        </a:p>
      </dsp:txBody>
      <dsp:txXfrm>
        <a:off x="3735" y="1756658"/>
        <a:ext cx="2022288" cy="1698722"/>
      </dsp:txXfrm>
    </dsp:sp>
    <dsp:sp modelId="{E5B6078E-2587-0A45-B022-D49168F50AA3}">
      <dsp:nvSpPr>
        <dsp:cNvPr id="0" name=""/>
        <dsp:cNvSpPr/>
      </dsp:nvSpPr>
      <dsp:spPr>
        <a:xfrm>
          <a:off x="590198" y="963920"/>
          <a:ext cx="849361" cy="84936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1</a:t>
          </a:r>
        </a:p>
      </dsp:txBody>
      <dsp:txXfrm>
        <a:off x="714584" y="1088306"/>
        <a:ext cx="600589" cy="600589"/>
      </dsp:txXfrm>
    </dsp:sp>
    <dsp:sp modelId="{A5DF729F-F52B-0F4D-8612-FDD9054219A5}">
      <dsp:nvSpPr>
        <dsp:cNvPr id="0" name=""/>
        <dsp:cNvSpPr/>
      </dsp:nvSpPr>
      <dsp:spPr>
        <a:xfrm>
          <a:off x="3735" y="3511932"/>
          <a:ext cx="2022288" cy="72"/>
        </a:xfrm>
        <a:prstGeom prst="rect">
          <a:avLst/>
        </a:prstGeom>
        <a:solidFill>
          <a:schemeClr val="accent2">
            <a:hueOff val="715957"/>
            <a:satOff val="-2055"/>
            <a:lumOff val="-3290"/>
            <a:alphaOff val="0"/>
          </a:schemeClr>
        </a:solidFill>
        <a:ln w="19050" cap="flat" cmpd="sng" algn="ctr">
          <a:solidFill>
            <a:schemeClr val="accent2">
              <a:hueOff val="715957"/>
              <a:satOff val="-2055"/>
              <a:lumOff val="-32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06DDCD-0E66-6A40-AB0F-0CD6E82331ED}">
      <dsp:nvSpPr>
        <dsp:cNvPr id="0" name=""/>
        <dsp:cNvSpPr/>
      </dsp:nvSpPr>
      <dsp:spPr>
        <a:xfrm>
          <a:off x="2228252" y="6808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1683681"/>
            <a:satOff val="-15558"/>
            <a:lumOff val="-1754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683681"/>
              <a:satOff val="-15558"/>
              <a:lumOff val="-17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>
              <a:latin typeface="Gill Sans MT" panose="020B0502020104020203" pitchFamily="34" charset="77"/>
            </a:rPr>
            <a:t>Understand surplus value and exploitation</a:t>
          </a:r>
          <a:endParaRPr lang="en-US" sz="1800" kern="1200">
            <a:latin typeface="Gill Sans MT" panose="020B0502020104020203" pitchFamily="34" charset="77"/>
          </a:endParaRPr>
        </a:p>
      </dsp:txBody>
      <dsp:txXfrm>
        <a:off x="2228252" y="1756658"/>
        <a:ext cx="2022288" cy="1698722"/>
      </dsp:txXfrm>
    </dsp:sp>
    <dsp:sp modelId="{B1A3BE1A-4240-B64D-9A11-1414DBFB1546}">
      <dsp:nvSpPr>
        <dsp:cNvPr id="0" name=""/>
        <dsp:cNvSpPr/>
      </dsp:nvSpPr>
      <dsp:spPr>
        <a:xfrm>
          <a:off x="2814716" y="963920"/>
          <a:ext cx="849361" cy="849361"/>
        </a:xfrm>
        <a:prstGeom prst="ellipse">
          <a:avLst/>
        </a:prstGeom>
        <a:solidFill>
          <a:schemeClr val="accent2">
            <a:hueOff val="1431914"/>
            <a:satOff val="-4110"/>
            <a:lumOff val="-6580"/>
            <a:alphaOff val="0"/>
          </a:schemeClr>
        </a:solidFill>
        <a:ln w="19050" cap="flat" cmpd="sng" algn="ctr">
          <a:solidFill>
            <a:schemeClr val="accent2">
              <a:hueOff val="1431914"/>
              <a:satOff val="-4110"/>
              <a:lumOff val="-65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2</a:t>
          </a:r>
        </a:p>
      </dsp:txBody>
      <dsp:txXfrm>
        <a:off x="2939102" y="1088306"/>
        <a:ext cx="600589" cy="600589"/>
      </dsp:txXfrm>
    </dsp:sp>
    <dsp:sp modelId="{59EA56F6-7AED-8B4D-AEBC-1295BAC39721}">
      <dsp:nvSpPr>
        <dsp:cNvPr id="0" name=""/>
        <dsp:cNvSpPr/>
      </dsp:nvSpPr>
      <dsp:spPr>
        <a:xfrm>
          <a:off x="2228252" y="3511932"/>
          <a:ext cx="2022288" cy="72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E1CF68-6720-7044-963A-DE7523F9BCAB}">
      <dsp:nvSpPr>
        <dsp:cNvPr id="0" name=""/>
        <dsp:cNvSpPr/>
      </dsp:nvSpPr>
      <dsp:spPr>
        <a:xfrm>
          <a:off x="4452770" y="6808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3367362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62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Describe the marginal revolution</a:t>
          </a:r>
          <a:endParaRPr lang="en-US" sz="1800" kern="1200" dirty="0"/>
        </a:p>
      </dsp:txBody>
      <dsp:txXfrm>
        <a:off x="4452770" y="1756658"/>
        <a:ext cx="2022288" cy="1698722"/>
      </dsp:txXfrm>
    </dsp:sp>
    <dsp:sp modelId="{72B73A45-0914-604E-98DA-427473A16D23}">
      <dsp:nvSpPr>
        <dsp:cNvPr id="0" name=""/>
        <dsp:cNvSpPr/>
      </dsp:nvSpPr>
      <dsp:spPr>
        <a:xfrm>
          <a:off x="5039233" y="963920"/>
          <a:ext cx="849361" cy="849361"/>
        </a:xfrm>
        <a:prstGeom prst="ellipse">
          <a:avLst/>
        </a:prstGeom>
        <a:solidFill>
          <a:schemeClr val="accent2">
            <a:hueOff val="2863828"/>
            <a:satOff val="-8219"/>
            <a:lumOff val="-13160"/>
            <a:alphaOff val="0"/>
          </a:schemeClr>
        </a:solidFill>
        <a:ln w="19050" cap="flat" cmpd="sng" algn="ctr">
          <a:solidFill>
            <a:schemeClr val="accent2">
              <a:hueOff val="2863828"/>
              <a:satOff val="-8219"/>
              <a:lumOff val="-131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3</a:t>
          </a:r>
        </a:p>
      </dsp:txBody>
      <dsp:txXfrm>
        <a:off x="5163619" y="1088306"/>
        <a:ext cx="600589" cy="600589"/>
      </dsp:txXfrm>
    </dsp:sp>
    <dsp:sp modelId="{CF379CBA-BC5F-514B-9244-7889F2916A54}">
      <dsp:nvSpPr>
        <dsp:cNvPr id="0" name=""/>
        <dsp:cNvSpPr/>
      </dsp:nvSpPr>
      <dsp:spPr>
        <a:xfrm>
          <a:off x="4452770" y="3511932"/>
          <a:ext cx="2022288" cy="72"/>
        </a:xfrm>
        <a:prstGeom prst="rect">
          <a:avLst/>
        </a:prstGeom>
        <a:solidFill>
          <a:schemeClr val="accent2">
            <a:hueOff val="3579785"/>
            <a:satOff val="-10274"/>
            <a:lumOff val="-16449"/>
            <a:alphaOff val="0"/>
          </a:schemeClr>
        </a:solidFill>
        <a:ln w="19050" cap="flat" cmpd="sng" algn="ctr">
          <a:solidFill>
            <a:schemeClr val="accent2">
              <a:hueOff val="3579785"/>
              <a:satOff val="-10274"/>
              <a:lumOff val="-164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210D4B-EAEE-F640-9B38-2D919E0699F9}">
      <dsp:nvSpPr>
        <dsp:cNvPr id="0" name=""/>
        <dsp:cNvSpPr/>
      </dsp:nvSpPr>
      <dsp:spPr>
        <a:xfrm>
          <a:off x="6677287" y="6808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5051043"/>
            <a:satOff val="-46674"/>
            <a:lumOff val="-5261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051043"/>
              <a:satOff val="-46674"/>
              <a:lumOff val="-52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Compare classical vs neoclassical approaches</a:t>
          </a:r>
          <a:endParaRPr lang="en-US" sz="1800" kern="1200"/>
        </a:p>
      </dsp:txBody>
      <dsp:txXfrm>
        <a:off x="6677287" y="1756658"/>
        <a:ext cx="2022288" cy="1698722"/>
      </dsp:txXfrm>
    </dsp:sp>
    <dsp:sp modelId="{1D9206B0-A485-124B-A7C7-078944E95931}">
      <dsp:nvSpPr>
        <dsp:cNvPr id="0" name=""/>
        <dsp:cNvSpPr/>
      </dsp:nvSpPr>
      <dsp:spPr>
        <a:xfrm>
          <a:off x="7263751" y="963920"/>
          <a:ext cx="849361" cy="849361"/>
        </a:xfrm>
        <a:prstGeom prst="ellipse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2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4</a:t>
          </a:r>
        </a:p>
      </dsp:txBody>
      <dsp:txXfrm>
        <a:off x="7388137" y="1088306"/>
        <a:ext cx="600589" cy="600589"/>
      </dsp:txXfrm>
    </dsp:sp>
    <dsp:sp modelId="{CE40ACE6-1698-E242-95D1-3DFB1BBDF9B3}">
      <dsp:nvSpPr>
        <dsp:cNvPr id="0" name=""/>
        <dsp:cNvSpPr/>
      </dsp:nvSpPr>
      <dsp:spPr>
        <a:xfrm>
          <a:off x="6677287" y="3511932"/>
          <a:ext cx="2022288" cy="72"/>
        </a:xfrm>
        <a:prstGeom prst="rect">
          <a:avLst/>
        </a:prstGeom>
        <a:solidFill>
          <a:schemeClr val="accent2">
            <a:hueOff val="5011699"/>
            <a:satOff val="-14383"/>
            <a:lumOff val="-23029"/>
            <a:alphaOff val="0"/>
          </a:schemeClr>
        </a:solidFill>
        <a:ln w="19050" cap="flat" cmpd="sng" algn="ctr">
          <a:solidFill>
            <a:schemeClr val="accent2">
              <a:hueOff val="5011699"/>
              <a:satOff val="-14383"/>
              <a:lumOff val="-23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E4EEC3-5155-6444-AA02-3D966AE62438}">
      <dsp:nvSpPr>
        <dsp:cNvPr id="0" name=""/>
        <dsp:cNvSpPr/>
      </dsp:nvSpPr>
      <dsp:spPr>
        <a:xfrm>
          <a:off x="8901805" y="680800"/>
          <a:ext cx="2022288" cy="2831204"/>
        </a:xfrm>
        <a:prstGeom prst="rect">
          <a:avLst/>
        </a:prstGeom>
        <a:solidFill>
          <a:schemeClr val="accent2">
            <a:tint val="40000"/>
            <a:alpha val="90000"/>
            <a:hueOff val="6734724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24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7665" tIns="330200" rIns="157665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Apply these theories to real-world contexts</a:t>
          </a:r>
          <a:endParaRPr lang="en-US" sz="1800" kern="1200"/>
        </a:p>
      </dsp:txBody>
      <dsp:txXfrm>
        <a:off x="8901805" y="1756658"/>
        <a:ext cx="2022288" cy="1698722"/>
      </dsp:txXfrm>
    </dsp:sp>
    <dsp:sp modelId="{F036E41E-B9F7-8246-BB8F-BC39302AAFF7}">
      <dsp:nvSpPr>
        <dsp:cNvPr id="0" name=""/>
        <dsp:cNvSpPr/>
      </dsp:nvSpPr>
      <dsp:spPr>
        <a:xfrm>
          <a:off x="9488268" y="963920"/>
          <a:ext cx="849361" cy="849361"/>
        </a:xfrm>
        <a:prstGeom prst="ellipse">
          <a:avLst/>
        </a:prstGeom>
        <a:solidFill>
          <a:schemeClr val="accent2">
            <a:hueOff val="5727655"/>
            <a:satOff val="-16438"/>
            <a:lumOff val="-26319"/>
            <a:alphaOff val="0"/>
          </a:schemeClr>
        </a:solidFill>
        <a:ln w="19050" cap="flat" cmpd="sng" algn="ctr">
          <a:solidFill>
            <a:schemeClr val="accent2">
              <a:hueOff val="5727655"/>
              <a:satOff val="-16438"/>
              <a:lumOff val="-263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220" tIns="12700" rIns="66220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5</a:t>
          </a:r>
        </a:p>
      </dsp:txBody>
      <dsp:txXfrm>
        <a:off x="9612654" y="1088306"/>
        <a:ext cx="600589" cy="600589"/>
      </dsp:txXfrm>
    </dsp:sp>
    <dsp:sp modelId="{950358D8-94D5-E645-8A01-A6B071AA9970}">
      <dsp:nvSpPr>
        <dsp:cNvPr id="0" name=""/>
        <dsp:cNvSpPr/>
      </dsp:nvSpPr>
      <dsp:spPr>
        <a:xfrm>
          <a:off x="8901805" y="3511932"/>
          <a:ext cx="2022288" cy="72"/>
        </a:xfrm>
        <a:prstGeom prst="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364A5-C32E-B24D-9E5D-E943F4FC9058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9AC78-EC7E-3147-9476-21AD104EB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56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Self-interest is not harmful—it is 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productive and coordinating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9AC78-EC7E-3147-9476-21AD104EBB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10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Smith’s capitalism = </a:t>
            </a:r>
            <a:r>
              <a:rPr lang="en-US" b="1" i="0" dirty="0">
                <a:solidFill>
                  <a:srgbClr val="000000"/>
                </a:solidFill>
                <a:effectLst/>
              </a:rPr>
              <a:t>optimistic, efficiency-driven, self-regulating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Marx’s capitalism = </a:t>
            </a:r>
            <a:r>
              <a:rPr lang="en-US" b="1" i="0" dirty="0">
                <a:solidFill>
                  <a:srgbClr val="000000"/>
                </a:solidFill>
                <a:effectLst/>
              </a:rPr>
              <a:t>conflict-driven, exploitative, unequal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9AC78-EC7E-3147-9476-21AD104EBB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12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Feudalism: an economic system where land is owned by nobles and worked by peasants who provide labor or rent in exchange for protection.</a:t>
            </a:r>
          </a:p>
          <a:p>
            <a:r>
              <a:rPr lang="en-US" b="1" dirty="0"/>
              <a:t>Capitalism:</a:t>
            </a:r>
            <a:r>
              <a:rPr lang="en-US" dirty="0"/>
              <a:t> An economic system based on private ownership of the means of production, where goods and services are produced for profit through market exchange.</a:t>
            </a:r>
          </a:p>
          <a:p>
            <a:r>
              <a:rPr lang="en-US" b="1" dirty="0"/>
              <a:t>Socialism:</a:t>
            </a:r>
            <a:r>
              <a:rPr lang="en-US" dirty="0"/>
              <a:t> An economic system where the means of production are owned or regulated collectively (often by the state) to promote more equal distribution of wealth.</a:t>
            </a:r>
          </a:p>
          <a:p>
            <a:r>
              <a:rPr lang="en-US" b="1" dirty="0"/>
              <a:t>Communism:</a:t>
            </a:r>
            <a:r>
              <a:rPr lang="en-US" dirty="0"/>
              <a:t> A classless society where all property is collectively owned and resources are distributed according to need rather than market forces.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9AC78-EC7E-3147-9476-21AD104EBB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309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0000"/>
                </a:solidFill>
                <a:effectLst/>
              </a:rPr>
              <a:t>Ricardo’s </a:t>
            </a:r>
            <a:r>
              <a:rPr lang="en-US" b="1" i="0" dirty="0" err="1">
                <a:solidFill>
                  <a:srgbClr val="000000"/>
                </a:solidFill>
                <a:effectLst/>
              </a:rPr>
              <a:t>Labour</a:t>
            </a:r>
            <a:r>
              <a:rPr lang="en-US" b="1" i="0" dirty="0">
                <a:solidFill>
                  <a:srgbClr val="000000"/>
                </a:solidFill>
                <a:effectLst/>
              </a:rPr>
              <a:t> Theory of Value:</a:t>
            </a:r>
            <a:br>
              <a:rPr lang="en-US" dirty="0"/>
            </a:b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The value of a commodity is determined by the </a:t>
            </a:r>
            <a:r>
              <a:rPr lang="en-US" b="1" i="0" dirty="0">
                <a:solidFill>
                  <a:srgbClr val="000000"/>
                </a:solidFill>
                <a:effectLst/>
              </a:rPr>
              <a:t>amount of </a:t>
            </a:r>
            <a:r>
              <a:rPr lang="en-US" b="1" i="0" dirty="0" err="1">
                <a:solidFill>
                  <a:srgbClr val="000000"/>
                </a:solidFill>
                <a:effectLst/>
              </a:rPr>
              <a:t>labour</a:t>
            </a:r>
            <a:r>
              <a:rPr lang="en-US" b="1" i="0" dirty="0">
                <a:solidFill>
                  <a:srgbClr val="000000"/>
                </a:solidFill>
                <a:effectLst/>
              </a:rPr>
              <a:t> required to produce it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, meaning goods that require more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labour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time tend to have higher value.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9AC78-EC7E-3147-9476-21AD104EBB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48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Work becomes: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Mechanical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Survival-driven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Loss of human fulfillment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9AC78-EC7E-3147-9476-21AD104EBB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01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**“Marx makes a very bold claim…”</a:t>
            </a:r>
            <a:br>
              <a:rPr lang="en-US" dirty="0"/>
            </a:br>
            <a:r>
              <a:rPr lang="en-US" dirty="0"/>
              <a:t>👉 </a:t>
            </a:r>
            <a:r>
              <a:rPr lang="en-US" i="1" dirty="0"/>
              <a:t>“Capitalism does not just grow—it periodically </a:t>
            </a:r>
            <a:r>
              <a:rPr lang="en-US" b="1" i="1" dirty="0"/>
              <a:t>breaks </a:t>
            </a:r>
            <a:r>
              <a:rPr lang="en-US" b="1" i="1" dirty="0" err="1"/>
              <a:t>down</a:t>
            </a:r>
            <a:r>
              <a:rPr lang="en-US" i="1" dirty="0" err="1"/>
              <a:t>.”“And</a:t>
            </a:r>
            <a:r>
              <a:rPr lang="en-US" i="1" dirty="0"/>
              <a:t> these breakdowns are not accidents…”</a:t>
            </a:r>
            <a:br>
              <a:rPr lang="en-US" dirty="0"/>
            </a:br>
            <a:r>
              <a:rPr lang="en-US" dirty="0"/>
              <a:t>👉 </a:t>
            </a:r>
            <a:r>
              <a:rPr lang="en-US" i="1" dirty="0"/>
              <a:t>“They are built into the system itself.”</a:t>
            </a:r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*</a:t>
            </a:r>
            <a:r>
              <a:rPr lang="en-US" b="0" i="1" dirty="0">
                <a:solidFill>
                  <a:srgbClr val="000000"/>
                </a:solidFill>
                <a:effectLst/>
              </a:rPr>
              <a:t>“So they cannot buy back what they produce.”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9AC78-EC7E-3147-9476-21AD104EBB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6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1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“Do these look like isolated events—or patterns?”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49AC78-EC7E-3147-9476-21AD104EBB5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91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461BC-130A-A69D-64B4-0D9049D92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683A7-756D-8560-7BA3-07E2863E86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DA8A9-B542-3599-3CD5-1BC08D6D4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22472-93C7-8F95-9DD4-D7C74686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6B646-FE4C-86FF-EBC3-9DFAE1155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60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41C47-B219-6DE5-4BA7-D691B18C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13E750-C9FF-D39D-2F8C-80D539BFD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F33A0-A46C-CA5B-ED28-339A9BF8F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A1073-1EB7-9FE0-8E9A-251AAD94F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C4654-BED6-2755-1511-55F7445B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755B7B-DB29-7300-A89A-43E1B59F6B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05814-5A1D-49B3-9248-446A63C61E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EB88B-6978-1C5A-B46B-01F524AC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BC28C-6CF2-6D9E-55B8-01D9C1205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57161-163C-9F4A-4236-81C048AE9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1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BDF11-E530-60FA-44D6-6F1297E0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66EA5-674D-C14E-3FFA-76F6A754A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15F9E-1E88-EE86-2AAC-E508965A4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71E9E-3EEB-4CFA-30DC-633116B55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81BB2-ECB5-6FDA-8545-CA1A3FF88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6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89562-7DD3-6A0F-05E1-764DA10E7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D7E94-F69E-7CD7-957A-F0168171E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FBE6C-0EA2-9DAA-C2C1-09D35CC0B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211FA-33ED-8813-C6BD-F00181F90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0D71C-6D01-BBD0-1D2A-FF8A7B7F2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4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84311-1F8B-1EB2-F9D6-B551369B0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1FC17-A20C-4EC9-C0A4-630751F1F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504420-7FD6-1A61-09E0-C833DCF87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F5630-3B8F-A72C-8374-4C53F8B4F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7DD38-73A3-C5CE-D28E-9CAEE93A4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A29ED4-D742-54B0-9EFA-FBB2D2449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56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912F8-B58A-5109-9E6C-2681E900B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CA1389-39BF-FC29-A5E3-51F8ABFFB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294D8-D15E-5626-002C-E3A76D28B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706045-2438-E40D-DCF3-EC0BED383E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1F542C-2CDB-AEA5-4D20-C0639D00EE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BACFD6-0030-9A12-16CC-F216BF563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DB5219-702E-F9D1-9CD4-6BEE3D20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2FD2DA-C82C-810C-B9BB-B29F5B93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1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22A8-B1BD-D65C-C8AD-3096ABDF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C88772-9503-9A27-3914-A0AA9FE0F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3F1D2C-0F6C-EB9D-AF95-1381C6705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319C7E-C5C3-2461-DB30-3B24F55D5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45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D3B9CB-EB1D-BDD3-C0DA-E0E6622B9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19B682-71EF-AF44-A25E-7CEA4F8BB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F3B7AF-E20F-4554-0323-96A5F4FB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3744B-BFA1-96BB-AAEB-DE9F1CADA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496C2-C19E-999E-843C-1A434529D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F30CE-446F-C22A-C014-99098A553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9EE1C-AE00-57A2-5AF8-A54948758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7641B-F7F8-BAD2-2FF9-53C020740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3283B3-2785-6AB5-6EC6-105C4BAA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5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32013-D2F0-AC9F-95AB-93509C998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B9456E-DEB7-62AC-CA84-9B4E2EB28B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29819-60B5-8BF8-5B0E-D81B3EA93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6E185-27DC-3360-5645-E8F79C585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8A11FF-04D2-F8DE-AB39-8576ADE5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2C1DE4-48A0-D7A6-6137-CBEAA5549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6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C46A92-2D21-A10C-F035-FB7B884E0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5A385-4659-B286-CF90-95861D015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A538B-0D50-49F6-25CE-9786108E35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F7F9B1-CDA1-C04D-BFE1-D23A8549A31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89DA0-6F4F-4D6A-8E77-6C3ECCE1D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1F6C1-E72E-B7E1-07F4-684DB9BE5A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181AD-7D6C-524F-B753-3F9EDE2D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2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C40F-7301-A3A0-55C4-F7FBEF432C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br>
              <a:rPr lang="en-US" sz="4400" b="1" i="0" dirty="0">
                <a:solidFill>
                  <a:srgbClr val="000000"/>
                </a:solidFill>
                <a:effectLst/>
              </a:rPr>
            </a:br>
            <a:r>
              <a:rPr lang="en-US" sz="40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History of Economic Thought</a:t>
            </a:r>
            <a:br>
              <a:rPr lang="en-US" sz="40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</a:br>
            <a:r>
              <a:rPr lang="en-US" sz="40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Topic 7 &amp; 8: From Marx to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Marginalism</a:t>
            </a:r>
            <a:br>
              <a:rPr lang="en-US" b="0" i="0" dirty="0">
                <a:solidFill>
                  <a:srgbClr val="000000"/>
                </a:solidFill>
                <a:effectLst/>
              </a:rPr>
            </a:br>
            <a:br>
              <a:rPr lang="en-US" b="0" i="0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37F828-8CF0-0BC2-371E-8E8AAB7BFF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Marxian Political Economy</a:t>
            </a:r>
            <a:b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Marginal Revolution &amp; Neoclassical Economics</a:t>
            </a:r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62854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E5F4A-F07B-0064-9005-93E6FFEB2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Alienation</a:t>
            </a: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8E633-946E-1197-1F32-CF1BB043E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Workers are alienated from: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Product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Process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Others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Self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80924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4524B-C5EC-FA2C-D7EE-35491ED77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4186"/>
          </a:xfrm>
        </p:spPr>
        <p:txBody>
          <a:bodyPr>
            <a:normAutofit fontScale="90000"/>
          </a:bodyPr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Crisis of Capitalism</a:t>
            </a: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234B7-D71E-95C4-9C48-10C66FE8E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548" y="1049312"/>
            <a:ext cx="10664252" cy="512765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**</a:t>
            </a:r>
            <a:r>
              <a:rPr lang="en-US" b="0" i="1" dirty="0">
                <a:solidFill>
                  <a:srgbClr val="000000"/>
                </a:solidFill>
                <a:effectLst/>
              </a:rPr>
              <a:t>“By ‘crisis of capitalism,’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Karl Marx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 </a:t>
            </a:r>
            <a:r>
              <a:rPr lang="en-US" b="0" i="1" dirty="0">
                <a:solidFill>
                  <a:srgbClr val="000000"/>
                </a:solidFill>
                <a:effectLst/>
              </a:rPr>
              <a:t>means recurring economic instability—recessions, unemployment, financial crashes—arising from how capitalism works.”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1 Overproduction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solidFill>
                  <a:srgbClr val="000000"/>
                </a:solidFill>
                <a:effectLst/>
              </a:rPr>
              <a:t>“Firms produce goods to make profit…”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solidFill>
                  <a:srgbClr val="000000"/>
                </a:solidFill>
                <a:effectLst/>
              </a:rPr>
              <a:t>“But workers—the majority—are paid relatively low wages…”*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Result: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Unsold goods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Falling prices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</a:rPr>
              <a:t>Business losses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</a:rPr>
              <a:t>👉 </a:t>
            </a:r>
            <a:r>
              <a:rPr lang="en-US" b="0" i="1" dirty="0">
                <a:solidFill>
                  <a:srgbClr val="000000"/>
                </a:solidFill>
                <a:effectLst/>
              </a:rPr>
              <a:t>“Too many goods… but not enough effective demand.”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10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39F20-845F-2938-90F2-1A264339F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616" y="209862"/>
            <a:ext cx="10769184" cy="596710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Falling Profit Rates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“To compete, firms invest in machines and technology…”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“This reduces reliance on </a:t>
            </a:r>
            <a:r>
              <a:rPr lang="en-US" b="0" i="1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labour</a:t>
            </a:r>
            <a:r>
              <a:rPr lang="en-US" b="0" i="1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…”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But: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Labour</a:t>
            </a: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is the source of value (in Marx’s view) </a:t>
            </a:r>
            <a:r>
              <a:rPr lang="en-US" b="0" i="1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“So over time, profits tend to fall.”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3: Rising Inequality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“Wealth accumulates with capital owners, Workers’ share remains limited…”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This leads to: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Reduced purchasing power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Weak demand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Social tension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81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8305C-8F56-1CC1-D2A9-3B15B3ACF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597" y="374754"/>
            <a:ext cx="10739203" cy="5802209"/>
          </a:xfrm>
        </p:spPr>
        <p:txBody>
          <a:bodyPr/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Put It Together </a:t>
            </a:r>
            <a:r>
              <a:rPr lang="en-US" b="0" i="1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“So we have a cycle…”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Production expands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Workers underpaid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Demand weakens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Crisis occurs (recession, layoffs)</a:t>
            </a:r>
          </a:p>
          <a:p>
            <a:pPr marL="0" indent="0" algn="l">
              <a:buNone/>
            </a:pPr>
            <a:r>
              <a:rPr lang="en-US" b="0" i="1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“Then the system resets… and the cycle repeats</a:t>
            </a:r>
            <a:endParaRPr lang="en-US" dirty="0">
              <a:solidFill>
                <a:srgbClr val="C00000"/>
              </a:solidFill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Examples: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Global financial crisis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Inflation + unemployment cycles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Business closures</a:t>
            </a:r>
          </a:p>
          <a:p>
            <a:pPr marL="0" indent="0">
              <a:buNone/>
            </a:pPr>
            <a:r>
              <a:rPr lang="en-US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130768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6B819-16A9-8FBD-8A33-B62321A8E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15757"/>
          </a:xfrm>
        </p:spPr>
        <p:txBody>
          <a:bodyPr/>
          <a:lstStyle/>
          <a:p>
            <a:r>
              <a:rPr lang="en-US" b="1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Discuss: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B1A73-18EB-DDB2-9549-135221CEC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Is exploitation inevitable in capitalism?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Is Marx still relevant today (e.g., gig economy)?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Can capitalism self-correct inequality?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43662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F4798E-F270-23F5-3D6C-ADEB8F35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506" y="1709739"/>
            <a:ext cx="10459944" cy="1719262"/>
          </a:xfrm>
        </p:spPr>
        <p:txBody>
          <a:bodyPr>
            <a:normAutofit/>
          </a:bodyPr>
          <a:lstStyle/>
          <a:p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MARGINALISM &amp; NEOCLASSICAL ECONOMICS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94572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72D83F-BDAC-D0CA-1008-549D35C67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The Marginal Revolution</a:t>
            </a:r>
            <a:endParaRPr lang="en-US" b="1" dirty="0">
              <a:latin typeface="Gill Sans MT" panose="020B0502020104020203" pitchFamily="34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FB3F79-1997-D718-3BD6-0A5B5385F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Key Shift: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From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Labour</a:t>
            </a: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-based value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Marginal utility (subjective value)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Focus on Individual decisions and Optimization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96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EB71B-F5BD-9D2D-3E87-D6B0C3DF3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Core Marginal Idea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1E453-0244-E8CF-5719-531F67511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Decisions are made at the margin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Consume until 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MB = MC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Produce until 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MR = MC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Explains: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Pricing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Resource allocation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Efficiency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66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09653-1816-A013-8E78-61E3A02E0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Key Thinkers</a:t>
            </a:r>
            <a:endParaRPr lang="en-US" b="1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B4523-77C9-45AE-707F-9E9D7AC98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Carl Menger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Subjective value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Marginal utility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Leon Walras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General equilibrium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Interconnected markets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Vilfredo Pareto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Efficiency (no one worse off)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143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9A5F8-F486-6955-0FDD-881390BBF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Welfare &amp; Policy Extensions</a:t>
            </a:r>
            <a:endParaRPr lang="en-US" b="1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19DEF-9F11-8D0D-3718-F5DF37DDD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Arthur Pigou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Externalities → Pigouvian taxes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Alfred Marshall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Supply + Demand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Elasticity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Rostow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5 stages of growth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Economics becomes Analytical + policy-oriented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72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DAEAED-E37A-6191-4F4C-2A51A4BDD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2800" b="0" i="0" u="none" strike="noStrike" dirty="0">
                <a:solidFill>
                  <a:srgbClr val="FFFFFF"/>
                </a:solidFill>
                <a:effectLst/>
                <a:latin typeface="-webkit-standard"/>
              </a:rPr>
              <a:t>Learning </a:t>
            </a:r>
            <a:r>
              <a:rPr lang="en-US" sz="2800" b="0" i="0" u="none" strike="noStrike" dirty="0">
                <a:solidFill>
                  <a:srgbClr val="FFFFFF"/>
                </a:solidFill>
                <a:effectLst/>
                <a:latin typeface="Gill Sans MT" panose="020B0502020104020203" pitchFamily="34" charset="77"/>
              </a:rPr>
              <a:t>Outcomes: </a:t>
            </a:r>
            <a:br>
              <a:rPr lang="en-US" sz="2800" b="0" i="0" u="none" strike="noStrike" dirty="0">
                <a:solidFill>
                  <a:srgbClr val="FFFFFF"/>
                </a:solidFill>
                <a:effectLst/>
                <a:latin typeface="Gill Sans MT" panose="020B0502020104020203" pitchFamily="34" charset="77"/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  <a:latin typeface="Gill Sans MT" panose="020B0502020104020203" pitchFamily="34" charset="77"/>
              </a:rPr>
              <a:t>By the end of this lecture, students should be able to;</a:t>
            </a:r>
            <a:endParaRPr lang="en-US" sz="2800" dirty="0">
              <a:solidFill>
                <a:srgbClr val="FFFFFF"/>
              </a:solidFill>
              <a:latin typeface="Gill Sans MT" panose="020B0502020104020203" pitchFamily="34" charset="77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154DDF9-F4E0-7D0E-1FA6-7B424D3687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86457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2399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7BDEF2-CDB1-8CC6-1CBA-CCCFEE090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0" i="0" u="none" strike="noStrike">
                <a:solidFill>
                  <a:srgbClr val="FFFFFF"/>
                </a:solidFill>
                <a:effectLst/>
                <a:latin typeface="-webkit-standard"/>
              </a:rPr>
              <a:t>Classical vs Neoclassical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BE42C2A-2653-5BD6-7AD7-368D466512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469619"/>
              </p:ext>
            </p:extLst>
          </p:nvPr>
        </p:nvGraphicFramePr>
        <p:xfrm>
          <a:off x="1549094" y="2364941"/>
          <a:ext cx="9117754" cy="3688080"/>
        </p:xfrm>
        <a:graphic>
          <a:graphicData uri="http://schemas.openxmlformats.org/drawingml/2006/table">
            <a:tbl>
              <a:tblPr/>
              <a:tblGrid>
                <a:gridCol w="4465744">
                  <a:extLst>
                    <a:ext uri="{9D8B030D-6E8A-4147-A177-3AD203B41FA5}">
                      <a16:colId xmlns:a16="http://schemas.microsoft.com/office/drawing/2014/main" val="403924444"/>
                    </a:ext>
                  </a:extLst>
                </a:gridCol>
                <a:gridCol w="4652010">
                  <a:extLst>
                    <a:ext uri="{9D8B030D-6E8A-4147-A177-3AD203B41FA5}">
                      <a16:colId xmlns:a16="http://schemas.microsoft.com/office/drawing/2014/main" val="2897108281"/>
                    </a:ext>
                  </a:extLst>
                </a:gridCol>
              </a:tblGrid>
              <a:tr h="737616">
                <a:tc>
                  <a:txBody>
                    <a:bodyPr/>
                    <a:lstStyle/>
                    <a:p>
                      <a:r>
                        <a:rPr lang="en-US" sz="3300" b="1" dirty="0">
                          <a:latin typeface="Gill Sans MT" panose="020B0502020104020203" pitchFamily="34" charset="77"/>
                        </a:rPr>
                        <a:t>Classical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b="1" dirty="0">
                          <a:latin typeface="Gill Sans MT" panose="020B0502020104020203" pitchFamily="34" charset="77"/>
                        </a:rPr>
                        <a:t>Neoclassical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7711009"/>
                  </a:ext>
                </a:extLst>
              </a:tr>
              <a:tr h="737616">
                <a:tc>
                  <a:txBody>
                    <a:bodyPr/>
                    <a:lstStyle/>
                    <a:p>
                      <a:r>
                        <a:rPr lang="en-US" sz="3300" dirty="0" err="1">
                          <a:latin typeface="Gill Sans MT" panose="020B0502020104020203" pitchFamily="34" charset="77"/>
                        </a:rPr>
                        <a:t>Labour</a:t>
                      </a:r>
                      <a:r>
                        <a:rPr lang="en-US" sz="3300" dirty="0">
                          <a:latin typeface="Gill Sans MT" panose="020B0502020104020203" pitchFamily="34" charset="77"/>
                        </a:rPr>
                        <a:t> value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dirty="0">
                          <a:latin typeface="Gill Sans MT" panose="020B0502020104020203" pitchFamily="34" charset="77"/>
                        </a:rPr>
                        <a:t>Utility value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92958"/>
                  </a:ext>
                </a:extLst>
              </a:tr>
              <a:tr h="737616">
                <a:tc>
                  <a:txBody>
                    <a:bodyPr/>
                    <a:lstStyle/>
                    <a:p>
                      <a:r>
                        <a:rPr lang="en-US" sz="3300" dirty="0">
                          <a:latin typeface="Gill Sans MT" panose="020B0502020104020203" pitchFamily="34" charset="77"/>
                        </a:rPr>
                        <a:t>Focus on classes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dirty="0">
                          <a:latin typeface="Gill Sans MT" panose="020B0502020104020203" pitchFamily="34" charset="77"/>
                        </a:rPr>
                        <a:t>Focus on individuals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048748"/>
                  </a:ext>
                </a:extLst>
              </a:tr>
              <a:tr h="737616">
                <a:tc>
                  <a:txBody>
                    <a:bodyPr/>
                    <a:lstStyle/>
                    <a:p>
                      <a:r>
                        <a:rPr lang="en-US" sz="3300" dirty="0">
                          <a:latin typeface="Gill Sans MT" panose="020B0502020104020203" pitchFamily="34" charset="77"/>
                        </a:rPr>
                        <a:t>Growth &amp; distribution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dirty="0">
                          <a:latin typeface="Gill Sans MT" panose="020B0502020104020203" pitchFamily="34" charset="77"/>
                        </a:rPr>
                        <a:t>Efficiency &amp; allocation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8446745"/>
                  </a:ext>
                </a:extLst>
              </a:tr>
              <a:tr h="737616">
                <a:tc>
                  <a:txBody>
                    <a:bodyPr/>
                    <a:lstStyle/>
                    <a:p>
                      <a:r>
                        <a:rPr lang="en-US" sz="3300" dirty="0">
                          <a:latin typeface="Gill Sans MT" panose="020B0502020104020203" pitchFamily="34" charset="77"/>
                        </a:rPr>
                        <a:t>Historical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dirty="0">
                          <a:latin typeface="Gill Sans MT" panose="020B0502020104020203" pitchFamily="34" charset="77"/>
                        </a:rPr>
                        <a:t>Mathematical</a:t>
                      </a:r>
                    </a:p>
                  </a:txBody>
                  <a:tcPr marL="167640" marR="167640" marT="83820" marB="838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475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80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098FD77-6DE9-1EB1-158A-A94657886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b="1" i="0" u="none" strike="noStrike" kern="1200" dirty="0">
                <a:solidFill>
                  <a:schemeClr val="tx1"/>
                </a:solidFill>
                <a:effectLst/>
                <a:latin typeface="Gill Sans MT" panose="020B0502020104020203" pitchFamily="34" charset="77"/>
              </a:rPr>
              <a:t>MARXIAN POLITICAL ECONOMY</a:t>
            </a:r>
            <a:endParaRPr lang="en-US" sz="4400" b="1" kern="1200" dirty="0">
              <a:solidFill>
                <a:schemeClr val="tx1"/>
              </a:solidFill>
              <a:latin typeface="Gill Sans MT" panose="020B0502020104020203" pitchFamily="34" charset="77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40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DAC5A3-EC2B-8767-365B-7151E8B7F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0000"/>
                </a:solidFill>
                <a:effectLst/>
              </a:rPr>
              <a:t>Framing Marx</a:t>
            </a:r>
            <a:br>
              <a:rPr lang="en-US" b="1" i="0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707590-34B6-D13F-AED5-8BD55D87E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7538"/>
            <a:ext cx="10515600" cy="4799425"/>
          </a:xfrm>
        </p:spPr>
        <p:txBody>
          <a:bodyPr/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Key Question:</a:t>
            </a:r>
            <a:b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Who benefits from capitalism?</a:t>
            </a:r>
          </a:p>
          <a:p>
            <a:pPr marL="0" indent="0" algn="l">
              <a:buNone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capitalism is an economic system based on individual freedom, private ownership, and market exchange, where self-interest drives economic activity and promotes overall societal welfare.</a:t>
            </a:r>
            <a:endParaRPr lang="en-US" sz="2400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Focus on: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Power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Class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Exploitation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Historical change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Marx moves from </a:t>
            </a:r>
            <a:r>
              <a:rPr lang="en-US" b="0" i="1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explanation → critique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00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760CE-EAF6-E509-A7DF-D53538C9D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888" y="380010"/>
            <a:ext cx="10866912" cy="5796953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Recall-Capitalism </a:t>
            </a:r>
          </a:p>
          <a:p>
            <a:pPr marL="0" indent="0" algn="l">
              <a:buNone/>
            </a:pPr>
            <a:r>
              <a:rPr lang="en-US" i="0" dirty="0">
                <a:solidFill>
                  <a:srgbClr val="7030A0"/>
                </a:solidFill>
                <a:effectLst/>
                <a:latin typeface="Gill Sans MT" panose="020B0502020104020203" pitchFamily="34" charset="77"/>
              </a:rPr>
              <a:t>capitalism is an economic system based on individual freedom, private ownership, and market exchange, where self-interest drives economic activity and promotes overall societal welfare.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Core Elements of Capitalism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1. Self-Interest as the Driving Force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Individuals pursue their own economic goals (profit, income, utility)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Producers aim to maximize profits; consumers seek the best value*</a:t>
            </a:r>
            <a:b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</a:b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2. The Invisible Hand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No central planner is needed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Markets coordinate decisions through 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price signals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When individuals act in their own interest, they are:</a:t>
            </a:r>
          </a:p>
          <a:p>
            <a:r>
              <a:rPr lang="en-US" i="1" dirty="0">
                <a:latin typeface="Gill Sans MT" panose="020B0502020104020203" pitchFamily="34" charset="77"/>
              </a:rPr>
              <a:t>“led by an invisible hand”</a:t>
            </a:r>
            <a:r>
              <a:rPr lang="en-US" dirty="0">
                <a:latin typeface="Gill Sans MT" panose="020B0502020104020203" pitchFamily="34" charset="77"/>
              </a:rPr>
              <a:t> to promote the good of society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79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F6D64-BF16-0634-B878-D2A741F68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769" y="403761"/>
            <a:ext cx="10665031" cy="577320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3. Free Markets and Competition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Buyers and sellers interact freely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Competition ensures: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Efficient production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Lower prices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Innovation</a:t>
            </a:r>
          </a:p>
          <a:p>
            <a:pPr marL="0" indent="0" algn="l">
              <a:buNone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</a:t>
            </a:r>
            <a:r>
              <a:rPr lang="en-US" sz="3200" b="0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Markets act as a 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self-regulating system</a:t>
            </a:r>
            <a:endParaRPr lang="en-US" sz="3200" b="0" i="0" dirty="0">
              <a:solidFill>
                <a:srgbClr val="C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4. Division of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Labour</a:t>
            </a:r>
            <a:endParaRPr lang="en-US" sz="3200" b="1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Specialization increases productivity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Leads to economic growth and expansion of markets</a:t>
            </a:r>
          </a:p>
          <a:p>
            <a:pPr marL="0" indent="0" algn="l">
              <a:buNone/>
            </a:pPr>
            <a:r>
              <a:rPr lang="en-US" sz="3200" b="0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Capitalism thrives on 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efficiency through specialization</a:t>
            </a:r>
            <a:endParaRPr lang="en-US" sz="3200" b="0" i="0" dirty="0">
              <a:solidFill>
                <a:srgbClr val="C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5. Limited but Important Role of Government</a:t>
            </a: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Smith did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not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advocate zero government. He emphasized: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Defense (security)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Justice (property rights, contracts)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Public goods (infrastructure, education)</a:t>
            </a:r>
          </a:p>
          <a:p>
            <a:pPr marL="0" indent="0" algn="l">
              <a:buNone/>
            </a:pPr>
            <a:r>
              <a:rPr lang="en-US" sz="3200" b="0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Government supports markets—but does not dominate them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*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6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F400D-6416-F5F0-E0B9-C51AA6D52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Marxism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cont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…Historical</a:t>
            </a:r>
            <a:r>
              <a:rPr lang="en-US" b="1" i="0" dirty="0">
                <a:solidFill>
                  <a:srgbClr val="000000"/>
                </a:solidFill>
                <a:effectLst/>
              </a:rPr>
              <a:t> Materialism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88D2F-339F-C585-E02D-52C66B608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Core Idea:</a:t>
            </a:r>
            <a:b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Economic systems evolve based on 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material conditions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Stages: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Feudalism → Capitalism → Socialism → Communism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Driver:</a:t>
            </a:r>
            <a:b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Class struggle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Economy shapes society (base → superstructure)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846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6190E-B08D-D772-6D10-2F308E72C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Class Structure</a:t>
            </a: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4AF85-25AD-9646-785F-58F4D61BE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Two Key Classes in Capitalism: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Bourgeoisie</a:t>
            </a: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→ Own capital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Proletariat</a:t>
            </a: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 → Sell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labour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Conflict over: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Wages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Profits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Control of production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53010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A9AF8-05F4-FCE7-7281-D90DEEE12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u="none" strike="noStrike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Labour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Theory of Value (Marx)</a:t>
            </a: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0B2BB-5036-A1E9-BEE7-CE677E317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Value = 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socially necessary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labour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 time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b="1" i="0" dirty="0">
                <a:solidFill>
                  <a:srgbClr val="C00000"/>
                </a:solidFill>
                <a:effectLst/>
                <a:latin typeface="Gill Sans MT" panose="020B0502020104020203" pitchFamily="34" charset="77"/>
              </a:rPr>
              <a:t>But:</a:t>
            </a:r>
            <a:endParaRPr lang="en-US" b="0" i="0" dirty="0">
              <a:solidFill>
                <a:srgbClr val="C00000"/>
              </a:solidFill>
              <a:effectLst/>
              <a:latin typeface="Gill Sans MT" panose="020B0502020104020203" pitchFamily="34" charset="77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Workers produce more value than they are paid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Difference = 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Surplus Value (Profit)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Exploitation is </a:t>
            </a:r>
            <a:r>
              <a:rPr lang="en-US" b="1" i="0" dirty="0">
                <a:solidFill>
                  <a:srgbClr val="000000"/>
                </a:solidFill>
                <a:effectLst/>
                <a:latin typeface="Gill Sans MT" panose="020B0502020104020203" pitchFamily="34" charset="77"/>
              </a:rPr>
              <a:t>systemic, not accidental</a:t>
            </a:r>
            <a:endParaRPr lang="en-US" b="0" i="0" dirty="0">
              <a:solidFill>
                <a:srgbClr val="000000"/>
              </a:solidFill>
              <a:effectLst/>
              <a:latin typeface="Gill Sans MT" panose="020B0502020104020203" pitchFamily="34" charset="77"/>
            </a:endParaRP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07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18903</TotalTime>
  <Words>1037</Words>
  <Application>Microsoft Macintosh PowerPoint</Application>
  <PresentationFormat>Widescreen</PresentationFormat>
  <Paragraphs>180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-webkit-standard</vt:lpstr>
      <vt:lpstr>Aptos</vt:lpstr>
      <vt:lpstr>Aptos Display</vt:lpstr>
      <vt:lpstr>Arial</vt:lpstr>
      <vt:lpstr>Gill Sans MT</vt:lpstr>
      <vt:lpstr>Office Theme</vt:lpstr>
      <vt:lpstr>               History of Economic Thought Topic 7 &amp; 8: From Marx to Marginalism  </vt:lpstr>
      <vt:lpstr>Learning Outcomes:  By the end of this lecture, students should be able to;</vt:lpstr>
      <vt:lpstr>MARXIAN POLITICAL ECONOMY</vt:lpstr>
      <vt:lpstr>Framing Marx </vt:lpstr>
      <vt:lpstr>PowerPoint Presentation</vt:lpstr>
      <vt:lpstr>PowerPoint Presentation</vt:lpstr>
      <vt:lpstr>Marxism cont…Historical Materialism</vt:lpstr>
      <vt:lpstr>Class Structure</vt:lpstr>
      <vt:lpstr>Labour Theory of Value (Marx)</vt:lpstr>
      <vt:lpstr>Alienation</vt:lpstr>
      <vt:lpstr>Crisis of Capitalism</vt:lpstr>
      <vt:lpstr>PowerPoint Presentation</vt:lpstr>
      <vt:lpstr>PowerPoint Presentation</vt:lpstr>
      <vt:lpstr>Discuss:</vt:lpstr>
      <vt:lpstr>MARGINALISM &amp; NEOCLASSICAL ECONOMICS</vt:lpstr>
      <vt:lpstr>The Marginal Revolution</vt:lpstr>
      <vt:lpstr>Core Marginal Idea</vt:lpstr>
      <vt:lpstr>Key Thinkers</vt:lpstr>
      <vt:lpstr>Welfare &amp; Policy Extensions</vt:lpstr>
      <vt:lpstr>Classical vs Neoclassical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Ronett Atukunda</dc:creator>
  <cp:lastModifiedBy>Ronett Atukunda</cp:lastModifiedBy>
  <cp:revision>3</cp:revision>
  <dcterms:created xsi:type="dcterms:W3CDTF">2026-04-16T10:05:22Z</dcterms:created>
  <dcterms:modified xsi:type="dcterms:W3CDTF">2026-04-29T13:08:53Z</dcterms:modified>
</cp:coreProperties>
</file>