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3" r:id="rId10"/>
    <p:sldId id="265" r:id="rId11"/>
    <p:sldId id="269" r:id="rId12"/>
    <p:sldId id="273" r:id="rId13"/>
    <p:sldId id="270" r:id="rId14"/>
    <p:sldId id="281" r:id="rId15"/>
    <p:sldId id="279" r:id="rId16"/>
    <p:sldId id="283" r:id="rId17"/>
    <p:sldId id="280" r:id="rId18"/>
    <p:sldId id="282" r:id="rId19"/>
    <p:sldId id="284" r:id="rId20"/>
    <p:sldId id="271" r:id="rId21"/>
    <p:sldId id="272" r:id="rId22"/>
    <p:sldId id="274" r:id="rId23"/>
    <p:sldId id="275" r:id="rId24"/>
    <p:sldId id="276"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278"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2471A6D-E5AB-4D20-8C67-A78AA56219E2}" type="datetimeFigureOut">
              <a:rPr lang="en-US" smtClean="0"/>
              <a:t>8/28/2024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0D247CD-197E-4AD8-A4CD-1FC9F82312E7}"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471A6D-E5AB-4D20-8C67-A78AA56219E2}" type="datetimeFigureOut">
              <a:rPr lang="en-US" smtClean="0"/>
              <a:t>8/28/2024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D247CD-197E-4AD8-A4CD-1FC9F82312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471A6D-E5AB-4D20-8C67-A78AA56219E2}" type="datetimeFigureOut">
              <a:rPr lang="en-US" smtClean="0"/>
              <a:t>8/28/2024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D247CD-197E-4AD8-A4CD-1FC9F82312E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4F0AA92C-3531-4B7A-A3F7-068BBA563DA9}" type="datetime3">
              <a:rPr lang="en-US"/>
              <a:pPr>
                <a:defRPr/>
              </a:pPr>
              <a:t>28 August 2024</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US"/>
              <a:t>BBC I ICTF Troubleshooting</a:t>
            </a: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BAF12B40-8046-4F0C-A364-8C07EBD0902A}" type="slidenum">
              <a:rPr lang="en-US" altLang="en-US"/>
              <a:pPr>
                <a:defRPr/>
              </a:pPr>
              <a:t>‹#›</a:t>
            </a:fld>
            <a:endParaRPr lang="en-US" altLang="en-US"/>
          </a:p>
        </p:txBody>
      </p:sp>
    </p:spTree>
    <p:extLst>
      <p:ext uri="{BB962C8B-B14F-4D97-AF65-F5344CB8AC3E}">
        <p14:creationId xmlns:p14="http://schemas.microsoft.com/office/powerpoint/2010/main" val="2278249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normAutofit/>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30952E61-A79A-4FB9-BA1C-29CBD2E25690}" type="datetime3">
              <a:rPr lang="en-US"/>
              <a:pPr>
                <a:defRPr/>
              </a:pPr>
              <a:t>28 August 2024</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a:t>BBC I ICTF Troubleshooting</a:t>
            </a:r>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pPr>
              <a:defRPr/>
            </a:pPr>
            <a:fld id="{3E74CF5B-630C-47E9-BC08-67E342BED01E}" type="slidenum">
              <a:rPr lang="en-US" altLang="en-US"/>
              <a:pPr>
                <a:defRPr/>
              </a:pPr>
              <a:t>‹#›</a:t>
            </a:fld>
            <a:endParaRPr lang="en-US" altLang="en-US"/>
          </a:p>
        </p:txBody>
      </p:sp>
    </p:spTree>
    <p:extLst>
      <p:ext uri="{BB962C8B-B14F-4D97-AF65-F5344CB8AC3E}">
        <p14:creationId xmlns:p14="http://schemas.microsoft.com/office/powerpoint/2010/main" val="338807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471A6D-E5AB-4D20-8C67-A78AA56219E2}" type="datetimeFigureOut">
              <a:rPr lang="en-US" smtClean="0"/>
              <a:t>8/28/2024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D247CD-197E-4AD8-A4CD-1FC9F82312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2471A6D-E5AB-4D20-8C67-A78AA56219E2}" type="datetimeFigureOut">
              <a:rPr lang="en-US" smtClean="0"/>
              <a:t>8/28/2024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D247CD-197E-4AD8-A4CD-1FC9F82312E7}"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2471A6D-E5AB-4D20-8C67-A78AA56219E2}" type="datetimeFigureOut">
              <a:rPr lang="en-US" smtClean="0"/>
              <a:t>8/28/2024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0D247CD-197E-4AD8-A4CD-1FC9F82312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2471A6D-E5AB-4D20-8C67-A78AA56219E2}" type="datetimeFigureOut">
              <a:rPr lang="en-US" smtClean="0"/>
              <a:t>8/28/2024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0D247CD-197E-4AD8-A4CD-1FC9F82312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2471A6D-E5AB-4D20-8C67-A78AA56219E2}" type="datetimeFigureOut">
              <a:rPr lang="en-US" smtClean="0"/>
              <a:t>8/28/2024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0D247CD-197E-4AD8-A4CD-1FC9F82312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2471A6D-E5AB-4D20-8C67-A78AA56219E2}" type="datetimeFigureOut">
              <a:rPr lang="en-US" smtClean="0"/>
              <a:t>8/28/2024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0D247CD-197E-4AD8-A4CD-1FC9F82312E7}"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2471A6D-E5AB-4D20-8C67-A78AA56219E2}" type="datetimeFigureOut">
              <a:rPr lang="en-US" smtClean="0"/>
              <a:t>8/28/2024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0D247CD-197E-4AD8-A4CD-1FC9F82312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2471A6D-E5AB-4D20-8C67-A78AA56219E2}" type="datetimeFigureOut">
              <a:rPr lang="en-US" smtClean="0"/>
              <a:t>8/28/2024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0D247CD-197E-4AD8-A4CD-1FC9F82312E7}"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2471A6D-E5AB-4D20-8C67-A78AA56219E2}" type="datetimeFigureOut">
              <a:rPr lang="en-US" smtClean="0"/>
              <a:t>8/28/2024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0D247CD-197E-4AD8-A4CD-1FC9F82312E7}"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computerhope.com/jargon/s/server.htm" TargetMode="External"/><Relationship Id="rId3" Type="http://schemas.openxmlformats.org/officeDocument/2006/relationships/hyperlink" Target="http://www.computerhope.com/jargon/u/update.htm" TargetMode="External"/><Relationship Id="rId7" Type="http://schemas.openxmlformats.org/officeDocument/2006/relationships/hyperlink" Target="http://www.computerhope.com/jargon/h/harddriv.htm" TargetMode="External"/><Relationship Id="rId2" Type="http://schemas.openxmlformats.org/officeDocument/2006/relationships/hyperlink" Target="http://www.computerhope.com/drivers/index.htm" TargetMode="External"/><Relationship Id="rId1" Type="http://schemas.openxmlformats.org/officeDocument/2006/relationships/slideLayout" Target="../slideLayouts/slideLayout2.xml"/><Relationship Id="rId6" Type="http://schemas.openxmlformats.org/officeDocument/2006/relationships/hyperlink" Target="http://www.computerhope.com/software/scandisk.htm" TargetMode="External"/><Relationship Id="rId5" Type="http://schemas.openxmlformats.org/officeDocument/2006/relationships/hyperlink" Target="http://www.computerhope.com/software/defrag.htm" TargetMode="External"/><Relationship Id="rId4" Type="http://schemas.openxmlformats.org/officeDocument/2006/relationships/hyperlink" Target="http://www.computerhope.com/jargon/a/antiviru.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wims.com/general/is-your-data-secure-how-to-make-sure-your-data-is-safe-from-troublemaker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cwims.com/general/is-your-data-secure-how-to-make-sure-your-data-is-safe-from-troublemaker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omputerhope.com/cgi-bin/search.cgi" TargetMode="External"/><Relationship Id="rId2" Type="http://schemas.openxmlformats.org/officeDocument/2006/relationships/hyperlink" Target="http://www.computerhope.com/jargon/e/error.htm" TargetMode="External"/><Relationship Id="rId1" Type="http://schemas.openxmlformats.org/officeDocument/2006/relationships/slideLayout" Target="../slideLayouts/slideLayout2.xml"/><Relationship Id="rId5" Type="http://schemas.openxmlformats.org/officeDocument/2006/relationships/hyperlink" Target="http://www.computerhope.com/jargon/r/reboot.htm" TargetMode="External"/><Relationship Id="rId4" Type="http://schemas.openxmlformats.org/officeDocument/2006/relationships/hyperlink" Target="http://www.computerhope.com/jargon/f/frozen.ht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computerhope.com/jargon/s/software.htm" TargetMode="External"/><Relationship Id="rId2" Type="http://schemas.openxmlformats.org/officeDocument/2006/relationships/hyperlink" Target="http://www.computerhope.com/jargon/h/hardware.htm" TargetMode="External"/><Relationship Id="rId1" Type="http://schemas.openxmlformats.org/officeDocument/2006/relationships/slideLayout" Target="../slideLayouts/slideLayout2.xml"/><Relationship Id="rId4" Type="http://schemas.openxmlformats.org/officeDocument/2006/relationships/hyperlink" Target="http://www.computerhope.com/jargon/u/ups.htm"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www.computerhope.com/jargon/s/surgprot.ht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spfree.com/c/a/BrainDump/How-to-Remove-a-Virus-in-Windows/" TargetMode="External"/><Relationship Id="rId2" Type="http://schemas.openxmlformats.org/officeDocument/2006/relationships/hyperlink" Target="http://www.aspfree.com/c/a/BrainDump/How-to-Stop-a-Virus-in-Windows/" TargetMode="External"/><Relationship Id="rId1" Type="http://schemas.openxmlformats.org/officeDocument/2006/relationships/slideLayout" Target="../slideLayouts/slideLayout2.xml"/><Relationship Id="rId4" Type="http://schemas.openxmlformats.org/officeDocument/2006/relationships/hyperlink" Target="http://www.microsoft.com/resources/documentation/windows/xp/all/proddocs/en-us/chkdsk.mspx"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wikihow.com/Do-Computer-Maintenance-and-Reduce-Computer-Problems"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msisoft.com/en/software/free/)" TargetMode="External"/><Relationship Id="rId2" Type="http://schemas.openxmlformats.org/officeDocument/2006/relationships/hyperlink" Target="http://www.free-av.com/" TargetMode="External"/><Relationship Id="rId1" Type="http://schemas.openxmlformats.org/officeDocument/2006/relationships/slideLayout" Target="../slideLayouts/slideLayout2.xml"/><Relationship Id="rId4" Type="http://schemas.openxmlformats.org/officeDocument/2006/relationships/hyperlink" Target="http://malwarebytes.org/mbam.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533400"/>
            <a:ext cx="8001000" cy="1524000"/>
          </a:xfrm>
        </p:spPr>
        <p:txBody>
          <a:bodyPr/>
          <a:lstStyle/>
          <a:p>
            <a:pPr lvl="0" algn="ctr"/>
            <a:r>
              <a:rPr lang="en-US" b="1" dirty="0"/>
              <a:t>General PC </a:t>
            </a:r>
            <a:r>
              <a:rPr lang="en-US" b="1" dirty="0" smtClean="0"/>
              <a:t>Maintenance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399" y="2286000"/>
            <a:ext cx="4952999" cy="373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687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8080" cy="381000"/>
          </a:xfrm>
        </p:spPr>
        <p:txBody>
          <a:bodyPr>
            <a:normAutofit fontScale="90000"/>
          </a:bodyPr>
          <a:lstStyle/>
          <a:p>
            <a:r>
              <a:rPr lang="en-US" dirty="0"/>
              <a:t>Cont’d</a:t>
            </a:r>
          </a:p>
        </p:txBody>
      </p:sp>
      <p:sp>
        <p:nvSpPr>
          <p:cNvPr id="3" name="Content Placeholder 2"/>
          <p:cNvSpPr>
            <a:spLocks noGrp="1"/>
          </p:cNvSpPr>
          <p:nvPr>
            <p:ph idx="1"/>
          </p:nvPr>
        </p:nvSpPr>
        <p:spPr>
          <a:xfrm>
            <a:off x="1143000" y="990600"/>
            <a:ext cx="7790688" cy="5257800"/>
          </a:xfrm>
        </p:spPr>
        <p:txBody>
          <a:bodyPr>
            <a:normAutofit lnSpcReduction="10000"/>
          </a:bodyPr>
          <a:lstStyle/>
          <a:p>
            <a:r>
              <a:rPr lang="en-US" b="1" dirty="0"/>
              <a:t>Install a Personal Firewall.</a:t>
            </a:r>
            <a:r>
              <a:rPr lang="en-US" dirty="0"/>
              <a:t> </a:t>
            </a:r>
          </a:p>
          <a:p>
            <a:pPr lvl="2"/>
            <a:r>
              <a:rPr lang="en-US" dirty="0"/>
              <a:t>Most of the anti virus programs are bundled with Personal Firewalls these days. Personal firewall is a barrier between your PC and the outside world. This can protect your PC from hackers and Spyware tools.</a:t>
            </a:r>
          </a:p>
          <a:p>
            <a:pPr lvl="2"/>
            <a:endParaRPr lang="en-US" dirty="0"/>
          </a:p>
          <a:p>
            <a:r>
              <a:rPr lang="en-US" b="1" dirty="0" smtClean="0"/>
              <a:t>Set-up your PC to Download and install “Windows Updates" automatically.</a:t>
            </a:r>
            <a:r>
              <a:rPr lang="en-US" dirty="0" smtClean="0"/>
              <a:t> </a:t>
            </a:r>
          </a:p>
          <a:p>
            <a:pPr lvl="2"/>
            <a:r>
              <a:rPr lang="en-US" dirty="0" smtClean="0"/>
              <a:t>Windows updates include Operating System patches for bugs and PC security related issues. These patches can reduce many unknown computer problems.</a:t>
            </a:r>
            <a:endParaRPr lang="en-US" dirty="0"/>
          </a:p>
        </p:txBody>
      </p:sp>
    </p:spTree>
    <p:extLst>
      <p:ext uri="{BB962C8B-B14F-4D97-AF65-F5344CB8AC3E}">
        <p14:creationId xmlns:p14="http://schemas.microsoft.com/office/powerpoint/2010/main" val="131487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2657"/>
            <a:ext cx="7498080" cy="1143000"/>
          </a:xfrm>
        </p:spPr>
        <p:txBody>
          <a:bodyPr>
            <a:normAutofit/>
          </a:bodyPr>
          <a:lstStyle/>
          <a:p>
            <a:r>
              <a:rPr lang="en-US" b="1" dirty="0"/>
              <a:t>Preventive </a:t>
            </a:r>
            <a:r>
              <a:rPr lang="en-US" b="1" dirty="0" smtClean="0"/>
              <a:t>maintenance</a:t>
            </a:r>
            <a:endParaRPr lang="en-US" dirty="0"/>
          </a:p>
        </p:txBody>
      </p:sp>
      <p:sp>
        <p:nvSpPr>
          <p:cNvPr id="3" name="Content Placeholder 2"/>
          <p:cNvSpPr>
            <a:spLocks noGrp="1"/>
          </p:cNvSpPr>
          <p:nvPr>
            <p:ph idx="1"/>
          </p:nvPr>
        </p:nvSpPr>
        <p:spPr>
          <a:xfrm>
            <a:off x="1066800" y="990600"/>
            <a:ext cx="7866888" cy="5257800"/>
          </a:xfrm>
        </p:spPr>
        <p:txBody>
          <a:bodyPr>
            <a:normAutofit lnSpcReduction="10000"/>
          </a:bodyPr>
          <a:lstStyle/>
          <a:p>
            <a:pPr marL="82296" indent="0">
              <a:buNone/>
            </a:pPr>
            <a:r>
              <a:rPr lang="en-US" b="1" dirty="0" smtClean="0"/>
              <a:t>Definition: </a:t>
            </a:r>
          </a:p>
          <a:p>
            <a:pPr lvl="2"/>
            <a:r>
              <a:rPr lang="en-US" dirty="0" smtClean="0"/>
              <a:t>The </a:t>
            </a:r>
            <a:r>
              <a:rPr lang="en-US" dirty="0"/>
              <a:t>act of a regularly scheduled check </a:t>
            </a:r>
            <a:r>
              <a:rPr lang="en-US" dirty="0" smtClean="0"/>
              <a:t>of </a:t>
            </a:r>
            <a:r>
              <a:rPr lang="en-US" dirty="0"/>
              <a:t>the computer hardware or software </a:t>
            </a:r>
            <a:r>
              <a:rPr lang="en-US" dirty="0" smtClean="0"/>
              <a:t>to </a:t>
            </a:r>
            <a:r>
              <a:rPr lang="en-US" dirty="0"/>
              <a:t>help ensure it continues to operate </a:t>
            </a:r>
            <a:r>
              <a:rPr lang="en-US" dirty="0" smtClean="0"/>
              <a:t>	properly.</a:t>
            </a:r>
          </a:p>
          <a:p>
            <a:endParaRPr lang="en-US" dirty="0" smtClean="0"/>
          </a:p>
          <a:p>
            <a:r>
              <a:rPr lang="en-US" dirty="0"/>
              <a:t>The best way to deal with problems is to stop them from happening in the first place. That's where preventative maintenance comes in</a:t>
            </a:r>
            <a:r>
              <a:rPr lang="en-US" dirty="0" smtClean="0"/>
              <a:t>.</a:t>
            </a:r>
          </a:p>
          <a:p>
            <a:pPr lvl="0">
              <a:buClr>
                <a:srgbClr val="3891A7"/>
              </a:buClr>
            </a:pPr>
            <a:r>
              <a:rPr lang="en-US" sz="2700" dirty="0">
                <a:solidFill>
                  <a:prstClr val="black"/>
                </a:solidFill>
              </a:rPr>
              <a:t>business hinges on computing, and it’s vital for everyone to have some degree of knowledge when it comes to basic PC care and upkeep. </a:t>
            </a:r>
            <a:endParaRPr lang="en-US" dirty="0"/>
          </a:p>
        </p:txBody>
      </p:sp>
    </p:spTree>
    <p:extLst>
      <p:ext uri="{BB962C8B-B14F-4D97-AF65-F5344CB8AC3E}">
        <p14:creationId xmlns:p14="http://schemas.microsoft.com/office/powerpoint/2010/main" val="3574224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8080" cy="411162"/>
          </a:xfrm>
        </p:spPr>
        <p:txBody>
          <a:bodyPr>
            <a:normAutofit fontScale="90000"/>
          </a:bodyPr>
          <a:lstStyle/>
          <a:p>
            <a:r>
              <a:rPr lang="en-US" dirty="0"/>
              <a:t>Cont’d</a:t>
            </a:r>
          </a:p>
        </p:txBody>
      </p:sp>
      <p:sp>
        <p:nvSpPr>
          <p:cNvPr id="3" name="Content Placeholder 2"/>
          <p:cNvSpPr>
            <a:spLocks noGrp="1"/>
          </p:cNvSpPr>
          <p:nvPr>
            <p:ph idx="1"/>
          </p:nvPr>
        </p:nvSpPr>
        <p:spPr>
          <a:xfrm>
            <a:off x="1066800" y="533400"/>
            <a:ext cx="7866888" cy="5715000"/>
          </a:xfrm>
        </p:spPr>
        <p:txBody>
          <a:bodyPr>
            <a:normAutofit fontScale="92500"/>
          </a:bodyPr>
          <a:lstStyle/>
          <a:p>
            <a:r>
              <a:rPr lang="en-US" dirty="0"/>
              <a:t>A good preventative maintenance program incorporates </a:t>
            </a:r>
            <a:endParaRPr lang="en-US" dirty="0" smtClean="0"/>
          </a:p>
          <a:p>
            <a:pPr lvl="2"/>
            <a:r>
              <a:rPr lang="en-US" dirty="0" smtClean="0"/>
              <a:t>a </a:t>
            </a:r>
            <a:r>
              <a:rPr lang="en-US" dirty="0"/>
              <a:t>comprehensive backup plan, </a:t>
            </a:r>
            <a:endParaRPr lang="en-US" dirty="0" smtClean="0"/>
          </a:p>
          <a:p>
            <a:pPr lvl="2"/>
            <a:endParaRPr lang="en-US" dirty="0" smtClean="0"/>
          </a:p>
          <a:p>
            <a:pPr lvl="2"/>
            <a:r>
              <a:rPr lang="en-US" dirty="0" smtClean="0"/>
              <a:t>measures </a:t>
            </a:r>
            <a:r>
              <a:rPr lang="en-US" dirty="0"/>
              <a:t>to secure the system against malicious exploits</a:t>
            </a:r>
            <a:r>
              <a:rPr lang="en-US" dirty="0" smtClean="0"/>
              <a:t>,</a:t>
            </a:r>
          </a:p>
          <a:p>
            <a:pPr lvl="2"/>
            <a:endParaRPr lang="en-US" dirty="0" smtClean="0"/>
          </a:p>
          <a:p>
            <a:pPr lvl="2"/>
            <a:r>
              <a:rPr lang="en-US" dirty="0" smtClean="0"/>
              <a:t>periodic </a:t>
            </a:r>
            <a:r>
              <a:rPr lang="en-US" dirty="0"/>
              <a:t>hardware and software maintenance, and steps to maintain general system tidiness. </a:t>
            </a:r>
            <a:endParaRPr lang="en-US" dirty="0" smtClean="0"/>
          </a:p>
          <a:p>
            <a:pPr lvl="2"/>
            <a:endParaRPr lang="en-US" dirty="0"/>
          </a:p>
          <a:p>
            <a:pPr lvl="2"/>
            <a:r>
              <a:rPr lang="en-US" dirty="0" smtClean="0"/>
              <a:t>The </a:t>
            </a:r>
            <a:r>
              <a:rPr lang="en-US" dirty="0"/>
              <a:t>goals of preventative maintenance are to reduce the likelihood of hardware failures, extend the useful life of the system, minimize system crashes caused by outdated drivers and other software problems, secure the system against viruses and other malware, and prevent data loss</a:t>
            </a:r>
          </a:p>
        </p:txBody>
      </p:sp>
    </p:spTree>
    <p:extLst>
      <p:ext uri="{BB962C8B-B14F-4D97-AF65-F5344CB8AC3E}">
        <p14:creationId xmlns:p14="http://schemas.microsoft.com/office/powerpoint/2010/main" val="658548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64286" cy="944562"/>
          </a:xfrm>
        </p:spPr>
        <p:txBody>
          <a:bodyPr>
            <a:noAutofit/>
          </a:bodyPr>
          <a:lstStyle/>
          <a:p>
            <a:r>
              <a:rPr lang="en-US" sz="3600" dirty="0" smtClean="0"/>
              <a:t>A </a:t>
            </a:r>
            <a:r>
              <a:rPr lang="en-US" sz="3600" dirty="0"/>
              <a:t>list of some </a:t>
            </a:r>
            <a:r>
              <a:rPr lang="en-US" sz="3600" dirty="0" smtClean="0"/>
              <a:t>preventive maintenance measures</a:t>
            </a:r>
            <a:endParaRPr lang="en-US" sz="3600" dirty="0"/>
          </a:p>
        </p:txBody>
      </p:sp>
      <p:sp>
        <p:nvSpPr>
          <p:cNvPr id="3" name="Content Placeholder 2"/>
          <p:cNvSpPr>
            <a:spLocks noGrp="1"/>
          </p:cNvSpPr>
          <p:nvPr>
            <p:ph idx="1"/>
          </p:nvPr>
        </p:nvSpPr>
        <p:spPr>
          <a:xfrm>
            <a:off x="1066800" y="914400"/>
            <a:ext cx="7866888" cy="5791200"/>
          </a:xfrm>
        </p:spPr>
        <p:txBody>
          <a:bodyPr>
            <a:normAutofit fontScale="70000" lnSpcReduction="20000"/>
          </a:bodyPr>
          <a:lstStyle/>
          <a:p>
            <a:r>
              <a:rPr lang="en-US" dirty="0"/>
              <a:t>Cleaning your computer hardware</a:t>
            </a:r>
            <a:r>
              <a:rPr lang="en-US" dirty="0" smtClean="0"/>
              <a:t>.</a:t>
            </a:r>
          </a:p>
          <a:p>
            <a:endParaRPr lang="en-US" dirty="0"/>
          </a:p>
          <a:p>
            <a:r>
              <a:rPr lang="en-US" dirty="0"/>
              <a:t>Downloading the </a:t>
            </a:r>
            <a:r>
              <a:rPr lang="en-US" dirty="0">
                <a:hlinkClick r:id="rId2"/>
              </a:rPr>
              <a:t>latest drivers</a:t>
            </a:r>
            <a:r>
              <a:rPr lang="en-US" dirty="0"/>
              <a:t> for your hardware</a:t>
            </a:r>
            <a:r>
              <a:rPr lang="en-US" dirty="0" smtClean="0"/>
              <a:t>.</a:t>
            </a:r>
          </a:p>
          <a:p>
            <a:endParaRPr lang="en-US" dirty="0"/>
          </a:p>
          <a:p>
            <a:r>
              <a:rPr lang="en-US" dirty="0"/>
              <a:t>Downloading the latest </a:t>
            </a:r>
            <a:r>
              <a:rPr lang="en-US" dirty="0">
                <a:hlinkClick r:id="rId3"/>
              </a:rPr>
              <a:t>updates</a:t>
            </a:r>
            <a:r>
              <a:rPr lang="en-US" dirty="0"/>
              <a:t> for your computer software</a:t>
            </a:r>
            <a:r>
              <a:rPr lang="en-US" dirty="0" smtClean="0"/>
              <a:t>.</a:t>
            </a:r>
          </a:p>
          <a:p>
            <a:endParaRPr lang="en-US" dirty="0"/>
          </a:p>
          <a:p>
            <a:r>
              <a:rPr lang="en-US" dirty="0"/>
              <a:t>Verifying you have the latest </a:t>
            </a:r>
            <a:r>
              <a:rPr lang="en-US" dirty="0">
                <a:hlinkClick r:id="rId4"/>
              </a:rPr>
              <a:t>anti-virus</a:t>
            </a:r>
            <a:r>
              <a:rPr lang="en-US" dirty="0"/>
              <a:t> protection updates on your computer</a:t>
            </a:r>
            <a:r>
              <a:rPr lang="en-US" dirty="0" smtClean="0"/>
              <a:t>.</a:t>
            </a:r>
          </a:p>
          <a:p>
            <a:endParaRPr lang="en-US" dirty="0"/>
          </a:p>
          <a:p>
            <a:r>
              <a:rPr lang="en-US" dirty="0"/>
              <a:t>Running disk software utilities such as </a:t>
            </a:r>
            <a:r>
              <a:rPr lang="en-US" dirty="0">
                <a:hlinkClick r:id="rId5"/>
              </a:rPr>
              <a:t>Defrag</a:t>
            </a:r>
            <a:r>
              <a:rPr lang="en-US" dirty="0"/>
              <a:t> and </a:t>
            </a:r>
            <a:r>
              <a:rPr lang="en-US" dirty="0" err="1">
                <a:hlinkClick r:id="rId6"/>
              </a:rPr>
              <a:t>ScanDisk</a:t>
            </a:r>
            <a:r>
              <a:rPr lang="en-US" dirty="0"/>
              <a:t> on your </a:t>
            </a:r>
            <a:r>
              <a:rPr lang="en-US" dirty="0">
                <a:hlinkClick r:id="rId7"/>
              </a:rPr>
              <a:t>hard drive</a:t>
            </a:r>
            <a:r>
              <a:rPr lang="en-US" dirty="0" smtClean="0"/>
              <a:t>.</a:t>
            </a:r>
          </a:p>
          <a:p>
            <a:endParaRPr lang="en-US" dirty="0"/>
          </a:p>
          <a:p>
            <a:r>
              <a:rPr lang="en-US" dirty="0"/>
              <a:t>Deleting unused programs or other files on your computer</a:t>
            </a:r>
            <a:r>
              <a:rPr lang="en-US" dirty="0" smtClean="0"/>
              <a:t>.</a:t>
            </a:r>
          </a:p>
          <a:p>
            <a:endParaRPr lang="en-US" dirty="0"/>
          </a:p>
          <a:p>
            <a:r>
              <a:rPr lang="en-US" dirty="0"/>
              <a:t>If you don't turn off your computer it may be good to reboot your computer every few months, unless the computer is a critical computer such as a computer </a:t>
            </a:r>
            <a:r>
              <a:rPr lang="en-US" dirty="0">
                <a:hlinkClick r:id="rId8"/>
              </a:rPr>
              <a:t>server</a:t>
            </a:r>
            <a:r>
              <a:rPr lang="en-US" dirty="0"/>
              <a:t>.</a:t>
            </a:r>
          </a:p>
          <a:p>
            <a:endParaRPr lang="en-US" dirty="0"/>
          </a:p>
        </p:txBody>
      </p:sp>
    </p:spTree>
    <p:extLst>
      <p:ext uri="{BB962C8B-B14F-4D97-AF65-F5344CB8AC3E}">
        <p14:creationId xmlns:p14="http://schemas.microsoft.com/office/powerpoint/2010/main" val="1075624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Tips </a:t>
            </a:r>
            <a:r>
              <a:rPr lang="en-US" dirty="0">
                <a:effectLst/>
              </a:rPr>
              <a:t>if you want to extend the life of your PC</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health and reliability of your PC depend on your ability to care for it inside and out. Computers may be more advanced than ever, but they are still vulnerable to misuse and user error. Read the following tips if you want to extend the life of your PC and make sure you’re getting the most from it.</a:t>
            </a:r>
          </a:p>
          <a:p>
            <a:endParaRPr lang="en-US" dirty="0"/>
          </a:p>
        </p:txBody>
      </p:sp>
    </p:spTree>
    <p:extLst>
      <p:ext uri="{BB962C8B-B14F-4D97-AF65-F5344CB8AC3E}">
        <p14:creationId xmlns:p14="http://schemas.microsoft.com/office/powerpoint/2010/main" val="1505329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Physical Care</a:t>
            </a:r>
            <a:r>
              <a:rPr lang="en-US" b="1" dirty="0"/>
              <a:t/>
            </a:r>
            <a:br>
              <a:rPr lang="en-US" b="1"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a:t>Computers include various sensitive internal structures, and it’s important to protect the physical wellbeing of your PC to maintain the internal components that make it run:</a:t>
            </a:r>
          </a:p>
          <a:p>
            <a:r>
              <a:rPr lang="en-US" b="1" dirty="0"/>
              <a:t>Regularly clean and dust. </a:t>
            </a:r>
            <a:r>
              <a:rPr lang="en-US" dirty="0"/>
              <a:t>Make sure you take the time to clean your PC of dust and debris on a regular basis. Most electronics stores carry cans of compressed air that are perfect for clearing out the dust and crumbs hiding under the keys of your keyboard. Additionally, dust that collects in the air vents of your PC could cause overheating. </a:t>
            </a:r>
            <a:br>
              <a:rPr lang="en-US" dirty="0"/>
            </a:br>
            <a:r>
              <a:rPr lang="en-US" dirty="0"/>
              <a:t/>
            </a:r>
            <a:br>
              <a:rPr lang="en-US" dirty="0"/>
            </a:br>
            <a:r>
              <a:rPr lang="en-US" dirty="0"/>
              <a:t>Try to make it a monthly habit to clean your PC’s air vents, connection ports, and keyboard with compressed air. Additionally, you should wipe down your mouse and computer casing with a cleaning cloth. However, do not use abrasive cleaners – a clean, dry microfiber cloth will do.</a:t>
            </a:r>
          </a:p>
          <a:p>
            <a:endParaRPr lang="en-US" dirty="0"/>
          </a:p>
        </p:txBody>
      </p:sp>
    </p:spTree>
    <p:extLst>
      <p:ext uri="{BB962C8B-B14F-4D97-AF65-F5344CB8AC3E}">
        <p14:creationId xmlns:p14="http://schemas.microsoft.com/office/powerpoint/2010/main" val="4251693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a:t>Inspect power supply and devices. </a:t>
            </a:r>
            <a:r>
              <a:rPr lang="en-US" dirty="0"/>
              <a:t>You more than likely use surge protectors or similar devices to power your computer. It’s crucial to make sure these devices stay in </a:t>
            </a:r>
            <a:r>
              <a:rPr lang="en-US" dirty="0">
                <a:hlinkClick r:id="rId2"/>
              </a:rPr>
              <a:t>safe</a:t>
            </a:r>
            <a:r>
              <a:rPr lang="en-US" dirty="0"/>
              <a:t> working order. You should regularly check your power supply and power outlets and look for any signs of dust or moisture accumulation – either could be serious hazards. </a:t>
            </a:r>
            <a:br>
              <a:rPr lang="en-US" dirty="0"/>
            </a:br>
            <a:r>
              <a:rPr lang="en-US" dirty="0"/>
              <a:t/>
            </a:r>
            <a:br>
              <a:rPr lang="en-US" dirty="0"/>
            </a:br>
            <a:r>
              <a:rPr lang="en-US" dirty="0"/>
              <a:t>Make it a point to check the power cords and other cables attached to your PC for signs of damage or fraying. Such damage can interfere with your PC’s performance and is a fire hazard.</a:t>
            </a:r>
          </a:p>
          <a:p>
            <a:endParaRPr lang="en-US" dirty="0"/>
          </a:p>
        </p:txBody>
      </p:sp>
    </p:spTree>
    <p:extLst>
      <p:ext uri="{BB962C8B-B14F-4D97-AF65-F5344CB8AC3E}">
        <p14:creationId xmlns:p14="http://schemas.microsoft.com/office/powerpoint/2010/main" val="2949201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Internal Performance</a:t>
            </a:r>
            <a:r>
              <a:rPr lang="en-US" b="1" dirty="0"/>
              <a:t/>
            </a:r>
            <a:br>
              <a:rPr lang="en-US" b="1" dirty="0"/>
            </a:br>
            <a:endParaRPr lang="en-US" dirty="0"/>
          </a:p>
        </p:txBody>
      </p:sp>
      <p:sp>
        <p:nvSpPr>
          <p:cNvPr id="3" name="Content Placeholder 2"/>
          <p:cNvSpPr>
            <a:spLocks noGrp="1"/>
          </p:cNvSpPr>
          <p:nvPr>
            <p:ph idx="1"/>
          </p:nvPr>
        </p:nvSpPr>
        <p:spPr/>
        <p:txBody>
          <a:bodyPr/>
          <a:lstStyle/>
          <a:p>
            <a:r>
              <a:rPr lang="en-US" dirty="0" smtClean="0"/>
              <a:t>Cleaning </a:t>
            </a:r>
            <a:r>
              <a:rPr lang="en-US" dirty="0"/>
              <a:t>your computer internally means maintaining your system to ensure </a:t>
            </a:r>
            <a:r>
              <a:rPr lang="en-US" b="1" dirty="0"/>
              <a:t>optimal performance</a:t>
            </a:r>
            <a:r>
              <a:rPr lang="en-US" dirty="0"/>
              <a:t>. Additionally, proper maintenance will help keep your files secure. A poorly maintained or rarely updated system is more vulnerable to sophisticated hacking methods. </a:t>
            </a:r>
          </a:p>
          <a:p>
            <a:endParaRPr lang="en-US" dirty="0"/>
          </a:p>
        </p:txBody>
      </p:sp>
    </p:spTree>
    <p:extLst>
      <p:ext uri="{BB962C8B-B14F-4D97-AF65-F5344CB8AC3E}">
        <p14:creationId xmlns:p14="http://schemas.microsoft.com/office/powerpoint/2010/main" val="1311454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effectLst/>
              </a:rPr>
              <a:t>Few </a:t>
            </a:r>
            <a:r>
              <a:rPr lang="en-US" sz="3600" dirty="0">
                <a:effectLst/>
              </a:rPr>
              <a:t>things part of your daily routine:</a:t>
            </a:r>
            <a:r>
              <a:rPr lang="en-US" sz="3600" b="1" dirty="0"/>
              <a:t/>
            </a:r>
            <a:br>
              <a:rPr lang="en-US" sz="3600" b="1" dirty="0"/>
            </a:br>
            <a:endParaRPr lang="en-US" sz="3600" dirty="0"/>
          </a:p>
        </p:txBody>
      </p:sp>
      <p:sp>
        <p:nvSpPr>
          <p:cNvPr id="3" name="Content Placeholder 2"/>
          <p:cNvSpPr>
            <a:spLocks noGrp="1"/>
          </p:cNvSpPr>
          <p:nvPr>
            <p:ph idx="1"/>
          </p:nvPr>
        </p:nvSpPr>
        <p:spPr/>
        <p:txBody>
          <a:bodyPr>
            <a:normAutofit fontScale="92500" lnSpcReduction="10000"/>
          </a:bodyPr>
          <a:lstStyle/>
          <a:p>
            <a:r>
              <a:rPr lang="en-US" b="1" dirty="0"/>
              <a:t>Run antivirus</a:t>
            </a:r>
            <a:r>
              <a:rPr lang="en-US" dirty="0"/>
              <a:t>. Your computer may have vulnerabilities that you don’t notice until it’s too late. It’s important to run your antivirus scan every day to make sure any changes you made or files you downloaded have not compromised your system. </a:t>
            </a:r>
            <a:endParaRPr lang="en-US" dirty="0" smtClean="0"/>
          </a:p>
          <a:p>
            <a:endParaRPr lang="en-US" dirty="0" smtClean="0"/>
          </a:p>
          <a:p>
            <a:r>
              <a:rPr lang="en-US" b="1" dirty="0" smtClean="0"/>
              <a:t>Scan </a:t>
            </a:r>
            <a:r>
              <a:rPr lang="en-US" b="1" dirty="0"/>
              <a:t>hard disk files. </a:t>
            </a:r>
            <a:r>
              <a:rPr lang="en-US" dirty="0"/>
              <a:t>Over time, your computer’s hard drive can slow down due to cluttered files. </a:t>
            </a:r>
          </a:p>
        </p:txBody>
      </p:sp>
    </p:spTree>
    <p:extLst>
      <p:ext uri="{BB962C8B-B14F-4D97-AF65-F5344CB8AC3E}">
        <p14:creationId xmlns:p14="http://schemas.microsoft.com/office/powerpoint/2010/main" val="2802375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Update data backups. </a:t>
            </a:r>
            <a:r>
              <a:rPr lang="en-US" dirty="0"/>
              <a:t>You should have at least one method for backing up your </a:t>
            </a:r>
            <a:r>
              <a:rPr lang="en-US" dirty="0">
                <a:hlinkClick r:id="rId2"/>
              </a:rPr>
              <a:t>data</a:t>
            </a:r>
            <a:r>
              <a:rPr lang="en-US" dirty="0"/>
              <a:t>, whether it is on a cloud storage server or an external hard drive. </a:t>
            </a:r>
            <a:endParaRPr lang="en-US" dirty="0" smtClean="0"/>
          </a:p>
          <a:p>
            <a:endParaRPr lang="en-US" dirty="0"/>
          </a:p>
          <a:p>
            <a:r>
              <a:rPr lang="en-US" b="1" dirty="0" smtClean="0"/>
              <a:t>Clear </a:t>
            </a:r>
            <a:r>
              <a:rPr lang="en-US" b="1" dirty="0"/>
              <a:t>your web browser</a:t>
            </a:r>
            <a:r>
              <a:rPr lang="en-US" dirty="0"/>
              <a:t>. Every time you go online, the sites you visit store temporary files such as cookies and a browsing history. Clear these files out to help keep them from bogging down your system.</a:t>
            </a:r>
            <a:br>
              <a:rPr lang="en-US" dirty="0"/>
            </a:br>
            <a:endParaRPr lang="en-US" dirty="0"/>
          </a:p>
          <a:p>
            <a:r>
              <a:rPr lang="en-US" b="1" dirty="0"/>
              <a:t>Shut down properly. </a:t>
            </a:r>
            <a:r>
              <a:rPr lang="en-US" dirty="0"/>
              <a:t>At the end of the day, make sure you save your work before closing all your programs and shutting down your PC. Leaving your PC on when not in use for extended periods prevents it from cooling, and can impact the machine’s performance. </a:t>
            </a:r>
          </a:p>
        </p:txBody>
      </p:sp>
    </p:spTree>
    <p:extLst>
      <p:ext uri="{BB962C8B-B14F-4D97-AF65-F5344CB8AC3E}">
        <p14:creationId xmlns:p14="http://schemas.microsoft.com/office/powerpoint/2010/main" val="3771867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(1)</a:t>
            </a:r>
            <a:r>
              <a:rPr lang="en-US" dirty="0" smtClean="0"/>
              <a:t> </a:t>
            </a:r>
            <a:r>
              <a:rPr lang="en-US" b="1" dirty="0" smtClean="0"/>
              <a:t>Hardware maintenance </a:t>
            </a:r>
            <a:r>
              <a:rPr lang="en-US" dirty="0" smtClean="0"/>
              <a:t>is the testing and cleaning of equipment.</a:t>
            </a:r>
          </a:p>
          <a:p>
            <a:pPr marL="0" indent="0">
              <a:buNone/>
            </a:pPr>
            <a:r>
              <a:rPr lang="en-US" dirty="0" smtClean="0"/>
              <a:t/>
            </a:r>
            <a:br>
              <a:rPr lang="en-US" dirty="0" smtClean="0"/>
            </a:br>
            <a:r>
              <a:rPr lang="en-US" b="1" dirty="0" smtClean="0"/>
              <a:t>(2)</a:t>
            </a:r>
            <a:r>
              <a:rPr lang="en-US" dirty="0" smtClean="0"/>
              <a:t> </a:t>
            </a:r>
            <a:r>
              <a:rPr lang="en-US" b="1" dirty="0" smtClean="0"/>
              <a:t>Information system maintenance </a:t>
            </a:r>
            <a:r>
              <a:rPr lang="en-US" dirty="0" smtClean="0"/>
              <a:t>is the routine updating of master files, such as adding and deleting employees and customers and changing credit limits and product prices.</a:t>
            </a:r>
          </a:p>
          <a:p>
            <a:pPr marL="0" indent="0">
              <a:buNone/>
            </a:pPr>
            <a:r>
              <a:rPr lang="en-US" dirty="0" smtClean="0"/>
              <a:t/>
            </a:r>
            <a:br>
              <a:rPr lang="en-US" dirty="0" smtClean="0"/>
            </a:br>
            <a:r>
              <a:rPr lang="en-US" b="1" dirty="0" smtClean="0"/>
              <a:t>(3)</a:t>
            </a:r>
            <a:r>
              <a:rPr lang="en-US" dirty="0" smtClean="0"/>
              <a:t> </a:t>
            </a:r>
            <a:r>
              <a:rPr lang="en-US" b="1" dirty="0" smtClean="0"/>
              <a:t>Software, or program, maintenance </a:t>
            </a:r>
            <a:r>
              <a:rPr lang="en-US" dirty="0" smtClean="0"/>
              <a:t>is the updating of application programs in order to meet changing information requirements, such as adding new functions and changing data formats. It also includes fixing bugs and adapting the software to new hardware devices.</a:t>
            </a:r>
          </a:p>
          <a:p>
            <a:pPr marL="0" indent="0">
              <a:buNone/>
            </a:pPr>
            <a:r>
              <a:rPr lang="en-US" dirty="0" smtClean="0"/>
              <a:t/>
            </a:r>
            <a:br>
              <a:rPr lang="en-US" dirty="0" smtClean="0"/>
            </a:br>
            <a:r>
              <a:rPr lang="en-US" b="1" dirty="0" smtClean="0"/>
              <a:t>(4)</a:t>
            </a:r>
            <a:r>
              <a:rPr lang="en-US" dirty="0" smtClean="0"/>
              <a:t> </a:t>
            </a:r>
            <a:r>
              <a:rPr lang="en-US" b="1" dirty="0" smtClean="0"/>
              <a:t>Disk or file maintenance </a:t>
            </a:r>
            <a:r>
              <a:rPr lang="en-US" dirty="0" smtClean="0"/>
              <a:t>is the periodic reorganizing of disk files that have become fragmented due to continuous updating.</a:t>
            </a:r>
            <a:endParaRPr lang="en-US" dirty="0"/>
          </a:p>
        </p:txBody>
      </p:sp>
    </p:spTree>
    <p:extLst>
      <p:ext uri="{BB962C8B-B14F-4D97-AF65-F5344CB8AC3E}">
        <p14:creationId xmlns:p14="http://schemas.microsoft.com/office/powerpoint/2010/main" val="3616645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866888" cy="487362"/>
          </a:xfrm>
        </p:spPr>
        <p:txBody>
          <a:bodyPr>
            <a:normAutofit fontScale="90000"/>
          </a:bodyPr>
          <a:lstStyle/>
          <a:p>
            <a:r>
              <a:rPr lang="en-US" dirty="0" smtClean="0"/>
              <a:t>Steps</a:t>
            </a:r>
            <a:endParaRPr lang="en-US" dirty="0"/>
          </a:p>
        </p:txBody>
      </p:sp>
      <p:sp>
        <p:nvSpPr>
          <p:cNvPr id="3" name="Content Placeholder 2"/>
          <p:cNvSpPr>
            <a:spLocks noGrp="1"/>
          </p:cNvSpPr>
          <p:nvPr>
            <p:ph idx="1"/>
          </p:nvPr>
        </p:nvSpPr>
        <p:spPr>
          <a:xfrm>
            <a:off x="990600" y="685800"/>
            <a:ext cx="7943088" cy="6019800"/>
          </a:xfrm>
        </p:spPr>
        <p:txBody>
          <a:bodyPr>
            <a:normAutofit fontScale="92500"/>
          </a:bodyPr>
          <a:lstStyle/>
          <a:p>
            <a:pPr marL="82296" indent="0">
              <a:buNone/>
            </a:pPr>
            <a:r>
              <a:rPr lang="en-US" b="1" dirty="0"/>
              <a:t>Think Outside the Box</a:t>
            </a:r>
          </a:p>
          <a:p>
            <a:r>
              <a:rPr lang="en-US" dirty="0"/>
              <a:t>Before you get started cleaning, check around your PC for anything nearby that could raise its </a:t>
            </a:r>
            <a:r>
              <a:rPr lang="en-US" b="1" dirty="0"/>
              <a:t>temperature </a:t>
            </a:r>
            <a:r>
              <a:rPr lang="en-US" dirty="0"/>
              <a:t>(such as a heating duct or sunshine coming through a window</a:t>
            </a:r>
            <a:r>
              <a:rPr lang="en-US" dirty="0" smtClean="0"/>
              <a:t>)</a:t>
            </a:r>
          </a:p>
          <a:p>
            <a:endParaRPr lang="en-US" dirty="0"/>
          </a:p>
          <a:p>
            <a:r>
              <a:rPr lang="en-US" b="1" dirty="0"/>
              <a:t>Clean the case:</a:t>
            </a:r>
            <a:r>
              <a:rPr lang="en-US" dirty="0"/>
              <a:t> Wipe the case and clear its ventilation ports of any obstructions. Compressed air is great for this, but don't blow dust into the PC or its optical and floppy drives. Keep all cables firmly attached to their connectors on the case.</a:t>
            </a:r>
          </a:p>
        </p:txBody>
      </p:sp>
    </p:spTree>
    <p:extLst>
      <p:ext uri="{BB962C8B-B14F-4D97-AF65-F5344CB8AC3E}">
        <p14:creationId xmlns:p14="http://schemas.microsoft.com/office/powerpoint/2010/main" val="2097050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077200" cy="304800"/>
          </a:xfrm>
        </p:spPr>
        <p:txBody>
          <a:bodyPr>
            <a:normAutofit fontScale="90000"/>
          </a:bodyPr>
          <a:lstStyle/>
          <a:p>
            <a:r>
              <a:rPr lang="en-US"/>
              <a:t>Cont’d</a:t>
            </a:r>
          </a:p>
        </p:txBody>
      </p:sp>
      <p:sp>
        <p:nvSpPr>
          <p:cNvPr id="3" name="Content Placeholder 2"/>
          <p:cNvSpPr>
            <a:spLocks noGrp="1"/>
          </p:cNvSpPr>
          <p:nvPr>
            <p:ph idx="1"/>
          </p:nvPr>
        </p:nvSpPr>
        <p:spPr>
          <a:xfrm>
            <a:off x="1066800" y="685800"/>
            <a:ext cx="7866888" cy="5867400"/>
          </a:xfrm>
        </p:spPr>
        <p:txBody>
          <a:bodyPr>
            <a:normAutofit/>
          </a:bodyPr>
          <a:lstStyle/>
          <a:p>
            <a:endParaRPr lang="en-US" dirty="0" smtClean="0"/>
          </a:p>
          <a:p>
            <a:r>
              <a:rPr lang="en-US" b="1" dirty="0"/>
              <a:t>Keep a neat keyboard:</a:t>
            </a:r>
            <a:r>
              <a:rPr lang="en-US" dirty="0"/>
              <a:t> </a:t>
            </a:r>
            <a:endParaRPr lang="en-US" dirty="0" smtClean="0"/>
          </a:p>
          <a:p>
            <a:pPr lvl="1"/>
            <a:r>
              <a:rPr lang="en-US" dirty="0" smtClean="0"/>
              <a:t>Turn </a:t>
            </a:r>
            <a:r>
              <a:rPr lang="en-US" dirty="0"/>
              <a:t>the keyboard upside down and shake it to clear the crumbs from between the keys. If that doesn't suffice, blast it (briefly) with compressed air. If your keys stick or your keyboard is really dirty, pry the keys off for easier cleaning. </a:t>
            </a:r>
          </a:p>
        </p:txBody>
      </p:sp>
    </p:spTree>
    <p:extLst>
      <p:ext uri="{BB962C8B-B14F-4D97-AF65-F5344CB8AC3E}">
        <p14:creationId xmlns:p14="http://schemas.microsoft.com/office/powerpoint/2010/main" val="576191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8080" cy="334962"/>
          </a:xfrm>
        </p:spPr>
        <p:txBody>
          <a:bodyPr>
            <a:normAutofit fontScale="90000"/>
          </a:bodyPr>
          <a:lstStyle/>
          <a:p>
            <a:r>
              <a:rPr lang="en-US" dirty="0"/>
              <a:t>Cont’d</a:t>
            </a:r>
          </a:p>
        </p:txBody>
      </p:sp>
      <p:sp>
        <p:nvSpPr>
          <p:cNvPr id="3" name="Content Placeholder 2"/>
          <p:cNvSpPr>
            <a:spLocks noGrp="1"/>
          </p:cNvSpPr>
          <p:nvPr>
            <p:ph idx="1"/>
          </p:nvPr>
        </p:nvSpPr>
        <p:spPr>
          <a:xfrm>
            <a:off x="990600" y="533400"/>
            <a:ext cx="7943088" cy="6096000"/>
          </a:xfrm>
        </p:spPr>
        <p:txBody>
          <a:bodyPr>
            <a:normAutofit lnSpcReduction="10000"/>
          </a:bodyPr>
          <a:lstStyle/>
          <a:p>
            <a:r>
              <a:rPr lang="en-US" b="1" dirty="0"/>
              <a:t>Make your monitor sparkle:</a:t>
            </a:r>
            <a:r>
              <a:rPr lang="en-US" dirty="0"/>
              <a:t> </a:t>
            </a:r>
            <a:endParaRPr lang="en-US" dirty="0" smtClean="0"/>
          </a:p>
          <a:p>
            <a:pPr lvl="1"/>
            <a:r>
              <a:rPr lang="en-US" dirty="0" smtClean="0"/>
              <a:t>Wipe </a:t>
            </a:r>
            <a:r>
              <a:rPr lang="en-US" dirty="0"/>
              <a:t>the monitor case and clear its vents of obstructions, without pushing dust into the unit. Clean the screen with a standard glass cleaner and a lint-free cloth. </a:t>
            </a:r>
            <a:endParaRPr lang="en-US" dirty="0" smtClean="0"/>
          </a:p>
          <a:p>
            <a:endParaRPr lang="en-US" dirty="0" smtClean="0"/>
          </a:p>
          <a:p>
            <a:r>
              <a:rPr lang="en-US" b="1" dirty="0"/>
              <a:t>Check your power protection:</a:t>
            </a:r>
            <a:r>
              <a:rPr lang="en-US" dirty="0"/>
              <a:t> </a:t>
            </a:r>
            <a:endParaRPr lang="en-US" dirty="0" smtClean="0"/>
          </a:p>
          <a:p>
            <a:pPr lvl="1"/>
            <a:r>
              <a:rPr lang="en-US" dirty="0" smtClean="0"/>
              <a:t>Reseat </a:t>
            </a:r>
            <a:r>
              <a:rPr lang="en-US" dirty="0"/>
              <a:t>the cables plugged into your surge protector. Check the unit's warning indicator, if it has one. Surge protectors may power your PC even after being compromised by a voltage spike (making your system susceptible to a second spike).</a:t>
            </a:r>
          </a:p>
        </p:txBody>
      </p:sp>
    </p:spTree>
    <p:extLst>
      <p:ext uri="{BB962C8B-B14F-4D97-AF65-F5344CB8AC3E}">
        <p14:creationId xmlns:p14="http://schemas.microsoft.com/office/powerpoint/2010/main" val="3954568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2657"/>
            <a:ext cx="7866888" cy="411162"/>
          </a:xfrm>
        </p:spPr>
        <p:txBody>
          <a:bodyPr>
            <a:normAutofit fontScale="90000"/>
          </a:bodyPr>
          <a:lstStyle/>
          <a:p>
            <a:r>
              <a:rPr lang="en-US" dirty="0"/>
              <a:t>Cont’d</a:t>
            </a:r>
          </a:p>
        </p:txBody>
      </p:sp>
      <p:sp>
        <p:nvSpPr>
          <p:cNvPr id="3" name="Content Placeholder 2"/>
          <p:cNvSpPr>
            <a:spLocks noGrp="1"/>
          </p:cNvSpPr>
          <p:nvPr>
            <p:ph idx="1"/>
          </p:nvPr>
        </p:nvSpPr>
        <p:spPr>
          <a:xfrm>
            <a:off x="990600" y="533400"/>
            <a:ext cx="7943088" cy="5715000"/>
          </a:xfrm>
        </p:spPr>
        <p:txBody>
          <a:bodyPr/>
          <a:lstStyle/>
          <a:p>
            <a:r>
              <a:rPr lang="en-US" b="1" dirty="0"/>
              <a:t>Swipe your CD and DVD media:</a:t>
            </a:r>
            <a:r>
              <a:rPr lang="en-US" dirty="0"/>
              <a:t> Gently wipe each disc with a moistened, soft cloth. Use a motion that starts at the center of the disc and then moves outward toward the edge. Never wipe a disc in a circular motion</a:t>
            </a:r>
            <a:r>
              <a:rPr lang="en-US" dirty="0" smtClean="0"/>
              <a:t>.</a:t>
            </a:r>
          </a:p>
          <a:p>
            <a:endParaRPr lang="en-US" dirty="0"/>
          </a:p>
        </p:txBody>
      </p:sp>
    </p:spTree>
    <p:extLst>
      <p:ext uri="{BB962C8B-B14F-4D97-AF65-F5344CB8AC3E}">
        <p14:creationId xmlns:p14="http://schemas.microsoft.com/office/powerpoint/2010/main" val="2862513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Inside the Box</a:t>
            </a:r>
          </a:p>
          <a:p>
            <a:r>
              <a:rPr lang="en-US" dirty="0"/>
              <a:t>Before cracking open the case, turn off the power and unplug your PC. Ground yourself before you touch anything inside to avoid destroying your circuitry with a static charge. If you don't have a grounding wrist strap, you can ground yourself by touching any of various household objects, such as a water pipe, a lamp, or another grounded electrical device. Be sure to unplug the power cord before you open the case.</a:t>
            </a:r>
          </a:p>
          <a:p>
            <a:endParaRPr lang="en-US" dirty="0"/>
          </a:p>
        </p:txBody>
      </p:sp>
    </p:spTree>
    <p:extLst>
      <p:ext uri="{BB962C8B-B14F-4D97-AF65-F5344CB8AC3E}">
        <p14:creationId xmlns:p14="http://schemas.microsoft.com/office/powerpoint/2010/main" val="2029112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838200"/>
          </a:xfrm>
        </p:spPr>
        <p:txBody>
          <a:bodyPr/>
          <a:lstStyle/>
          <a:p>
            <a:pPr algn="ctr" eaLnBrk="1" hangingPunct="1">
              <a:defRPr/>
            </a:pPr>
            <a:r>
              <a:rPr lang="en-US" dirty="0" smtClean="0"/>
              <a:t>Troubleshooting</a:t>
            </a:r>
            <a:endParaRPr lang="en-US" dirty="0"/>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990600"/>
            <a:ext cx="5518150" cy="506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EE1A6747-14A0-4A34-92F2-01454AACB840}" type="slidenum">
              <a:rPr lang="en-US" altLang="en-US">
                <a:solidFill>
                  <a:srgbClr val="FFFFFF"/>
                </a:solidFill>
              </a:rPr>
              <a:pPr/>
              <a:t>25</a:t>
            </a:fld>
            <a:endParaRPr lang="en-US" altLang="en-US">
              <a:solidFill>
                <a:srgbClr val="FFFFFF"/>
              </a:solidFill>
            </a:endParaRPr>
          </a:p>
        </p:txBody>
      </p:sp>
    </p:spTree>
    <p:extLst>
      <p:ext uri="{BB962C8B-B14F-4D97-AF65-F5344CB8AC3E}">
        <p14:creationId xmlns:p14="http://schemas.microsoft.com/office/powerpoint/2010/main" val="2952239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pPr eaLnBrk="1" hangingPunct="1">
              <a:defRPr/>
            </a:pPr>
            <a:r>
              <a:rPr lang="en-US" dirty="0" smtClean="0"/>
              <a:t>Definition</a:t>
            </a:r>
            <a:endParaRPr lang="en-US" dirty="0"/>
          </a:p>
        </p:txBody>
      </p:sp>
      <p:sp>
        <p:nvSpPr>
          <p:cNvPr id="13315" name="Content Placeholder 2"/>
          <p:cNvSpPr>
            <a:spLocks noGrp="1"/>
          </p:cNvSpPr>
          <p:nvPr>
            <p:ph idx="1"/>
          </p:nvPr>
        </p:nvSpPr>
        <p:spPr>
          <a:xfrm>
            <a:off x="457200" y="1066800"/>
            <a:ext cx="7467600" cy="5407025"/>
          </a:xfrm>
        </p:spPr>
        <p:txBody>
          <a:bodyPr/>
          <a:lstStyle/>
          <a:p>
            <a:pPr eaLnBrk="1" hangingPunct="1"/>
            <a:r>
              <a:rPr lang="en-US" altLang="en-US" b="1" dirty="0" smtClean="0"/>
              <a:t>The process of solving a problem or determining a problem to an issue. Troubleshooting</a:t>
            </a:r>
            <a:r>
              <a:rPr lang="en-US" altLang="en-US" dirty="0" smtClean="0"/>
              <a:t> often involves the process of elimination, where a technician will follow a set of steps in order to determine the problem or resolve the problem.</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343400"/>
            <a:ext cx="3429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9C8E482F-470E-4949-8FE4-E5E6202778BC}" type="slidenum">
              <a:rPr lang="en-US" altLang="en-US">
                <a:solidFill>
                  <a:srgbClr val="FFFFFF"/>
                </a:solidFill>
              </a:rPr>
              <a:pPr/>
              <a:t>26</a:t>
            </a:fld>
            <a:endParaRPr lang="en-US" altLang="en-US">
              <a:solidFill>
                <a:srgbClr val="FFFFFF"/>
              </a:solidFill>
            </a:endParaRPr>
          </a:p>
        </p:txBody>
      </p:sp>
    </p:spTree>
    <p:extLst>
      <p:ext uri="{BB962C8B-B14F-4D97-AF65-F5344CB8AC3E}">
        <p14:creationId xmlns:p14="http://schemas.microsoft.com/office/powerpoint/2010/main" val="1504063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en-US" b="1"/>
              <a:t>Troubleshooting Procedure</a:t>
            </a:r>
          </a:p>
        </p:txBody>
      </p:sp>
      <p:sp>
        <p:nvSpPr>
          <p:cNvPr id="14339" name="Rectangle 3"/>
          <p:cNvSpPr>
            <a:spLocks noGrp="1" noChangeArrowheads="1"/>
          </p:cNvSpPr>
          <p:nvPr>
            <p:ph sz="quarter" idx="1"/>
          </p:nvPr>
        </p:nvSpPr>
        <p:spPr>
          <a:xfrm>
            <a:off x="457200" y="1600200"/>
            <a:ext cx="7467600" cy="4873625"/>
          </a:xfrm>
        </p:spPr>
        <p:txBody>
          <a:bodyPr/>
          <a:lstStyle/>
          <a:p>
            <a:pPr eaLnBrk="1" hangingPunct="1"/>
            <a:r>
              <a:rPr lang="en-US" altLang="en-US" sz="2800" smtClean="0"/>
              <a:t>When troubleshooting, unless the problem is very simple, it’s best to work methodically to ensure that you diagnose the correct problem and choose the best way to resolve it. </a:t>
            </a:r>
          </a:p>
        </p:txBody>
      </p:sp>
      <p:sp>
        <p:nvSpPr>
          <p:cNvPr id="1434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49474DC3-A075-4E00-856E-0B19F29C0A61}" type="slidenum">
              <a:rPr lang="en-US" altLang="en-US">
                <a:solidFill>
                  <a:srgbClr val="FFFFFF"/>
                </a:solidFill>
              </a:rPr>
              <a:pPr/>
              <a:t>27</a:t>
            </a:fld>
            <a:endParaRPr lang="en-US" altLang="en-US">
              <a:solidFill>
                <a:srgbClr val="FFFFFF"/>
              </a:solidFill>
            </a:endParaRPr>
          </a:p>
        </p:txBody>
      </p:sp>
    </p:spTree>
    <p:extLst>
      <p:ext uri="{BB962C8B-B14F-4D97-AF65-F5344CB8AC3E}">
        <p14:creationId xmlns:p14="http://schemas.microsoft.com/office/powerpoint/2010/main" val="2740683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pPr eaLnBrk="1" hangingPunct="1">
              <a:defRPr/>
            </a:pPr>
            <a:r>
              <a:rPr lang="en-US" dirty="0" smtClean="0"/>
              <a:t>Crying over it will not help</a:t>
            </a:r>
            <a:endParaRPr lang="en-US" dirty="0"/>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57250"/>
            <a:ext cx="7319963"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6E029B52-D952-4411-BC41-01D9E16E9526}" type="slidenum">
              <a:rPr lang="en-US" altLang="en-US">
                <a:solidFill>
                  <a:srgbClr val="FFFFFF"/>
                </a:solidFill>
              </a:rPr>
              <a:pPr/>
              <a:t>28</a:t>
            </a:fld>
            <a:endParaRPr lang="en-US" altLang="en-US">
              <a:solidFill>
                <a:srgbClr val="FFFFFF"/>
              </a:solidFill>
            </a:endParaRPr>
          </a:p>
        </p:txBody>
      </p:sp>
    </p:spTree>
    <p:extLst>
      <p:ext uri="{BB962C8B-B14F-4D97-AF65-F5344CB8AC3E}">
        <p14:creationId xmlns:p14="http://schemas.microsoft.com/office/powerpoint/2010/main" val="3750163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Don’t </a:t>
            </a:r>
            <a:endParaRPr lang="en-US" dirty="0"/>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86000"/>
            <a:ext cx="4181475"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359AC85D-5532-4447-BC63-70914D526A9C}" type="slidenum">
              <a:rPr lang="en-US" altLang="en-US">
                <a:solidFill>
                  <a:srgbClr val="FFFFFF"/>
                </a:solidFill>
              </a:rPr>
              <a:pPr/>
              <a:t>29</a:t>
            </a:fld>
            <a:endParaRPr lang="en-US" altLang="en-US">
              <a:solidFill>
                <a:srgbClr val="FFFFFF"/>
              </a:solidFill>
            </a:endParaRPr>
          </a:p>
        </p:txBody>
      </p:sp>
    </p:spTree>
    <p:extLst>
      <p:ext uri="{BB962C8B-B14F-4D97-AF65-F5344CB8AC3E}">
        <p14:creationId xmlns:p14="http://schemas.microsoft.com/office/powerpoint/2010/main" val="88525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924800" cy="1143000"/>
          </a:xfrm>
        </p:spPr>
        <p:txBody>
          <a:bodyPr>
            <a:normAutofit fontScale="90000"/>
          </a:bodyPr>
          <a:lstStyle/>
          <a:p>
            <a:r>
              <a:rPr lang="en-US" dirty="0" smtClean="0"/>
              <a:t>Computer maintenance can be broken down into 2 main areas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Physical</a:t>
            </a:r>
            <a:r>
              <a:rPr lang="en-US" dirty="0" smtClean="0"/>
              <a:t> means to clean the various external components such as the tower, monitor, printer, scanner, mouse and keyboard etc. Or the internal components of you computer case.</a:t>
            </a:r>
          </a:p>
          <a:p>
            <a:endParaRPr lang="en-US" b="1" dirty="0" smtClean="0"/>
          </a:p>
          <a:p>
            <a:r>
              <a:rPr lang="en-US" b="1" dirty="0" smtClean="0"/>
              <a:t>Software </a:t>
            </a:r>
            <a:r>
              <a:rPr lang="en-US" dirty="0" smtClean="0"/>
              <a:t>maintenance is the regular virus scanning, spyware/malware scanning, defragging and backing up of critical data </a:t>
            </a:r>
            <a:r>
              <a:rPr lang="en-US" dirty="0" smtClean="0"/>
              <a:t>.</a:t>
            </a:r>
          </a:p>
          <a:p>
            <a:r>
              <a:rPr lang="en-US" dirty="0" smtClean="0"/>
              <a:t>Maintaining </a:t>
            </a:r>
            <a:r>
              <a:rPr lang="en-US" dirty="0" smtClean="0"/>
              <a:t>your computer properly can help prevent major problems and should be incorporated as part of a semi regular schedule. I am not going to tell you how often you must clean it but more towards what you can do to keep it clean and running.</a:t>
            </a:r>
            <a:endParaRPr lang="en-US" dirty="0"/>
          </a:p>
        </p:txBody>
      </p:sp>
    </p:spTree>
    <p:extLst>
      <p:ext uri="{BB962C8B-B14F-4D97-AF65-F5344CB8AC3E}">
        <p14:creationId xmlns:p14="http://schemas.microsoft.com/office/powerpoint/2010/main" val="1839645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You don’t need to shoot it to troubleshoot it</a:t>
            </a:r>
            <a:endParaRPr lang="en-US" dirty="0"/>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1628775"/>
            <a:ext cx="44958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94F1B1B1-6B5C-4512-B03C-B9D28DCD229F}" type="slidenum">
              <a:rPr lang="en-US" altLang="en-US">
                <a:solidFill>
                  <a:srgbClr val="FFFFFF"/>
                </a:solidFill>
              </a:rPr>
              <a:pPr/>
              <a:t>30</a:t>
            </a:fld>
            <a:endParaRPr lang="en-US" altLang="en-US">
              <a:solidFill>
                <a:srgbClr val="FFFFFF"/>
              </a:solidFill>
            </a:endParaRPr>
          </a:p>
        </p:txBody>
      </p:sp>
    </p:spTree>
    <p:extLst>
      <p:ext uri="{BB962C8B-B14F-4D97-AF65-F5344CB8AC3E}">
        <p14:creationId xmlns:p14="http://schemas.microsoft.com/office/powerpoint/2010/main" val="2441629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pPr eaLnBrk="1" hangingPunct="1">
              <a:defRPr/>
            </a:pPr>
            <a:r>
              <a:rPr lang="en-US" dirty="0" smtClean="0"/>
              <a:t>Frustration is your enemy</a:t>
            </a:r>
            <a:endParaRPr lang="en-US" dirty="0"/>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213" y="1409700"/>
            <a:ext cx="269557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8624C252-F5FF-4A4C-80E5-D0B0131D11C4}" type="slidenum">
              <a:rPr lang="en-US" altLang="en-US">
                <a:solidFill>
                  <a:srgbClr val="FFFFFF"/>
                </a:solidFill>
              </a:rPr>
              <a:pPr/>
              <a:t>31</a:t>
            </a:fld>
            <a:endParaRPr lang="en-US" altLang="en-US">
              <a:solidFill>
                <a:srgbClr val="FFFFFF"/>
              </a:solidFill>
            </a:endParaRPr>
          </a:p>
        </p:txBody>
      </p:sp>
    </p:spTree>
    <p:extLst>
      <p:ext uri="{BB962C8B-B14F-4D97-AF65-F5344CB8AC3E}">
        <p14:creationId xmlns:p14="http://schemas.microsoft.com/office/powerpoint/2010/main" val="840746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sz="quarter" idx="1"/>
          </p:nvPr>
        </p:nvSpPr>
        <p:spPr>
          <a:xfrm>
            <a:off x="228600" y="152400"/>
            <a:ext cx="8458200" cy="5973763"/>
          </a:xfrm>
        </p:spPr>
        <p:txBody>
          <a:bodyPr>
            <a:normAutofit/>
          </a:bodyPr>
          <a:lstStyle/>
          <a:p>
            <a:pPr marL="274320" indent="-274320" eaLnBrk="1" fontAlgn="auto" hangingPunct="1">
              <a:lnSpc>
                <a:spcPct val="80000"/>
              </a:lnSpc>
              <a:spcAft>
                <a:spcPts val="0"/>
              </a:spcAft>
              <a:buFont typeface="Wingdings"/>
              <a:buChar char=""/>
              <a:defRPr/>
            </a:pPr>
            <a:endParaRPr lang="en-US" b="1" dirty="0" smtClean="0"/>
          </a:p>
          <a:p>
            <a:pPr marL="274320" indent="-274320" eaLnBrk="1" fontAlgn="auto" hangingPunct="1">
              <a:lnSpc>
                <a:spcPct val="80000"/>
              </a:lnSpc>
              <a:spcAft>
                <a:spcPts val="0"/>
              </a:spcAft>
              <a:buFont typeface="Wingdings"/>
              <a:buChar char=""/>
              <a:defRPr/>
            </a:pPr>
            <a:r>
              <a:rPr lang="en-US" sz="2800" b="1" dirty="0" smtClean="0"/>
              <a:t>Prepare</a:t>
            </a:r>
            <a:endParaRPr lang="en-US" sz="2800" b="1" dirty="0"/>
          </a:p>
          <a:p>
            <a:pPr marL="640080" lvl="1" indent="-274320" eaLnBrk="1" fontAlgn="auto" hangingPunct="1">
              <a:lnSpc>
                <a:spcPct val="80000"/>
              </a:lnSpc>
              <a:spcAft>
                <a:spcPts val="0"/>
              </a:spcAft>
              <a:buFont typeface="Wingdings 2"/>
              <a:buChar char=""/>
              <a:defRPr/>
            </a:pPr>
            <a:r>
              <a:rPr lang="en-US" sz="2800" dirty="0"/>
              <a:t>Before you visit a user or customer to fix a problem, ensure that you have all of the necessary HW and SW tools, </a:t>
            </a:r>
            <a:endParaRPr lang="en-US" sz="2800" dirty="0" smtClean="0"/>
          </a:p>
          <a:p>
            <a:pPr marL="640080" lvl="1" indent="-274320" eaLnBrk="1" fontAlgn="auto" hangingPunct="1">
              <a:lnSpc>
                <a:spcPct val="80000"/>
              </a:lnSpc>
              <a:spcAft>
                <a:spcPts val="0"/>
              </a:spcAft>
              <a:buFont typeface="Wingdings 2"/>
              <a:buChar char=""/>
              <a:defRPr/>
            </a:pPr>
            <a:endParaRPr lang="en-US" sz="2800" dirty="0"/>
          </a:p>
          <a:p>
            <a:pPr marL="274320" indent="-274320" eaLnBrk="1" fontAlgn="auto" hangingPunct="1">
              <a:lnSpc>
                <a:spcPct val="80000"/>
              </a:lnSpc>
              <a:spcAft>
                <a:spcPts val="0"/>
              </a:spcAft>
              <a:buFont typeface="Wingdings"/>
              <a:buChar char=""/>
              <a:defRPr/>
            </a:pPr>
            <a:r>
              <a:rPr lang="en-US" sz="2800" b="1" dirty="0"/>
              <a:t>Protect data</a:t>
            </a:r>
          </a:p>
          <a:p>
            <a:pPr marL="640080" lvl="1" indent="-274320" eaLnBrk="1" fontAlgn="auto" hangingPunct="1">
              <a:lnSpc>
                <a:spcPct val="80000"/>
              </a:lnSpc>
              <a:spcAft>
                <a:spcPts val="0"/>
              </a:spcAft>
              <a:buFont typeface="Wingdings 2"/>
              <a:buChar char=""/>
              <a:defRPr/>
            </a:pPr>
            <a:r>
              <a:rPr lang="en-US" sz="2800" dirty="0"/>
              <a:t>Create a back up of the system information and data before changing the system configurations</a:t>
            </a:r>
            <a:r>
              <a:rPr lang="en-US" sz="2800" dirty="0" smtClean="0"/>
              <a:t>.</a:t>
            </a:r>
          </a:p>
          <a:p>
            <a:pPr marL="640080" lvl="1" indent="-274320" eaLnBrk="1" fontAlgn="auto" hangingPunct="1">
              <a:lnSpc>
                <a:spcPct val="80000"/>
              </a:lnSpc>
              <a:spcAft>
                <a:spcPts val="0"/>
              </a:spcAft>
              <a:buFont typeface="Wingdings 2"/>
              <a:buNone/>
              <a:defRPr/>
            </a:pPr>
            <a:endParaRPr lang="en-US" sz="2800" b="1" dirty="0"/>
          </a:p>
          <a:p>
            <a:pPr marL="274320" indent="-274320" eaLnBrk="1" fontAlgn="auto" hangingPunct="1">
              <a:lnSpc>
                <a:spcPct val="80000"/>
              </a:lnSpc>
              <a:spcAft>
                <a:spcPts val="0"/>
              </a:spcAft>
              <a:buFont typeface="Wingdings"/>
              <a:buChar char=""/>
              <a:defRPr/>
            </a:pPr>
            <a:r>
              <a:rPr lang="en-US" sz="2800" b="1" dirty="0"/>
              <a:t>Gather information</a:t>
            </a:r>
          </a:p>
          <a:p>
            <a:pPr marL="640080" lvl="1" indent="-274320" eaLnBrk="1" fontAlgn="auto" hangingPunct="1">
              <a:lnSpc>
                <a:spcPct val="80000"/>
              </a:lnSpc>
              <a:spcAft>
                <a:spcPts val="0"/>
              </a:spcAft>
              <a:buFont typeface="Wingdings 2"/>
              <a:buChar char=""/>
              <a:defRPr/>
            </a:pPr>
            <a:r>
              <a:rPr lang="en-US" sz="2800" dirty="0"/>
              <a:t>Take time to gather as much information as you can about the problem from the user to describe all of the circumstances surrounding the problem</a:t>
            </a:r>
            <a:r>
              <a:rPr lang="en-US" sz="2800" dirty="0" smtClean="0"/>
              <a:t>.</a:t>
            </a:r>
            <a:endParaRPr lang="en-US" sz="2800" b="1" dirty="0"/>
          </a:p>
        </p:txBody>
      </p:sp>
      <p:sp>
        <p:nvSpPr>
          <p:cNvPr id="1945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C4275BC7-E22E-42ED-B32D-719D2D2E4001}" type="slidenum">
              <a:rPr lang="en-US" altLang="en-US">
                <a:solidFill>
                  <a:srgbClr val="FFFFFF"/>
                </a:solidFill>
              </a:rPr>
              <a:pPr/>
              <a:t>32</a:t>
            </a:fld>
            <a:endParaRPr lang="en-US" altLang="en-US">
              <a:solidFill>
                <a:srgbClr val="FFFFFF"/>
              </a:solidFill>
            </a:endParaRPr>
          </a:p>
        </p:txBody>
      </p:sp>
    </p:spTree>
    <p:extLst>
      <p:ext uri="{BB962C8B-B14F-4D97-AF65-F5344CB8AC3E}">
        <p14:creationId xmlns:p14="http://schemas.microsoft.com/office/powerpoint/2010/main" val="772721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sz="quarter" idx="1"/>
          </p:nvPr>
        </p:nvSpPr>
        <p:spPr>
          <a:xfrm>
            <a:off x="228600" y="152400"/>
            <a:ext cx="8458200" cy="5973763"/>
          </a:xfrm>
        </p:spPr>
        <p:txBody>
          <a:bodyPr>
            <a:normAutofit/>
          </a:bodyPr>
          <a:lstStyle/>
          <a:p>
            <a:pPr marL="274320" indent="-274320" eaLnBrk="1" fontAlgn="auto" hangingPunct="1">
              <a:lnSpc>
                <a:spcPct val="80000"/>
              </a:lnSpc>
              <a:spcAft>
                <a:spcPts val="0"/>
              </a:spcAft>
              <a:buFont typeface="Wingdings"/>
              <a:buNone/>
              <a:defRPr/>
            </a:pPr>
            <a:endParaRPr lang="en-US" b="1" dirty="0" smtClean="0"/>
          </a:p>
          <a:p>
            <a:pPr marL="274320" indent="-274320" eaLnBrk="1" fontAlgn="auto" hangingPunct="1">
              <a:lnSpc>
                <a:spcPct val="80000"/>
              </a:lnSpc>
              <a:spcAft>
                <a:spcPts val="0"/>
              </a:spcAft>
              <a:buFont typeface="Wingdings"/>
              <a:buNone/>
              <a:defRPr/>
            </a:pPr>
            <a:endParaRPr lang="en-US" sz="2000" b="1" dirty="0"/>
          </a:p>
          <a:p>
            <a:pPr marL="274320" indent="-274320" eaLnBrk="1" fontAlgn="auto" hangingPunct="1">
              <a:lnSpc>
                <a:spcPct val="80000"/>
              </a:lnSpc>
              <a:spcAft>
                <a:spcPts val="0"/>
              </a:spcAft>
              <a:buFont typeface="Wingdings"/>
              <a:buChar char=""/>
              <a:defRPr/>
            </a:pPr>
            <a:r>
              <a:rPr lang="en-US" sz="2800" b="1" dirty="0"/>
              <a:t>Analyze a problem</a:t>
            </a:r>
          </a:p>
          <a:p>
            <a:pPr marL="640080" lvl="1" indent="-274320" eaLnBrk="1" fontAlgn="auto" hangingPunct="1">
              <a:lnSpc>
                <a:spcPct val="80000"/>
              </a:lnSpc>
              <a:spcAft>
                <a:spcPts val="0"/>
              </a:spcAft>
              <a:buFont typeface="Wingdings 2"/>
              <a:buChar char=""/>
              <a:defRPr/>
            </a:pPr>
            <a:r>
              <a:rPr lang="en-US" sz="2800" dirty="0"/>
              <a:t>diagnose a problem by identifying the symptoms to know what causes such symptoms, </a:t>
            </a:r>
            <a:endParaRPr lang="en-US" sz="2800" dirty="0" smtClean="0"/>
          </a:p>
          <a:p>
            <a:pPr marL="640080" lvl="1" indent="-274320" eaLnBrk="1" fontAlgn="auto" hangingPunct="1">
              <a:lnSpc>
                <a:spcPct val="80000"/>
              </a:lnSpc>
              <a:spcAft>
                <a:spcPts val="0"/>
              </a:spcAft>
              <a:buFont typeface="Wingdings 2"/>
              <a:buChar char=""/>
              <a:defRPr/>
            </a:pPr>
            <a:endParaRPr lang="en-US" sz="2800" dirty="0"/>
          </a:p>
          <a:p>
            <a:pPr marL="274320" indent="-274320" eaLnBrk="1" fontAlgn="auto" hangingPunct="1">
              <a:lnSpc>
                <a:spcPct val="80000"/>
              </a:lnSpc>
              <a:spcAft>
                <a:spcPts val="0"/>
              </a:spcAft>
              <a:buFont typeface="Wingdings"/>
              <a:buChar char=""/>
              <a:defRPr/>
            </a:pPr>
            <a:r>
              <a:rPr lang="en-US" sz="2800" b="1" dirty="0"/>
              <a:t>Bringing it back to Base</a:t>
            </a:r>
          </a:p>
          <a:p>
            <a:pPr marL="274320" indent="-274320" eaLnBrk="1" fontAlgn="auto" hangingPunct="1">
              <a:lnSpc>
                <a:spcPct val="80000"/>
              </a:lnSpc>
              <a:spcAft>
                <a:spcPts val="0"/>
              </a:spcAft>
              <a:buFont typeface="Wingdings"/>
              <a:buChar char=""/>
              <a:defRPr/>
            </a:pPr>
            <a:r>
              <a:rPr lang="en-US" sz="2800" dirty="0"/>
              <a:t>If a problem is particularly unidentifiable, you can take the system down to its base configuration. When this works, then add peripherals and devices one by one, </a:t>
            </a:r>
            <a:endParaRPr lang="en-US" sz="2800" dirty="0" smtClean="0"/>
          </a:p>
          <a:p>
            <a:pPr marL="274320" indent="-274320" eaLnBrk="1" fontAlgn="auto" hangingPunct="1">
              <a:lnSpc>
                <a:spcPct val="80000"/>
              </a:lnSpc>
              <a:spcAft>
                <a:spcPts val="0"/>
              </a:spcAft>
              <a:buFont typeface="Wingdings"/>
              <a:buNone/>
              <a:defRPr/>
            </a:pPr>
            <a:endParaRPr lang="en-US" sz="2800" dirty="0"/>
          </a:p>
          <a:p>
            <a:pPr marL="274320" indent="-274320" eaLnBrk="1" fontAlgn="auto" hangingPunct="1">
              <a:lnSpc>
                <a:spcPct val="80000"/>
              </a:lnSpc>
              <a:spcAft>
                <a:spcPts val="0"/>
              </a:spcAft>
              <a:buFont typeface="Wingdings"/>
              <a:buChar char=""/>
              <a:defRPr/>
            </a:pPr>
            <a:r>
              <a:rPr lang="en-US" sz="2800" b="1" dirty="0"/>
              <a:t>Known Good</a:t>
            </a:r>
          </a:p>
          <a:p>
            <a:pPr marL="640080" lvl="1" indent="-274320" eaLnBrk="1" fontAlgn="auto" hangingPunct="1">
              <a:lnSpc>
                <a:spcPct val="80000"/>
              </a:lnSpc>
              <a:spcAft>
                <a:spcPts val="0"/>
              </a:spcAft>
              <a:buFont typeface="Wingdings 2"/>
              <a:buChar char=""/>
              <a:defRPr/>
            </a:pPr>
            <a:r>
              <a:rPr lang="en-US" sz="2800" dirty="0"/>
              <a:t>A basic technique when troubleshooting a cable, connector, or device is to have a “known good” duplicate to hand and to test by substitution.</a:t>
            </a:r>
          </a:p>
        </p:txBody>
      </p:sp>
      <p:sp>
        <p:nvSpPr>
          <p:cNvPr id="20483"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52B1BBC3-CA62-4B5D-B220-F8885E8AE679}" type="slidenum">
              <a:rPr lang="en-US" altLang="en-US">
                <a:solidFill>
                  <a:srgbClr val="FFFFFF"/>
                </a:solidFill>
              </a:rPr>
              <a:pPr/>
              <a:t>33</a:t>
            </a:fld>
            <a:endParaRPr lang="en-US" altLang="en-US">
              <a:solidFill>
                <a:srgbClr val="FFFFFF"/>
              </a:solidFill>
            </a:endParaRPr>
          </a:p>
        </p:txBody>
      </p:sp>
    </p:spTree>
    <p:extLst>
      <p:ext uri="{BB962C8B-B14F-4D97-AF65-F5344CB8AC3E}">
        <p14:creationId xmlns:p14="http://schemas.microsoft.com/office/powerpoint/2010/main" val="1644839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76200"/>
            <a:ext cx="7772400" cy="574675"/>
          </a:xfrm>
        </p:spPr>
        <p:txBody>
          <a:bodyPr>
            <a:normAutofit fontScale="90000"/>
          </a:bodyPr>
          <a:lstStyle/>
          <a:p>
            <a:pPr eaLnBrk="1" fontAlgn="auto" hangingPunct="1">
              <a:spcAft>
                <a:spcPts val="0"/>
              </a:spcAft>
              <a:defRPr/>
            </a:pPr>
            <a:r>
              <a:rPr lang="en-US" sz="4000" b="1" dirty="0"/>
              <a:t>Identify </a:t>
            </a:r>
            <a:r>
              <a:rPr lang="en-US" sz="4000" b="1" dirty="0" smtClean="0"/>
              <a:t>Solutions</a:t>
            </a:r>
            <a:endParaRPr lang="en-US" sz="4000" b="1" dirty="0"/>
          </a:p>
        </p:txBody>
      </p:sp>
      <p:sp>
        <p:nvSpPr>
          <p:cNvPr id="21507" name="Rectangle 3"/>
          <p:cNvSpPr>
            <a:spLocks noGrp="1" noChangeArrowheads="1"/>
          </p:cNvSpPr>
          <p:nvPr>
            <p:ph sz="quarter" idx="1"/>
          </p:nvPr>
        </p:nvSpPr>
        <p:spPr>
          <a:xfrm>
            <a:off x="457200" y="838200"/>
            <a:ext cx="8458200" cy="5791200"/>
          </a:xfrm>
        </p:spPr>
        <p:txBody>
          <a:bodyPr/>
          <a:lstStyle/>
          <a:p>
            <a:pPr marL="533400" indent="-533400" algn="ctr" eaLnBrk="1" hangingPunct="1">
              <a:lnSpc>
                <a:spcPct val="90000"/>
              </a:lnSpc>
              <a:buFontTx/>
              <a:buNone/>
            </a:pPr>
            <a:r>
              <a:rPr lang="en-US" altLang="en-US" sz="2800" smtClean="0"/>
              <a:t>There are typically three solutions to any computer problem:</a:t>
            </a:r>
            <a:endParaRPr lang="en-US" altLang="en-US" sz="2800" b="1" smtClean="0"/>
          </a:p>
          <a:p>
            <a:pPr marL="533400" indent="-533400" eaLnBrk="1" hangingPunct="1">
              <a:lnSpc>
                <a:spcPct val="90000"/>
              </a:lnSpc>
              <a:buFontTx/>
              <a:buAutoNum type="arabicPeriod"/>
            </a:pPr>
            <a:r>
              <a:rPr lang="en-US" altLang="en-US" sz="2800" b="1" smtClean="0"/>
              <a:t>Repair</a:t>
            </a:r>
            <a:r>
              <a:rPr lang="en-US" altLang="en-US" sz="2800" smtClean="0"/>
              <a:t>- determine whether the cost of repair makes this the best option</a:t>
            </a:r>
            <a:endParaRPr lang="en-US" altLang="en-US" sz="2800" b="1" smtClean="0"/>
          </a:p>
          <a:p>
            <a:pPr marL="533400" indent="-533400" eaLnBrk="1" hangingPunct="1">
              <a:lnSpc>
                <a:spcPct val="90000"/>
              </a:lnSpc>
              <a:buFontTx/>
              <a:buAutoNum type="arabicPeriod"/>
            </a:pPr>
            <a:r>
              <a:rPr lang="en-US" altLang="en-US" sz="2800" b="1" smtClean="0"/>
              <a:t>Replace </a:t>
            </a:r>
            <a:r>
              <a:rPr lang="en-US" altLang="en-US" sz="2800" smtClean="0"/>
              <a:t>- often more expensive and may be time consuming if a part is not available. There may be an opportunity to upgrade the part /Sw.</a:t>
            </a:r>
            <a:endParaRPr lang="en-US" altLang="en-US" sz="2800" b="1" smtClean="0"/>
          </a:p>
          <a:p>
            <a:pPr marL="533400" indent="-533400" eaLnBrk="1" hangingPunct="1">
              <a:lnSpc>
                <a:spcPct val="90000"/>
              </a:lnSpc>
              <a:buFontTx/>
              <a:buAutoNum type="arabicPeriod"/>
            </a:pPr>
            <a:r>
              <a:rPr lang="en-US" altLang="en-US" sz="2800" b="1" smtClean="0"/>
              <a:t>Ignore </a:t>
            </a:r>
            <a:r>
              <a:rPr lang="en-US" altLang="en-US" sz="2800" smtClean="0"/>
              <a:t>- as any software developer will tell you, not all problems are critical. If neither repair or replace is cost effective, it may be best either to find a workaround or just to document the issue and move on.</a:t>
            </a:r>
          </a:p>
        </p:txBody>
      </p:sp>
      <p:sp>
        <p:nvSpPr>
          <p:cNvPr id="2150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2BEBB470-C307-47EE-8541-740722A5470A}" type="slidenum">
              <a:rPr lang="en-US" altLang="en-US">
                <a:solidFill>
                  <a:srgbClr val="FFFFFF"/>
                </a:solidFill>
              </a:rPr>
              <a:pPr/>
              <a:t>34</a:t>
            </a:fld>
            <a:endParaRPr lang="en-US" altLang="en-US">
              <a:solidFill>
                <a:srgbClr val="FFFFFF"/>
              </a:solidFill>
            </a:endParaRPr>
          </a:p>
        </p:txBody>
      </p:sp>
    </p:spTree>
    <p:extLst>
      <p:ext uri="{BB962C8B-B14F-4D97-AF65-F5344CB8AC3E}">
        <p14:creationId xmlns:p14="http://schemas.microsoft.com/office/powerpoint/2010/main" val="2670827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sz="quarter" idx="1"/>
          </p:nvPr>
        </p:nvSpPr>
        <p:spPr>
          <a:xfrm>
            <a:off x="457200" y="228600"/>
            <a:ext cx="8229600" cy="6629400"/>
          </a:xfrm>
        </p:spPr>
        <p:txBody>
          <a:bodyPr>
            <a:normAutofit/>
          </a:bodyPr>
          <a:lstStyle/>
          <a:p>
            <a:pPr marL="274320" indent="-274320" eaLnBrk="1" fontAlgn="auto" hangingPunct="1">
              <a:lnSpc>
                <a:spcPct val="80000"/>
              </a:lnSpc>
              <a:spcAft>
                <a:spcPts val="0"/>
              </a:spcAft>
              <a:buFont typeface="Wingdings"/>
              <a:buChar char=""/>
              <a:defRPr/>
            </a:pPr>
            <a:r>
              <a:rPr lang="en-US" sz="2800" b="1" dirty="0"/>
              <a:t>Apply and test a solution </a:t>
            </a:r>
          </a:p>
          <a:p>
            <a:pPr marL="640080" lvl="1" indent="-274320" eaLnBrk="1" fontAlgn="auto" hangingPunct="1">
              <a:lnSpc>
                <a:spcPct val="80000"/>
              </a:lnSpc>
              <a:spcAft>
                <a:spcPts val="0"/>
              </a:spcAft>
              <a:buFont typeface="Wingdings 2"/>
              <a:buChar char=""/>
              <a:defRPr/>
            </a:pPr>
            <a:r>
              <a:rPr lang="en-US" sz="2800" dirty="0"/>
              <a:t>When you assess solutions , assess the cost and time required. Also assess how the solution will impact the rest of the system. </a:t>
            </a:r>
          </a:p>
          <a:p>
            <a:pPr marL="274320" indent="-274320" eaLnBrk="1" fontAlgn="auto" hangingPunct="1">
              <a:lnSpc>
                <a:spcPct val="80000"/>
              </a:lnSpc>
              <a:spcAft>
                <a:spcPts val="0"/>
              </a:spcAft>
              <a:buFont typeface="Wingdings"/>
              <a:buChar char=""/>
              <a:defRPr/>
            </a:pPr>
            <a:r>
              <a:rPr lang="en-US" sz="2800" b="1" dirty="0"/>
              <a:t>Make sure you cure the problem, not just the symptom</a:t>
            </a:r>
          </a:p>
          <a:p>
            <a:pPr marL="640080" lvl="1" indent="-274320" eaLnBrk="1" fontAlgn="auto" hangingPunct="1">
              <a:lnSpc>
                <a:spcPct val="80000"/>
              </a:lnSpc>
              <a:spcAft>
                <a:spcPts val="0"/>
              </a:spcAft>
              <a:buFont typeface="Wingdings 2"/>
              <a:buChar char=""/>
              <a:defRPr/>
            </a:pPr>
            <a:r>
              <a:rPr lang="en-US" sz="2800" dirty="0"/>
              <a:t>For example, if the power cable on a computer blows a fuse, you should not only replace the fuse, but also check to see if there are any power problems in the building that may have caused the fuse to blow in the first.</a:t>
            </a:r>
            <a:endParaRPr lang="en-US" sz="2800" b="1" dirty="0"/>
          </a:p>
          <a:p>
            <a:pPr marL="274320" indent="-274320" eaLnBrk="1" fontAlgn="auto" hangingPunct="1">
              <a:lnSpc>
                <a:spcPct val="80000"/>
              </a:lnSpc>
              <a:spcAft>
                <a:spcPts val="0"/>
              </a:spcAft>
              <a:buFont typeface="Wingdings"/>
              <a:buChar char=""/>
              <a:defRPr/>
            </a:pPr>
            <a:r>
              <a:rPr lang="en-US" sz="2800" b="1" dirty="0"/>
              <a:t>Document the problem and solution</a:t>
            </a:r>
          </a:p>
          <a:p>
            <a:pPr marL="640080" lvl="1" indent="-274320" eaLnBrk="1" fontAlgn="auto" hangingPunct="1">
              <a:lnSpc>
                <a:spcPct val="80000"/>
              </a:lnSpc>
              <a:spcAft>
                <a:spcPts val="0"/>
              </a:spcAft>
              <a:buFont typeface="Wingdings 2"/>
              <a:buChar char=""/>
              <a:defRPr/>
            </a:pPr>
            <a:r>
              <a:rPr lang="en-US" sz="2800" dirty="0"/>
              <a:t>Most troubleshooting takes place within the context of a ticket system. This shows who is responsible for any particular problem and what its status is. This gives you the opportunity to add a complete description of the problem and its solution (findings, actions and </a:t>
            </a:r>
            <a:r>
              <a:rPr lang="en-US" sz="2800" dirty="0" smtClean="0"/>
              <a:t>outcomes</a:t>
            </a:r>
            <a:endParaRPr lang="en-US" sz="1800" dirty="0"/>
          </a:p>
        </p:txBody>
      </p:sp>
      <p:sp>
        <p:nvSpPr>
          <p:cNvPr id="2253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744C43E4-9732-415B-9620-907406172120}" type="slidenum">
              <a:rPr lang="en-US" altLang="en-US">
                <a:solidFill>
                  <a:srgbClr val="FFFFFF"/>
                </a:solidFill>
              </a:rPr>
              <a:pPr/>
              <a:t>35</a:t>
            </a:fld>
            <a:endParaRPr lang="en-US" altLang="en-US">
              <a:solidFill>
                <a:srgbClr val="FFFFFF"/>
              </a:solidFill>
            </a:endParaRPr>
          </a:p>
        </p:txBody>
      </p:sp>
    </p:spTree>
    <p:extLst>
      <p:ext uri="{BB962C8B-B14F-4D97-AF65-F5344CB8AC3E}">
        <p14:creationId xmlns:p14="http://schemas.microsoft.com/office/powerpoint/2010/main" val="4149996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1625"/>
            <a:ext cx="7772400" cy="720725"/>
          </a:xfrm>
        </p:spPr>
        <p:txBody>
          <a:bodyPr>
            <a:normAutofit fontScale="90000"/>
          </a:bodyPr>
          <a:lstStyle/>
          <a:p>
            <a:pPr eaLnBrk="1" fontAlgn="auto" hangingPunct="1">
              <a:spcAft>
                <a:spcPts val="0"/>
              </a:spcAft>
              <a:defRPr/>
            </a:pPr>
            <a:r>
              <a:rPr lang="en-US" sz="3200" b="1"/>
              <a:t>Approaching Troubleshooting</a:t>
            </a:r>
            <a:br>
              <a:rPr lang="en-US" sz="3200" b="1"/>
            </a:br>
            <a:endParaRPr lang="en-US" sz="3200" b="1"/>
          </a:p>
        </p:txBody>
      </p:sp>
      <p:sp>
        <p:nvSpPr>
          <p:cNvPr id="8195" name="Rectangle 3"/>
          <p:cNvSpPr>
            <a:spLocks noGrp="1" noChangeArrowheads="1"/>
          </p:cNvSpPr>
          <p:nvPr>
            <p:ph sz="quarter" idx="1"/>
          </p:nvPr>
        </p:nvSpPr>
        <p:spPr>
          <a:xfrm>
            <a:off x="152400" y="685800"/>
            <a:ext cx="8839200" cy="6019800"/>
          </a:xfrm>
        </p:spPr>
        <p:txBody>
          <a:bodyPr>
            <a:normAutofit/>
          </a:bodyPr>
          <a:lstStyle/>
          <a:p>
            <a:pPr marL="274320" indent="-274320" eaLnBrk="1" fontAlgn="auto" hangingPunct="1">
              <a:lnSpc>
                <a:spcPct val="80000"/>
              </a:lnSpc>
              <a:spcAft>
                <a:spcPts val="0"/>
              </a:spcAft>
              <a:buFontTx/>
              <a:buNone/>
              <a:defRPr/>
            </a:pPr>
            <a:endParaRPr lang="en-US" sz="2000" dirty="0" smtClean="0"/>
          </a:p>
          <a:p>
            <a:pPr marL="274320" indent="-274320" eaLnBrk="1" fontAlgn="auto" hangingPunct="1">
              <a:lnSpc>
                <a:spcPct val="80000"/>
              </a:lnSpc>
              <a:spcAft>
                <a:spcPts val="0"/>
              </a:spcAft>
              <a:buFontTx/>
              <a:buNone/>
              <a:defRPr/>
            </a:pPr>
            <a:endParaRPr lang="en-US" sz="2000" dirty="0" smtClean="0"/>
          </a:p>
          <a:p>
            <a:pPr marL="274320" indent="-274320" eaLnBrk="1" fontAlgn="auto" hangingPunct="1">
              <a:lnSpc>
                <a:spcPct val="80000"/>
              </a:lnSpc>
              <a:spcAft>
                <a:spcPts val="0"/>
              </a:spcAft>
              <a:buFontTx/>
              <a:buNone/>
              <a:defRPr/>
            </a:pPr>
            <a:r>
              <a:rPr lang="en-US" sz="2800" dirty="0" smtClean="0"/>
              <a:t>The </a:t>
            </a:r>
            <a:r>
              <a:rPr lang="en-US" sz="2800" dirty="0"/>
              <a:t>approach you choose in Troubleshooting is equally important as compared to application of technical knowledge and </a:t>
            </a:r>
            <a:r>
              <a:rPr lang="en-US" sz="2800" dirty="0" smtClean="0"/>
              <a:t>expertise</a:t>
            </a:r>
          </a:p>
          <a:p>
            <a:pPr marL="274320" indent="-274320" eaLnBrk="1" fontAlgn="auto" hangingPunct="1">
              <a:lnSpc>
                <a:spcPct val="80000"/>
              </a:lnSpc>
              <a:spcAft>
                <a:spcPts val="0"/>
              </a:spcAft>
              <a:buFontTx/>
              <a:buNone/>
              <a:defRPr/>
            </a:pPr>
            <a:endParaRPr lang="en-US" sz="2800" b="1" dirty="0"/>
          </a:p>
          <a:p>
            <a:pPr marL="274320" indent="-274320" eaLnBrk="1" fontAlgn="auto" hangingPunct="1">
              <a:lnSpc>
                <a:spcPct val="80000"/>
              </a:lnSpc>
              <a:spcAft>
                <a:spcPts val="0"/>
              </a:spcAft>
              <a:buFont typeface="Wingdings"/>
              <a:buChar char=""/>
              <a:defRPr/>
            </a:pPr>
            <a:r>
              <a:rPr lang="en-US" sz="2800" b="1" dirty="0"/>
              <a:t>Be calm</a:t>
            </a:r>
          </a:p>
          <a:p>
            <a:pPr marL="640080" lvl="1" indent="-274320" eaLnBrk="1" fontAlgn="auto" hangingPunct="1">
              <a:lnSpc>
                <a:spcPct val="80000"/>
              </a:lnSpc>
              <a:spcAft>
                <a:spcPts val="0"/>
              </a:spcAft>
              <a:buFont typeface="Wingdings 2"/>
              <a:buChar char=""/>
              <a:defRPr/>
            </a:pPr>
            <a:r>
              <a:rPr lang="en-US" sz="2800" dirty="0"/>
              <a:t>calmness instills confidence in the customer and will also prevent you from rash or incorrect decisions</a:t>
            </a:r>
            <a:r>
              <a:rPr lang="en-US" sz="2800" dirty="0" smtClean="0"/>
              <a:t>.</a:t>
            </a:r>
          </a:p>
          <a:p>
            <a:pPr marL="640080" lvl="1" indent="-274320" eaLnBrk="1" fontAlgn="auto" hangingPunct="1">
              <a:lnSpc>
                <a:spcPct val="80000"/>
              </a:lnSpc>
              <a:spcAft>
                <a:spcPts val="0"/>
              </a:spcAft>
              <a:buFont typeface="Wingdings 2"/>
              <a:buNone/>
              <a:defRPr/>
            </a:pPr>
            <a:endParaRPr lang="en-US" sz="2800" b="1" dirty="0"/>
          </a:p>
          <a:p>
            <a:pPr marL="274320" indent="-274320" eaLnBrk="1" fontAlgn="auto" hangingPunct="1">
              <a:lnSpc>
                <a:spcPct val="80000"/>
              </a:lnSpc>
              <a:spcAft>
                <a:spcPts val="0"/>
              </a:spcAft>
              <a:buFont typeface="Wingdings"/>
              <a:buChar char=""/>
              <a:defRPr/>
            </a:pPr>
            <a:r>
              <a:rPr lang="en-US" sz="2800" b="1" dirty="0"/>
              <a:t>Take your time</a:t>
            </a:r>
          </a:p>
          <a:p>
            <a:pPr marL="640080" lvl="1" indent="-274320" eaLnBrk="1" fontAlgn="auto" hangingPunct="1">
              <a:lnSpc>
                <a:spcPct val="80000"/>
              </a:lnSpc>
              <a:spcAft>
                <a:spcPts val="0"/>
              </a:spcAft>
              <a:buFont typeface="Wingdings 2"/>
              <a:buChar char=""/>
              <a:defRPr/>
            </a:pPr>
            <a:r>
              <a:rPr lang="en-US" sz="2800" dirty="0"/>
              <a:t>Taking time to think about the problem increases the like hood that you will arrive at the correct solution, and that you will there fore take the most appropriate steps to solve the problem</a:t>
            </a:r>
            <a:r>
              <a:rPr lang="en-US" sz="2800" dirty="0" smtClean="0"/>
              <a:t>.</a:t>
            </a:r>
            <a:endParaRPr lang="en-US" sz="2800" b="1" dirty="0"/>
          </a:p>
        </p:txBody>
      </p:sp>
      <p:sp>
        <p:nvSpPr>
          <p:cNvPr id="2355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B4E59537-BED4-467D-B3D8-D0180D6377C4}" type="slidenum">
              <a:rPr lang="en-US" altLang="en-US">
                <a:solidFill>
                  <a:srgbClr val="FFFFFF"/>
                </a:solidFill>
              </a:rPr>
              <a:pPr/>
              <a:t>36</a:t>
            </a:fld>
            <a:endParaRPr lang="en-US" altLang="en-US">
              <a:solidFill>
                <a:srgbClr val="FFFFFF"/>
              </a:solidFill>
            </a:endParaRPr>
          </a:p>
        </p:txBody>
      </p:sp>
    </p:spTree>
    <p:extLst>
      <p:ext uri="{BB962C8B-B14F-4D97-AF65-F5344CB8AC3E}">
        <p14:creationId xmlns:p14="http://schemas.microsoft.com/office/powerpoint/2010/main" val="3404404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1625"/>
            <a:ext cx="7772400" cy="720725"/>
          </a:xfrm>
        </p:spPr>
        <p:txBody>
          <a:bodyPr>
            <a:normAutofit fontScale="90000"/>
          </a:bodyPr>
          <a:lstStyle/>
          <a:p>
            <a:pPr eaLnBrk="1" fontAlgn="auto" hangingPunct="1">
              <a:spcAft>
                <a:spcPts val="0"/>
              </a:spcAft>
              <a:defRPr/>
            </a:pPr>
            <a:r>
              <a:rPr lang="en-US" sz="3200" b="1" dirty="0"/>
              <a:t>Approaching </a:t>
            </a:r>
            <a:r>
              <a:rPr lang="en-US" sz="3200" b="1" dirty="0" smtClean="0"/>
              <a:t>Troubleshooting cont</a:t>
            </a:r>
            <a:r>
              <a:rPr lang="en-US" sz="3200" b="1" dirty="0"/>
              <a:t/>
            </a:r>
            <a:br>
              <a:rPr lang="en-US" sz="3200" b="1" dirty="0"/>
            </a:br>
            <a:endParaRPr lang="en-US" sz="3200" b="1" dirty="0"/>
          </a:p>
        </p:txBody>
      </p:sp>
      <p:sp>
        <p:nvSpPr>
          <p:cNvPr id="8195" name="Rectangle 3"/>
          <p:cNvSpPr>
            <a:spLocks noGrp="1" noChangeArrowheads="1"/>
          </p:cNvSpPr>
          <p:nvPr>
            <p:ph sz="quarter" idx="1"/>
          </p:nvPr>
        </p:nvSpPr>
        <p:spPr>
          <a:xfrm>
            <a:off x="152400" y="685800"/>
            <a:ext cx="8839200" cy="6019800"/>
          </a:xfrm>
        </p:spPr>
        <p:txBody>
          <a:bodyPr>
            <a:normAutofit/>
          </a:bodyPr>
          <a:lstStyle/>
          <a:p>
            <a:pPr marL="274320" indent="-274320" eaLnBrk="1" fontAlgn="auto" hangingPunct="1">
              <a:lnSpc>
                <a:spcPct val="80000"/>
              </a:lnSpc>
              <a:spcAft>
                <a:spcPts val="0"/>
              </a:spcAft>
              <a:buFontTx/>
              <a:buNone/>
              <a:defRPr/>
            </a:pPr>
            <a:endParaRPr lang="en-US" sz="2000" b="1" dirty="0" smtClean="0"/>
          </a:p>
          <a:p>
            <a:pPr marL="274320" indent="-274320" eaLnBrk="1" fontAlgn="auto" hangingPunct="1">
              <a:lnSpc>
                <a:spcPct val="80000"/>
              </a:lnSpc>
              <a:spcAft>
                <a:spcPts val="0"/>
              </a:spcAft>
              <a:buFontTx/>
              <a:buNone/>
              <a:defRPr/>
            </a:pPr>
            <a:endParaRPr lang="en-US" sz="2000" b="1" dirty="0"/>
          </a:p>
          <a:p>
            <a:pPr marL="274320" indent="-274320" eaLnBrk="1" fontAlgn="auto" hangingPunct="1">
              <a:lnSpc>
                <a:spcPct val="80000"/>
              </a:lnSpc>
              <a:spcAft>
                <a:spcPts val="0"/>
              </a:spcAft>
              <a:buFont typeface="Wingdings"/>
              <a:buChar char=""/>
              <a:defRPr/>
            </a:pPr>
            <a:r>
              <a:rPr lang="en-US" sz="2800" b="1" dirty="0"/>
              <a:t>Keep your concentration</a:t>
            </a:r>
          </a:p>
          <a:p>
            <a:pPr marL="640080" lvl="1" indent="-274320" eaLnBrk="1" fontAlgn="auto" hangingPunct="1">
              <a:lnSpc>
                <a:spcPct val="80000"/>
              </a:lnSpc>
              <a:spcAft>
                <a:spcPts val="0"/>
              </a:spcAft>
              <a:buFont typeface="Wingdings 2"/>
              <a:buChar char=""/>
              <a:defRPr/>
            </a:pPr>
            <a:r>
              <a:rPr lang="en-US" sz="2800" dirty="0"/>
              <a:t>Troubleshooting requires a great deal of concentration. After a long period of working on the same task, the mind can become fatigued and concentration is reduced. take breaks or leave the problem for a while to refresh your mind</a:t>
            </a:r>
            <a:r>
              <a:rPr lang="en-US" sz="2800" dirty="0" smtClean="0"/>
              <a:t>.</a:t>
            </a:r>
          </a:p>
          <a:p>
            <a:pPr marL="640080" lvl="1" indent="-274320" eaLnBrk="1" fontAlgn="auto" hangingPunct="1">
              <a:lnSpc>
                <a:spcPct val="80000"/>
              </a:lnSpc>
              <a:spcAft>
                <a:spcPts val="0"/>
              </a:spcAft>
              <a:buFont typeface="Wingdings 2"/>
              <a:buChar char=""/>
              <a:defRPr/>
            </a:pPr>
            <a:endParaRPr lang="en-US" sz="2800" b="1" dirty="0"/>
          </a:p>
          <a:p>
            <a:pPr marL="274320" indent="-274320" eaLnBrk="1" fontAlgn="auto" hangingPunct="1">
              <a:lnSpc>
                <a:spcPct val="80000"/>
              </a:lnSpc>
              <a:spcAft>
                <a:spcPts val="0"/>
              </a:spcAft>
              <a:buFont typeface="Wingdings"/>
              <a:buChar char=""/>
              <a:defRPr/>
            </a:pPr>
            <a:r>
              <a:rPr lang="en-US" sz="2800" b="1" dirty="0"/>
              <a:t>Do not assume</a:t>
            </a:r>
            <a:endParaRPr lang="en-US" sz="2800" dirty="0"/>
          </a:p>
          <a:p>
            <a:pPr marL="274320" indent="-274320" eaLnBrk="1" fontAlgn="auto" hangingPunct="1">
              <a:lnSpc>
                <a:spcPct val="80000"/>
              </a:lnSpc>
              <a:spcAft>
                <a:spcPts val="0"/>
              </a:spcAft>
              <a:buFont typeface="Wingdings"/>
              <a:buChar char=""/>
              <a:defRPr/>
            </a:pPr>
            <a:r>
              <a:rPr lang="en-US" sz="2800" dirty="0"/>
              <a:t>A problem may be reported that is similar to one that you have experienced before, but you should not assume that the problem is identical. Although the symptoms may be similar, the problem and its solution could be completely different. treat each problem as a new challenge.</a:t>
            </a:r>
            <a:endParaRPr lang="en-US" sz="2800" b="1" dirty="0"/>
          </a:p>
        </p:txBody>
      </p:sp>
      <p:sp>
        <p:nvSpPr>
          <p:cNvPr id="2458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4F421B1F-9B82-4A49-B0A4-5CD7112FF2C9}" type="slidenum">
              <a:rPr lang="en-US" altLang="en-US">
                <a:solidFill>
                  <a:srgbClr val="FFFFFF"/>
                </a:solidFill>
              </a:rPr>
              <a:pPr/>
              <a:t>37</a:t>
            </a:fld>
            <a:endParaRPr lang="en-US" altLang="en-US">
              <a:solidFill>
                <a:srgbClr val="FFFFFF"/>
              </a:solidFill>
            </a:endParaRPr>
          </a:p>
        </p:txBody>
      </p:sp>
    </p:spTree>
    <p:extLst>
      <p:ext uri="{BB962C8B-B14F-4D97-AF65-F5344CB8AC3E}">
        <p14:creationId xmlns:p14="http://schemas.microsoft.com/office/powerpoint/2010/main" val="3463428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sz="quarter" idx="1"/>
          </p:nvPr>
        </p:nvSpPr>
        <p:spPr>
          <a:xfrm>
            <a:off x="228600" y="304800"/>
            <a:ext cx="8686800" cy="6172200"/>
          </a:xfrm>
        </p:spPr>
        <p:txBody>
          <a:bodyPr>
            <a:normAutofit lnSpcReduction="10000"/>
          </a:bodyPr>
          <a:lstStyle/>
          <a:p>
            <a:pPr marL="274320" indent="-274320" eaLnBrk="1" fontAlgn="auto" hangingPunct="1">
              <a:lnSpc>
                <a:spcPct val="80000"/>
              </a:lnSpc>
              <a:spcAft>
                <a:spcPts val="0"/>
              </a:spcAft>
              <a:buFont typeface="Wingdings"/>
              <a:buChar char=""/>
              <a:defRPr/>
            </a:pPr>
            <a:endParaRPr lang="en-US" sz="2000" b="1" dirty="0" smtClean="0"/>
          </a:p>
          <a:p>
            <a:pPr marL="274320" indent="-274320" eaLnBrk="1" fontAlgn="auto" hangingPunct="1">
              <a:lnSpc>
                <a:spcPct val="80000"/>
              </a:lnSpc>
              <a:spcAft>
                <a:spcPts val="0"/>
              </a:spcAft>
              <a:buFont typeface="Wingdings"/>
              <a:buChar char=""/>
              <a:defRPr/>
            </a:pPr>
            <a:r>
              <a:rPr lang="en-US" sz="2800" b="1" dirty="0" smtClean="0"/>
              <a:t>Consult</a:t>
            </a:r>
            <a:endParaRPr lang="en-US" sz="2800" b="1" dirty="0"/>
          </a:p>
          <a:p>
            <a:pPr marL="640080" lvl="1" indent="-274320" eaLnBrk="1" fontAlgn="auto" hangingPunct="1">
              <a:lnSpc>
                <a:spcPct val="80000"/>
              </a:lnSpc>
              <a:spcAft>
                <a:spcPts val="0"/>
              </a:spcAft>
              <a:buFont typeface="Wingdings 2"/>
              <a:buChar char=""/>
              <a:defRPr/>
            </a:pPr>
            <a:r>
              <a:rPr lang="en-US" sz="2800" dirty="0"/>
              <a:t>Be aware that you may not have all the answers all the time. Consider consulting your colleagues, Internet discussion groups, or manufacturers help lines. This will not only help you to solve the problem more quickly but will increase your knowledge and experience. Research is One of the most useful troubleshooting skills. Lean to use web and database search tools so that you can locate information that is relevant and useful</a:t>
            </a:r>
            <a:r>
              <a:rPr lang="en-US" sz="2800" dirty="0" smtClean="0"/>
              <a:t>.</a:t>
            </a:r>
          </a:p>
          <a:p>
            <a:pPr marL="640080" lvl="1" indent="-274320" eaLnBrk="1" fontAlgn="auto" hangingPunct="1">
              <a:lnSpc>
                <a:spcPct val="80000"/>
              </a:lnSpc>
              <a:spcAft>
                <a:spcPts val="0"/>
              </a:spcAft>
              <a:buFont typeface="Wingdings 2"/>
              <a:buNone/>
              <a:defRPr/>
            </a:pPr>
            <a:endParaRPr lang="en-US" sz="2800" b="1" dirty="0"/>
          </a:p>
          <a:p>
            <a:pPr marL="274320" indent="-274320" eaLnBrk="1" fontAlgn="auto" hangingPunct="1">
              <a:lnSpc>
                <a:spcPct val="80000"/>
              </a:lnSpc>
              <a:spcAft>
                <a:spcPts val="0"/>
              </a:spcAft>
              <a:buFont typeface="Wingdings"/>
              <a:buChar char=""/>
              <a:defRPr/>
            </a:pPr>
            <a:r>
              <a:rPr lang="en-US" sz="2800" b="1" dirty="0"/>
              <a:t>Assess costs</a:t>
            </a:r>
          </a:p>
          <a:p>
            <a:pPr marL="640080" lvl="1" indent="-274320" eaLnBrk="1" fontAlgn="auto" hangingPunct="1">
              <a:lnSpc>
                <a:spcPct val="80000"/>
              </a:lnSpc>
              <a:spcAft>
                <a:spcPts val="0"/>
              </a:spcAft>
              <a:buFont typeface="Wingdings 2"/>
              <a:buChar char=""/>
              <a:defRPr/>
            </a:pPr>
            <a:r>
              <a:rPr lang="en-US" sz="2800" dirty="0"/>
              <a:t>When assessing whether to repair a part, consider the cost of the part and the cost of your time to perform the repair. In many circumstances, replacement is the most effective option.</a:t>
            </a:r>
            <a:endParaRPr lang="en-US" sz="2800" b="1" dirty="0"/>
          </a:p>
          <a:p>
            <a:pPr marL="640080" lvl="1" indent="-274320" eaLnBrk="1" fontAlgn="auto" hangingPunct="1">
              <a:lnSpc>
                <a:spcPct val="80000"/>
              </a:lnSpc>
              <a:spcAft>
                <a:spcPts val="0"/>
              </a:spcAft>
              <a:buFont typeface="Wingdings 2"/>
              <a:buNone/>
              <a:defRPr/>
            </a:pPr>
            <a:endParaRPr lang="en-US" sz="2800" dirty="0"/>
          </a:p>
        </p:txBody>
      </p:sp>
      <p:sp>
        <p:nvSpPr>
          <p:cNvPr id="2560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4CC3365D-AA28-4FBF-9140-D3BB381483AF}" type="slidenum">
              <a:rPr lang="en-US" altLang="en-US">
                <a:solidFill>
                  <a:srgbClr val="FFFFFF"/>
                </a:solidFill>
              </a:rPr>
              <a:pPr/>
              <a:t>38</a:t>
            </a:fld>
            <a:endParaRPr lang="en-US" altLang="en-US">
              <a:solidFill>
                <a:srgbClr val="FFFFFF"/>
              </a:solidFill>
            </a:endParaRPr>
          </a:p>
        </p:txBody>
      </p:sp>
    </p:spTree>
    <p:extLst>
      <p:ext uri="{BB962C8B-B14F-4D97-AF65-F5344CB8AC3E}">
        <p14:creationId xmlns:p14="http://schemas.microsoft.com/office/powerpoint/2010/main" val="2876781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sz="quarter" idx="1"/>
          </p:nvPr>
        </p:nvSpPr>
        <p:spPr>
          <a:xfrm>
            <a:off x="228600" y="304800"/>
            <a:ext cx="8686800" cy="6172200"/>
          </a:xfrm>
        </p:spPr>
        <p:txBody>
          <a:bodyPr/>
          <a:lstStyle/>
          <a:p>
            <a:pPr eaLnBrk="1" hangingPunct="1">
              <a:lnSpc>
                <a:spcPct val="80000"/>
              </a:lnSpc>
              <a:buFont typeface="Wingdings" panose="05000000000000000000" pitchFamily="2" charset="2"/>
              <a:buNone/>
            </a:pPr>
            <a:endParaRPr lang="en-US" altLang="en-US" sz="2000" b="1" smtClean="0"/>
          </a:p>
          <a:p>
            <a:pPr eaLnBrk="1" hangingPunct="1">
              <a:lnSpc>
                <a:spcPct val="80000"/>
              </a:lnSpc>
              <a:buFont typeface="Wingdings" panose="05000000000000000000" pitchFamily="2" charset="2"/>
              <a:buNone/>
            </a:pPr>
            <a:endParaRPr lang="en-US" altLang="en-US" sz="2000" b="1" smtClean="0"/>
          </a:p>
          <a:p>
            <a:pPr eaLnBrk="1" hangingPunct="1">
              <a:lnSpc>
                <a:spcPct val="80000"/>
              </a:lnSpc>
            </a:pPr>
            <a:r>
              <a:rPr lang="en-US" altLang="en-US" sz="2800" b="1" smtClean="0"/>
              <a:t>Know when to give up</a:t>
            </a:r>
          </a:p>
          <a:p>
            <a:pPr lvl="1" eaLnBrk="1" hangingPunct="1">
              <a:lnSpc>
                <a:spcPct val="80000"/>
              </a:lnSpc>
            </a:pPr>
            <a:r>
              <a:rPr lang="en-US" altLang="en-US" sz="2800" smtClean="0"/>
              <a:t>You will not always be able to fix the problem yourself. Be prepared to pass the problem on rather than wasting the customer’s time.</a:t>
            </a:r>
          </a:p>
          <a:p>
            <a:pPr lvl="1" eaLnBrk="1" hangingPunct="1">
              <a:lnSpc>
                <a:spcPct val="80000"/>
              </a:lnSpc>
              <a:buFont typeface="Wingdings 2" panose="05020102010507070707" pitchFamily="18" charset="2"/>
              <a:buNone/>
            </a:pPr>
            <a:endParaRPr lang="en-US" altLang="en-US" sz="2800" smtClean="0"/>
          </a:p>
          <a:p>
            <a:pPr eaLnBrk="1" hangingPunct="1">
              <a:lnSpc>
                <a:spcPct val="80000"/>
              </a:lnSpc>
            </a:pPr>
            <a:r>
              <a:rPr lang="en-US" altLang="en-US" sz="2800" b="1" smtClean="0"/>
              <a:t>Be flexible</a:t>
            </a:r>
          </a:p>
          <a:p>
            <a:pPr lvl="1" eaLnBrk="1" hangingPunct="1">
              <a:lnSpc>
                <a:spcPct val="80000"/>
              </a:lnSpc>
            </a:pPr>
            <a:r>
              <a:rPr lang="en-US" altLang="en-US" sz="2800" smtClean="0"/>
              <a:t>Be ready to try something different. If you have known the problem but cannot seem to solve it, it may be that you are incorrect. Be prepared to start again from the beginning with an open mind.</a:t>
            </a:r>
            <a:endParaRPr lang="en-US" altLang="en-US" sz="2800" b="1" smtClean="0"/>
          </a:p>
          <a:p>
            <a:pPr lvl="1" eaLnBrk="1" hangingPunct="1">
              <a:lnSpc>
                <a:spcPct val="80000"/>
              </a:lnSpc>
            </a:pPr>
            <a:endParaRPr lang="en-US" altLang="en-US" sz="2000" smtClean="0"/>
          </a:p>
        </p:txBody>
      </p:sp>
      <p:sp>
        <p:nvSpPr>
          <p:cNvPr id="26627"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F6AD8A39-0A3C-4A7D-8E86-0068277E26B3}" type="slidenum">
              <a:rPr lang="en-US" altLang="en-US">
                <a:solidFill>
                  <a:srgbClr val="FFFFFF"/>
                </a:solidFill>
              </a:rPr>
              <a:pPr/>
              <a:t>39</a:t>
            </a:fld>
            <a:endParaRPr lang="en-US" altLang="en-US">
              <a:solidFill>
                <a:srgbClr val="FFFFFF"/>
              </a:solidFill>
            </a:endParaRPr>
          </a:p>
        </p:txBody>
      </p:sp>
    </p:spTree>
    <p:extLst>
      <p:ext uri="{BB962C8B-B14F-4D97-AF65-F5344CB8AC3E}">
        <p14:creationId xmlns:p14="http://schemas.microsoft.com/office/powerpoint/2010/main" val="2638676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077200" cy="944562"/>
          </a:xfrm>
        </p:spPr>
        <p:txBody>
          <a:bodyPr>
            <a:normAutofit fontScale="90000"/>
          </a:bodyPr>
          <a:lstStyle/>
          <a:p>
            <a:r>
              <a:rPr lang="en-US" b="1" dirty="0" smtClean="0"/>
              <a:t>Basic Windows PC Maintenance Tips </a:t>
            </a:r>
            <a:endParaRPr lang="en-US" b="1" dirty="0"/>
          </a:p>
        </p:txBody>
      </p:sp>
      <p:sp>
        <p:nvSpPr>
          <p:cNvPr id="3" name="Content Placeholder 2"/>
          <p:cNvSpPr>
            <a:spLocks noGrp="1"/>
          </p:cNvSpPr>
          <p:nvPr>
            <p:ph idx="1"/>
          </p:nvPr>
        </p:nvSpPr>
        <p:spPr>
          <a:xfrm>
            <a:off x="1066800" y="1295400"/>
            <a:ext cx="7866888" cy="4953000"/>
          </a:xfrm>
        </p:spPr>
        <p:txBody>
          <a:bodyPr>
            <a:normAutofit fontScale="70000" lnSpcReduction="20000"/>
          </a:bodyPr>
          <a:lstStyle/>
          <a:p>
            <a:pPr marL="514350" indent="-514350">
              <a:buAutoNum type="arabicParenR"/>
            </a:pPr>
            <a:r>
              <a:rPr lang="en-US" b="1" dirty="0" smtClean="0"/>
              <a:t>Deleting temporary files and cookies </a:t>
            </a:r>
          </a:p>
          <a:p>
            <a:pPr marL="521208" lvl="2" indent="0">
              <a:buNone/>
            </a:pPr>
            <a:r>
              <a:rPr lang="en-US" dirty="0"/>
              <a:t>	</a:t>
            </a:r>
            <a:r>
              <a:rPr lang="en-US" dirty="0" smtClean="0"/>
              <a:t>- The more time you spend on the Internet the more temporary Internet files you accumulate. These files can congest your Internet &amp; put a lag on your general computer usage. You should delete these files from time to time, to do this follow these three simple steps below; Right click on your Internet Explorer icon &amp; choose “Internet Properties”. Under the heading “temporary Internet properties” click on the “Delete files” button. You now have the option to delete all offline content which will further free up your system. Also “Delete Cookies”.</a:t>
            </a:r>
          </a:p>
          <a:p>
            <a:pPr marL="514350" indent="-514350">
              <a:buAutoNum type="arabicParenR"/>
            </a:pPr>
            <a:endParaRPr lang="en-US" dirty="0" smtClean="0"/>
          </a:p>
          <a:p>
            <a:pPr marL="0" indent="0">
              <a:buNone/>
            </a:pPr>
            <a:r>
              <a:rPr lang="en-US" dirty="0" smtClean="0"/>
              <a:t>2) </a:t>
            </a:r>
            <a:r>
              <a:rPr lang="en-US" b="1" dirty="0" smtClean="0"/>
              <a:t>Defragmenting your hard drive/s </a:t>
            </a:r>
            <a:r>
              <a:rPr lang="en-US" dirty="0" smtClean="0"/>
              <a:t>- Nowadays defrag does not 	play such 	a huge role in the user communities as it 	used to years ago.</a:t>
            </a:r>
          </a:p>
          <a:p>
            <a:pPr marL="0" indent="0">
              <a:buNone/>
            </a:pPr>
            <a:endParaRPr lang="en-US" dirty="0" smtClean="0"/>
          </a:p>
          <a:p>
            <a:pPr marL="0" indent="0">
              <a:buNone/>
            </a:pPr>
            <a:r>
              <a:rPr lang="en-US" dirty="0" smtClean="0"/>
              <a:t>3) </a:t>
            </a:r>
            <a:r>
              <a:rPr lang="en-US" b="1" dirty="0" smtClean="0"/>
              <a:t>Windows Update </a:t>
            </a:r>
            <a:r>
              <a:rPr lang="en-US" dirty="0" smtClean="0"/>
              <a:t>- if you are operating on Microsoft Windows 	(and it is a legit copy!) you should also regularly run 	an 	update so it can check back with Microsoft as to whether 	there are any</a:t>
            </a:r>
          </a:p>
          <a:p>
            <a:endParaRPr lang="en-US" dirty="0"/>
          </a:p>
        </p:txBody>
      </p:sp>
    </p:spTree>
    <p:extLst>
      <p:ext uri="{BB962C8B-B14F-4D97-AF65-F5344CB8AC3E}">
        <p14:creationId xmlns:p14="http://schemas.microsoft.com/office/powerpoint/2010/main" val="799968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pPr eaLnBrk="1" hangingPunct="1">
              <a:defRPr/>
            </a:pPr>
            <a:r>
              <a:rPr lang="en-US" b="1" dirty="0" smtClean="0"/>
              <a:t>More tips</a:t>
            </a:r>
            <a:endParaRPr lang="en-US" dirty="0"/>
          </a:p>
        </p:txBody>
      </p:sp>
      <p:sp>
        <p:nvSpPr>
          <p:cNvPr id="27651" name="Content Placeholder 2"/>
          <p:cNvSpPr>
            <a:spLocks noGrp="1"/>
          </p:cNvSpPr>
          <p:nvPr>
            <p:ph idx="1"/>
          </p:nvPr>
        </p:nvSpPr>
        <p:spPr>
          <a:xfrm>
            <a:off x="457200" y="1447800"/>
            <a:ext cx="7620000" cy="5026025"/>
          </a:xfrm>
        </p:spPr>
        <p:txBody>
          <a:bodyPr>
            <a:normAutofit fontScale="92500" lnSpcReduction="20000"/>
          </a:bodyPr>
          <a:lstStyle/>
          <a:p>
            <a:pPr eaLnBrk="1" hangingPunct="1"/>
            <a:r>
              <a:rPr lang="en-US" altLang="en-US" b="1" smtClean="0"/>
              <a:t>Any Error messages?</a:t>
            </a:r>
          </a:p>
          <a:p>
            <a:pPr lvl="1" eaLnBrk="1" hangingPunct="1"/>
            <a:r>
              <a:rPr lang="en-US" altLang="en-US" smtClean="0"/>
              <a:t>If you're getting any </a:t>
            </a:r>
            <a:r>
              <a:rPr lang="en-US" altLang="en-US" smtClean="0">
                <a:hlinkClick r:id="rId2"/>
              </a:rPr>
              <a:t>error messages</a:t>
            </a:r>
            <a:r>
              <a:rPr lang="en-US" altLang="en-US" smtClean="0"/>
              <a:t>, write down the error and do a </a:t>
            </a:r>
            <a:r>
              <a:rPr lang="en-US" altLang="en-US" smtClean="0">
                <a:hlinkClick r:id="rId3"/>
              </a:rPr>
              <a:t>search</a:t>
            </a:r>
            <a:r>
              <a:rPr lang="en-US" altLang="en-US" smtClean="0"/>
              <a:t> for that error message. Computer Hope and millions of other Internet sites have documents relating to error messages.</a:t>
            </a:r>
          </a:p>
          <a:p>
            <a:pPr eaLnBrk="1" hangingPunct="1"/>
            <a:endParaRPr lang="en-US" altLang="en-US" smtClean="0"/>
          </a:p>
          <a:p>
            <a:pPr eaLnBrk="1" hangingPunct="1"/>
            <a:r>
              <a:rPr lang="en-US" altLang="en-US" b="1" smtClean="0"/>
              <a:t>Reboot the computer</a:t>
            </a:r>
          </a:p>
          <a:p>
            <a:pPr lvl="1" eaLnBrk="1" hangingPunct="1"/>
            <a:r>
              <a:rPr lang="en-US" altLang="en-US" smtClean="0"/>
              <a:t>If the computer is acting strange, </a:t>
            </a:r>
            <a:r>
              <a:rPr lang="en-US" altLang="en-US" smtClean="0">
                <a:hlinkClick r:id="rId4"/>
              </a:rPr>
              <a:t>frozen</a:t>
            </a:r>
            <a:r>
              <a:rPr lang="en-US" altLang="en-US" smtClean="0"/>
              <a:t>, or encountering errors and can boot, </a:t>
            </a:r>
            <a:r>
              <a:rPr lang="en-US" altLang="en-US" smtClean="0">
                <a:hlinkClick r:id="rId5"/>
              </a:rPr>
              <a:t>reboot the computer</a:t>
            </a:r>
            <a:r>
              <a:rPr lang="en-US" altLang="en-US" smtClean="0"/>
              <a:t>. Often rebooting the computer can solve many computer issues. We highly recommend not doing any of the steps below until the computer has been rebooted.</a:t>
            </a:r>
          </a:p>
          <a:p>
            <a:pPr eaLnBrk="1" hangingPunct="1"/>
            <a:endParaRPr lang="en-US" altLang="en-US" smtClean="0"/>
          </a:p>
        </p:txBody>
      </p:sp>
      <p:sp>
        <p:nvSpPr>
          <p:cNvPr id="2765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638728CE-9ABD-485D-B381-A08A071012EC}" type="slidenum">
              <a:rPr lang="en-US" altLang="en-US">
                <a:solidFill>
                  <a:srgbClr val="FFFFFF"/>
                </a:solidFill>
              </a:rPr>
              <a:pPr/>
              <a:t>40</a:t>
            </a:fld>
            <a:endParaRPr lang="en-US" altLang="en-US">
              <a:solidFill>
                <a:srgbClr val="FFFFFF"/>
              </a:solidFill>
            </a:endParaRPr>
          </a:p>
        </p:txBody>
      </p:sp>
    </p:spTree>
    <p:extLst>
      <p:ext uri="{BB962C8B-B14F-4D97-AF65-F5344CB8AC3E}">
        <p14:creationId xmlns:p14="http://schemas.microsoft.com/office/powerpoint/2010/main" val="3779330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7924800" cy="6172200"/>
          </a:xfrm>
        </p:spPr>
        <p:txBody>
          <a:bodyPr>
            <a:normAutofit fontScale="85000" lnSpcReduction="20000"/>
          </a:bodyPr>
          <a:lstStyle/>
          <a:p>
            <a:pPr eaLnBrk="1" hangingPunct="1">
              <a:defRPr/>
            </a:pPr>
            <a:r>
              <a:rPr lang="en-US" b="1" dirty="0" smtClean="0"/>
              <a:t>Has any new hardware or software been added?</a:t>
            </a:r>
          </a:p>
          <a:p>
            <a:pPr lvl="1" eaLnBrk="1" hangingPunct="1">
              <a:defRPr/>
            </a:pPr>
            <a:r>
              <a:rPr lang="en-US" dirty="0" smtClean="0"/>
              <a:t>If any new </a:t>
            </a:r>
            <a:r>
              <a:rPr lang="en-US" dirty="0" smtClean="0">
                <a:hlinkClick r:id="rId2"/>
              </a:rPr>
              <a:t>hardware</a:t>
            </a:r>
            <a:r>
              <a:rPr lang="en-US" dirty="0" smtClean="0"/>
              <a:t> devices have been connected to the computer or any new </a:t>
            </a:r>
            <a:r>
              <a:rPr lang="en-US" dirty="0" smtClean="0">
                <a:hlinkClick r:id="rId3"/>
              </a:rPr>
              <a:t>software</a:t>
            </a:r>
            <a:r>
              <a:rPr lang="en-US" dirty="0" smtClean="0"/>
              <a:t> has been installed, it may be the cause of your problem.</a:t>
            </a:r>
          </a:p>
          <a:p>
            <a:pPr lvl="1" eaLnBrk="1" hangingPunct="1">
              <a:defRPr/>
            </a:pPr>
            <a:endParaRPr lang="en-US" dirty="0" smtClean="0"/>
          </a:p>
          <a:p>
            <a:pPr eaLnBrk="1" hangingPunct="1">
              <a:defRPr/>
            </a:pPr>
            <a:r>
              <a:rPr lang="en-US" b="1" dirty="0" smtClean="0"/>
              <a:t>Has the computer moved?</a:t>
            </a:r>
          </a:p>
          <a:p>
            <a:pPr lvl="1" eaLnBrk="1" hangingPunct="1">
              <a:defRPr/>
            </a:pPr>
            <a:r>
              <a:rPr lang="en-US" dirty="0" smtClean="0"/>
              <a:t>If the computer has been recently moved, something may have become loose inside the computer or something may have not been reconnected properly.</a:t>
            </a:r>
          </a:p>
          <a:p>
            <a:pPr lvl="1" eaLnBrk="1" hangingPunct="1">
              <a:defRPr/>
            </a:pPr>
            <a:endParaRPr lang="en-US" dirty="0" smtClean="0"/>
          </a:p>
          <a:p>
            <a:pPr eaLnBrk="1" hangingPunct="1">
              <a:defRPr/>
            </a:pPr>
            <a:r>
              <a:rPr lang="en-US" b="1" dirty="0" smtClean="0"/>
              <a:t>Has there been any power outages or electrical storms?</a:t>
            </a:r>
          </a:p>
          <a:p>
            <a:pPr lvl="1" eaLnBrk="1" hangingPunct="1">
              <a:defRPr/>
            </a:pPr>
            <a:r>
              <a:rPr lang="en-US" dirty="0" smtClean="0"/>
              <a:t>A computer that is not running on a </a:t>
            </a:r>
            <a:r>
              <a:rPr lang="en-US" dirty="0" smtClean="0">
                <a:hlinkClick r:id="rId4"/>
              </a:rPr>
              <a:t>UPS</a:t>
            </a:r>
            <a:r>
              <a:rPr lang="en-US" dirty="0" smtClean="0"/>
              <a:t> will improperly turn off during a power outage or brownout. When a computer is improperly shut down, data corruption and in some cases even hardware failure can occur.</a:t>
            </a:r>
          </a:p>
          <a:p>
            <a:pPr eaLnBrk="1" hangingPunct="1">
              <a:defRPr/>
            </a:pPr>
            <a:endParaRPr lang="en-US" dirty="0"/>
          </a:p>
        </p:txBody>
      </p:sp>
      <p:sp>
        <p:nvSpPr>
          <p:cNvPr id="2867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44C35A4A-B71F-438F-A725-22A2FF685D27}" type="slidenum">
              <a:rPr lang="en-US" altLang="en-US">
                <a:solidFill>
                  <a:srgbClr val="FFFFFF"/>
                </a:solidFill>
              </a:rPr>
              <a:pPr/>
              <a:t>41</a:t>
            </a:fld>
            <a:endParaRPr lang="en-US" altLang="en-US">
              <a:solidFill>
                <a:srgbClr val="FFFFFF"/>
              </a:solidFill>
            </a:endParaRPr>
          </a:p>
        </p:txBody>
      </p:sp>
    </p:spTree>
    <p:extLst>
      <p:ext uri="{BB962C8B-B14F-4D97-AF65-F5344CB8AC3E}">
        <p14:creationId xmlns:p14="http://schemas.microsoft.com/office/powerpoint/2010/main" val="1345708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457200" y="533400"/>
            <a:ext cx="7467600" cy="6019800"/>
          </a:xfrm>
        </p:spPr>
        <p:txBody>
          <a:bodyPr>
            <a:normAutofit fontScale="92500" lnSpcReduction="20000"/>
          </a:bodyPr>
          <a:lstStyle/>
          <a:p>
            <a:pPr lvl="1" eaLnBrk="1" hangingPunct="1"/>
            <a:r>
              <a:rPr lang="en-US" altLang="en-US" smtClean="0"/>
              <a:t>If the computer is not connected to a </a:t>
            </a:r>
            <a:r>
              <a:rPr lang="en-US" altLang="en-US" smtClean="0">
                <a:hlinkClick r:id="rId2"/>
              </a:rPr>
              <a:t>surge protector</a:t>
            </a:r>
            <a:r>
              <a:rPr lang="en-US" altLang="en-US" smtClean="0"/>
              <a:t> and there has been recent electrical storms, a surge may have come through the power line and caused damage to hardware within the computer.</a:t>
            </a:r>
          </a:p>
          <a:p>
            <a:pPr eaLnBrk="1" hangingPunct="1"/>
            <a:endParaRPr lang="en-US" altLang="en-US" smtClean="0"/>
          </a:p>
          <a:p>
            <a:pPr eaLnBrk="1" hangingPunct="1"/>
            <a:r>
              <a:rPr lang="en-US" altLang="en-US" b="1" smtClean="0"/>
              <a:t>Hardware or software issue</a:t>
            </a:r>
          </a:p>
          <a:p>
            <a:pPr lvl="1" eaLnBrk="1" hangingPunct="1"/>
            <a:r>
              <a:rPr lang="en-US" altLang="en-US" smtClean="0"/>
              <a:t>If the problem is a hardware issue and able to determine what hardware device is causing the problem, follow the basic troubleshooting steps for that hardware device. If you believe the problem to be hardware related, but can't determine what hardware device is failing. For example, when a computer does turn on, troubleshoot the problem using the process of elimination.</a:t>
            </a:r>
          </a:p>
          <a:p>
            <a:pPr eaLnBrk="1" hangingPunct="1"/>
            <a:endParaRPr lang="en-US" altLang="en-US" smtClean="0"/>
          </a:p>
        </p:txBody>
      </p:sp>
      <p:sp>
        <p:nvSpPr>
          <p:cNvPr id="29699"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46FF014D-2383-4BFA-970B-B499CE6EB3B1}" type="slidenum">
              <a:rPr lang="en-US" altLang="en-US">
                <a:solidFill>
                  <a:srgbClr val="FFFFFF"/>
                </a:solidFill>
              </a:rPr>
              <a:pPr/>
              <a:t>42</a:t>
            </a:fld>
            <a:endParaRPr lang="en-US" altLang="en-US">
              <a:solidFill>
                <a:srgbClr val="FFFFFF"/>
              </a:solidFill>
            </a:endParaRPr>
          </a:p>
        </p:txBody>
      </p:sp>
    </p:spTree>
    <p:extLst>
      <p:ext uri="{BB962C8B-B14F-4D97-AF65-F5344CB8AC3E}">
        <p14:creationId xmlns:p14="http://schemas.microsoft.com/office/powerpoint/2010/main" val="1087108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382000" cy="838200"/>
          </a:xfrm>
        </p:spPr>
        <p:txBody>
          <a:bodyPr>
            <a:normAutofit/>
          </a:bodyPr>
          <a:lstStyle/>
          <a:p>
            <a:pPr eaLnBrk="1" fontAlgn="auto" hangingPunct="1">
              <a:spcAft>
                <a:spcPts val="0"/>
              </a:spcAft>
              <a:defRPr/>
            </a:pPr>
            <a:r>
              <a:rPr lang="en-US" sz="2800" b="1" dirty="0"/>
              <a:t>Troubleshooting the operating system/windows</a:t>
            </a:r>
          </a:p>
        </p:txBody>
      </p:sp>
      <p:sp>
        <p:nvSpPr>
          <p:cNvPr id="30723" name="Rectangle 3"/>
          <p:cNvSpPr>
            <a:spLocks noGrp="1" noChangeArrowheads="1"/>
          </p:cNvSpPr>
          <p:nvPr>
            <p:ph sz="quarter" idx="1"/>
          </p:nvPr>
        </p:nvSpPr>
        <p:spPr>
          <a:xfrm>
            <a:off x="228600" y="762000"/>
            <a:ext cx="8763000" cy="5791200"/>
          </a:xfrm>
        </p:spPr>
        <p:txBody>
          <a:bodyPr/>
          <a:lstStyle/>
          <a:p>
            <a:pPr eaLnBrk="1" hangingPunct="1">
              <a:lnSpc>
                <a:spcPct val="80000"/>
              </a:lnSpc>
            </a:pPr>
            <a:endParaRPr lang="en-US" altLang="en-US" sz="1800" b="1" dirty="0" smtClean="0"/>
          </a:p>
          <a:p>
            <a:pPr eaLnBrk="1" hangingPunct="1">
              <a:lnSpc>
                <a:spcPct val="80000"/>
              </a:lnSpc>
              <a:buFontTx/>
              <a:buNone/>
            </a:pPr>
            <a:endParaRPr lang="en-US" altLang="en-US" sz="2800" dirty="0" smtClean="0"/>
          </a:p>
          <a:p>
            <a:pPr eaLnBrk="1" hangingPunct="1">
              <a:lnSpc>
                <a:spcPct val="80000"/>
              </a:lnSpc>
              <a:buFontTx/>
              <a:buNone/>
            </a:pPr>
            <a:r>
              <a:rPr lang="en-US" altLang="en-US" sz="2800" dirty="0" smtClean="0"/>
              <a:t>When a problem is related to windows rather than the computer hardware, there will usually be an error message associated with the problem. This makes troubleshooting much simpler as it’s simply a case finding out what the error message means using </a:t>
            </a:r>
            <a:r>
              <a:rPr lang="en-US" altLang="en-US" sz="2800" b="1" dirty="0" smtClean="0"/>
              <a:t>product documentation</a:t>
            </a:r>
            <a:r>
              <a:rPr lang="en-US" altLang="en-US" sz="2800" dirty="0" smtClean="0"/>
              <a:t>, the </a:t>
            </a:r>
            <a:r>
              <a:rPr lang="en-US" altLang="en-US" sz="2800" b="1" dirty="0" smtClean="0"/>
              <a:t>Microsoft knowledge base</a:t>
            </a:r>
            <a:r>
              <a:rPr lang="en-US" altLang="en-US" sz="2800" dirty="0" smtClean="0"/>
              <a:t>, or </a:t>
            </a:r>
            <a:r>
              <a:rPr lang="en-US" altLang="en-US" sz="2800" b="1" dirty="0" smtClean="0"/>
              <a:t>useful websites and newsgroups.</a:t>
            </a:r>
          </a:p>
        </p:txBody>
      </p:sp>
      <p:sp>
        <p:nvSpPr>
          <p:cNvPr id="3072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15440D0F-1B68-4683-8A33-0826C1C58123}" type="slidenum">
              <a:rPr lang="en-US" altLang="en-US">
                <a:solidFill>
                  <a:srgbClr val="FFFFFF"/>
                </a:solidFill>
              </a:rPr>
              <a:pPr/>
              <a:t>43</a:t>
            </a:fld>
            <a:endParaRPr lang="en-US" altLang="en-US">
              <a:solidFill>
                <a:srgbClr val="FFFFFF"/>
              </a:solidFill>
            </a:endParaRPr>
          </a:p>
        </p:txBody>
      </p:sp>
    </p:spTree>
    <p:extLst>
      <p:ext uri="{BB962C8B-B14F-4D97-AF65-F5344CB8AC3E}">
        <p14:creationId xmlns:p14="http://schemas.microsoft.com/office/powerpoint/2010/main" val="1734618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382000" cy="838200"/>
          </a:xfrm>
        </p:spPr>
        <p:txBody>
          <a:bodyPr>
            <a:normAutofit/>
          </a:bodyPr>
          <a:lstStyle/>
          <a:p>
            <a:pPr eaLnBrk="1" fontAlgn="auto" hangingPunct="1">
              <a:spcAft>
                <a:spcPts val="0"/>
              </a:spcAft>
              <a:defRPr/>
            </a:pPr>
            <a:r>
              <a:rPr lang="en-US" sz="2800" b="1"/>
              <a:t>Troubleshooting the operating system/windows</a:t>
            </a:r>
          </a:p>
        </p:txBody>
      </p:sp>
      <p:sp>
        <p:nvSpPr>
          <p:cNvPr id="10243" name="Rectangle 3"/>
          <p:cNvSpPr>
            <a:spLocks noGrp="1" noChangeArrowheads="1"/>
          </p:cNvSpPr>
          <p:nvPr>
            <p:ph sz="quarter" idx="1"/>
          </p:nvPr>
        </p:nvSpPr>
        <p:spPr>
          <a:xfrm>
            <a:off x="228600" y="762000"/>
            <a:ext cx="8763000" cy="5791200"/>
          </a:xfrm>
        </p:spPr>
        <p:txBody>
          <a:bodyPr>
            <a:normAutofit fontScale="92500" lnSpcReduction="10000"/>
          </a:bodyPr>
          <a:lstStyle/>
          <a:p>
            <a:pPr marL="274320" indent="-274320" eaLnBrk="1" fontAlgn="auto" hangingPunct="1">
              <a:lnSpc>
                <a:spcPct val="80000"/>
              </a:lnSpc>
              <a:spcAft>
                <a:spcPts val="0"/>
              </a:spcAft>
              <a:buFont typeface="Wingdings"/>
              <a:buChar char=""/>
              <a:defRPr/>
            </a:pPr>
            <a:endParaRPr lang="en-US" sz="1800" b="1" dirty="0"/>
          </a:p>
          <a:p>
            <a:pPr marL="274320" indent="-274320" eaLnBrk="1" fontAlgn="auto" hangingPunct="1">
              <a:lnSpc>
                <a:spcPct val="80000"/>
              </a:lnSpc>
              <a:spcAft>
                <a:spcPts val="0"/>
              </a:spcAft>
              <a:buFontTx/>
              <a:buNone/>
              <a:defRPr/>
            </a:pPr>
            <a:endParaRPr lang="en-US" sz="1800" b="1" dirty="0"/>
          </a:p>
          <a:p>
            <a:pPr marL="274320" indent="-274320" eaLnBrk="1" fontAlgn="auto" hangingPunct="1">
              <a:lnSpc>
                <a:spcPct val="80000"/>
              </a:lnSpc>
              <a:spcAft>
                <a:spcPts val="0"/>
              </a:spcAft>
              <a:buFont typeface="Wingdings"/>
              <a:buChar char=""/>
              <a:defRPr/>
            </a:pPr>
            <a:r>
              <a:rPr lang="en-US" sz="2800" b="1" dirty="0"/>
              <a:t>Common operational problems</a:t>
            </a:r>
          </a:p>
          <a:p>
            <a:pPr marL="640080" lvl="1" indent="-274320" eaLnBrk="1" fontAlgn="auto" hangingPunct="1">
              <a:lnSpc>
                <a:spcPct val="80000"/>
              </a:lnSpc>
              <a:spcAft>
                <a:spcPts val="0"/>
              </a:spcAft>
              <a:buFont typeface="Wingdings 2"/>
              <a:buChar char=""/>
              <a:defRPr/>
            </a:pPr>
            <a:r>
              <a:rPr lang="en-US" sz="2800" dirty="0"/>
              <a:t>The errors encountered in windows typically fall into one of the following categories:</a:t>
            </a:r>
            <a:endParaRPr lang="en-US" sz="2800" b="1" dirty="0"/>
          </a:p>
          <a:p>
            <a:pPr marL="274320" indent="-274320" eaLnBrk="1" fontAlgn="auto" hangingPunct="1">
              <a:lnSpc>
                <a:spcPct val="80000"/>
              </a:lnSpc>
              <a:spcAft>
                <a:spcPts val="0"/>
              </a:spcAft>
              <a:buFont typeface="Wingdings"/>
              <a:buChar char=""/>
              <a:defRPr/>
            </a:pPr>
            <a:r>
              <a:rPr lang="en-US" sz="2800" b="1" dirty="0"/>
              <a:t>Boot</a:t>
            </a:r>
          </a:p>
          <a:p>
            <a:pPr marL="640080" lvl="1" indent="-274320" eaLnBrk="1" fontAlgn="auto" hangingPunct="1">
              <a:lnSpc>
                <a:spcPct val="80000"/>
              </a:lnSpc>
              <a:spcAft>
                <a:spcPts val="0"/>
              </a:spcAft>
              <a:buFont typeface="Wingdings 2"/>
              <a:buChar char=""/>
              <a:defRPr/>
            </a:pPr>
            <a:r>
              <a:rPr lang="en-US" sz="2800" dirty="0"/>
              <a:t>Errors related to the boot files. Determine the failure point, and therefore the missing or corrupt file. This can be replaced, either from the source files or using automated system recovery/emergency repair disk.</a:t>
            </a:r>
          </a:p>
          <a:p>
            <a:pPr marL="640080" lvl="1" indent="-274320" eaLnBrk="1" fontAlgn="auto" hangingPunct="1">
              <a:lnSpc>
                <a:spcPct val="80000"/>
              </a:lnSpc>
              <a:spcAft>
                <a:spcPts val="0"/>
              </a:spcAft>
              <a:buFont typeface="Wingdings 2"/>
              <a:buChar char=""/>
              <a:defRPr/>
            </a:pPr>
            <a:endParaRPr lang="en-US" sz="2800" dirty="0"/>
          </a:p>
          <a:p>
            <a:pPr marL="640080" lvl="1" indent="-274320" eaLnBrk="1" fontAlgn="auto" hangingPunct="1">
              <a:lnSpc>
                <a:spcPct val="80000"/>
              </a:lnSpc>
              <a:spcAft>
                <a:spcPts val="0"/>
              </a:spcAft>
              <a:buFont typeface="Wingdings 2"/>
              <a:buChar char=""/>
              <a:defRPr/>
            </a:pPr>
            <a:r>
              <a:rPr lang="en-US" sz="2800" dirty="0"/>
              <a:t>If the system will not startup, if available use </a:t>
            </a:r>
            <a:r>
              <a:rPr lang="en-US" sz="2800" b="1" dirty="0"/>
              <a:t>last known good</a:t>
            </a:r>
            <a:r>
              <a:rPr lang="en-US" sz="2800" dirty="0"/>
              <a:t> first, then try startup menu options. Next, try </a:t>
            </a:r>
            <a:r>
              <a:rPr lang="en-US" sz="2800" b="1" dirty="0"/>
              <a:t>System restore</a:t>
            </a:r>
            <a:r>
              <a:rPr lang="en-US" sz="2800" dirty="0"/>
              <a:t>, </a:t>
            </a:r>
            <a:r>
              <a:rPr lang="en-US" sz="2800" b="1" dirty="0"/>
              <a:t>Automated system recovery</a:t>
            </a:r>
            <a:r>
              <a:rPr lang="en-US" sz="2800" dirty="0"/>
              <a:t> (Windows XP), or an </a:t>
            </a:r>
            <a:r>
              <a:rPr lang="en-US" sz="2800" b="1" dirty="0"/>
              <a:t>Emergency repair disk</a:t>
            </a:r>
            <a:r>
              <a:rPr lang="en-US" sz="2800" dirty="0"/>
              <a:t> (windows 2000). If none of these can resolve the problem, troubleshoot using the recovery console.</a:t>
            </a:r>
          </a:p>
        </p:txBody>
      </p:sp>
      <p:sp>
        <p:nvSpPr>
          <p:cNvPr id="3174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9F7C34B0-56E0-4884-A50B-5E0112F9E882}" type="slidenum">
              <a:rPr lang="en-US" altLang="en-US">
                <a:solidFill>
                  <a:srgbClr val="FFFFFF"/>
                </a:solidFill>
              </a:rPr>
              <a:pPr/>
              <a:t>44</a:t>
            </a:fld>
            <a:endParaRPr lang="en-US" altLang="en-US">
              <a:solidFill>
                <a:srgbClr val="FFFFFF"/>
              </a:solidFill>
            </a:endParaRPr>
          </a:p>
        </p:txBody>
      </p:sp>
    </p:spTree>
    <p:extLst>
      <p:ext uri="{BB962C8B-B14F-4D97-AF65-F5344CB8AC3E}">
        <p14:creationId xmlns:p14="http://schemas.microsoft.com/office/powerpoint/2010/main" val="2362331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229600" cy="639763"/>
          </a:xfrm>
        </p:spPr>
        <p:txBody>
          <a:bodyPr>
            <a:normAutofit fontScale="90000"/>
          </a:bodyPr>
          <a:lstStyle/>
          <a:p>
            <a:pPr eaLnBrk="1" fontAlgn="auto" hangingPunct="1">
              <a:spcAft>
                <a:spcPts val="0"/>
              </a:spcAft>
              <a:defRPr/>
            </a:pPr>
            <a:r>
              <a:rPr lang="en-US" sz="3600" b="1"/>
              <a:t>some typical startup problems</a:t>
            </a:r>
          </a:p>
        </p:txBody>
      </p:sp>
      <p:sp>
        <p:nvSpPr>
          <p:cNvPr id="32771" name="Rectangle 3"/>
          <p:cNvSpPr>
            <a:spLocks noGrp="1" noChangeArrowheads="1"/>
          </p:cNvSpPr>
          <p:nvPr>
            <p:ph sz="quarter" idx="1"/>
          </p:nvPr>
        </p:nvSpPr>
        <p:spPr>
          <a:xfrm>
            <a:off x="152400" y="838200"/>
            <a:ext cx="8534400" cy="5562600"/>
          </a:xfrm>
        </p:spPr>
        <p:txBody>
          <a:bodyPr/>
          <a:lstStyle/>
          <a:p>
            <a:pPr eaLnBrk="1" hangingPunct="1">
              <a:lnSpc>
                <a:spcPct val="80000"/>
              </a:lnSpc>
            </a:pPr>
            <a:endParaRPr lang="en-US" altLang="en-US" sz="2000" b="1" smtClean="0"/>
          </a:p>
          <a:p>
            <a:pPr eaLnBrk="1" hangingPunct="1">
              <a:lnSpc>
                <a:spcPct val="80000"/>
              </a:lnSpc>
            </a:pPr>
            <a:r>
              <a:rPr lang="en-US" altLang="en-US" sz="2800" b="1" smtClean="0"/>
              <a:t>Inaccessible boot device (stop 0x7b)-</a:t>
            </a:r>
            <a:r>
              <a:rPr lang="en-US" altLang="en-US" sz="2800" smtClean="0"/>
              <a:t>if there is no obvious cause through change (for instance, if the disk has been repartitioned or converted to a dynamic disk recently), this could indicate a boot sector virus or a problem with the boot controller (resource conflict or driver problem). It could also indicate that the registry is corrupt.</a:t>
            </a:r>
          </a:p>
          <a:p>
            <a:pPr eaLnBrk="1" hangingPunct="1">
              <a:lnSpc>
                <a:spcPct val="80000"/>
              </a:lnSpc>
              <a:buFont typeface="Wingdings" panose="05000000000000000000" pitchFamily="2" charset="2"/>
              <a:buNone/>
            </a:pPr>
            <a:endParaRPr lang="en-US" altLang="en-US" sz="2800" smtClean="0"/>
          </a:p>
          <a:p>
            <a:pPr eaLnBrk="1" hangingPunct="1">
              <a:lnSpc>
                <a:spcPct val="80000"/>
              </a:lnSpc>
            </a:pPr>
            <a:r>
              <a:rPr lang="en-US" altLang="en-US" sz="2800" b="1" smtClean="0"/>
              <a:t>NTLDR is missing</a:t>
            </a:r>
            <a:r>
              <a:rPr lang="en-US" altLang="en-US" sz="2800" smtClean="0"/>
              <a:t>-replace the boot files (NTLDR, NTDETECT.COM, or BOOT.INI). If you are installing windows on older equipment, this could indicate that the BIOS is not compatible</a:t>
            </a:r>
            <a:r>
              <a:rPr lang="en-US" altLang="en-US" sz="2000" smtClean="0"/>
              <a:t>.</a:t>
            </a:r>
          </a:p>
        </p:txBody>
      </p:sp>
      <p:sp>
        <p:nvSpPr>
          <p:cNvPr id="3277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DC91AF2C-1940-4AC1-8905-351A309CDCDA}" type="slidenum">
              <a:rPr lang="en-US" altLang="en-US">
                <a:solidFill>
                  <a:srgbClr val="FFFFFF"/>
                </a:solidFill>
              </a:rPr>
              <a:pPr/>
              <a:t>45</a:t>
            </a:fld>
            <a:endParaRPr lang="en-US" altLang="en-US">
              <a:solidFill>
                <a:srgbClr val="FFFFFF"/>
              </a:solidFill>
            </a:endParaRPr>
          </a:p>
        </p:txBody>
      </p:sp>
    </p:spTree>
    <p:extLst>
      <p:ext uri="{BB962C8B-B14F-4D97-AF65-F5344CB8AC3E}">
        <p14:creationId xmlns:p14="http://schemas.microsoft.com/office/powerpoint/2010/main" val="4213672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229600" cy="639763"/>
          </a:xfrm>
        </p:spPr>
        <p:txBody>
          <a:bodyPr>
            <a:normAutofit fontScale="90000"/>
          </a:bodyPr>
          <a:lstStyle/>
          <a:p>
            <a:pPr eaLnBrk="1" fontAlgn="auto" hangingPunct="1">
              <a:spcAft>
                <a:spcPts val="0"/>
              </a:spcAft>
              <a:defRPr/>
            </a:pPr>
            <a:r>
              <a:rPr lang="en-US" sz="3600" b="1"/>
              <a:t>some typical startup problems</a:t>
            </a:r>
          </a:p>
        </p:txBody>
      </p:sp>
      <p:sp>
        <p:nvSpPr>
          <p:cNvPr id="33795" name="Rectangle 3"/>
          <p:cNvSpPr>
            <a:spLocks noGrp="1" noChangeArrowheads="1"/>
          </p:cNvSpPr>
          <p:nvPr>
            <p:ph sz="quarter" idx="1"/>
          </p:nvPr>
        </p:nvSpPr>
        <p:spPr>
          <a:xfrm>
            <a:off x="152400" y="838200"/>
            <a:ext cx="8534400" cy="5562600"/>
          </a:xfrm>
        </p:spPr>
        <p:txBody>
          <a:bodyPr/>
          <a:lstStyle/>
          <a:p>
            <a:pPr eaLnBrk="1" hangingPunct="1">
              <a:lnSpc>
                <a:spcPct val="80000"/>
              </a:lnSpc>
            </a:pPr>
            <a:endParaRPr lang="en-US" altLang="en-US" sz="2000" smtClean="0"/>
          </a:p>
          <a:p>
            <a:pPr eaLnBrk="1" hangingPunct="1">
              <a:lnSpc>
                <a:spcPct val="80000"/>
              </a:lnSpc>
            </a:pPr>
            <a:r>
              <a:rPr lang="en-US" altLang="en-US" sz="2800" b="1" smtClean="0"/>
              <a:t>Windows could not start</a:t>
            </a:r>
            <a:r>
              <a:rPr lang="en-US" altLang="en-US" sz="2800" smtClean="0"/>
              <a:t>-this indicates a missing or corrupt file</a:t>
            </a:r>
          </a:p>
          <a:p>
            <a:pPr eaLnBrk="1" hangingPunct="1">
              <a:lnSpc>
                <a:spcPct val="80000"/>
              </a:lnSpc>
            </a:pPr>
            <a:r>
              <a:rPr lang="en-US" altLang="en-US" sz="2800" b="1" smtClean="0"/>
              <a:t>System hive error</a:t>
            </a:r>
            <a:r>
              <a:rPr lang="en-US" altLang="en-US" sz="2800" smtClean="0"/>
              <a:t>-corrupt registry file</a:t>
            </a:r>
          </a:p>
          <a:p>
            <a:pPr eaLnBrk="1" hangingPunct="1">
              <a:lnSpc>
                <a:spcPct val="80000"/>
              </a:lnSpc>
            </a:pPr>
            <a:r>
              <a:rPr lang="en-US" altLang="en-US" sz="2800" b="1" smtClean="0"/>
              <a:t>Service or device failed during system startup</a:t>
            </a:r>
            <a:r>
              <a:rPr lang="en-US" altLang="en-US" sz="2800" smtClean="0"/>
              <a:t>-check event viewer to identify the problem device or service then check device or service’s configuration using device manager, control panel.</a:t>
            </a:r>
          </a:p>
          <a:p>
            <a:pPr eaLnBrk="1" hangingPunct="1">
              <a:lnSpc>
                <a:spcPct val="80000"/>
              </a:lnSpc>
            </a:pPr>
            <a:r>
              <a:rPr lang="en-US" altLang="en-US" sz="2800" b="1" smtClean="0"/>
              <a:t>BOOT.INI Errors</a:t>
            </a:r>
            <a:r>
              <a:rPr lang="en-US" altLang="en-US" sz="2800" smtClean="0"/>
              <a:t>-if BOOT.INI is missing or corrupt, you will see boot errors such as “invalid BOOT.INI”, and “windows could not start”. If you do not have a backup of the file, to restore BOOT.INI, boot to recovery console and use the bootcfg/rebuild comman</a:t>
            </a:r>
            <a:r>
              <a:rPr lang="en-US" altLang="en-US" sz="2000" smtClean="0"/>
              <a:t>d</a:t>
            </a:r>
          </a:p>
          <a:p>
            <a:pPr eaLnBrk="1" hangingPunct="1">
              <a:lnSpc>
                <a:spcPct val="80000"/>
              </a:lnSpc>
            </a:pPr>
            <a:endParaRPr lang="en-US" altLang="en-US" sz="2000" smtClean="0"/>
          </a:p>
        </p:txBody>
      </p:sp>
      <p:sp>
        <p:nvSpPr>
          <p:cNvPr id="337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9C3D80E3-FA13-4F50-A658-39F1A02F29D2}" type="slidenum">
              <a:rPr lang="en-US" altLang="en-US">
                <a:solidFill>
                  <a:srgbClr val="FFFFFF"/>
                </a:solidFill>
              </a:rPr>
              <a:pPr/>
              <a:t>46</a:t>
            </a:fld>
            <a:endParaRPr lang="en-US" altLang="en-US">
              <a:solidFill>
                <a:srgbClr val="FFFFFF"/>
              </a:solidFill>
            </a:endParaRPr>
          </a:p>
        </p:txBody>
      </p:sp>
    </p:spTree>
    <p:extLst>
      <p:ext uri="{BB962C8B-B14F-4D97-AF65-F5344CB8AC3E}">
        <p14:creationId xmlns:p14="http://schemas.microsoft.com/office/powerpoint/2010/main" val="4174291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563563"/>
          </a:xfrm>
        </p:spPr>
        <p:txBody>
          <a:bodyPr>
            <a:normAutofit fontScale="90000"/>
          </a:bodyPr>
          <a:lstStyle/>
          <a:p>
            <a:pPr eaLnBrk="1" fontAlgn="auto" hangingPunct="1">
              <a:spcAft>
                <a:spcPts val="0"/>
              </a:spcAft>
              <a:defRPr/>
            </a:pPr>
            <a:r>
              <a:rPr lang="en-US" sz="4000" b="1"/>
              <a:t>Devices</a:t>
            </a:r>
          </a:p>
        </p:txBody>
      </p:sp>
      <p:sp>
        <p:nvSpPr>
          <p:cNvPr id="12291" name="Rectangle 3"/>
          <p:cNvSpPr>
            <a:spLocks noGrp="1" noChangeArrowheads="1"/>
          </p:cNvSpPr>
          <p:nvPr>
            <p:ph sz="quarter" idx="1"/>
          </p:nvPr>
        </p:nvSpPr>
        <p:spPr>
          <a:xfrm>
            <a:off x="152400" y="762000"/>
            <a:ext cx="8991600" cy="5943600"/>
          </a:xfrm>
        </p:spPr>
        <p:txBody>
          <a:bodyPr>
            <a:normAutofit/>
          </a:bodyPr>
          <a:lstStyle/>
          <a:p>
            <a:pPr marL="274320" indent="-274320" eaLnBrk="1" fontAlgn="auto" hangingPunct="1">
              <a:lnSpc>
                <a:spcPct val="80000"/>
              </a:lnSpc>
              <a:spcAft>
                <a:spcPts val="0"/>
              </a:spcAft>
              <a:buFont typeface="Wingdings"/>
              <a:buChar char=""/>
              <a:defRPr/>
            </a:pPr>
            <a:endParaRPr lang="en-US" sz="2000" b="1" dirty="0"/>
          </a:p>
          <a:p>
            <a:pPr marL="274320" indent="-274320" eaLnBrk="1" fontAlgn="auto" hangingPunct="1">
              <a:lnSpc>
                <a:spcPct val="80000"/>
              </a:lnSpc>
              <a:spcAft>
                <a:spcPts val="0"/>
              </a:spcAft>
              <a:buFont typeface="Wingdings"/>
              <a:buChar char=""/>
              <a:defRPr/>
            </a:pPr>
            <a:r>
              <a:rPr lang="en-US" sz="2800" dirty="0"/>
              <a:t>These problems are associated with drivers not loading or initializing correctly. The Event viewer and booting into the recovery console can be used to isolate the problem. The problem is solved by reinstalling the offending driver. </a:t>
            </a:r>
          </a:p>
          <a:p>
            <a:pPr marL="640080" lvl="1" indent="-274320" eaLnBrk="1" fontAlgn="auto" hangingPunct="1">
              <a:lnSpc>
                <a:spcPct val="80000"/>
              </a:lnSpc>
              <a:spcAft>
                <a:spcPts val="0"/>
              </a:spcAft>
              <a:buFont typeface="Wingdings 2"/>
              <a:buChar char=""/>
              <a:defRPr/>
            </a:pPr>
            <a:r>
              <a:rPr lang="en-US" sz="2800" dirty="0"/>
              <a:t>Device problems could also indicate hardware conflicts rather than driver problems, so check the device manager to ensure that no conflicting addresses are set. </a:t>
            </a:r>
          </a:p>
          <a:p>
            <a:pPr marL="274320" indent="-274320" eaLnBrk="1" fontAlgn="auto" hangingPunct="1">
              <a:lnSpc>
                <a:spcPct val="80000"/>
              </a:lnSpc>
              <a:spcAft>
                <a:spcPts val="0"/>
              </a:spcAft>
              <a:buFont typeface="Wingdings"/>
              <a:buChar char=""/>
              <a:defRPr/>
            </a:pPr>
            <a:r>
              <a:rPr lang="en-US" sz="2800" b="1" dirty="0"/>
              <a:t>Blue screens</a:t>
            </a:r>
          </a:p>
          <a:p>
            <a:pPr marL="640080" lvl="1" indent="-274320" eaLnBrk="1" fontAlgn="auto" hangingPunct="1">
              <a:lnSpc>
                <a:spcPct val="80000"/>
              </a:lnSpc>
              <a:spcAft>
                <a:spcPts val="0"/>
              </a:spcAft>
              <a:buFont typeface="Wingdings 2"/>
              <a:buChar char=""/>
              <a:defRPr/>
            </a:pPr>
            <a:r>
              <a:rPr lang="en-US" sz="2800" dirty="0"/>
              <a:t>(of death or BSOD) during installation or following the addition of hardware usually indicate a hardware problem. Make a note of the stop error code (which will be in the form </a:t>
            </a:r>
            <a:r>
              <a:rPr lang="en-US" sz="2800" b="1" dirty="0"/>
              <a:t>Stop:0x0</a:t>
            </a:r>
            <a:r>
              <a:rPr lang="en-US" sz="2800" dirty="0"/>
              <a:t>….) and use the Microsoft knowledge base to troubleshoot if Known Good does not fix the problem</a:t>
            </a:r>
            <a:r>
              <a:rPr lang="en-US" sz="2800" dirty="0" smtClean="0"/>
              <a:t>.</a:t>
            </a:r>
            <a:endParaRPr lang="en-US" sz="2800" b="1" dirty="0"/>
          </a:p>
        </p:txBody>
      </p:sp>
      <p:sp>
        <p:nvSpPr>
          <p:cNvPr id="3482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02C9279E-2298-4619-AC37-43D59B247B73}" type="slidenum">
              <a:rPr lang="en-US" altLang="en-US">
                <a:solidFill>
                  <a:srgbClr val="FFFFFF"/>
                </a:solidFill>
              </a:rPr>
              <a:pPr/>
              <a:t>47</a:t>
            </a:fld>
            <a:endParaRPr lang="en-US" altLang="en-US">
              <a:solidFill>
                <a:srgbClr val="FFFFFF"/>
              </a:solidFill>
            </a:endParaRPr>
          </a:p>
        </p:txBody>
      </p:sp>
    </p:spTree>
    <p:extLst>
      <p:ext uri="{BB962C8B-B14F-4D97-AF65-F5344CB8AC3E}">
        <p14:creationId xmlns:p14="http://schemas.microsoft.com/office/powerpoint/2010/main" val="39892465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563563"/>
          </a:xfrm>
        </p:spPr>
        <p:txBody>
          <a:bodyPr>
            <a:normAutofit fontScale="90000"/>
          </a:bodyPr>
          <a:lstStyle/>
          <a:p>
            <a:pPr eaLnBrk="1" fontAlgn="auto" hangingPunct="1">
              <a:spcAft>
                <a:spcPts val="0"/>
              </a:spcAft>
              <a:defRPr/>
            </a:pPr>
            <a:r>
              <a:rPr lang="en-US" sz="4000" b="1"/>
              <a:t>Devices</a:t>
            </a:r>
          </a:p>
        </p:txBody>
      </p:sp>
      <p:sp>
        <p:nvSpPr>
          <p:cNvPr id="35843" name="Rectangle 3"/>
          <p:cNvSpPr>
            <a:spLocks noGrp="1" noChangeArrowheads="1"/>
          </p:cNvSpPr>
          <p:nvPr>
            <p:ph sz="quarter" idx="1"/>
          </p:nvPr>
        </p:nvSpPr>
        <p:spPr>
          <a:xfrm>
            <a:off x="152400" y="762000"/>
            <a:ext cx="8991600" cy="5943600"/>
          </a:xfrm>
        </p:spPr>
        <p:txBody>
          <a:bodyPr/>
          <a:lstStyle/>
          <a:p>
            <a:pPr eaLnBrk="1" hangingPunct="1">
              <a:lnSpc>
                <a:spcPct val="80000"/>
              </a:lnSpc>
            </a:pPr>
            <a:endParaRPr lang="en-US" altLang="en-US" sz="2000" b="1" smtClean="0"/>
          </a:p>
          <a:p>
            <a:pPr eaLnBrk="1" hangingPunct="1">
              <a:lnSpc>
                <a:spcPct val="80000"/>
              </a:lnSpc>
            </a:pPr>
            <a:endParaRPr lang="en-US" altLang="en-US" sz="1800" b="1" smtClean="0"/>
          </a:p>
          <a:p>
            <a:pPr eaLnBrk="1" hangingPunct="1">
              <a:lnSpc>
                <a:spcPct val="80000"/>
              </a:lnSpc>
            </a:pPr>
            <a:r>
              <a:rPr lang="en-US" altLang="en-US" sz="2800" b="1" smtClean="0"/>
              <a:t>Logon and User Access</a:t>
            </a:r>
          </a:p>
          <a:p>
            <a:pPr eaLnBrk="1" hangingPunct="1">
              <a:lnSpc>
                <a:spcPct val="80000"/>
              </a:lnSpc>
            </a:pPr>
            <a:r>
              <a:rPr lang="en-US" altLang="en-US" sz="2800" smtClean="0"/>
              <a:t>If multiple users cannot log on, a problem with a server or network is indicated. Otherwise, this usually indicates problems accounts or resource permissions and access rights or some thing simple (such as a mistyped password or an account that has been locked out because the password has been entered incorrectly). For resource access, check the settings on the </a:t>
            </a:r>
            <a:r>
              <a:rPr lang="en-US" altLang="en-US" sz="2800" b="1" smtClean="0"/>
              <a:t>Sharing</a:t>
            </a:r>
            <a:r>
              <a:rPr lang="en-US" altLang="en-US" sz="2800" smtClean="0"/>
              <a:t> and </a:t>
            </a:r>
            <a:r>
              <a:rPr lang="en-US" altLang="en-US" sz="2800" b="1" smtClean="0"/>
              <a:t>Security</a:t>
            </a:r>
            <a:r>
              <a:rPr lang="en-US" altLang="en-US" sz="2800" smtClean="0"/>
              <a:t> tabs of the object’s </a:t>
            </a:r>
            <a:r>
              <a:rPr lang="en-US" altLang="en-US" sz="2800" b="1" smtClean="0"/>
              <a:t>Properties </a:t>
            </a:r>
            <a:r>
              <a:rPr lang="en-US" altLang="en-US" sz="2800" smtClean="0"/>
              <a:t>dialogue.</a:t>
            </a:r>
          </a:p>
        </p:txBody>
      </p:sp>
      <p:sp>
        <p:nvSpPr>
          <p:cNvPr id="3584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DFACB9B6-E734-46EC-9BF8-5F99E7C8FBD3}" type="slidenum">
              <a:rPr lang="en-US" altLang="en-US">
                <a:solidFill>
                  <a:srgbClr val="FFFFFF"/>
                </a:solidFill>
              </a:rPr>
              <a:pPr/>
              <a:t>48</a:t>
            </a:fld>
            <a:endParaRPr lang="en-US" altLang="en-US">
              <a:solidFill>
                <a:srgbClr val="FFFFFF"/>
              </a:solidFill>
            </a:endParaRPr>
          </a:p>
        </p:txBody>
      </p:sp>
    </p:spTree>
    <p:extLst>
      <p:ext uri="{BB962C8B-B14F-4D97-AF65-F5344CB8AC3E}">
        <p14:creationId xmlns:p14="http://schemas.microsoft.com/office/powerpoint/2010/main" val="33699884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sz="quarter" idx="1"/>
          </p:nvPr>
        </p:nvSpPr>
        <p:spPr>
          <a:xfrm>
            <a:off x="304800" y="0"/>
            <a:ext cx="8153400" cy="6096000"/>
          </a:xfrm>
        </p:spPr>
        <p:txBody>
          <a:bodyPr/>
          <a:lstStyle/>
          <a:p>
            <a:pPr eaLnBrk="1" hangingPunct="1">
              <a:lnSpc>
                <a:spcPct val="80000"/>
              </a:lnSpc>
            </a:pPr>
            <a:endParaRPr lang="en-US" altLang="en-US" sz="1800" b="1" dirty="0" smtClean="0"/>
          </a:p>
          <a:p>
            <a:pPr eaLnBrk="1" hangingPunct="1">
              <a:lnSpc>
                <a:spcPct val="80000"/>
              </a:lnSpc>
            </a:pPr>
            <a:r>
              <a:rPr lang="en-US" altLang="en-US" sz="2800" b="1" dirty="0" smtClean="0"/>
              <a:t>Lockups and Reboots</a:t>
            </a:r>
          </a:p>
          <a:p>
            <a:pPr lvl="1" eaLnBrk="1" hangingPunct="1">
              <a:lnSpc>
                <a:spcPct val="80000"/>
              </a:lnSpc>
            </a:pPr>
            <a:r>
              <a:rPr lang="en-US" altLang="en-US" sz="2800" dirty="0" smtClean="0"/>
              <a:t>It is quite uncommon for the system to ‘hang’ (that is, not responding to user input), though individual applications can be prone to crash. </a:t>
            </a:r>
            <a:r>
              <a:rPr lang="en-US" altLang="en-US" sz="2800" b="1" dirty="0" smtClean="0"/>
              <a:t>Use Task Manager to diagnose the problem. </a:t>
            </a:r>
            <a:r>
              <a:rPr lang="en-US" altLang="en-US" sz="2800" dirty="0" smtClean="0"/>
              <a:t>Often a ‘hung’ problem can just be slow to respond, so give it some time.</a:t>
            </a:r>
          </a:p>
          <a:p>
            <a:pPr lvl="1" eaLnBrk="1" hangingPunct="1">
              <a:lnSpc>
                <a:spcPct val="80000"/>
              </a:lnSpc>
            </a:pPr>
            <a:r>
              <a:rPr lang="en-US" altLang="en-US" sz="2800" dirty="0" smtClean="0"/>
              <a:t>Spontaneous reboots are also usually signs of a hardware problem. If you can rule out a hardware problem, it could be a faulty driver or system application file.</a:t>
            </a:r>
          </a:p>
          <a:p>
            <a:pPr lvl="1" eaLnBrk="1" hangingPunct="1">
              <a:lnSpc>
                <a:spcPct val="80000"/>
              </a:lnSpc>
            </a:pPr>
            <a:r>
              <a:rPr lang="en-US" altLang="en-US" sz="2800" dirty="0" smtClean="0"/>
              <a:t>Power down the system and leave it turned off for 30 seconds to allow data to clear from the system memory. Under windows XP, when you reboot, windows Error Reporting will start, which may help you to troubleshoot the problem.</a:t>
            </a:r>
          </a:p>
          <a:p>
            <a:pPr lvl="1" eaLnBrk="1" hangingPunct="1">
              <a:lnSpc>
                <a:spcPct val="80000"/>
              </a:lnSpc>
            </a:pPr>
            <a:endParaRPr lang="en-US" altLang="en-US" sz="1800" b="1" dirty="0" smtClean="0"/>
          </a:p>
        </p:txBody>
      </p:sp>
      <p:sp>
        <p:nvSpPr>
          <p:cNvPr id="3686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020CA896-CF61-47C4-AEE1-DDD98F890BFF}" type="slidenum">
              <a:rPr lang="en-US" altLang="en-US">
                <a:solidFill>
                  <a:srgbClr val="FFFFFF"/>
                </a:solidFill>
              </a:rPr>
              <a:pPr/>
              <a:t>49</a:t>
            </a:fld>
            <a:endParaRPr lang="en-US" altLang="en-US">
              <a:solidFill>
                <a:srgbClr val="FFFFFF"/>
              </a:solidFill>
            </a:endParaRPr>
          </a:p>
        </p:txBody>
      </p:sp>
    </p:spTree>
    <p:extLst>
      <p:ext uri="{BB962C8B-B14F-4D97-AF65-F5344CB8AC3E}">
        <p14:creationId xmlns:p14="http://schemas.microsoft.com/office/powerpoint/2010/main" val="2165156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8080" cy="304800"/>
          </a:xfrm>
        </p:spPr>
        <p:txBody>
          <a:bodyPr>
            <a:normAutofit fontScale="90000"/>
          </a:bodyPr>
          <a:lstStyle/>
          <a:p>
            <a:r>
              <a:rPr lang="en-US" dirty="0" smtClean="0"/>
              <a:t>Cont’d</a:t>
            </a:r>
            <a:endParaRPr lang="en-US" dirty="0"/>
          </a:p>
        </p:txBody>
      </p:sp>
      <p:sp>
        <p:nvSpPr>
          <p:cNvPr id="3" name="Content Placeholder 2"/>
          <p:cNvSpPr>
            <a:spLocks noGrp="1"/>
          </p:cNvSpPr>
          <p:nvPr>
            <p:ph idx="1"/>
          </p:nvPr>
        </p:nvSpPr>
        <p:spPr>
          <a:xfrm>
            <a:off x="1143000" y="762000"/>
            <a:ext cx="7866888" cy="5486400"/>
          </a:xfrm>
        </p:spPr>
        <p:txBody>
          <a:bodyPr>
            <a:normAutofit fontScale="70000" lnSpcReduction="20000"/>
          </a:bodyPr>
          <a:lstStyle/>
          <a:p>
            <a:r>
              <a:rPr lang="en-US" dirty="0" smtClean="0"/>
              <a:t>4) </a:t>
            </a:r>
            <a:r>
              <a:rPr lang="en-US" b="1" dirty="0" smtClean="0"/>
              <a:t>Virus check </a:t>
            </a:r>
          </a:p>
          <a:p>
            <a:pPr lvl="1"/>
            <a:r>
              <a:rPr lang="en-US" dirty="0" smtClean="0"/>
              <a:t>- Viruses, Trojans, worms, spyware and malware aren’t the most lovable “insects” that can attack your PC. If by any chance your computer is already filled with one or more of the aforementioned bugs, I’d advice reading the following two articles: “</a:t>
            </a:r>
            <a:r>
              <a:rPr lang="en-US" dirty="0" smtClean="0">
                <a:hlinkClick r:id="rId2"/>
              </a:rPr>
              <a:t>How to Stop a Virus in Windows</a:t>
            </a:r>
            <a:r>
              <a:rPr lang="en-US" dirty="0" smtClean="0"/>
              <a:t>” and “</a:t>
            </a:r>
            <a:r>
              <a:rPr lang="en-US" dirty="0" smtClean="0">
                <a:hlinkClick r:id="rId3"/>
              </a:rPr>
              <a:t>How to Remove a Virus in Windows</a:t>
            </a:r>
            <a:r>
              <a:rPr lang="en-US" dirty="0" smtClean="0"/>
              <a:t>.” Most people run a full disk scan for viruses once a week. Please ensure you set your program to perform this task regularly. Any viruses found should be quarantined and/or deleted.</a:t>
            </a:r>
          </a:p>
          <a:p>
            <a:endParaRPr lang="en-US" dirty="0" smtClean="0"/>
          </a:p>
          <a:p>
            <a:r>
              <a:rPr lang="en-US" dirty="0" smtClean="0"/>
              <a:t>5</a:t>
            </a:r>
            <a:r>
              <a:rPr lang="en-US" b="1" dirty="0" smtClean="0"/>
              <a:t>) Run “</a:t>
            </a:r>
            <a:r>
              <a:rPr lang="en-US" b="1" dirty="0" err="1" smtClean="0"/>
              <a:t>chkdsk</a:t>
            </a:r>
            <a:r>
              <a:rPr lang="en-US" b="1" dirty="0" smtClean="0"/>
              <a:t>” on a frequent basis </a:t>
            </a:r>
          </a:p>
          <a:p>
            <a:pPr lvl="1"/>
            <a:r>
              <a:rPr lang="en-US" dirty="0" smtClean="0"/>
              <a:t>- Check out the official Microsoft documentation that explains how to use it </a:t>
            </a:r>
            <a:r>
              <a:rPr lang="en-US" dirty="0" smtClean="0">
                <a:hlinkClick r:id="rId4"/>
              </a:rPr>
              <a:t>here</a:t>
            </a:r>
            <a:r>
              <a:rPr lang="en-US" dirty="0" smtClean="0"/>
              <a:t>. I’d recommend running it with the following parameters: (Replace C: with the required drive letter.) </a:t>
            </a:r>
            <a:r>
              <a:rPr lang="en-US" dirty="0" err="1" smtClean="0"/>
              <a:t>chkdsk</a:t>
            </a:r>
            <a:r>
              <a:rPr lang="en-US" dirty="0" smtClean="0"/>
              <a:t> C: /f</a:t>
            </a:r>
            <a:br>
              <a:rPr lang="en-US" dirty="0" smtClean="0"/>
            </a:br>
            <a:r>
              <a:rPr lang="en-US" dirty="0" smtClean="0"/>
              <a:t>In the above example “/f” stands for “fix errors.” You might also use “/r” because it represents “locates bad sectors and recovers readable information” if you have issues.</a:t>
            </a:r>
          </a:p>
          <a:p>
            <a:endParaRPr lang="en-US" dirty="0"/>
          </a:p>
        </p:txBody>
      </p:sp>
    </p:spTree>
    <p:extLst>
      <p:ext uri="{BB962C8B-B14F-4D97-AF65-F5344CB8AC3E}">
        <p14:creationId xmlns:p14="http://schemas.microsoft.com/office/powerpoint/2010/main" val="482155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sz="quarter" idx="1"/>
          </p:nvPr>
        </p:nvSpPr>
        <p:spPr>
          <a:xfrm>
            <a:off x="304800" y="228600"/>
            <a:ext cx="8153400" cy="5867400"/>
          </a:xfrm>
        </p:spPr>
        <p:txBody>
          <a:bodyPr/>
          <a:lstStyle/>
          <a:p>
            <a:pPr lvl="1" eaLnBrk="1" hangingPunct="1">
              <a:lnSpc>
                <a:spcPct val="80000"/>
              </a:lnSpc>
            </a:pPr>
            <a:endParaRPr lang="en-US" altLang="en-US" sz="1800" b="1" smtClean="0"/>
          </a:p>
          <a:p>
            <a:pPr lvl="1" eaLnBrk="1" hangingPunct="1">
              <a:lnSpc>
                <a:spcPct val="80000"/>
              </a:lnSpc>
            </a:pPr>
            <a:endParaRPr lang="en-US" altLang="en-US" sz="1800" b="1" smtClean="0"/>
          </a:p>
          <a:p>
            <a:pPr lvl="1" eaLnBrk="1" hangingPunct="1">
              <a:lnSpc>
                <a:spcPct val="80000"/>
              </a:lnSpc>
            </a:pPr>
            <a:endParaRPr lang="en-US" altLang="en-US" sz="1800" b="1" smtClean="0"/>
          </a:p>
          <a:p>
            <a:pPr lvl="1" eaLnBrk="1" hangingPunct="1">
              <a:lnSpc>
                <a:spcPct val="80000"/>
              </a:lnSpc>
              <a:buFont typeface="Wingdings 2" panose="05020102010507070707" pitchFamily="18" charset="2"/>
              <a:buNone/>
            </a:pPr>
            <a:endParaRPr lang="en-US" altLang="en-US" sz="1800" b="1" smtClean="0"/>
          </a:p>
          <a:p>
            <a:pPr eaLnBrk="1" hangingPunct="1">
              <a:lnSpc>
                <a:spcPct val="80000"/>
              </a:lnSpc>
            </a:pPr>
            <a:r>
              <a:rPr lang="en-US" altLang="en-US" sz="2800" b="1" smtClean="0"/>
              <a:t>Services </a:t>
            </a:r>
          </a:p>
          <a:p>
            <a:pPr eaLnBrk="1" hangingPunct="1">
              <a:lnSpc>
                <a:spcPct val="80000"/>
              </a:lnSpc>
            </a:pPr>
            <a:r>
              <a:rPr lang="en-US" altLang="en-US" sz="2800" smtClean="0"/>
              <a:t>The system will display a message if a service fails to start. Check Event viewer to see which one has failed; remember that most services are dependent upon one another, so the problem may take a little time to track down.</a:t>
            </a:r>
          </a:p>
        </p:txBody>
      </p:sp>
      <p:sp>
        <p:nvSpPr>
          <p:cNvPr id="37891"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80E472BE-ED4E-4F38-8DF0-02A9D7897E47}" type="slidenum">
              <a:rPr lang="en-US" altLang="en-US">
                <a:solidFill>
                  <a:srgbClr val="FFFFFF"/>
                </a:solidFill>
              </a:rPr>
              <a:pPr/>
              <a:t>50</a:t>
            </a:fld>
            <a:endParaRPr lang="en-US" altLang="en-US">
              <a:solidFill>
                <a:srgbClr val="FFFFFF"/>
              </a:solidFill>
            </a:endParaRPr>
          </a:p>
        </p:txBody>
      </p:sp>
    </p:spTree>
    <p:extLst>
      <p:ext uri="{BB962C8B-B14F-4D97-AF65-F5344CB8AC3E}">
        <p14:creationId xmlns:p14="http://schemas.microsoft.com/office/powerpoint/2010/main" val="24153767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n-US" sz="4000" b="1"/>
              <a:t>Advanced Startup Options</a:t>
            </a:r>
            <a:br>
              <a:rPr lang="en-US" sz="4000" b="1"/>
            </a:br>
            <a:endParaRPr lang="en-US" sz="4000" b="1"/>
          </a:p>
        </p:txBody>
      </p:sp>
      <p:sp>
        <p:nvSpPr>
          <p:cNvPr id="38915" name="Rectangle 3"/>
          <p:cNvSpPr>
            <a:spLocks noGrp="1" noChangeArrowheads="1"/>
          </p:cNvSpPr>
          <p:nvPr>
            <p:ph type="body" sz="half" idx="1"/>
          </p:nvPr>
        </p:nvSpPr>
        <p:spPr>
          <a:xfrm>
            <a:off x="304800" y="1219200"/>
            <a:ext cx="8686800" cy="838200"/>
          </a:xfrm>
        </p:spPr>
        <p:txBody>
          <a:bodyPr/>
          <a:lstStyle/>
          <a:p>
            <a:pPr eaLnBrk="1" hangingPunct="1">
              <a:lnSpc>
                <a:spcPct val="80000"/>
              </a:lnSpc>
            </a:pPr>
            <a:r>
              <a:rPr lang="en-US" altLang="en-US" sz="1800" smtClean="0"/>
              <a:t>The Advanced Startup options allow the selection of different startup models for troubleshooting. If you need to select a troubleshooting startup mode, press F8 during startup</a:t>
            </a:r>
          </a:p>
        </p:txBody>
      </p:sp>
      <p:graphicFrame>
        <p:nvGraphicFramePr>
          <p:cNvPr id="22602" name="Group 74"/>
          <p:cNvGraphicFramePr>
            <a:graphicFrameLocks noGrp="1"/>
          </p:cNvGraphicFramePr>
          <p:nvPr>
            <p:ph sz="half" idx="2"/>
          </p:nvPr>
        </p:nvGraphicFramePr>
        <p:xfrm>
          <a:off x="304800" y="2286000"/>
          <a:ext cx="8534400" cy="4433889"/>
        </p:xfrm>
        <a:graphic>
          <a:graphicData uri="http://schemas.openxmlformats.org/drawingml/2006/table">
            <a:tbl>
              <a:tblPr/>
              <a:tblGrid>
                <a:gridCol w="4267200"/>
                <a:gridCol w="4267200"/>
              </a:tblGrid>
              <a:tr h="68563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400" b="1" i="0" u="none" strike="noStrike" cap="none" normalizeH="0" baseline="0" smtClean="0">
                          <a:ln>
                            <a:noFill/>
                          </a:ln>
                          <a:solidFill>
                            <a:schemeClr val="tx2"/>
                          </a:solidFill>
                          <a:effectLst/>
                          <a:latin typeface="Arial Black" pitchFamily="34" charset="0"/>
                        </a:rPr>
                        <a:t>Options</a:t>
                      </a:r>
                      <a:endParaRPr kumimoji="0" lang="en-US" sz="1400" b="0" i="0" u="none" strike="noStrike" cap="none" normalizeH="0" baseline="0" smtClean="0">
                        <a:ln>
                          <a:noFill/>
                        </a:ln>
                        <a:solidFill>
                          <a:schemeClr val="tx2"/>
                        </a:solidFill>
                        <a:effectLst/>
                        <a:latin typeface="Arial Black"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400" b="1" i="0" u="none" strike="noStrike" cap="none" normalizeH="0" baseline="0" smtClean="0">
                          <a:ln>
                            <a:noFill/>
                          </a:ln>
                          <a:solidFill>
                            <a:schemeClr val="tx2"/>
                          </a:solidFill>
                          <a:effectLst/>
                          <a:latin typeface="Arial Black" pitchFamily="34" charset="0"/>
                        </a:rPr>
                        <a:t>Meaning</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63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400" b="0" i="0" u="none" strike="noStrike" cap="none" normalizeH="0" baseline="0" smtClean="0">
                          <a:ln>
                            <a:noFill/>
                          </a:ln>
                          <a:solidFill>
                            <a:schemeClr val="tx2"/>
                          </a:solidFill>
                          <a:effectLst/>
                          <a:latin typeface="Arial Black" pitchFamily="34" charset="0"/>
                        </a:rPr>
                        <a:t>Safe Mode</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400" b="0" i="0" u="none" strike="noStrike" cap="none" normalizeH="0" baseline="0" smtClean="0">
                          <a:ln>
                            <a:noFill/>
                          </a:ln>
                          <a:solidFill>
                            <a:schemeClr val="tx2"/>
                          </a:solidFill>
                          <a:effectLst/>
                          <a:latin typeface="Arial Black" pitchFamily="34" charset="0"/>
                        </a:rPr>
                        <a:t>Loads basic drivers and devices required to start the system</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49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400" b="0" i="0" u="none" strike="noStrike" cap="none" normalizeH="0" baseline="0" smtClean="0">
                          <a:ln>
                            <a:noFill/>
                          </a:ln>
                          <a:solidFill>
                            <a:schemeClr val="tx2"/>
                          </a:solidFill>
                          <a:effectLst/>
                          <a:latin typeface="Arial Black" pitchFamily="34" charset="0"/>
                        </a:rPr>
                        <a:t>Safe Mode with Networking</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400" b="0" i="0" u="none" strike="noStrike" cap="none" normalizeH="0" baseline="0" smtClean="0">
                          <a:ln>
                            <a:noFill/>
                          </a:ln>
                          <a:solidFill>
                            <a:schemeClr val="tx2"/>
                          </a:solidFill>
                          <a:effectLst/>
                          <a:latin typeface="Arial Black" pitchFamily="34" charset="0"/>
                        </a:rPr>
                        <a:t>As above, but also includes networking drivers and services required to access the network</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63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400" b="0" i="0" u="none" strike="noStrike" cap="none" normalizeH="0" baseline="0" smtClean="0">
                          <a:ln>
                            <a:noFill/>
                          </a:ln>
                          <a:solidFill>
                            <a:schemeClr val="tx2"/>
                          </a:solidFill>
                          <a:effectLst/>
                          <a:latin typeface="Arial Black" pitchFamily="34" charset="0"/>
                        </a:rPr>
                        <a:t>Safe mode with  Command Prompt</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400" b="0" i="0" u="none" strike="noStrike" cap="none" normalizeH="0" baseline="0" smtClean="0">
                          <a:ln>
                            <a:noFill/>
                          </a:ln>
                          <a:solidFill>
                            <a:schemeClr val="tx2"/>
                          </a:solidFill>
                          <a:effectLst/>
                          <a:latin typeface="Arial Black" pitchFamily="34" charset="0"/>
                        </a:rPr>
                        <a:t>As for safe mode, but does not load the graphical user interface</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169">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400" b="0" i="0" u="none" strike="noStrike" cap="none" normalizeH="0" baseline="0" smtClean="0">
                          <a:ln>
                            <a:noFill/>
                          </a:ln>
                          <a:solidFill>
                            <a:schemeClr val="tx2"/>
                          </a:solidFill>
                          <a:effectLst/>
                          <a:latin typeface="Arial Black" pitchFamily="34" charset="0"/>
                        </a:rPr>
                        <a:t>Enable Boot logging</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400" b="0" i="0" u="none" strike="noStrike" cap="none" normalizeH="0" baseline="0" smtClean="0">
                          <a:ln>
                            <a:noFill/>
                          </a:ln>
                          <a:solidFill>
                            <a:schemeClr val="tx2"/>
                          </a:solidFill>
                          <a:effectLst/>
                          <a:latin typeface="Arial Black" pitchFamily="34" charset="0"/>
                        </a:rPr>
                        <a:t>Creates a log file (%systemRoot%Ntblog.txt)</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1400" b="0" i="0" u="none" strike="noStrike" cap="none" normalizeH="0" baseline="0" smtClean="0">
                        <a:ln>
                          <a:noFill/>
                        </a:ln>
                        <a:solidFill>
                          <a:schemeClr val="tx2"/>
                        </a:solidFill>
                        <a:effectLst/>
                        <a:latin typeface="Arial Black"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089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400" b="0" i="0" u="none" strike="noStrike" cap="none" normalizeH="0" baseline="0" smtClean="0">
                          <a:ln>
                            <a:noFill/>
                          </a:ln>
                          <a:solidFill>
                            <a:schemeClr val="tx2"/>
                          </a:solidFill>
                          <a:effectLst/>
                          <a:latin typeface="Arial Black" pitchFamily="34" charset="0"/>
                        </a:rPr>
                        <a:t>Last Known Good Configuration</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400" b="0" i="0" u="none" strike="noStrike" cap="none" normalizeH="0" baseline="0" smtClean="0">
                          <a:ln>
                            <a:noFill/>
                          </a:ln>
                          <a:solidFill>
                            <a:schemeClr val="tx2"/>
                          </a:solidFill>
                          <a:effectLst/>
                          <a:latin typeface="Arial Black" pitchFamily="34" charset="0"/>
                        </a:rPr>
                        <a:t>Rolls back to a previous control set</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43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400" b="0" i="0" u="none" strike="noStrike" cap="none" normalizeH="0" baseline="0" smtClean="0">
                          <a:ln>
                            <a:noFill/>
                          </a:ln>
                          <a:solidFill>
                            <a:schemeClr val="tx2"/>
                          </a:solidFill>
                          <a:effectLst/>
                          <a:latin typeface="Arial Black" pitchFamily="34" charset="0"/>
                        </a:rPr>
                        <a:t>Debugging </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400" b="0" i="0" u="none" strike="noStrike" cap="none" normalizeH="0" baseline="0" dirty="0" smtClean="0">
                          <a:ln>
                            <a:noFill/>
                          </a:ln>
                          <a:solidFill>
                            <a:schemeClr val="tx2"/>
                          </a:solidFill>
                          <a:effectLst/>
                          <a:latin typeface="Arial Black" pitchFamily="34" charset="0"/>
                        </a:rPr>
                        <a:t>Enables debugging</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42" name="Rectangle 4"/>
          <p:cNvSpPr>
            <a:spLocks noChangeArrowheads="1"/>
          </p:cNvSpPr>
          <p:nvPr/>
        </p:nvSpPr>
        <p:spPr bwMode="auto">
          <a:xfrm>
            <a:off x="685800" y="27432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lnSpc>
                <a:spcPct val="80000"/>
              </a:lnSpc>
              <a:spcBef>
                <a:spcPct val="20000"/>
              </a:spcBef>
              <a:buClr>
                <a:schemeClr val="hlink"/>
              </a:buClr>
              <a:buFontTx/>
              <a:buChar char="•"/>
            </a:pPr>
            <a:endParaRPr lang="en-US" altLang="en-US">
              <a:solidFill>
                <a:schemeClr val="tx2"/>
              </a:solidFill>
            </a:endParaRPr>
          </a:p>
        </p:txBody>
      </p:sp>
      <p:sp>
        <p:nvSpPr>
          <p:cNvPr id="38943" name="Slide Number Placeholder 3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25348B3F-243B-4EEB-B5A7-14395FFA1ADC}" type="slidenum">
              <a:rPr lang="en-US" altLang="en-US">
                <a:solidFill>
                  <a:srgbClr val="FFFFFF"/>
                </a:solidFill>
              </a:rPr>
              <a:pPr/>
              <a:t>51</a:t>
            </a:fld>
            <a:endParaRPr lang="en-US" altLang="en-US">
              <a:solidFill>
                <a:srgbClr val="FFFFFF"/>
              </a:solidFill>
            </a:endParaRPr>
          </a:p>
        </p:txBody>
      </p:sp>
    </p:spTree>
    <p:extLst>
      <p:ext uri="{BB962C8B-B14F-4D97-AF65-F5344CB8AC3E}">
        <p14:creationId xmlns:p14="http://schemas.microsoft.com/office/powerpoint/2010/main" val="31379216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1625"/>
            <a:ext cx="7772400" cy="384175"/>
          </a:xfrm>
        </p:spPr>
        <p:txBody>
          <a:bodyPr>
            <a:normAutofit fontScale="90000"/>
          </a:bodyPr>
          <a:lstStyle/>
          <a:p>
            <a:pPr eaLnBrk="1" fontAlgn="auto" hangingPunct="1">
              <a:spcAft>
                <a:spcPts val="0"/>
              </a:spcAft>
              <a:defRPr/>
            </a:pPr>
            <a:r>
              <a:rPr lang="en-US" sz="3600" b="1" dirty="0"/>
              <a:t/>
            </a:r>
            <a:br>
              <a:rPr lang="en-US" sz="3600" b="1" dirty="0"/>
            </a:br>
            <a:r>
              <a:rPr lang="en-US" sz="3600" b="1" dirty="0" smtClean="0"/>
              <a:t>Troubleshooting tools</a:t>
            </a:r>
            <a:endParaRPr lang="en-US" sz="3600" b="1" dirty="0"/>
          </a:p>
        </p:txBody>
      </p:sp>
      <p:sp>
        <p:nvSpPr>
          <p:cNvPr id="39939" name="Rectangle 3"/>
          <p:cNvSpPr>
            <a:spLocks noGrp="1" noChangeArrowheads="1"/>
          </p:cNvSpPr>
          <p:nvPr>
            <p:ph sz="quarter" idx="1"/>
          </p:nvPr>
        </p:nvSpPr>
        <p:spPr>
          <a:xfrm>
            <a:off x="381000" y="914400"/>
            <a:ext cx="8610600" cy="5715000"/>
          </a:xfrm>
        </p:spPr>
        <p:txBody>
          <a:bodyPr/>
          <a:lstStyle/>
          <a:p>
            <a:pPr eaLnBrk="1" hangingPunct="1">
              <a:lnSpc>
                <a:spcPct val="80000"/>
              </a:lnSpc>
            </a:pPr>
            <a:r>
              <a:rPr lang="en-US" altLang="en-US" b="1" smtClean="0"/>
              <a:t>Using the recovery console</a:t>
            </a:r>
          </a:p>
          <a:p>
            <a:pPr lvl="1" eaLnBrk="1" hangingPunct="1">
              <a:lnSpc>
                <a:spcPct val="80000"/>
              </a:lnSpc>
            </a:pPr>
            <a:r>
              <a:rPr lang="en-US" altLang="en-US" sz="2400" smtClean="0"/>
              <a:t>if the system fails to boot, it’s sometimes necessary to boot a minimal version of the operating system to troubleshoot the computer. you will encounter a problem that cannot be resolved by booting into safe mode. This is where the recovery console comes in.</a:t>
            </a:r>
          </a:p>
          <a:p>
            <a:pPr lvl="1" eaLnBrk="1" hangingPunct="1">
              <a:lnSpc>
                <a:spcPct val="80000"/>
              </a:lnSpc>
            </a:pPr>
            <a:r>
              <a:rPr lang="en-US" altLang="en-US" sz="2400" smtClean="0"/>
              <a:t>Use the recovery console to replace drivers or disable problematic services if the system fails to boot properly or generates a blue screen during booting.</a:t>
            </a:r>
            <a:endParaRPr lang="en-US" altLang="en-US" sz="2400" b="1" smtClean="0"/>
          </a:p>
          <a:p>
            <a:pPr eaLnBrk="1" hangingPunct="1">
              <a:lnSpc>
                <a:spcPct val="80000"/>
              </a:lnSpc>
            </a:pPr>
            <a:r>
              <a:rPr lang="en-US" altLang="en-US" b="1" smtClean="0"/>
              <a:t>System Restore and Recovery</a:t>
            </a:r>
          </a:p>
          <a:p>
            <a:pPr lvl="1" eaLnBrk="1" hangingPunct="1">
              <a:lnSpc>
                <a:spcPct val="80000"/>
              </a:lnSpc>
            </a:pPr>
            <a:r>
              <a:rPr lang="en-US" altLang="en-US" sz="2400" smtClean="0"/>
              <a:t>Last known good and Recovery console can both be run under windows 2000 and windows XP.However Windows 2000 and XP have different recovery mechanisms for restoring the system configuration from a backup. Under windows 2000,you can use emergency repair disk and under XP, you can use system restore.</a:t>
            </a:r>
            <a:endParaRPr lang="en-US" altLang="en-US" sz="2400" b="1" smtClean="0"/>
          </a:p>
          <a:p>
            <a:pPr eaLnBrk="1" hangingPunct="1">
              <a:lnSpc>
                <a:spcPct val="80000"/>
              </a:lnSpc>
            </a:pPr>
            <a:endParaRPr lang="en-US" altLang="en-US" b="1" smtClean="0"/>
          </a:p>
        </p:txBody>
      </p:sp>
      <p:sp>
        <p:nvSpPr>
          <p:cNvPr id="3994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F61A1B4E-9780-4DB8-8BDF-1BDC964691FB}" type="slidenum">
              <a:rPr lang="en-US" altLang="en-US">
                <a:solidFill>
                  <a:srgbClr val="FFFFFF"/>
                </a:solidFill>
              </a:rPr>
              <a:pPr/>
              <a:t>52</a:t>
            </a:fld>
            <a:endParaRPr lang="en-US" altLang="en-US">
              <a:solidFill>
                <a:srgbClr val="FFFFFF"/>
              </a:solidFill>
            </a:endParaRPr>
          </a:p>
        </p:txBody>
      </p:sp>
    </p:spTree>
    <p:extLst>
      <p:ext uri="{BB962C8B-B14F-4D97-AF65-F5344CB8AC3E}">
        <p14:creationId xmlns:p14="http://schemas.microsoft.com/office/powerpoint/2010/main" val="42482123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sz="quarter" idx="1"/>
          </p:nvPr>
        </p:nvSpPr>
        <p:spPr>
          <a:xfrm>
            <a:off x="304800" y="381000"/>
            <a:ext cx="8610600" cy="6096000"/>
          </a:xfrm>
        </p:spPr>
        <p:txBody>
          <a:bodyPr>
            <a:normAutofit/>
          </a:bodyPr>
          <a:lstStyle/>
          <a:p>
            <a:pPr marL="274320" indent="-274320" eaLnBrk="1" fontAlgn="auto" hangingPunct="1">
              <a:spcAft>
                <a:spcPts val="0"/>
              </a:spcAft>
              <a:buFont typeface="Wingdings"/>
              <a:buChar char=""/>
              <a:defRPr/>
            </a:pPr>
            <a:endParaRPr lang="en-US" sz="2000" b="1" dirty="0" smtClean="0"/>
          </a:p>
          <a:p>
            <a:pPr marL="274320" indent="-274320" eaLnBrk="1" fontAlgn="auto" hangingPunct="1">
              <a:lnSpc>
                <a:spcPct val="80000"/>
              </a:lnSpc>
              <a:spcAft>
                <a:spcPts val="0"/>
              </a:spcAft>
              <a:buFont typeface="Wingdings"/>
              <a:buChar char=""/>
              <a:defRPr/>
            </a:pPr>
            <a:r>
              <a:rPr lang="en-US" sz="2800" b="1" dirty="0" smtClean="0"/>
              <a:t>MSCONFIG</a:t>
            </a:r>
          </a:p>
          <a:p>
            <a:pPr marL="274320" indent="-274320" eaLnBrk="1" fontAlgn="auto" hangingPunct="1">
              <a:lnSpc>
                <a:spcPct val="80000"/>
              </a:lnSpc>
              <a:spcAft>
                <a:spcPts val="0"/>
              </a:spcAft>
              <a:buFont typeface="Wingdings"/>
              <a:buChar char=""/>
              <a:defRPr/>
            </a:pPr>
            <a:r>
              <a:rPr lang="en-US" sz="2800" dirty="0" smtClean="0"/>
              <a:t>This allows the administrator to configure the startup mode, choosing between normal, diagnostic and selective startup The tool also provides a mechanism for modifying the entries in the various configuration and boot files</a:t>
            </a:r>
            <a:endParaRPr lang="en-US" sz="2800" b="1" dirty="0" smtClean="0"/>
          </a:p>
          <a:p>
            <a:pPr marL="274320" indent="-274320" eaLnBrk="1" fontAlgn="auto" hangingPunct="1">
              <a:spcAft>
                <a:spcPts val="0"/>
              </a:spcAft>
              <a:buFont typeface="Wingdings"/>
              <a:buChar char=""/>
              <a:defRPr/>
            </a:pPr>
            <a:endParaRPr lang="en-US" sz="2800" b="1" dirty="0" smtClean="0"/>
          </a:p>
          <a:p>
            <a:pPr marL="274320" indent="-274320" eaLnBrk="1" fontAlgn="auto" hangingPunct="1">
              <a:spcAft>
                <a:spcPts val="0"/>
              </a:spcAft>
              <a:buFont typeface="Wingdings"/>
              <a:buNone/>
              <a:defRPr/>
            </a:pPr>
            <a:endParaRPr lang="en-US" sz="2800" b="1" dirty="0" smtClean="0"/>
          </a:p>
          <a:p>
            <a:pPr marL="274320" indent="-274320" eaLnBrk="1" fontAlgn="auto" hangingPunct="1">
              <a:spcAft>
                <a:spcPts val="0"/>
              </a:spcAft>
              <a:buFont typeface="Wingdings"/>
              <a:buChar char=""/>
              <a:defRPr/>
            </a:pPr>
            <a:r>
              <a:rPr lang="en-US" sz="2800" b="1" dirty="0" smtClean="0"/>
              <a:t>Automatic </a:t>
            </a:r>
            <a:r>
              <a:rPr lang="en-US" sz="2800" b="1" dirty="0"/>
              <a:t>Updates</a:t>
            </a:r>
          </a:p>
          <a:p>
            <a:pPr marL="640080" lvl="1" indent="-274320" eaLnBrk="1" fontAlgn="auto" hangingPunct="1">
              <a:spcAft>
                <a:spcPts val="0"/>
              </a:spcAft>
              <a:buFont typeface="Wingdings 2"/>
              <a:buChar char=""/>
              <a:defRPr/>
            </a:pPr>
            <a:r>
              <a:rPr lang="en-US" sz="2800" dirty="0"/>
              <a:t>Windows update is a service to select and install maintenance updates for windows from Microsoft’s website. Typical updates fix security problems and fix known device problems and bugs. </a:t>
            </a:r>
          </a:p>
        </p:txBody>
      </p:sp>
      <p:sp>
        <p:nvSpPr>
          <p:cNvPr id="4096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72230AC9-2003-48D0-9721-EE4CF71F4CEF}" type="slidenum">
              <a:rPr lang="en-US" altLang="en-US">
                <a:solidFill>
                  <a:srgbClr val="FFFFFF"/>
                </a:solidFill>
              </a:rPr>
              <a:pPr/>
              <a:t>53</a:t>
            </a:fld>
            <a:endParaRPr lang="en-US" altLang="en-US">
              <a:solidFill>
                <a:srgbClr val="FFFFFF"/>
              </a:solidFill>
            </a:endParaRPr>
          </a:p>
        </p:txBody>
      </p:sp>
    </p:spTree>
    <p:extLst>
      <p:ext uri="{BB962C8B-B14F-4D97-AF65-F5344CB8AC3E}">
        <p14:creationId xmlns:p14="http://schemas.microsoft.com/office/powerpoint/2010/main" val="24730081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0"/>
            <a:ext cx="7772400" cy="1081088"/>
          </a:xfrm>
        </p:spPr>
        <p:txBody>
          <a:bodyPr/>
          <a:lstStyle/>
          <a:p>
            <a:pPr eaLnBrk="1" fontAlgn="auto" hangingPunct="1">
              <a:spcAft>
                <a:spcPts val="0"/>
              </a:spcAft>
              <a:defRPr/>
            </a:pPr>
            <a:r>
              <a:rPr lang="en-US" sz="3200" b="1"/>
              <a:t>Diagnosing problems</a:t>
            </a:r>
          </a:p>
        </p:txBody>
      </p:sp>
      <p:sp>
        <p:nvSpPr>
          <p:cNvPr id="41987" name="Rectangle 3"/>
          <p:cNvSpPr>
            <a:spLocks noGrp="1" noChangeArrowheads="1"/>
          </p:cNvSpPr>
          <p:nvPr>
            <p:ph type="body" sz="half" idx="1"/>
          </p:nvPr>
        </p:nvSpPr>
        <p:spPr>
          <a:xfrm>
            <a:off x="609600" y="762000"/>
            <a:ext cx="7696200" cy="1219200"/>
          </a:xfrm>
        </p:spPr>
        <p:txBody>
          <a:bodyPr/>
          <a:lstStyle/>
          <a:p>
            <a:pPr lvl="1" eaLnBrk="1" hangingPunct="1"/>
            <a:endParaRPr lang="en-US" altLang="en-US" sz="1600" b="1" smtClean="0"/>
          </a:p>
          <a:p>
            <a:pPr eaLnBrk="1" hangingPunct="1"/>
            <a:r>
              <a:rPr lang="en-US" altLang="en-US" sz="1800" smtClean="0"/>
              <a:t>Several tools are available under windows for checking the system configuration and tracking down errors</a:t>
            </a:r>
          </a:p>
          <a:p>
            <a:pPr eaLnBrk="1" hangingPunct="1"/>
            <a:endParaRPr lang="en-US" altLang="en-US" sz="1800" smtClean="0"/>
          </a:p>
          <a:p>
            <a:pPr eaLnBrk="1" hangingPunct="1"/>
            <a:endParaRPr lang="en-US" altLang="en-US" sz="2800" smtClean="0"/>
          </a:p>
        </p:txBody>
      </p:sp>
      <p:graphicFrame>
        <p:nvGraphicFramePr>
          <p:cNvPr id="25651" name="Group 51"/>
          <p:cNvGraphicFramePr>
            <a:graphicFrameLocks noGrp="1"/>
          </p:cNvGraphicFramePr>
          <p:nvPr>
            <p:ph sz="half" idx="2"/>
          </p:nvPr>
        </p:nvGraphicFramePr>
        <p:xfrm>
          <a:off x="381000" y="2362200"/>
          <a:ext cx="8534400" cy="3667126"/>
        </p:xfrm>
        <a:graphic>
          <a:graphicData uri="http://schemas.openxmlformats.org/drawingml/2006/table">
            <a:tbl>
              <a:tblPr/>
              <a:tblGrid>
                <a:gridCol w="3124200"/>
                <a:gridCol w="5410200"/>
              </a:tblGrid>
              <a:tr h="685871">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1" i="0" u="none" strike="noStrike" cap="none" normalizeH="0" baseline="0" smtClean="0">
                          <a:ln>
                            <a:noFill/>
                          </a:ln>
                          <a:solidFill>
                            <a:schemeClr val="tx2"/>
                          </a:solidFill>
                          <a:effectLst/>
                          <a:latin typeface="Arial Black" pitchFamily="34" charset="0"/>
                        </a:rPr>
                        <a:t>	Log file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1" i="0" u="none" strike="noStrike" cap="none" normalizeH="0" baseline="0" smtClean="0">
                          <a:ln>
                            <a:noFill/>
                          </a:ln>
                          <a:solidFill>
                            <a:schemeClr val="tx2"/>
                          </a:solidFill>
                          <a:effectLst/>
                          <a:latin typeface="Arial Black" pitchFamily="34" charset="0"/>
                        </a:rPr>
                        <a:t>Description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9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tx2"/>
                          </a:solidFill>
                          <a:effectLst/>
                          <a:latin typeface="Arial Black" pitchFamily="34" charset="0"/>
                        </a:rPr>
                        <a:t>System log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tx2"/>
                          </a:solidFill>
                          <a:effectLst/>
                          <a:latin typeface="Arial Black" pitchFamily="34" charset="0"/>
                        </a:rPr>
                        <a:t>Contains information about service load failures, hardware conflicts, driver load failures, etc</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4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tx2"/>
                          </a:solidFill>
                          <a:effectLst/>
                          <a:latin typeface="Arial Black" pitchFamily="34" charset="0"/>
                        </a:rPr>
                        <a:t>Security log</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tx2"/>
                          </a:solidFill>
                          <a:effectLst/>
                          <a:latin typeface="Arial Black" pitchFamily="34" charset="0"/>
                        </a:rPr>
                        <a:t>This log holds the audit data for the system</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936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tx2"/>
                          </a:solidFill>
                          <a:effectLst/>
                          <a:latin typeface="Arial Black" pitchFamily="34" charset="0"/>
                        </a:rPr>
                        <a:t>Application log</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tx2"/>
                          </a:solidFill>
                          <a:effectLst/>
                          <a:latin typeface="Arial Black" pitchFamily="34" charset="0"/>
                        </a:rPr>
                        <a:t>Contains information regarding application errors.</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1800" b="0" i="0" u="none" strike="noStrike" cap="none" normalizeH="0" baseline="0" smtClean="0">
                        <a:ln>
                          <a:noFill/>
                        </a:ln>
                        <a:solidFill>
                          <a:schemeClr val="tx2"/>
                        </a:solidFill>
                        <a:effectLst/>
                        <a:latin typeface="Arial Black"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4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1800" b="0" i="0" u="none" strike="noStrike" cap="none" normalizeH="0" baseline="0" smtClean="0">
                        <a:ln>
                          <a:noFill/>
                        </a:ln>
                        <a:solidFill>
                          <a:schemeClr val="tx2"/>
                        </a:solidFill>
                        <a:effectLst/>
                        <a:latin typeface="Arial Black"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1800" b="0" i="0" u="none" strike="noStrike" cap="none" normalizeH="0" baseline="0" smtClean="0">
                        <a:ln>
                          <a:noFill/>
                        </a:ln>
                        <a:solidFill>
                          <a:schemeClr val="tx2"/>
                        </a:solidFill>
                        <a:effectLst/>
                        <a:latin typeface="Arial Black"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08" name="Slide Number Placeholder 2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965AABF0-0269-42A8-9EEC-073101CF08C6}" type="slidenum">
              <a:rPr lang="en-US" altLang="en-US">
                <a:solidFill>
                  <a:srgbClr val="FFFFFF"/>
                </a:solidFill>
              </a:rPr>
              <a:pPr/>
              <a:t>54</a:t>
            </a:fld>
            <a:endParaRPr lang="en-US" altLang="en-US">
              <a:solidFill>
                <a:srgbClr val="FFFFFF"/>
              </a:solidFill>
            </a:endParaRPr>
          </a:p>
        </p:txBody>
      </p:sp>
    </p:spTree>
    <p:extLst>
      <p:ext uri="{BB962C8B-B14F-4D97-AF65-F5344CB8AC3E}">
        <p14:creationId xmlns:p14="http://schemas.microsoft.com/office/powerpoint/2010/main" val="3067373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0"/>
            <a:ext cx="7772400" cy="762000"/>
          </a:xfrm>
        </p:spPr>
        <p:txBody>
          <a:bodyPr/>
          <a:lstStyle/>
          <a:p>
            <a:pPr eaLnBrk="1" fontAlgn="auto" hangingPunct="1">
              <a:spcAft>
                <a:spcPts val="0"/>
              </a:spcAft>
              <a:defRPr/>
            </a:pPr>
            <a:r>
              <a:rPr lang="en-US" sz="2000"/>
              <a:t>The Event viewer displays information as a set of events. The types of events are;</a:t>
            </a:r>
          </a:p>
        </p:txBody>
      </p:sp>
      <p:graphicFrame>
        <p:nvGraphicFramePr>
          <p:cNvPr id="26685" name="Group 61"/>
          <p:cNvGraphicFramePr>
            <a:graphicFrameLocks noGrp="1"/>
          </p:cNvGraphicFramePr>
          <p:nvPr>
            <p:ph type="tbl" idx="1"/>
          </p:nvPr>
        </p:nvGraphicFramePr>
        <p:xfrm>
          <a:off x="685800" y="838200"/>
          <a:ext cx="8077200" cy="5851798"/>
        </p:xfrm>
        <a:graphic>
          <a:graphicData uri="http://schemas.openxmlformats.org/drawingml/2006/table">
            <a:tbl>
              <a:tblPr/>
              <a:tblGrid>
                <a:gridCol w="2957513"/>
                <a:gridCol w="5119687"/>
              </a:tblGrid>
              <a:tr h="457018">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1800" b="1" i="0" u="none" strike="noStrike" cap="none" normalizeH="0" baseline="0" dirty="0" smtClean="0">
                          <a:ln>
                            <a:noFill/>
                          </a:ln>
                          <a:solidFill>
                            <a:schemeClr val="tx2"/>
                          </a:solidFill>
                          <a:effectLst/>
                          <a:latin typeface="Arial Black" pitchFamily="34" charset="0"/>
                        </a:rPr>
                        <a:t>Event</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1800" b="1" i="0" u="none" strike="noStrike" cap="none" normalizeH="0" baseline="0" smtClean="0">
                          <a:ln>
                            <a:noFill/>
                          </a:ln>
                          <a:solidFill>
                            <a:schemeClr val="tx2"/>
                          </a:solidFill>
                          <a:effectLst/>
                          <a:latin typeface="Arial Black" pitchFamily="34" charset="0"/>
                        </a:rPr>
                        <a:t>Description</a:t>
                      </a:r>
                      <a:r>
                        <a:rPr kumimoji="0" lang="en-US" sz="1800" b="0" i="0" u="none" strike="noStrike" cap="none" normalizeH="0" baseline="0" smtClean="0">
                          <a:ln>
                            <a:noFill/>
                          </a:ln>
                          <a:solidFill>
                            <a:schemeClr val="tx2"/>
                          </a:solidFill>
                          <a:effectLst/>
                          <a:latin typeface="Arial Black" pitchFamily="34" charset="0"/>
                        </a:rPr>
                        <a:t> </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806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tx2"/>
                          </a:solidFill>
                          <a:effectLst/>
                          <a:latin typeface="Arial Black" pitchFamily="34" charset="0"/>
                        </a:rPr>
                        <a:t>Information</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tx2"/>
                          </a:solidFill>
                          <a:effectLst/>
                          <a:latin typeface="Arial Black" pitchFamily="34" charset="0"/>
                        </a:rPr>
                        <a:t>Significant events that describe successful operations, such as a driver starting or the event log service starting.</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1200" b="0" i="0" u="none" strike="noStrike" cap="none" normalizeH="0" baseline="0" smtClean="0">
                        <a:ln>
                          <a:noFill/>
                        </a:ln>
                        <a:solidFill>
                          <a:schemeClr val="tx2"/>
                        </a:solidFill>
                        <a:effectLst/>
                        <a:latin typeface="Arial Black" pitchFamily="34"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376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tx2"/>
                          </a:solidFill>
                          <a:effectLst/>
                          <a:latin typeface="Arial Black" pitchFamily="34" charset="0"/>
                        </a:rPr>
                        <a:t>Warning</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dirty="0" smtClean="0">
                          <a:ln>
                            <a:noFill/>
                          </a:ln>
                          <a:solidFill>
                            <a:schemeClr val="tx2"/>
                          </a:solidFill>
                          <a:effectLst/>
                          <a:latin typeface="Arial Black" pitchFamily="34" charset="0"/>
                        </a:rPr>
                        <a:t>Events that may indicate future problems, such as when the system runs low on disk space</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1200" b="0" i="0" u="none" strike="noStrike" cap="none" normalizeH="0" baseline="0" dirty="0" smtClean="0">
                        <a:ln>
                          <a:noFill/>
                        </a:ln>
                        <a:solidFill>
                          <a:schemeClr val="tx2"/>
                        </a:solidFill>
                        <a:effectLst/>
                        <a:latin typeface="Arial Black" pitchFamily="34"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945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tx2"/>
                          </a:solidFill>
                          <a:effectLst/>
                          <a:latin typeface="Arial Black" pitchFamily="34" charset="0"/>
                        </a:rPr>
                        <a:t>Error</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tx2"/>
                          </a:solidFill>
                          <a:effectLst/>
                          <a:latin typeface="Arial Black" pitchFamily="34" charset="0"/>
                        </a:rPr>
                        <a:t>Significant problems, such as service failures and device conflicts</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1200" b="0" i="0" u="none" strike="noStrike" cap="none" normalizeH="0" baseline="0" smtClean="0">
                        <a:ln>
                          <a:noFill/>
                        </a:ln>
                        <a:solidFill>
                          <a:schemeClr val="tx2"/>
                        </a:solidFill>
                        <a:effectLst/>
                        <a:latin typeface="Arial Black" pitchFamily="34"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945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tx2"/>
                          </a:solidFill>
                          <a:effectLst/>
                          <a:latin typeface="Arial Black" pitchFamily="34" charset="0"/>
                        </a:rPr>
                        <a:t>Successful Audit</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tx2"/>
                          </a:solidFill>
                          <a:effectLst/>
                          <a:latin typeface="Arial Black" pitchFamily="34" charset="0"/>
                        </a:rPr>
                        <a:t>Security access attempts that were successful</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1200" b="0" i="0" u="none" strike="noStrike" cap="none" normalizeH="0" baseline="0" smtClean="0">
                        <a:ln>
                          <a:noFill/>
                        </a:ln>
                        <a:solidFill>
                          <a:schemeClr val="tx2"/>
                        </a:solidFill>
                        <a:effectLst/>
                        <a:latin typeface="Arial Black" pitchFamily="34"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376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tx2"/>
                          </a:solidFill>
                          <a:effectLst/>
                          <a:latin typeface="Arial Black" pitchFamily="34" charset="0"/>
                        </a:rPr>
                        <a:t>Failure Audit</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smtClean="0">
                          <a:ln>
                            <a:noFill/>
                          </a:ln>
                          <a:solidFill>
                            <a:schemeClr val="tx2"/>
                          </a:solidFill>
                          <a:effectLst/>
                          <a:latin typeface="Arial Black" pitchFamily="34" charset="0"/>
                        </a:rPr>
                        <a:t>Security access attempts those were unsuccessful. This may indicate a possible security breach.</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1200" b="0" i="0" u="none" strike="noStrike" cap="none" normalizeH="0" baseline="0" smtClean="0">
                        <a:ln>
                          <a:noFill/>
                        </a:ln>
                        <a:solidFill>
                          <a:schemeClr val="tx2"/>
                        </a:solidFill>
                        <a:effectLst/>
                        <a:latin typeface="Arial Black" pitchFamily="34"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34" name="Slide Number Placeholder 2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E4F7FB83-EE23-4493-80C3-4CFA35530EC1}" type="slidenum">
              <a:rPr lang="en-US" altLang="en-US">
                <a:solidFill>
                  <a:srgbClr val="FFFFFF"/>
                </a:solidFill>
              </a:rPr>
              <a:pPr/>
              <a:t>55</a:t>
            </a:fld>
            <a:endParaRPr lang="en-US" altLang="en-US">
              <a:solidFill>
                <a:srgbClr val="FFFFFF"/>
              </a:solidFill>
            </a:endParaRPr>
          </a:p>
        </p:txBody>
      </p:sp>
    </p:spTree>
    <p:extLst>
      <p:ext uri="{BB962C8B-B14F-4D97-AF65-F5344CB8AC3E}">
        <p14:creationId xmlns:p14="http://schemas.microsoft.com/office/powerpoint/2010/main" val="39151487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fontAlgn="auto" hangingPunct="1">
              <a:spcAft>
                <a:spcPts val="0"/>
              </a:spcAft>
              <a:defRPr/>
            </a:pPr>
            <a:r>
              <a:rPr lang="en-US" b="1"/>
              <a:t>Device Manager</a:t>
            </a:r>
            <a:br>
              <a:rPr lang="en-US" b="1"/>
            </a:br>
            <a:endParaRPr lang="en-US" b="1"/>
          </a:p>
        </p:txBody>
      </p:sp>
      <p:sp>
        <p:nvSpPr>
          <p:cNvPr id="44035" name="Rectangle 3"/>
          <p:cNvSpPr>
            <a:spLocks noGrp="1" noChangeArrowheads="1"/>
          </p:cNvSpPr>
          <p:nvPr>
            <p:ph sz="quarter" idx="1"/>
          </p:nvPr>
        </p:nvSpPr>
        <p:spPr>
          <a:xfrm>
            <a:off x="457200" y="1600200"/>
            <a:ext cx="7467600" cy="4873625"/>
          </a:xfrm>
        </p:spPr>
        <p:txBody>
          <a:bodyPr/>
          <a:lstStyle/>
          <a:p>
            <a:pPr eaLnBrk="1" hangingPunct="1">
              <a:lnSpc>
                <a:spcPct val="80000"/>
              </a:lnSpc>
            </a:pPr>
            <a:r>
              <a:rPr lang="en-US" altLang="en-US" sz="2800" smtClean="0"/>
              <a:t>The windows device manager (accessible from the system properties&gt;hardware tab, through computer management, or by running DEVMGMT.MSC) reports on hardware and reconfigures devices, you can;</a:t>
            </a:r>
          </a:p>
          <a:p>
            <a:pPr eaLnBrk="1" hangingPunct="1">
              <a:lnSpc>
                <a:spcPct val="80000"/>
              </a:lnSpc>
            </a:pPr>
            <a:r>
              <a:rPr lang="en-US" altLang="en-US" sz="2800" smtClean="0"/>
              <a:t>View the current hardware configuration and identify conflicts or failures.</a:t>
            </a:r>
          </a:p>
          <a:p>
            <a:pPr eaLnBrk="1" hangingPunct="1">
              <a:lnSpc>
                <a:spcPct val="80000"/>
              </a:lnSpc>
            </a:pPr>
            <a:r>
              <a:rPr lang="en-US" altLang="en-US" sz="2800" smtClean="0"/>
              <a:t>Edit the resources used by a given device (such as IRG or DMA)</a:t>
            </a:r>
          </a:p>
          <a:p>
            <a:pPr eaLnBrk="1" hangingPunct="1">
              <a:lnSpc>
                <a:spcPct val="80000"/>
              </a:lnSpc>
            </a:pPr>
            <a:r>
              <a:rPr lang="en-US" altLang="en-US" sz="2800" smtClean="0"/>
              <a:t>Updates and replaces the driver being used by a device</a:t>
            </a:r>
          </a:p>
          <a:p>
            <a:pPr eaLnBrk="1" hangingPunct="1">
              <a:lnSpc>
                <a:spcPct val="80000"/>
              </a:lnSpc>
            </a:pPr>
            <a:r>
              <a:rPr lang="en-US" altLang="en-US" sz="2800" smtClean="0"/>
              <a:t>Remove or disable a device</a:t>
            </a:r>
          </a:p>
          <a:p>
            <a:pPr eaLnBrk="1" hangingPunct="1">
              <a:lnSpc>
                <a:spcPct val="80000"/>
              </a:lnSpc>
            </a:pPr>
            <a:endParaRPr lang="en-US" altLang="en-US" sz="2000" smtClean="0"/>
          </a:p>
        </p:txBody>
      </p:sp>
      <p:sp>
        <p:nvSpPr>
          <p:cNvPr id="4403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69536E08-4336-46F9-AFB0-845EE546A0B6}" type="slidenum">
              <a:rPr lang="en-US" altLang="en-US">
                <a:solidFill>
                  <a:srgbClr val="FFFFFF"/>
                </a:solidFill>
              </a:rPr>
              <a:pPr/>
              <a:t>56</a:t>
            </a:fld>
            <a:endParaRPr lang="en-US" altLang="en-US">
              <a:solidFill>
                <a:srgbClr val="FFFFFF"/>
              </a:solidFill>
            </a:endParaRPr>
          </a:p>
        </p:txBody>
      </p:sp>
    </p:spTree>
    <p:extLst>
      <p:ext uri="{BB962C8B-B14F-4D97-AF65-F5344CB8AC3E}">
        <p14:creationId xmlns:p14="http://schemas.microsoft.com/office/powerpoint/2010/main" val="34030688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0"/>
            <a:ext cx="7772400" cy="688975"/>
          </a:xfrm>
        </p:spPr>
        <p:txBody>
          <a:bodyPr>
            <a:normAutofit fontScale="90000"/>
          </a:bodyPr>
          <a:lstStyle/>
          <a:p>
            <a:pPr eaLnBrk="1" fontAlgn="auto" hangingPunct="1">
              <a:spcAft>
                <a:spcPts val="0"/>
              </a:spcAft>
              <a:defRPr/>
            </a:pPr>
            <a:r>
              <a:rPr lang="en-US" sz="4000" b="1"/>
              <a:t>System Information</a:t>
            </a:r>
          </a:p>
        </p:txBody>
      </p:sp>
      <p:sp>
        <p:nvSpPr>
          <p:cNvPr id="45059" name="Rectangle 3"/>
          <p:cNvSpPr>
            <a:spLocks noGrp="1" noChangeArrowheads="1"/>
          </p:cNvSpPr>
          <p:nvPr>
            <p:ph sz="quarter" idx="1"/>
          </p:nvPr>
        </p:nvSpPr>
        <p:spPr>
          <a:xfrm>
            <a:off x="685800" y="914400"/>
            <a:ext cx="8229600" cy="5181600"/>
          </a:xfrm>
        </p:spPr>
        <p:txBody>
          <a:bodyPr/>
          <a:lstStyle/>
          <a:p>
            <a:pPr eaLnBrk="1" hangingPunct="1"/>
            <a:r>
              <a:rPr lang="en-US" altLang="en-US" sz="2800" smtClean="0"/>
              <a:t>The system information (MSINFO32.EXE), (WINMSD) application provides a windows interface to some of the configuration information contained in the registry. This information can also be printed to provide detailed reports. This application provides the following information</a:t>
            </a:r>
          </a:p>
        </p:txBody>
      </p:sp>
      <p:sp>
        <p:nvSpPr>
          <p:cNvPr id="4506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A8BC4CDE-1665-4FC2-A65B-330B6A6A9601}" type="slidenum">
              <a:rPr lang="en-US" altLang="en-US">
                <a:solidFill>
                  <a:srgbClr val="FFFFFF"/>
                </a:solidFill>
              </a:rPr>
              <a:pPr/>
              <a:t>57</a:t>
            </a:fld>
            <a:endParaRPr lang="en-US" altLang="en-US">
              <a:solidFill>
                <a:srgbClr val="FFFFFF"/>
              </a:solidFill>
            </a:endParaRPr>
          </a:p>
        </p:txBody>
      </p:sp>
    </p:spTree>
    <p:extLst>
      <p:ext uri="{BB962C8B-B14F-4D97-AF65-F5344CB8AC3E}">
        <p14:creationId xmlns:p14="http://schemas.microsoft.com/office/powerpoint/2010/main" val="10197755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0"/>
            <a:ext cx="7772400" cy="849313"/>
          </a:xfrm>
        </p:spPr>
        <p:txBody>
          <a:bodyPr/>
          <a:lstStyle/>
          <a:p>
            <a:pPr eaLnBrk="1" fontAlgn="auto" hangingPunct="1">
              <a:spcAft>
                <a:spcPts val="0"/>
              </a:spcAft>
              <a:defRPr/>
            </a:pPr>
            <a:r>
              <a:rPr lang="en-US" b="1"/>
              <a:t>System Information</a:t>
            </a:r>
          </a:p>
        </p:txBody>
      </p:sp>
      <p:sp>
        <p:nvSpPr>
          <p:cNvPr id="46083" name="Rectangle 3"/>
          <p:cNvSpPr>
            <a:spLocks noGrp="1" noChangeArrowheads="1"/>
          </p:cNvSpPr>
          <p:nvPr>
            <p:ph type="body" sz="half" idx="1"/>
          </p:nvPr>
        </p:nvSpPr>
        <p:spPr>
          <a:xfrm>
            <a:off x="228600" y="762000"/>
            <a:ext cx="8915400" cy="1524000"/>
          </a:xfrm>
        </p:spPr>
        <p:txBody>
          <a:bodyPr/>
          <a:lstStyle/>
          <a:p>
            <a:pPr eaLnBrk="1" hangingPunct="1">
              <a:lnSpc>
                <a:spcPct val="80000"/>
              </a:lnSpc>
            </a:pPr>
            <a:endParaRPr lang="en-US" altLang="en-US" sz="2000" b="1" smtClean="0"/>
          </a:p>
          <a:p>
            <a:pPr eaLnBrk="1" hangingPunct="1">
              <a:lnSpc>
                <a:spcPct val="80000"/>
              </a:lnSpc>
            </a:pPr>
            <a:r>
              <a:rPr lang="en-US" altLang="en-US" sz="2000" smtClean="0"/>
              <a:t>The system information (MSINFO32.EXE), (WINMSD) application provides a windows interface to some of the configuration information contained in the registry. This application provides the following information</a:t>
            </a:r>
          </a:p>
          <a:p>
            <a:pPr eaLnBrk="1" hangingPunct="1">
              <a:lnSpc>
                <a:spcPct val="80000"/>
              </a:lnSpc>
            </a:pPr>
            <a:endParaRPr lang="en-US" altLang="en-US" sz="2000" smtClean="0"/>
          </a:p>
        </p:txBody>
      </p:sp>
      <p:pic>
        <p:nvPicPr>
          <p:cNvPr id="46084" name="Picture 2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6000" t="40340" r="12000" b="22221"/>
          <a:stretch>
            <a:fillRect/>
          </a:stretch>
        </p:blipFill>
        <p:spPr>
          <a:xfrm>
            <a:off x="381000" y="2286000"/>
            <a:ext cx="8458200" cy="4465638"/>
          </a:xfrm>
        </p:spPr>
      </p:pic>
      <p:sp>
        <p:nvSpPr>
          <p:cNvPr id="4608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CFAE18A3-B7BA-4383-A278-564206AD2656}" type="slidenum">
              <a:rPr lang="en-US" altLang="en-US">
                <a:solidFill>
                  <a:srgbClr val="FFFFFF"/>
                </a:solidFill>
              </a:rPr>
              <a:pPr/>
              <a:t>58</a:t>
            </a:fld>
            <a:endParaRPr lang="en-US" altLang="en-US">
              <a:solidFill>
                <a:srgbClr val="FFFFFF"/>
              </a:solidFill>
            </a:endParaRPr>
          </a:p>
        </p:txBody>
      </p:sp>
    </p:spTree>
    <p:extLst>
      <p:ext uri="{BB962C8B-B14F-4D97-AF65-F5344CB8AC3E}">
        <p14:creationId xmlns:p14="http://schemas.microsoft.com/office/powerpoint/2010/main" val="2659831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01625"/>
            <a:ext cx="7772400" cy="460375"/>
          </a:xfrm>
        </p:spPr>
        <p:txBody>
          <a:bodyPr>
            <a:normAutofit fontScale="90000"/>
          </a:bodyPr>
          <a:lstStyle/>
          <a:p>
            <a:pPr eaLnBrk="1" fontAlgn="auto" hangingPunct="1">
              <a:spcAft>
                <a:spcPts val="0"/>
              </a:spcAft>
              <a:defRPr/>
            </a:pPr>
            <a:r>
              <a:rPr lang="en-US" sz="2800"/>
              <a:t>Troubleshooting Applications </a:t>
            </a:r>
          </a:p>
        </p:txBody>
      </p:sp>
      <p:sp>
        <p:nvSpPr>
          <p:cNvPr id="47107" name="Rectangle 3"/>
          <p:cNvSpPr>
            <a:spLocks noGrp="1" noChangeArrowheads="1"/>
          </p:cNvSpPr>
          <p:nvPr>
            <p:ph sz="quarter" idx="1"/>
          </p:nvPr>
        </p:nvSpPr>
        <p:spPr>
          <a:xfrm>
            <a:off x="685800" y="838200"/>
            <a:ext cx="8153400" cy="5791200"/>
          </a:xfrm>
        </p:spPr>
        <p:txBody>
          <a:bodyPr>
            <a:normAutofit fontScale="92500" lnSpcReduction="10000"/>
          </a:bodyPr>
          <a:lstStyle/>
          <a:p>
            <a:pPr marL="609600" indent="-609600" eaLnBrk="1" hangingPunct="1">
              <a:lnSpc>
                <a:spcPct val="90000"/>
              </a:lnSpc>
            </a:pPr>
            <a:r>
              <a:rPr lang="en-US" altLang="en-US" b="1" smtClean="0"/>
              <a:t>Installation. </a:t>
            </a:r>
            <a:r>
              <a:rPr lang="en-US" altLang="en-US" smtClean="0"/>
              <a:t>If an application will not install, the first thing to do is to check that the system meets the hardware and operating system requirements. </a:t>
            </a:r>
          </a:p>
          <a:p>
            <a:pPr marL="609600" indent="-609600" eaLnBrk="1" hangingPunct="1">
              <a:lnSpc>
                <a:spcPct val="90000"/>
              </a:lnSpc>
            </a:pPr>
            <a:r>
              <a:rPr lang="en-US" altLang="en-US" b="1" smtClean="0"/>
              <a:t>Load Errors.</a:t>
            </a:r>
            <a:r>
              <a:rPr lang="en-US" altLang="en-US" smtClean="0"/>
              <a:t> If an application will not load, the best course is probably to try reinstalling it. If the user receives an error such as ‘Access denied’, they need to be granted permissions on the folder containing the application.</a:t>
            </a:r>
            <a:endParaRPr lang="en-US" altLang="en-US" b="1" smtClean="0"/>
          </a:p>
          <a:p>
            <a:pPr marL="609600" indent="-609600" eaLnBrk="1" hangingPunct="1">
              <a:lnSpc>
                <a:spcPct val="90000"/>
              </a:lnSpc>
            </a:pPr>
            <a:r>
              <a:rPr lang="en-US" altLang="en-US" b="1" smtClean="0"/>
              <a:t>User Errors.</a:t>
            </a:r>
            <a:r>
              <a:rPr lang="en-US" altLang="en-US" smtClean="0"/>
              <a:t> If a user encounters an ‘invalid working directory’ or ‘file not found’ error, the cause is like to be either that the file or folder has been renamed or deleted or that the disk holding the file is not available.</a:t>
            </a:r>
          </a:p>
        </p:txBody>
      </p:sp>
      <p:sp>
        <p:nvSpPr>
          <p:cNvPr id="4710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AFEA80C5-C37E-4046-8A64-14B992AF795A}" type="slidenum">
              <a:rPr lang="en-US" altLang="en-US">
                <a:solidFill>
                  <a:srgbClr val="FFFFFF"/>
                </a:solidFill>
              </a:rPr>
              <a:pPr/>
              <a:t>59</a:t>
            </a:fld>
            <a:endParaRPr lang="en-US" altLang="en-US">
              <a:solidFill>
                <a:srgbClr val="FFFFFF"/>
              </a:solidFill>
            </a:endParaRPr>
          </a:p>
        </p:txBody>
      </p:sp>
    </p:spTree>
    <p:extLst>
      <p:ext uri="{BB962C8B-B14F-4D97-AF65-F5344CB8AC3E}">
        <p14:creationId xmlns:p14="http://schemas.microsoft.com/office/powerpoint/2010/main" val="400389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hlinkClick r:id="rId2"/>
              </a:rPr>
              <a:t>Reduce Computer Problems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Create a System Restore Point </a:t>
            </a:r>
          </a:p>
          <a:p>
            <a:pPr lvl="1"/>
            <a:r>
              <a:rPr lang="en-US" dirty="0" smtClean="0"/>
              <a:t>Before you install any new software on your system, always create a System Restore point. Some software can play havoc to your system causing all sorts of strange problems. System Restore helps you restore your computer's system files to an earlier point in time when your system was working well. </a:t>
            </a:r>
          </a:p>
          <a:p>
            <a:endParaRPr lang="en-US" dirty="0" smtClean="0"/>
          </a:p>
          <a:p>
            <a:pPr lvl="1"/>
            <a:r>
              <a:rPr lang="en-US" dirty="0" smtClean="0"/>
              <a:t>It's a safe way to undo system changes to your computer without affecting your personal files, such as e‑mail, documents or photos. Having a restore point can significantly reduce your downtime. Plus this functionality is built right into Windows so there is really no reason not to do it. </a:t>
            </a:r>
          </a:p>
          <a:p>
            <a:endParaRPr lang="en-US" dirty="0" smtClean="0"/>
          </a:p>
          <a:p>
            <a:endParaRPr lang="en-US" dirty="0"/>
          </a:p>
        </p:txBody>
      </p:sp>
    </p:spTree>
    <p:extLst>
      <p:ext uri="{BB962C8B-B14F-4D97-AF65-F5344CB8AC3E}">
        <p14:creationId xmlns:p14="http://schemas.microsoft.com/office/powerpoint/2010/main" val="19182683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sz="quarter" idx="1"/>
          </p:nvPr>
        </p:nvSpPr>
        <p:spPr>
          <a:xfrm>
            <a:off x="685800" y="304800"/>
            <a:ext cx="8153400" cy="6248400"/>
          </a:xfrm>
        </p:spPr>
        <p:txBody>
          <a:bodyPr/>
          <a:lstStyle/>
          <a:p>
            <a:pPr eaLnBrk="1" hangingPunct="1">
              <a:lnSpc>
                <a:spcPct val="80000"/>
              </a:lnSpc>
              <a:buFont typeface="Wingdings" panose="05000000000000000000" pitchFamily="2" charset="2"/>
              <a:buNone/>
            </a:pPr>
            <a:endParaRPr lang="en-US" altLang="en-US" sz="2200" b="1" smtClean="0"/>
          </a:p>
          <a:p>
            <a:pPr eaLnBrk="1" hangingPunct="1">
              <a:lnSpc>
                <a:spcPct val="80000"/>
              </a:lnSpc>
              <a:buFont typeface="Wingdings" panose="05000000000000000000" pitchFamily="2" charset="2"/>
              <a:buNone/>
            </a:pPr>
            <a:endParaRPr lang="en-US" altLang="en-US" sz="2200" smtClean="0"/>
          </a:p>
          <a:p>
            <a:pPr eaLnBrk="1" hangingPunct="1">
              <a:lnSpc>
                <a:spcPct val="80000"/>
              </a:lnSpc>
            </a:pPr>
            <a:r>
              <a:rPr lang="en-US" altLang="en-US" sz="2800" smtClean="0"/>
              <a:t>Dr.Watson. When a program stops responding or crashes; a Dr Watson (DRWTSN32.EXE) will attempt to generate an error log (DRWTSN32.LOG). The error log can be sent to the application developer to assist them in troubleshooting. The default location for the log file is C:\Documents and Settings\All Users\Application data\Microsoft\Dr Watson</a:t>
            </a:r>
          </a:p>
          <a:p>
            <a:pPr eaLnBrk="1" hangingPunct="1">
              <a:lnSpc>
                <a:spcPct val="80000"/>
              </a:lnSpc>
            </a:pPr>
            <a:endParaRPr lang="en-US" altLang="en-US" sz="2200" smtClean="0"/>
          </a:p>
        </p:txBody>
      </p:sp>
      <p:sp>
        <p:nvSpPr>
          <p:cNvPr id="4915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14C7E80B-5BA9-45E0-9FA9-BFE0E0CA370E}" type="slidenum">
              <a:rPr lang="en-US" altLang="en-US">
                <a:solidFill>
                  <a:srgbClr val="FFFFFF"/>
                </a:solidFill>
              </a:rPr>
              <a:pPr/>
              <a:t>60</a:t>
            </a:fld>
            <a:endParaRPr lang="en-US" altLang="en-US">
              <a:solidFill>
                <a:srgbClr val="FFFFFF"/>
              </a:solidFill>
            </a:endParaRPr>
          </a:p>
        </p:txBody>
      </p:sp>
    </p:spTree>
    <p:extLst>
      <p:ext uri="{BB962C8B-B14F-4D97-AF65-F5344CB8AC3E}">
        <p14:creationId xmlns:p14="http://schemas.microsoft.com/office/powerpoint/2010/main" val="27793488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1625"/>
            <a:ext cx="7772400" cy="688975"/>
          </a:xfrm>
        </p:spPr>
        <p:txBody>
          <a:bodyPr>
            <a:normAutofit fontScale="90000"/>
          </a:bodyPr>
          <a:lstStyle/>
          <a:p>
            <a:pPr eaLnBrk="1" fontAlgn="auto" hangingPunct="1">
              <a:spcAft>
                <a:spcPts val="0"/>
              </a:spcAft>
              <a:defRPr/>
            </a:pPr>
            <a:r>
              <a:rPr lang="en-US" sz="4000" b="1"/>
              <a:t>File Attributes</a:t>
            </a:r>
          </a:p>
        </p:txBody>
      </p:sp>
      <p:sp>
        <p:nvSpPr>
          <p:cNvPr id="50179" name="Rectangle 3"/>
          <p:cNvSpPr>
            <a:spLocks noGrp="1" noChangeArrowheads="1"/>
          </p:cNvSpPr>
          <p:nvPr>
            <p:ph sz="quarter" idx="1"/>
          </p:nvPr>
        </p:nvSpPr>
        <p:spPr>
          <a:xfrm>
            <a:off x="381000" y="1295400"/>
            <a:ext cx="8458200" cy="4953000"/>
          </a:xfrm>
        </p:spPr>
        <p:txBody>
          <a:bodyPr>
            <a:normAutofit fontScale="92500" lnSpcReduction="10000"/>
          </a:bodyPr>
          <a:lstStyle/>
          <a:p>
            <a:pPr eaLnBrk="1" hangingPunct="1">
              <a:lnSpc>
                <a:spcPct val="80000"/>
              </a:lnSpc>
            </a:pPr>
            <a:r>
              <a:rPr lang="en-US" altLang="en-US" smtClean="0"/>
              <a:t>When you attempt to move or delete files, you may receive an |Access denied message. This indicates that the file is protected through its file attributes. The attributes that can be set for a file are as follows;</a:t>
            </a:r>
          </a:p>
          <a:p>
            <a:pPr eaLnBrk="1" hangingPunct="1">
              <a:lnSpc>
                <a:spcPct val="80000"/>
              </a:lnSpc>
            </a:pPr>
            <a:r>
              <a:rPr lang="en-US" altLang="en-US" b="1" smtClean="0"/>
              <a:t>Read only</a:t>
            </a:r>
            <a:r>
              <a:rPr lang="en-US" altLang="en-US" smtClean="0"/>
              <a:t>-if set, prevents changes being saved back to the file (write-protected)</a:t>
            </a:r>
          </a:p>
          <a:p>
            <a:pPr eaLnBrk="1" hangingPunct="1">
              <a:lnSpc>
                <a:spcPct val="80000"/>
              </a:lnSpc>
            </a:pPr>
            <a:r>
              <a:rPr lang="en-US" altLang="en-US" b="1" smtClean="0"/>
              <a:t>Hidden</a:t>
            </a:r>
            <a:r>
              <a:rPr lang="en-US" altLang="en-US" smtClean="0"/>
              <a:t>-conceals the file from normal directory listings</a:t>
            </a:r>
          </a:p>
          <a:p>
            <a:pPr eaLnBrk="1" hangingPunct="1">
              <a:lnSpc>
                <a:spcPct val="80000"/>
              </a:lnSpc>
            </a:pPr>
            <a:r>
              <a:rPr lang="en-US" altLang="en-US" b="1" smtClean="0"/>
              <a:t>System</a:t>
            </a:r>
            <a:r>
              <a:rPr lang="en-US" altLang="en-US" smtClean="0"/>
              <a:t>-marks the file as important to the OS.The attributes of a system file cannot be changed without first removing the system.</a:t>
            </a:r>
          </a:p>
          <a:p>
            <a:pPr eaLnBrk="1" hangingPunct="1">
              <a:lnSpc>
                <a:spcPct val="80000"/>
              </a:lnSpc>
            </a:pPr>
            <a:r>
              <a:rPr lang="en-US" altLang="en-US" b="1" smtClean="0"/>
              <a:t>Archive</a:t>
            </a:r>
            <a:r>
              <a:rPr lang="en-US" altLang="en-US" smtClean="0"/>
              <a:t>-when set, shows that a file has been modified and not backed up</a:t>
            </a:r>
          </a:p>
          <a:p>
            <a:pPr eaLnBrk="1" hangingPunct="1">
              <a:lnSpc>
                <a:spcPct val="80000"/>
              </a:lnSpc>
            </a:pPr>
            <a:endParaRPr lang="en-US" altLang="en-US" smtClean="0"/>
          </a:p>
        </p:txBody>
      </p:sp>
      <p:sp>
        <p:nvSpPr>
          <p:cNvPr id="5018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C5A5E94F-386F-4EFA-93A8-43B0BCC6703B}" type="slidenum">
              <a:rPr lang="en-US" altLang="en-US">
                <a:solidFill>
                  <a:srgbClr val="FFFFFF"/>
                </a:solidFill>
              </a:rPr>
              <a:pPr/>
              <a:t>61</a:t>
            </a:fld>
            <a:endParaRPr lang="en-US" altLang="en-US">
              <a:solidFill>
                <a:srgbClr val="FFFFFF"/>
              </a:solidFill>
            </a:endParaRPr>
          </a:p>
        </p:txBody>
      </p:sp>
    </p:spTree>
    <p:extLst>
      <p:ext uri="{BB962C8B-B14F-4D97-AF65-F5344CB8AC3E}">
        <p14:creationId xmlns:p14="http://schemas.microsoft.com/office/powerpoint/2010/main" val="41369064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57206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8080" cy="411162"/>
          </a:xfrm>
        </p:spPr>
        <p:txBody>
          <a:bodyPr>
            <a:normAutofit fontScale="90000"/>
          </a:bodyPr>
          <a:lstStyle/>
          <a:p>
            <a:r>
              <a:rPr lang="en-US" dirty="0"/>
              <a:t>Cont’d</a:t>
            </a:r>
          </a:p>
        </p:txBody>
      </p:sp>
      <p:sp>
        <p:nvSpPr>
          <p:cNvPr id="3" name="Content Placeholder 2"/>
          <p:cNvSpPr>
            <a:spLocks noGrp="1"/>
          </p:cNvSpPr>
          <p:nvPr>
            <p:ph idx="1"/>
          </p:nvPr>
        </p:nvSpPr>
        <p:spPr>
          <a:xfrm>
            <a:off x="1066800" y="685800"/>
            <a:ext cx="7866888" cy="5562600"/>
          </a:xfrm>
        </p:spPr>
        <p:txBody>
          <a:bodyPr>
            <a:normAutofit fontScale="92500" lnSpcReduction="10000"/>
          </a:bodyPr>
          <a:lstStyle/>
          <a:p>
            <a:r>
              <a:rPr lang="en-US" b="1" dirty="0" smtClean="0"/>
              <a:t>Defragment and Check Your Hard Drive for Errors Regularly </a:t>
            </a:r>
          </a:p>
          <a:p>
            <a:pPr lvl="2"/>
            <a:r>
              <a:rPr lang="en-US" dirty="0" smtClean="0"/>
              <a:t>In order to help maintain the integrity of your data there are two hard drive tests that you should run at least once a month. The first is to Defragment your hard drive. Over the course of regular use, your files get fragmented or spread out all over your hard drive. So while an MP3 or WMV file appears as a single file to you in Windows Explorer, small pieces of the file could literally be spread across the entire hard drive. </a:t>
            </a:r>
          </a:p>
          <a:p>
            <a:endParaRPr lang="en-US" dirty="0" smtClean="0"/>
          </a:p>
          <a:p>
            <a:pPr lvl="2"/>
            <a:r>
              <a:rPr lang="en-US" dirty="0" smtClean="0"/>
              <a:t>Gathering all of these distant pieces back together into a single contiguous file makes file access faster. Depending on how fragmented the data on your drive is, defragmenting it could make your system noticeably faster. </a:t>
            </a:r>
          </a:p>
          <a:p>
            <a:endParaRPr lang="en-US" dirty="0"/>
          </a:p>
        </p:txBody>
      </p:sp>
    </p:spTree>
    <p:extLst>
      <p:ext uri="{BB962C8B-B14F-4D97-AF65-F5344CB8AC3E}">
        <p14:creationId xmlns:p14="http://schemas.microsoft.com/office/powerpoint/2010/main" val="3170963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8080" cy="487362"/>
          </a:xfrm>
        </p:spPr>
        <p:txBody>
          <a:bodyPr>
            <a:normAutofit fontScale="90000"/>
          </a:bodyPr>
          <a:lstStyle/>
          <a:p>
            <a:r>
              <a:rPr lang="en-US" dirty="0" smtClean="0"/>
              <a:t>Cont’d</a:t>
            </a:r>
            <a:endParaRPr lang="en-US" dirty="0"/>
          </a:p>
        </p:txBody>
      </p:sp>
      <p:sp>
        <p:nvSpPr>
          <p:cNvPr id="3" name="Content Placeholder 2"/>
          <p:cNvSpPr>
            <a:spLocks noGrp="1"/>
          </p:cNvSpPr>
          <p:nvPr>
            <p:ph idx="1"/>
          </p:nvPr>
        </p:nvSpPr>
        <p:spPr>
          <a:xfrm>
            <a:off x="1066800" y="914400"/>
            <a:ext cx="7866888" cy="5334000"/>
          </a:xfrm>
        </p:spPr>
        <p:txBody>
          <a:bodyPr>
            <a:normAutofit/>
          </a:bodyPr>
          <a:lstStyle/>
          <a:p>
            <a:r>
              <a:rPr lang="en-US" b="1" dirty="0" smtClean="0"/>
              <a:t>Use a good anti-virus program.</a:t>
            </a:r>
          </a:p>
          <a:p>
            <a:pPr lvl="2"/>
            <a:r>
              <a:rPr lang="en-US" dirty="0" smtClean="0"/>
              <a:t> This is the most important piece of work in preventive maintenance. Installing the anti virus program is not good enough. You should do following as well: Set-up the program to download and install updates automatically.</a:t>
            </a:r>
          </a:p>
          <a:p>
            <a:endParaRPr lang="en-US" dirty="0" smtClean="0">
              <a:effectLst/>
            </a:endParaRPr>
          </a:p>
          <a:p>
            <a:pPr lvl="2"/>
            <a:r>
              <a:rPr lang="en-US" dirty="0" smtClean="0"/>
              <a:t>Schedule periodic full system scans.</a:t>
            </a:r>
          </a:p>
          <a:p>
            <a:endParaRPr lang="en-US" dirty="0" smtClean="0">
              <a:effectLst/>
            </a:endParaRPr>
          </a:p>
          <a:p>
            <a:pPr lvl="2"/>
            <a:r>
              <a:rPr lang="en-US" dirty="0" smtClean="0"/>
              <a:t>Check the virus definitions date regularly and see whether it is up to date.</a:t>
            </a:r>
          </a:p>
          <a:p>
            <a:endParaRPr lang="en-US" dirty="0"/>
          </a:p>
        </p:txBody>
      </p:sp>
    </p:spTree>
    <p:extLst>
      <p:ext uri="{BB962C8B-B14F-4D97-AF65-F5344CB8AC3E}">
        <p14:creationId xmlns:p14="http://schemas.microsoft.com/office/powerpoint/2010/main" val="2902256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8080" cy="457200"/>
          </a:xfrm>
        </p:spPr>
        <p:txBody>
          <a:bodyPr>
            <a:normAutofit fontScale="90000"/>
          </a:bodyPr>
          <a:lstStyle/>
          <a:p>
            <a:r>
              <a:rPr lang="en-US" dirty="0"/>
              <a:t>Cont’d</a:t>
            </a:r>
          </a:p>
        </p:txBody>
      </p:sp>
      <p:sp>
        <p:nvSpPr>
          <p:cNvPr id="3" name="Content Placeholder 2"/>
          <p:cNvSpPr>
            <a:spLocks noGrp="1"/>
          </p:cNvSpPr>
          <p:nvPr>
            <p:ph idx="1"/>
          </p:nvPr>
        </p:nvSpPr>
        <p:spPr>
          <a:xfrm>
            <a:off x="1066800" y="838200"/>
            <a:ext cx="7924800" cy="5287963"/>
          </a:xfrm>
        </p:spPr>
        <p:txBody>
          <a:bodyPr>
            <a:normAutofit fontScale="85000" lnSpcReduction="10000"/>
          </a:bodyPr>
          <a:lstStyle/>
          <a:p>
            <a:r>
              <a:rPr lang="en-US" b="1" dirty="0" smtClean="0"/>
              <a:t>Keep Your Spyware and </a:t>
            </a:r>
            <a:r>
              <a:rPr lang="en-US" b="1" dirty="0" err="1" smtClean="0"/>
              <a:t>AntiVirus</a:t>
            </a:r>
            <a:r>
              <a:rPr lang="en-US" b="1" dirty="0" smtClean="0"/>
              <a:t> Programs Updated</a:t>
            </a:r>
          </a:p>
          <a:p>
            <a:pPr lvl="2"/>
            <a:r>
              <a:rPr lang="en-US" dirty="0" smtClean="0"/>
              <a:t>No matter how good your spyware and antivirus software is, if it’s not updated or, worse, not running at all, then it won’t do you any good. Most antivirus applications load an icon in the Windows tray, which lets you verify its status at a glance. Always verify that the application is running after starting Windows. </a:t>
            </a:r>
          </a:p>
          <a:p>
            <a:endParaRPr lang="en-US" dirty="0" smtClean="0"/>
          </a:p>
          <a:p>
            <a:pPr lvl="2"/>
            <a:r>
              <a:rPr lang="en-US" dirty="0" smtClean="0"/>
              <a:t>In addition, these applications should be configured to perform definition updates everyday and complete system scans should take place at least once a week. Should you need a new antivirus scanner, I suggest using </a:t>
            </a:r>
            <a:r>
              <a:rPr lang="en-US" b="1" dirty="0" smtClean="0">
                <a:hlinkClick r:id="rId2"/>
              </a:rPr>
              <a:t>Avira </a:t>
            </a:r>
            <a:r>
              <a:rPr lang="en-US" b="1" dirty="0" err="1" smtClean="0">
                <a:hlinkClick r:id="rId2"/>
              </a:rPr>
              <a:t>Antivir</a:t>
            </a:r>
            <a:r>
              <a:rPr lang="en-US" dirty="0" smtClean="0"/>
              <a:t>. Not only is it free, but it always performs near to, if not at, the top of most comparison tests. To combat malware, I suggest </a:t>
            </a:r>
            <a:r>
              <a:rPr lang="en-US" b="1" dirty="0" smtClean="0">
                <a:hlinkClick r:id="rId3"/>
              </a:rPr>
              <a:t>A-Squared</a:t>
            </a:r>
            <a:r>
              <a:rPr lang="en-US" dirty="0" smtClean="0"/>
              <a:t> and </a:t>
            </a:r>
            <a:r>
              <a:rPr lang="en-US" b="1" dirty="0" err="1" smtClean="0">
                <a:hlinkClick r:id="rId4"/>
              </a:rPr>
              <a:t>Malwarebytes</a:t>
            </a:r>
            <a:r>
              <a:rPr lang="en-US" b="1" dirty="0" smtClean="0">
                <a:hlinkClick r:id="rId4"/>
              </a:rPr>
              <a:t>' Anti-Malware</a:t>
            </a:r>
            <a:r>
              <a:rPr lang="en-US" dirty="0" smtClean="0"/>
              <a:t>. Both are critically renowned for their ease of use and effectiveness; and they’re free. </a:t>
            </a:r>
          </a:p>
          <a:p>
            <a:endParaRPr lang="en-US" dirty="0"/>
          </a:p>
        </p:txBody>
      </p:sp>
    </p:spTree>
    <p:extLst>
      <p:ext uri="{BB962C8B-B14F-4D97-AF65-F5344CB8AC3E}">
        <p14:creationId xmlns:p14="http://schemas.microsoft.com/office/powerpoint/2010/main" val="8334444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269</TotalTime>
  <Words>4649</Words>
  <Application>Microsoft Office PowerPoint</Application>
  <PresentationFormat>On-screen Show (4:3)</PresentationFormat>
  <Paragraphs>365</Paragraphs>
  <Slides>62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 Black</vt:lpstr>
      <vt:lpstr>Gill Sans MT</vt:lpstr>
      <vt:lpstr>Verdana</vt:lpstr>
      <vt:lpstr>Wingdings</vt:lpstr>
      <vt:lpstr>Wingdings 2</vt:lpstr>
      <vt:lpstr>Solstice</vt:lpstr>
      <vt:lpstr>General PC Maintenance</vt:lpstr>
      <vt:lpstr>Definition</vt:lpstr>
      <vt:lpstr>Computer maintenance can be broken down into 2 main areas</vt:lpstr>
      <vt:lpstr>Basic Windows PC Maintenance Tips </vt:lpstr>
      <vt:lpstr>Cont’d</vt:lpstr>
      <vt:lpstr>Reduce Computer Problems</vt:lpstr>
      <vt:lpstr>Cont’d</vt:lpstr>
      <vt:lpstr>Cont’d</vt:lpstr>
      <vt:lpstr>Cont’d</vt:lpstr>
      <vt:lpstr>Cont’d</vt:lpstr>
      <vt:lpstr>Preventive maintenance</vt:lpstr>
      <vt:lpstr>Cont’d</vt:lpstr>
      <vt:lpstr>A list of some preventive maintenance measures</vt:lpstr>
      <vt:lpstr>Tips if you want to extend the life of your PC</vt:lpstr>
      <vt:lpstr>Physical Care </vt:lpstr>
      <vt:lpstr>PowerPoint Presentation</vt:lpstr>
      <vt:lpstr>Internal Performance </vt:lpstr>
      <vt:lpstr>Few things part of your daily routine: </vt:lpstr>
      <vt:lpstr>Cont’d</vt:lpstr>
      <vt:lpstr>Steps</vt:lpstr>
      <vt:lpstr>Cont’d</vt:lpstr>
      <vt:lpstr>Cont’d</vt:lpstr>
      <vt:lpstr>Cont’d</vt:lpstr>
      <vt:lpstr>PowerPoint Presentation</vt:lpstr>
      <vt:lpstr>Troubleshooting</vt:lpstr>
      <vt:lpstr>Definition</vt:lpstr>
      <vt:lpstr>Troubleshooting Procedure</vt:lpstr>
      <vt:lpstr>Crying over it will not help</vt:lpstr>
      <vt:lpstr>Don’t </vt:lpstr>
      <vt:lpstr>You don’t need to shoot it to troubleshoot it</vt:lpstr>
      <vt:lpstr>Frustration is your enemy</vt:lpstr>
      <vt:lpstr>PowerPoint Presentation</vt:lpstr>
      <vt:lpstr>PowerPoint Presentation</vt:lpstr>
      <vt:lpstr>Identify Solutions</vt:lpstr>
      <vt:lpstr>PowerPoint Presentation</vt:lpstr>
      <vt:lpstr>Approaching Troubleshooting </vt:lpstr>
      <vt:lpstr>Approaching Troubleshooting cont </vt:lpstr>
      <vt:lpstr>PowerPoint Presentation</vt:lpstr>
      <vt:lpstr>PowerPoint Presentation</vt:lpstr>
      <vt:lpstr>More tips</vt:lpstr>
      <vt:lpstr>PowerPoint Presentation</vt:lpstr>
      <vt:lpstr>PowerPoint Presentation</vt:lpstr>
      <vt:lpstr>Troubleshooting the operating system/windows</vt:lpstr>
      <vt:lpstr>Troubleshooting the operating system/windows</vt:lpstr>
      <vt:lpstr>some typical startup problems</vt:lpstr>
      <vt:lpstr>some typical startup problems</vt:lpstr>
      <vt:lpstr>Devices</vt:lpstr>
      <vt:lpstr>Devices</vt:lpstr>
      <vt:lpstr>PowerPoint Presentation</vt:lpstr>
      <vt:lpstr>PowerPoint Presentation</vt:lpstr>
      <vt:lpstr>Advanced Startup Options </vt:lpstr>
      <vt:lpstr> Troubleshooting tools</vt:lpstr>
      <vt:lpstr>PowerPoint Presentation</vt:lpstr>
      <vt:lpstr>Diagnosing problems</vt:lpstr>
      <vt:lpstr>The Event viewer displays information as a set of events. The types of events are;</vt:lpstr>
      <vt:lpstr>Device Manager </vt:lpstr>
      <vt:lpstr>System Information</vt:lpstr>
      <vt:lpstr>System Information</vt:lpstr>
      <vt:lpstr>Troubleshooting Applications </vt:lpstr>
      <vt:lpstr>PowerPoint Presentation</vt:lpstr>
      <vt:lpstr>File Attributes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PC Maintenance</dc:title>
  <dc:creator>Bryan Lugemwa</dc:creator>
  <cp:lastModifiedBy>LENOVO</cp:lastModifiedBy>
  <cp:revision>19</cp:revision>
  <dcterms:created xsi:type="dcterms:W3CDTF">2015-02-24T08:48:27Z</dcterms:created>
  <dcterms:modified xsi:type="dcterms:W3CDTF">2024-08-28T03:47:16Z</dcterms:modified>
</cp:coreProperties>
</file>