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94660"/>
  </p:normalViewPr>
  <p:slideViewPr>
    <p:cSldViewPr snapToGrid="0">
      <p:cViewPr varScale="1">
        <p:scale>
          <a:sx n="79" d="100"/>
          <a:sy n="79" d="100"/>
        </p:scale>
        <p:origin x="9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940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445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0003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7168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4064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3615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7803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91684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706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82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1853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886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1912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495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47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7155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534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40">
          <a:fgClr>
            <a:schemeClr val="accent1"/>
          </a:fgClr>
          <a:bgClr>
            <a:schemeClr val="bg1"/>
          </a:bgClr>
        </a:patt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61BEF0D-F0BB-DE4B-95CE-6DB70DBA9567}" type="datetimeFigureOut">
              <a:rPr lang="en-US" smtClean="0"/>
              <a:pPr/>
              <a:t>1/28/2025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3327026"/>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B8C734-85C7-4BE7-BF16-9B893E1A79D8}"/>
              </a:ext>
            </a:extLst>
          </p:cNvPr>
          <p:cNvSpPr>
            <a:spLocks noGrp="1"/>
          </p:cNvSpPr>
          <p:nvPr>
            <p:ph type="title"/>
          </p:nvPr>
        </p:nvSpPr>
        <p:spPr>
          <a:xfrm>
            <a:off x="1154954" y="973667"/>
            <a:ext cx="10215411" cy="847181"/>
          </a:xfrm>
        </p:spPr>
        <p:txBody>
          <a:bodyPr/>
          <a:lstStyle/>
          <a:p>
            <a:pPr algn="ctr"/>
            <a:r>
              <a:rPr lang="en-GB" sz="6000" dirty="0">
                <a:latin typeface="Garamond" panose="02020404030301010803" pitchFamily="18" charset="0"/>
              </a:rPr>
              <a:t>Project Organization</a:t>
            </a:r>
          </a:p>
        </p:txBody>
      </p:sp>
      <p:sp>
        <p:nvSpPr>
          <p:cNvPr id="5" name="Content Placeholder 4">
            <a:extLst>
              <a:ext uri="{FF2B5EF4-FFF2-40B4-BE49-F238E27FC236}">
                <a16:creationId xmlns:a16="http://schemas.microsoft.com/office/drawing/2014/main" id="{58AD3DBD-749D-4E82-B0F8-A4A4CAD0B3F0}"/>
              </a:ext>
            </a:extLst>
          </p:cNvPr>
          <p:cNvSpPr>
            <a:spLocks noGrp="1"/>
          </p:cNvSpPr>
          <p:nvPr>
            <p:ph idx="1"/>
          </p:nvPr>
        </p:nvSpPr>
        <p:spPr>
          <a:xfrm>
            <a:off x="437323" y="2237740"/>
            <a:ext cx="11513488" cy="4481112"/>
          </a:xfrm>
        </p:spPr>
        <p:txBody>
          <a:bodyPr>
            <a:normAutofit/>
          </a:bodyPr>
          <a:lstStyle/>
          <a:p>
            <a:pPr lvl="0"/>
            <a:r>
              <a:rPr lang="en-US" sz="2800" dirty="0">
                <a:latin typeface="Garamond" panose="02020404030301010803" pitchFamily="18" charset="0"/>
              </a:rPr>
              <a:t>Project structure; Functional. Projectized and Matrix Structures</a:t>
            </a:r>
            <a:endParaRPr lang="en-GB" sz="2800" dirty="0">
              <a:latin typeface="Garamond" panose="02020404030301010803" pitchFamily="18" charset="0"/>
            </a:endParaRPr>
          </a:p>
          <a:p>
            <a:pPr lvl="0"/>
            <a:r>
              <a:rPr lang="en-US" sz="2800" dirty="0">
                <a:latin typeface="Garamond" panose="02020404030301010803" pitchFamily="18" charset="0"/>
              </a:rPr>
              <a:t>Project Manager and Project Management Skills</a:t>
            </a:r>
            <a:endParaRPr lang="en-GB" sz="2800" dirty="0">
              <a:latin typeface="Garamond" panose="02020404030301010803" pitchFamily="18" charset="0"/>
            </a:endParaRPr>
          </a:p>
          <a:p>
            <a:pPr lvl="0"/>
            <a:r>
              <a:rPr lang="en-US" sz="2800" dirty="0">
                <a:latin typeface="Garamond" panose="02020404030301010803" pitchFamily="18" charset="0"/>
              </a:rPr>
              <a:t>Project management processes groups </a:t>
            </a:r>
            <a:endParaRPr lang="en-GB" sz="2800" dirty="0">
              <a:latin typeface="Garamond" panose="02020404030301010803" pitchFamily="18" charset="0"/>
            </a:endParaRPr>
          </a:p>
          <a:p>
            <a:pPr lvl="0"/>
            <a:r>
              <a:rPr lang="en-US" sz="2800" dirty="0">
                <a:latin typeface="Garamond" panose="02020404030301010803" pitchFamily="18" charset="0"/>
              </a:rPr>
              <a:t>Project management knowledge areas</a:t>
            </a:r>
            <a:endParaRPr lang="en-GB" sz="2800" dirty="0">
              <a:latin typeface="Garamond" panose="02020404030301010803" pitchFamily="18" charset="0"/>
            </a:endParaRPr>
          </a:p>
          <a:p>
            <a:pPr lvl="0"/>
            <a:r>
              <a:rPr lang="en-US" sz="2800" dirty="0">
                <a:latin typeface="Garamond" panose="02020404030301010803" pitchFamily="18" charset="0"/>
              </a:rPr>
              <a:t>Project Management Key documents </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Project Charter </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 Project management plan</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Work breakdown Structure</a:t>
            </a:r>
            <a:endParaRPr lang="en-GB" sz="2800" dirty="0">
              <a:latin typeface="Garamond" panose="02020404030301010803" pitchFamily="18" charset="0"/>
            </a:endParaRPr>
          </a:p>
          <a:p>
            <a:endParaRPr lang="en-GB" sz="2800" dirty="0">
              <a:latin typeface="Garamond" panose="02020404030301010803" pitchFamily="18" charset="0"/>
            </a:endParaRPr>
          </a:p>
        </p:txBody>
      </p:sp>
    </p:spTree>
    <p:extLst>
      <p:ext uri="{BB962C8B-B14F-4D97-AF65-F5344CB8AC3E}">
        <p14:creationId xmlns:p14="http://schemas.microsoft.com/office/powerpoint/2010/main" val="3833164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54684-8C43-425B-BA1B-C0C2EC4A78D4}"/>
              </a:ext>
            </a:extLst>
          </p:cNvPr>
          <p:cNvSpPr>
            <a:spLocks noGrp="1"/>
          </p:cNvSpPr>
          <p:nvPr>
            <p:ph type="title"/>
          </p:nvPr>
        </p:nvSpPr>
        <p:spPr>
          <a:xfrm>
            <a:off x="1154954" y="973668"/>
            <a:ext cx="10165804" cy="706964"/>
          </a:xfrm>
        </p:spPr>
        <p:txBody>
          <a:bodyPr/>
          <a:lstStyle/>
          <a:p>
            <a:r>
              <a:rPr lang="en-GB" sz="5400" dirty="0">
                <a:solidFill>
                  <a:srgbClr val="EBEBEB"/>
                </a:solidFill>
                <a:latin typeface="Garamond" panose="02020404030301010803" pitchFamily="18" charset="0"/>
              </a:rPr>
              <a:t>Types of Project Structures-cont.</a:t>
            </a:r>
            <a:endParaRPr lang="en-GB" dirty="0"/>
          </a:p>
        </p:txBody>
      </p:sp>
      <p:sp>
        <p:nvSpPr>
          <p:cNvPr id="3" name="Content Placeholder 2">
            <a:extLst>
              <a:ext uri="{FF2B5EF4-FFF2-40B4-BE49-F238E27FC236}">
                <a16:creationId xmlns:a16="http://schemas.microsoft.com/office/drawing/2014/main" id="{E90F184C-9287-49B0-A81B-425C2BF9E507}"/>
              </a:ext>
            </a:extLst>
          </p:cNvPr>
          <p:cNvSpPr>
            <a:spLocks noGrp="1"/>
          </p:cNvSpPr>
          <p:nvPr>
            <p:ph idx="1"/>
          </p:nvPr>
        </p:nvSpPr>
        <p:spPr>
          <a:xfrm>
            <a:off x="412694" y="2451887"/>
            <a:ext cx="11531150" cy="3567913"/>
          </a:xfrm>
        </p:spPr>
        <p:txBody>
          <a:bodyPr>
            <a:normAutofit/>
          </a:bodyPr>
          <a:lstStyle/>
          <a:p>
            <a:pPr marL="0" indent="0">
              <a:buNone/>
            </a:pPr>
            <a:r>
              <a:rPr lang="en-US" sz="4800" b="1" dirty="0">
                <a:latin typeface="Garamond" panose="02020404030301010803" pitchFamily="18" charset="0"/>
              </a:rPr>
              <a:t>Key Features:</a:t>
            </a:r>
          </a:p>
          <a:p>
            <a:r>
              <a:rPr lang="en-US" sz="4800" dirty="0">
                <a:latin typeface="Garamond" panose="02020404030301010803" pitchFamily="18" charset="0"/>
              </a:rPr>
              <a:t>Team members report directly to the project manager.</a:t>
            </a:r>
          </a:p>
          <a:p>
            <a:r>
              <a:rPr lang="en-US" sz="4800" dirty="0">
                <a:latin typeface="Garamond" panose="02020404030301010803" pitchFamily="18" charset="0"/>
              </a:rPr>
              <a:t>Focused and centralized decision-making</a:t>
            </a:r>
            <a:r>
              <a:rPr lang="en-US" sz="3600" dirty="0">
                <a:latin typeface="Garamond" panose="02020404030301010803" pitchFamily="18" charset="0"/>
              </a:rPr>
              <a:t>.</a:t>
            </a:r>
            <a:endParaRPr lang="en-GB" sz="3600" dirty="0">
              <a:latin typeface="Garamond" panose="02020404030301010803" pitchFamily="18" charset="0"/>
            </a:endParaRPr>
          </a:p>
        </p:txBody>
      </p:sp>
    </p:spTree>
    <p:extLst>
      <p:ext uri="{BB962C8B-B14F-4D97-AF65-F5344CB8AC3E}">
        <p14:creationId xmlns:p14="http://schemas.microsoft.com/office/powerpoint/2010/main" val="95141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EC110-B51A-4913-816C-BAD963305926}"/>
              </a:ext>
            </a:extLst>
          </p:cNvPr>
          <p:cNvSpPr>
            <a:spLocks noGrp="1"/>
          </p:cNvSpPr>
          <p:nvPr>
            <p:ph type="title"/>
          </p:nvPr>
        </p:nvSpPr>
        <p:spPr>
          <a:xfrm>
            <a:off x="783579" y="436970"/>
            <a:ext cx="10762407" cy="1246173"/>
          </a:xfrm>
        </p:spPr>
        <p:txBody>
          <a:bodyPr/>
          <a:lstStyle/>
          <a:p>
            <a:r>
              <a:rPr lang="en-GB" sz="4000" dirty="0">
                <a:latin typeface="Garamond" panose="02020404030301010803" pitchFamily="18" charset="0"/>
              </a:rPr>
              <a:t>Merits &amp;demerits of Projectized Structure</a:t>
            </a:r>
          </a:p>
        </p:txBody>
      </p:sp>
      <p:graphicFrame>
        <p:nvGraphicFramePr>
          <p:cNvPr id="4" name="Content Placeholder 3">
            <a:extLst>
              <a:ext uri="{FF2B5EF4-FFF2-40B4-BE49-F238E27FC236}">
                <a16:creationId xmlns:a16="http://schemas.microsoft.com/office/drawing/2014/main" id="{CD21F9FA-9499-4FEC-B825-E5CF3F2F5B5D}"/>
              </a:ext>
            </a:extLst>
          </p:cNvPr>
          <p:cNvGraphicFramePr>
            <a:graphicFrameLocks noGrp="1"/>
          </p:cNvGraphicFramePr>
          <p:nvPr>
            <p:ph idx="1"/>
            <p:extLst>
              <p:ext uri="{D42A27DB-BD31-4B8C-83A1-F6EECF244321}">
                <p14:modId xmlns:p14="http://schemas.microsoft.com/office/powerpoint/2010/main" val="1368512639"/>
              </p:ext>
            </p:extLst>
          </p:nvPr>
        </p:nvGraphicFramePr>
        <p:xfrm>
          <a:off x="517890" y="2047285"/>
          <a:ext cx="11417862" cy="5100701"/>
        </p:xfrm>
        <a:graphic>
          <a:graphicData uri="http://schemas.openxmlformats.org/drawingml/2006/table">
            <a:tbl>
              <a:tblPr firstRow="1" bandRow="1">
                <a:tableStyleId>{5C22544A-7EE6-4342-B048-85BDC9FD1C3A}</a:tableStyleId>
              </a:tblPr>
              <a:tblGrid>
                <a:gridCol w="5623965">
                  <a:extLst>
                    <a:ext uri="{9D8B030D-6E8A-4147-A177-3AD203B41FA5}">
                      <a16:colId xmlns:a16="http://schemas.microsoft.com/office/drawing/2014/main" val="3962787736"/>
                    </a:ext>
                  </a:extLst>
                </a:gridCol>
                <a:gridCol w="5793897">
                  <a:extLst>
                    <a:ext uri="{9D8B030D-6E8A-4147-A177-3AD203B41FA5}">
                      <a16:colId xmlns:a16="http://schemas.microsoft.com/office/drawing/2014/main" val="1021890875"/>
                    </a:ext>
                  </a:extLst>
                </a:gridCol>
              </a:tblGrid>
              <a:tr h="686633">
                <a:tc>
                  <a:txBody>
                    <a:bodyPr/>
                    <a:lstStyle/>
                    <a:p>
                      <a:pPr algn="ctr"/>
                      <a:r>
                        <a:rPr lang="en-US" sz="3600" dirty="0">
                          <a:latin typeface="Garamond" panose="02020404030301010803" pitchFamily="18" charset="0"/>
                        </a:rPr>
                        <a:t>Advantages</a:t>
                      </a:r>
                      <a:endParaRPr lang="en-GB" sz="3600" dirty="0">
                        <a:latin typeface="Garamond" panose="02020404030301010803" pitchFamily="18" charset="0"/>
                      </a:endParaRPr>
                    </a:p>
                  </a:txBody>
                  <a:tcPr/>
                </a:tc>
                <a:tc>
                  <a:txBody>
                    <a:bodyPr/>
                    <a:lstStyle/>
                    <a:p>
                      <a:pPr algn="ctr"/>
                      <a:r>
                        <a:rPr lang="en-US" sz="3600" dirty="0">
                          <a:latin typeface="Garamond" panose="02020404030301010803" pitchFamily="18" charset="0"/>
                        </a:rPr>
                        <a:t>Disadvantages</a:t>
                      </a:r>
                      <a:endParaRPr lang="en-GB" sz="3600" dirty="0">
                        <a:latin typeface="Garamond" panose="02020404030301010803" pitchFamily="18" charset="0"/>
                      </a:endParaRPr>
                    </a:p>
                  </a:txBody>
                  <a:tcPr/>
                </a:tc>
                <a:extLst>
                  <a:ext uri="{0D108BD9-81ED-4DB2-BD59-A6C34878D82A}">
                    <a16:rowId xmlns:a16="http://schemas.microsoft.com/office/drawing/2014/main" val="4253265974"/>
                  </a:ext>
                </a:extLst>
              </a:tr>
              <a:tr h="1275175">
                <a:tc>
                  <a:txBody>
                    <a:bodyPr/>
                    <a:lstStyle/>
                    <a:p>
                      <a:r>
                        <a:rPr lang="en-GB" sz="3600" dirty="0">
                          <a:latin typeface="Garamond" panose="02020404030301010803" pitchFamily="18" charset="0"/>
                        </a:rPr>
                        <a:t>Clear authority and accountability.</a:t>
                      </a:r>
                    </a:p>
                  </a:txBody>
                  <a:tcPr/>
                </a:tc>
                <a:tc>
                  <a:txBody>
                    <a:bodyPr/>
                    <a:lstStyle/>
                    <a:p>
                      <a:r>
                        <a:rPr lang="en-US" sz="3600" dirty="0">
                          <a:latin typeface="Garamond" panose="02020404030301010803" pitchFamily="18" charset="0"/>
                        </a:rPr>
                        <a:t>High resource cost (dedicated staff).</a:t>
                      </a:r>
                      <a:endParaRPr lang="en-GB" sz="3600" dirty="0">
                        <a:latin typeface="Garamond" panose="02020404030301010803" pitchFamily="18" charset="0"/>
                      </a:endParaRPr>
                    </a:p>
                  </a:txBody>
                  <a:tcPr/>
                </a:tc>
                <a:extLst>
                  <a:ext uri="{0D108BD9-81ED-4DB2-BD59-A6C34878D82A}">
                    <a16:rowId xmlns:a16="http://schemas.microsoft.com/office/drawing/2014/main" val="3082718512"/>
                  </a:ext>
                </a:extLst>
              </a:tr>
              <a:tr h="1275175">
                <a:tc>
                  <a:txBody>
                    <a:bodyPr/>
                    <a:lstStyle/>
                    <a:p>
                      <a:r>
                        <a:rPr lang="en-US" sz="3600" dirty="0">
                          <a:latin typeface="Garamond" panose="02020404030301010803" pitchFamily="18" charset="0"/>
                        </a:rPr>
                        <a:t>Team is fully committed to the project.</a:t>
                      </a:r>
                      <a:endParaRPr lang="en-GB" sz="3600" dirty="0">
                        <a:latin typeface="Garamond" panose="02020404030301010803" pitchFamily="18" charset="0"/>
                      </a:endParaRPr>
                    </a:p>
                  </a:txBody>
                  <a:tcPr/>
                </a:tc>
                <a:tc>
                  <a:txBody>
                    <a:bodyPr/>
                    <a:lstStyle/>
                    <a:p>
                      <a:r>
                        <a:rPr lang="en-US" sz="3600" dirty="0">
                          <a:latin typeface="Garamond" panose="02020404030301010803" pitchFamily="18" charset="0"/>
                        </a:rPr>
                        <a:t>Risk of resource redundancy once the project ends.</a:t>
                      </a:r>
                      <a:endParaRPr lang="en-GB" sz="3600" dirty="0">
                        <a:latin typeface="Garamond" panose="02020404030301010803" pitchFamily="18" charset="0"/>
                      </a:endParaRPr>
                    </a:p>
                  </a:txBody>
                  <a:tcPr/>
                </a:tc>
                <a:extLst>
                  <a:ext uri="{0D108BD9-81ED-4DB2-BD59-A6C34878D82A}">
                    <a16:rowId xmlns:a16="http://schemas.microsoft.com/office/drawing/2014/main" val="995294093"/>
                  </a:ext>
                </a:extLst>
              </a:tr>
              <a:tr h="1863718">
                <a:tc>
                  <a:txBody>
                    <a:bodyPr/>
                    <a:lstStyle/>
                    <a:p>
                      <a:r>
                        <a:rPr lang="en-GB" sz="3600" dirty="0">
                          <a:latin typeface="Garamond" panose="02020404030301010803" pitchFamily="18" charset="0"/>
                        </a:rPr>
                        <a:t>Fast decision-making and adaptability.</a:t>
                      </a:r>
                    </a:p>
                  </a:txBody>
                  <a:tcPr/>
                </a:tc>
                <a:tc>
                  <a:txBody>
                    <a:bodyPr/>
                    <a:lstStyle/>
                    <a:p>
                      <a:r>
                        <a:rPr lang="en-US" sz="3600" dirty="0">
                          <a:latin typeface="Garamond" panose="02020404030301010803" pitchFamily="18" charset="0"/>
                        </a:rPr>
                        <a:t>Best for: Large, high-priority projects requiring dedicated focus.</a:t>
                      </a:r>
                      <a:endParaRPr lang="en-GB" sz="3600" dirty="0">
                        <a:latin typeface="Garamond" panose="02020404030301010803" pitchFamily="18" charset="0"/>
                      </a:endParaRPr>
                    </a:p>
                  </a:txBody>
                  <a:tcPr/>
                </a:tc>
                <a:extLst>
                  <a:ext uri="{0D108BD9-81ED-4DB2-BD59-A6C34878D82A}">
                    <a16:rowId xmlns:a16="http://schemas.microsoft.com/office/drawing/2014/main" val="4253313300"/>
                  </a:ext>
                </a:extLst>
              </a:tr>
            </a:tbl>
          </a:graphicData>
        </a:graphic>
      </p:graphicFrame>
    </p:spTree>
    <p:extLst>
      <p:ext uri="{BB962C8B-B14F-4D97-AF65-F5344CB8AC3E}">
        <p14:creationId xmlns:p14="http://schemas.microsoft.com/office/powerpoint/2010/main" val="2230094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4CBE5-6F1E-47B6-8A92-EB4694FBDED0}"/>
              </a:ext>
            </a:extLst>
          </p:cNvPr>
          <p:cNvSpPr>
            <a:spLocks noGrp="1"/>
          </p:cNvSpPr>
          <p:nvPr>
            <p:ph type="title"/>
          </p:nvPr>
        </p:nvSpPr>
        <p:spPr>
          <a:xfrm>
            <a:off x="1154954" y="838200"/>
            <a:ext cx="9890674" cy="842432"/>
          </a:xfrm>
        </p:spPr>
        <p:txBody>
          <a:bodyPr/>
          <a:lstStyle/>
          <a:p>
            <a:r>
              <a:rPr lang="en-GB" sz="5400" dirty="0">
                <a:solidFill>
                  <a:srgbClr val="EBEBEB"/>
                </a:solidFill>
                <a:latin typeface="Garamond" panose="02020404030301010803" pitchFamily="18" charset="0"/>
              </a:rPr>
              <a:t>Types of Project Structures-cont.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FC78AD3A-B44F-44E7-8F62-A4977B425165}"/>
              </a:ext>
            </a:extLst>
          </p:cNvPr>
          <p:cNvSpPr>
            <a:spLocks noGrp="1"/>
          </p:cNvSpPr>
          <p:nvPr>
            <p:ph idx="1"/>
          </p:nvPr>
        </p:nvSpPr>
        <p:spPr>
          <a:xfrm>
            <a:off x="356050" y="2387151"/>
            <a:ext cx="11231745" cy="4191674"/>
          </a:xfrm>
        </p:spPr>
        <p:txBody>
          <a:bodyPr/>
          <a:lstStyle/>
          <a:p>
            <a:pPr marL="0" indent="0">
              <a:buNone/>
            </a:pPr>
            <a:r>
              <a:rPr lang="en-GB" sz="4400" dirty="0">
                <a:solidFill>
                  <a:schemeClr val="accent1"/>
                </a:solidFill>
                <a:latin typeface="Garamond" panose="02020404030301010803" pitchFamily="18" charset="0"/>
              </a:rPr>
              <a:t>3</a:t>
            </a:r>
            <a:r>
              <a:rPr lang="en-GB" sz="4400" dirty="0">
                <a:latin typeface="Garamond" panose="02020404030301010803" pitchFamily="18" charset="0"/>
              </a:rPr>
              <a:t>. </a:t>
            </a:r>
            <a:r>
              <a:rPr lang="en-GB" sz="4400" b="1" dirty="0">
                <a:latin typeface="Garamond" panose="02020404030301010803" pitchFamily="18" charset="0"/>
              </a:rPr>
              <a:t>Matrix Structure</a:t>
            </a:r>
          </a:p>
          <a:p>
            <a:pPr marL="0" indent="0" algn="just">
              <a:buNone/>
            </a:pPr>
            <a:r>
              <a:rPr lang="en-US" sz="4400" b="1" dirty="0">
                <a:latin typeface="Garamond" panose="02020404030301010803" pitchFamily="18" charset="0"/>
              </a:rPr>
              <a:t>Description: </a:t>
            </a:r>
            <a:r>
              <a:rPr lang="en-US" sz="4400" dirty="0">
                <a:latin typeface="Garamond" panose="02020404030301010803" pitchFamily="18" charset="0"/>
              </a:rPr>
              <a:t>Combines elements of both functional and projectized structures, where team members report to both the functional manager and the project manager.</a:t>
            </a:r>
            <a:endParaRPr lang="en-GB" sz="4400" dirty="0">
              <a:latin typeface="Garamond" panose="02020404030301010803" pitchFamily="18" charset="0"/>
            </a:endParaRPr>
          </a:p>
        </p:txBody>
      </p:sp>
    </p:spTree>
    <p:extLst>
      <p:ext uri="{BB962C8B-B14F-4D97-AF65-F5344CB8AC3E}">
        <p14:creationId xmlns:p14="http://schemas.microsoft.com/office/powerpoint/2010/main" val="615854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97DB7-D1AC-4F5C-8A10-8B161AE48848}"/>
              </a:ext>
            </a:extLst>
          </p:cNvPr>
          <p:cNvSpPr>
            <a:spLocks noGrp="1"/>
          </p:cNvSpPr>
          <p:nvPr>
            <p:ph type="title"/>
          </p:nvPr>
        </p:nvSpPr>
        <p:spPr>
          <a:xfrm>
            <a:off x="848316" y="720191"/>
            <a:ext cx="11045628" cy="903797"/>
          </a:xfrm>
        </p:spPr>
        <p:txBody>
          <a:bodyPr/>
          <a:lstStyle/>
          <a:p>
            <a:r>
              <a:rPr lang="en-GB" sz="5400" dirty="0">
                <a:solidFill>
                  <a:srgbClr val="EBEBEB"/>
                </a:solidFill>
                <a:latin typeface="Garamond" panose="02020404030301010803" pitchFamily="18" charset="0"/>
              </a:rPr>
              <a:t>Types of Project Structures-cont.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C12FBF7D-55D1-44C7-85F0-1114C045D35A}"/>
              </a:ext>
            </a:extLst>
          </p:cNvPr>
          <p:cNvSpPr>
            <a:spLocks noGrp="1"/>
          </p:cNvSpPr>
          <p:nvPr>
            <p:ph idx="1"/>
          </p:nvPr>
        </p:nvSpPr>
        <p:spPr>
          <a:xfrm>
            <a:off x="428878" y="2144389"/>
            <a:ext cx="11304574" cy="4491079"/>
          </a:xfrm>
        </p:spPr>
        <p:txBody>
          <a:bodyPr>
            <a:normAutofit/>
          </a:bodyPr>
          <a:lstStyle/>
          <a:p>
            <a:pPr marL="0" indent="0" algn="just">
              <a:buNone/>
            </a:pPr>
            <a:r>
              <a:rPr lang="en-US" sz="4000" b="1" dirty="0">
                <a:latin typeface="Garamond" panose="02020404030301010803" pitchFamily="18" charset="0"/>
              </a:rPr>
              <a:t>Key Features of </a:t>
            </a:r>
            <a:r>
              <a:rPr lang="en-GB" sz="4400" b="1" dirty="0">
                <a:solidFill>
                  <a:prstClr val="black">
                    <a:lumMod val="75000"/>
                    <a:lumOff val="25000"/>
                  </a:prstClr>
                </a:solidFill>
                <a:latin typeface="Garamond" panose="02020404030301010803" pitchFamily="18" charset="0"/>
              </a:rPr>
              <a:t>Matrix Structure</a:t>
            </a:r>
            <a:r>
              <a:rPr lang="en-US" sz="4000" b="1" dirty="0">
                <a:latin typeface="Garamond" panose="02020404030301010803" pitchFamily="18" charset="0"/>
              </a:rPr>
              <a:t>:</a:t>
            </a:r>
          </a:p>
          <a:p>
            <a:pPr algn="just"/>
            <a:r>
              <a:rPr lang="en-US" sz="4000" dirty="0">
                <a:latin typeface="Garamond" panose="02020404030301010803" pitchFamily="18" charset="0"/>
              </a:rPr>
              <a:t>Shared authority between functional and project managers.</a:t>
            </a:r>
          </a:p>
          <a:p>
            <a:pPr algn="just"/>
            <a:r>
              <a:rPr lang="en-US" sz="4000" dirty="0">
                <a:latin typeface="Garamond" panose="02020404030301010803" pitchFamily="18" charset="0"/>
              </a:rPr>
              <a:t>Resources are used across projects and departments.</a:t>
            </a:r>
            <a:endParaRPr lang="en-GB" sz="4000" dirty="0">
              <a:latin typeface="Garamond" panose="02020404030301010803" pitchFamily="18" charset="0"/>
            </a:endParaRPr>
          </a:p>
        </p:txBody>
      </p:sp>
    </p:spTree>
    <p:extLst>
      <p:ext uri="{BB962C8B-B14F-4D97-AF65-F5344CB8AC3E}">
        <p14:creationId xmlns:p14="http://schemas.microsoft.com/office/powerpoint/2010/main" val="152007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4FDC6-14A9-4C6A-8503-16F93EF94D36}"/>
              </a:ext>
            </a:extLst>
          </p:cNvPr>
          <p:cNvSpPr>
            <a:spLocks noGrp="1"/>
          </p:cNvSpPr>
          <p:nvPr>
            <p:ph type="title"/>
          </p:nvPr>
        </p:nvSpPr>
        <p:spPr>
          <a:xfrm>
            <a:off x="809204" y="973668"/>
            <a:ext cx="10875695" cy="706964"/>
          </a:xfrm>
        </p:spPr>
        <p:txBody>
          <a:bodyPr/>
          <a:lstStyle/>
          <a:p>
            <a:r>
              <a:rPr lang="en-GB" sz="5400" dirty="0">
                <a:solidFill>
                  <a:srgbClr val="EBEBEB"/>
                </a:solidFill>
                <a:latin typeface="Garamond" panose="02020404030301010803" pitchFamily="18" charset="0"/>
              </a:rPr>
              <a:t>Types of Project Structures-</a:t>
            </a:r>
            <a:r>
              <a:rPr lang="en-GB" sz="5400" dirty="0" err="1">
                <a:solidFill>
                  <a:srgbClr val="EBEBEB"/>
                </a:solidFill>
                <a:latin typeface="Garamond" panose="02020404030301010803" pitchFamily="18" charset="0"/>
              </a:rPr>
              <a:t>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4A47DABE-8ECF-4046-9973-861126767338}"/>
              </a:ext>
            </a:extLst>
          </p:cNvPr>
          <p:cNvSpPr>
            <a:spLocks noGrp="1"/>
          </p:cNvSpPr>
          <p:nvPr>
            <p:ph idx="1"/>
          </p:nvPr>
        </p:nvSpPr>
        <p:spPr>
          <a:xfrm>
            <a:off x="517890" y="2322413"/>
            <a:ext cx="11247929" cy="4321147"/>
          </a:xfrm>
        </p:spPr>
        <p:txBody>
          <a:bodyPr/>
          <a:lstStyle/>
          <a:p>
            <a:pPr marL="0" indent="0" algn="just">
              <a:buNone/>
            </a:pPr>
            <a:r>
              <a:rPr lang="en-US" sz="4400" b="1" dirty="0">
                <a:latin typeface="Garamond" panose="02020404030301010803" pitchFamily="18" charset="0"/>
              </a:rPr>
              <a:t>Types of Matrix Structures:</a:t>
            </a:r>
          </a:p>
          <a:p>
            <a:pPr algn="just"/>
            <a:r>
              <a:rPr lang="en-US" sz="3200" dirty="0">
                <a:latin typeface="Garamond" panose="02020404030301010803" pitchFamily="18" charset="0"/>
              </a:rPr>
              <a:t> </a:t>
            </a:r>
            <a:r>
              <a:rPr lang="en-US" sz="3200" b="1" dirty="0">
                <a:latin typeface="Garamond" panose="02020404030301010803" pitchFamily="18" charset="0"/>
              </a:rPr>
              <a:t>Weak Matrix</a:t>
            </a:r>
            <a:r>
              <a:rPr lang="en-US" sz="3200" dirty="0">
                <a:latin typeface="Garamond" panose="02020404030301010803" pitchFamily="18" charset="0"/>
              </a:rPr>
              <a:t>: Functional managers have more authority than project managers.</a:t>
            </a:r>
          </a:p>
          <a:p>
            <a:pPr algn="just"/>
            <a:r>
              <a:rPr lang="en-US" sz="3200" b="1" dirty="0">
                <a:latin typeface="Garamond" panose="02020404030301010803" pitchFamily="18" charset="0"/>
              </a:rPr>
              <a:t>Balanced Matrix</a:t>
            </a:r>
            <a:r>
              <a:rPr lang="en-US" sz="3200" dirty="0">
                <a:latin typeface="Garamond" panose="02020404030301010803" pitchFamily="18" charset="0"/>
              </a:rPr>
              <a:t>: Authority is equally shared between functional and project managers.</a:t>
            </a:r>
          </a:p>
          <a:p>
            <a:pPr algn="just"/>
            <a:r>
              <a:rPr lang="en-US" sz="3200" b="1" dirty="0">
                <a:latin typeface="Garamond" panose="02020404030301010803" pitchFamily="18" charset="0"/>
              </a:rPr>
              <a:t>Strong Matrix</a:t>
            </a:r>
            <a:r>
              <a:rPr lang="en-US" sz="3200" dirty="0">
                <a:latin typeface="Garamond" panose="02020404030301010803" pitchFamily="18" charset="0"/>
              </a:rPr>
              <a:t>: Project managers have more authority than functional managers.</a:t>
            </a:r>
          </a:p>
          <a:p>
            <a:endParaRPr lang="en-GB" dirty="0">
              <a:latin typeface="Garamond" panose="02020404030301010803" pitchFamily="18" charset="0"/>
            </a:endParaRPr>
          </a:p>
        </p:txBody>
      </p:sp>
    </p:spTree>
    <p:extLst>
      <p:ext uri="{BB962C8B-B14F-4D97-AF65-F5344CB8AC3E}">
        <p14:creationId xmlns:p14="http://schemas.microsoft.com/office/powerpoint/2010/main" val="2784585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E606F-87BC-4539-ACF0-1FF985F2437A}"/>
              </a:ext>
            </a:extLst>
          </p:cNvPr>
          <p:cNvSpPr>
            <a:spLocks noGrp="1"/>
          </p:cNvSpPr>
          <p:nvPr>
            <p:ph type="title"/>
          </p:nvPr>
        </p:nvSpPr>
        <p:spPr>
          <a:xfrm>
            <a:off x="849662" y="469338"/>
            <a:ext cx="10276885" cy="1480843"/>
          </a:xfrm>
        </p:spPr>
        <p:txBody>
          <a:bodyPr/>
          <a:lstStyle/>
          <a:p>
            <a:r>
              <a:rPr lang="en-US" sz="5400" b="1" dirty="0">
                <a:latin typeface="Garamond" panose="02020404030301010803" pitchFamily="18" charset="0"/>
              </a:rPr>
              <a:t>Project Manager</a:t>
            </a:r>
            <a:endParaRPr lang="en-GB" sz="54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EC997997-32CD-45CD-9102-4B18A368C458}"/>
              </a:ext>
            </a:extLst>
          </p:cNvPr>
          <p:cNvSpPr>
            <a:spLocks noGrp="1"/>
          </p:cNvSpPr>
          <p:nvPr>
            <p:ph idx="1"/>
          </p:nvPr>
        </p:nvSpPr>
        <p:spPr>
          <a:xfrm>
            <a:off x="315588" y="2379058"/>
            <a:ext cx="11554285" cy="3940822"/>
          </a:xfrm>
        </p:spPr>
        <p:txBody>
          <a:bodyPr>
            <a:normAutofit/>
          </a:bodyPr>
          <a:lstStyle/>
          <a:p>
            <a:pPr marL="0" indent="0">
              <a:buNone/>
            </a:pPr>
            <a:endParaRPr lang="en-US" sz="4400" dirty="0">
              <a:latin typeface="Garamond" panose="02020404030301010803" pitchFamily="18" charset="0"/>
            </a:endParaRPr>
          </a:p>
          <a:p>
            <a:pPr marL="0" indent="0">
              <a:buNone/>
            </a:pPr>
            <a:r>
              <a:rPr lang="en-US" sz="4400" dirty="0">
                <a:latin typeface="Garamond" panose="02020404030301010803" pitchFamily="18" charset="0"/>
              </a:rPr>
              <a:t>		</a:t>
            </a:r>
            <a:r>
              <a:rPr lang="en-US" sz="6000" dirty="0">
                <a:solidFill>
                  <a:srgbClr val="C00000"/>
                </a:solidFill>
                <a:latin typeface="Garamond" panose="02020404030301010803" pitchFamily="18" charset="0"/>
              </a:rPr>
              <a:t>What/who is a project manager</a:t>
            </a:r>
            <a:r>
              <a:rPr lang="en-US" sz="6000" dirty="0">
                <a:latin typeface="Garamond" panose="02020404030301010803" pitchFamily="18" charset="0"/>
              </a:rPr>
              <a:t>?</a:t>
            </a:r>
            <a:endParaRPr lang="en-GB" sz="6000" dirty="0">
              <a:latin typeface="Garamond" panose="02020404030301010803" pitchFamily="18" charset="0"/>
            </a:endParaRPr>
          </a:p>
        </p:txBody>
      </p:sp>
    </p:spTree>
    <p:extLst>
      <p:ext uri="{BB962C8B-B14F-4D97-AF65-F5344CB8AC3E}">
        <p14:creationId xmlns:p14="http://schemas.microsoft.com/office/powerpoint/2010/main" val="3230302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E693F-E8DC-4A14-92E4-9851AF37A4D2}"/>
              </a:ext>
            </a:extLst>
          </p:cNvPr>
          <p:cNvSpPr>
            <a:spLocks noGrp="1"/>
          </p:cNvSpPr>
          <p:nvPr>
            <p:ph type="title"/>
          </p:nvPr>
        </p:nvSpPr>
        <p:spPr>
          <a:xfrm>
            <a:off x="606903" y="925856"/>
            <a:ext cx="10608659" cy="787920"/>
          </a:xfrm>
        </p:spPr>
        <p:txBody>
          <a:bodyPr/>
          <a:lstStyle/>
          <a:p>
            <a:r>
              <a:rPr lang="en-US" sz="4000" dirty="0">
                <a:solidFill>
                  <a:srgbClr val="EBEBEB"/>
                </a:solidFill>
                <a:latin typeface="Garamond" panose="02020404030301010803" pitchFamily="18" charset="0"/>
              </a:rPr>
              <a:t>Project Manager-cont.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3D0A1C52-D021-4595-BD0F-935292AEDA2D}"/>
              </a:ext>
            </a:extLst>
          </p:cNvPr>
          <p:cNvSpPr>
            <a:spLocks noGrp="1"/>
          </p:cNvSpPr>
          <p:nvPr>
            <p:ph idx="1"/>
          </p:nvPr>
        </p:nvSpPr>
        <p:spPr>
          <a:xfrm>
            <a:off x="210867" y="2346691"/>
            <a:ext cx="11376930" cy="4232134"/>
          </a:xfrm>
        </p:spPr>
        <p:txBody>
          <a:bodyPr>
            <a:normAutofit/>
          </a:bodyPr>
          <a:lstStyle/>
          <a:p>
            <a:pPr algn="just"/>
            <a:r>
              <a:rPr lang="en-US" sz="3200" dirty="0">
                <a:latin typeface="Garamond" panose="02020404030301010803" pitchFamily="18" charset="0"/>
              </a:rPr>
              <a:t>A Project Manager (PM) is a professional responsible for leading a project from initiation to completion. </a:t>
            </a:r>
          </a:p>
          <a:p>
            <a:pPr algn="just"/>
            <a:r>
              <a:rPr lang="en-US" sz="3200" dirty="0">
                <a:latin typeface="Garamond" panose="02020404030301010803" pitchFamily="18" charset="0"/>
              </a:rPr>
              <a:t>They oversee planning, resource allocation, execution, and monitoring to ensure the project is delivered on time, within budget, and meets its objectives. </a:t>
            </a:r>
          </a:p>
          <a:p>
            <a:pPr algn="just"/>
            <a:r>
              <a:rPr lang="en-US" sz="3200" dirty="0">
                <a:latin typeface="Garamond" panose="02020404030301010803" pitchFamily="18" charset="0"/>
              </a:rPr>
              <a:t>The PM is the key point of contact between stakeholders, the project team, and the organization</a:t>
            </a:r>
            <a:r>
              <a:rPr lang="en-US" dirty="0">
                <a:latin typeface="Garamond" panose="02020404030301010803" pitchFamily="18" charset="0"/>
              </a:rPr>
              <a:t>.</a:t>
            </a:r>
            <a:endParaRPr lang="en-GB" dirty="0">
              <a:latin typeface="Garamond" panose="02020404030301010803" pitchFamily="18" charset="0"/>
            </a:endParaRPr>
          </a:p>
        </p:txBody>
      </p:sp>
    </p:spTree>
    <p:extLst>
      <p:ext uri="{BB962C8B-B14F-4D97-AF65-F5344CB8AC3E}">
        <p14:creationId xmlns:p14="http://schemas.microsoft.com/office/powerpoint/2010/main" val="188767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E5A01-4C84-45FA-8242-3B6CB4E88E33}"/>
              </a:ext>
            </a:extLst>
          </p:cNvPr>
          <p:cNvSpPr>
            <a:spLocks noGrp="1"/>
          </p:cNvSpPr>
          <p:nvPr>
            <p:ph type="title"/>
          </p:nvPr>
        </p:nvSpPr>
        <p:spPr>
          <a:xfrm>
            <a:off x="598811" y="795643"/>
            <a:ext cx="10762407" cy="706964"/>
          </a:xfrm>
        </p:spPr>
        <p:txBody>
          <a:bodyPr/>
          <a:lstStyle/>
          <a:p>
            <a:r>
              <a:rPr lang="en-US" dirty="0">
                <a:latin typeface="Garamond" panose="02020404030301010803" pitchFamily="18" charset="0"/>
              </a:rPr>
              <a:t>Key Roles and Responsibilities of a Project Manager</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B93F3FF-3F10-45E0-BAFD-8F431E11E0E8}"/>
              </a:ext>
            </a:extLst>
          </p:cNvPr>
          <p:cNvSpPr>
            <a:spLocks noGrp="1"/>
          </p:cNvSpPr>
          <p:nvPr>
            <p:ph idx="1"/>
          </p:nvPr>
        </p:nvSpPr>
        <p:spPr>
          <a:xfrm>
            <a:off x="218485" y="1990641"/>
            <a:ext cx="11782003" cy="5259823"/>
          </a:xfrm>
        </p:spPr>
        <p:txBody>
          <a:bodyPr>
            <a:noAutofit/>
          </a:bodyPr>
          <a:lstStyle/>
          <a:p>
            <a:r>
              <a:rPr lang="en-US" sz="2200" b="1" dirty="0">
                <a:latin typeface="Garamond" panose="02020404030301010803" pitchFamily="18" charset="0"/>
              </a:rPr>
              <a:t>Project Planning and Scheduling</a:t>
            </a:r>
          </a:p>
          <a:p>
            <a:pPr>
              <a:buFont typeface="Arial" panose="020B0604020202020204" pitchFamily="34" charset="0"/>
              <a:buChar char="•"/>
            </a:pPr>
            <a:r>
              <a:rPr lang="en-US" sz="2200" dirty="0">
                <a:latin typeface="Garamond" panose="02020404030301010803" pitchFamily="18" charset="0"/>
              </a:rPr>
              <a:t>Define project scope, goals, and deliverables.</a:t>
            </a:r>
          </a:p>
          <a:p>
            <a:pPr>
              <a:buFont typeface="Arial" panose="020B0604020202020204" pitchFamily="34" charset="0"/>
              <a:buChar char="•"/>
            </a:pPr>
            <a:r>
              <a:rPr lang="en-US" sz="2200" dirty="0">
                <a:latin typeface="Garamond" panose="02020404030301010803" pitchFamily="18" charset="0"/>
              </a:rPr>
              <a:t>Develop detailed project plans, schedules, and milestones.</a:t>
            </a:r>
          </a:p>
          <a:p>
            <a:pPr>
              <a:buFont typeface="Arial" panose="020B0604020202020204" pitchFamily="34" charset="0"/>
              <a:buChar char="•"/>
            </a:pPr>
            <a:r>
              <a:rPr lang="en-US" sz="2200" dirty="0">
                <a:latin typeface="Garamond" panose="02020404030301010803" pitchFamily="18" charset="0"/>
              </a:rPr>
              <a:t>Identify dependencies and critical paths.</a:t>
            </a:r>
          </a:p>
          <a:p>
            <a:r>
              <a:rPr lang="en-US" sz="2200" b="1" dirty="0">
                <a:latin typeface="Garamond" panose="02020404030301010803" pitchFamily="18" charset="0"/>
              </a:rPr>
              <a:t>Resource Management</a:t>
            </a:r>
          </a:p>
          <a:p>
            <a:pPr>
              <a:buFont typeface="Arial" panose="020B0604020202020204" pitchFamily="34" charset="0"/>
              <a:buChar char="•"/>
            </a:pPr>
            <a:r>
              <a:rPr lang="en-US" sz="2200" dirty="0">
                <a:latin typeface="Garamond" panose="02020404030301010803" pitchFamily="18" charset="0"/>
              </a:rPr>
              <a:t>Allocate resources (human, financial, material) efficiently.</a:t>
            </a:r>
          </a:p>
          <a:p>
            <a:pPr>
              <a:buFont typeface="Arial" panose="020B0604020202020204" pitchFamily="34" charset="0"/>
              <a:buChar char="•"/>
            </a:pPr>
            <a:r>
              <a:rPr lang="en-US" sz="2200" dirty="0">
                <a:latin typeface="Garamond" panose="02020404030301010803" pitchFamily="18" charset="0"/>
              </a:rPr>
              <a:t>Identify skills needed and form a cohesive project team.</a:t>
            </a:r>
          </a:p>
          <a:p>
            <a:pPr>
              <a:buFont typeface="Arial" panose="020B0604020202020204" pitchFamily="34" charset="0"/>
              <a:buChar char="•"/>
            </a:pPr>
            <a:r>
              <a:rPr lang="en-US" sz="2200" dirty="0">
                <a:latin typeface="Garamond" panose="02020404030301010803" pitchFamily="18" charset="0"/>
              </a:rPr>
              <a:t>Manage external vendors or contractors, if applicable.</a:t>
            </a:r>
          </a:p>
          <a:p>
            <a:pPr>
              <a:buFont typeface="Wingdings" panose="05000000000000000000" pitchFamily="2" charset="2"/>
              <a:buChar char="Ø"/>
            </a:pPr>
            <a:r>
              <a:rPr lang="en-US" sz="2200" b="1" dirty="0">
                <a:latin typeface="Garamond" panose="02020404030301010803" pitchFamily="18" charset="0"/>
              </a:rPr>
              <a:t>Risk and Issue Management</a:t>
            </a:r>
          </a:p>
          <a:p>
            <a:pPr>
              <a:buFont typeface="Arial" panose="020B0604020202020204" pitchFamily="34" charset="0"/>
              <a:buChar char="•"/>
            </a:pPr>
            <a:r>
              <a:rPr lang="en-US" sz="2200" dirty="0">
                <a:latin typeface="Garamond" panose="02020404030301010803" pitchFamily="18" charset="0"/>
              </a:rPr>
              <a:t>Identify potential risks and develop mitigation plans.</a:t>
            </a:r>
          </a:p>
          <a:p>
            <a:pPr>
              <a:buFont typeface="Arial" panose="020B0604020202020204" pitchFamily="34" charset="0"/>
              <a:buChar char="•"/>
            </a:pPr>
            <a:r>
              <a:rPr lang="en-US" sz="2200" dirty="0">
                <a:latin typeface="Garamond" panose="02020404030301010803" pitchFamily="18" charset="0"/>
              </a:rPr>
              <a:t>Address issues promptly to minimize project disruption.</a:t>
            </a:r>
            <a:endParaRPr lang="en-GB" sz="2200" dirty="0">
              <a:latin typeface="Garamond" panose="02020404030301010803" pitchFamily="18" charset="0"/>
            </a:endParaRPr>
          </a:p>
        </p:txBody>
      </p:sp>
    </p:spTree>
    <p:extLst>
      <p:ext uri="{BB962C8B-B14F-4D97-AF65-F5344CB8AC3E}">
        <p14:creationId xmlns:p14="http://schemas.microsoft.com/office/powerpoint/2010/main" val="2978179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58AD2-FA56-4F6D-B17E-19DA9E32EE42}"/>
              </a:ext>
            </a:extLst>
          </p:cNvPr>
          <p:cNvSpPr>
            <a:spLocks noGrp="1"/>
          </p:cNvSpPr>
          <p:nvPr>
            <p:ph type="title"/>
          </p:nvPr>
        </p:nvSpPr>
        <p:spPr>
          <a:xfrm>
            <a:off x="550259" y="973668"/>
            <a:ext cx="11231746" cy="706964"/>
          </a:xfrm>
        </p:spPr>
        <p:txBody>
          <a:bodyPr/>
          <a:lstStyle/>
          <a:p>
            <a:r>
              <a:rPr lang="en-US" dirty="0">
                <a:latin typeface="Garamond" panose="02020404030301010803" pitchFamily="18" charset="0"/>
              </a:rPr>
              <a:t>Key Roles and Responsibilities of a Project Manager-cont.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B290C069-1145-44A7-BE07-8E864CD44390}"/>
              </a:ext>
            </a:extLst>
          </p:cNvPr>
          <p:cNvSpPr>
            <a:spLocks noGrp="1"/>
          </p:cNvSpPr>
          <p:nvPr>
            <p:ph idx="1"/>
          </p:nvPr>
        </p:nvSpPr>
        <p:spPr>
          <a:xfrm>
            <a:off x="412694" y="2431657"/>
            <a:ext cx="11175101" cy="4426343"/>
          </a:xfrm>
        </p:spPr>
        <p:txBody>
          <a:bodyPr>
            <a:normAutofit fontScale="92500" lnSpcReduction="10000"/>
          </a:bodyPr>
          <a:lstStyle/>
          <a:p>
            <a:pPr algn="just"/>
            <a:r>
              <a:rPr lang="en-GB" sz="2800" dirty="0">
                <a:latin typeface="Garamond" panose="02020404030301010803" pitchFamily="18" charset="0"/>
              </a:rPr>
              <a:t>Leadership and Team Management (</a:t>
            </a:r>
            <a:r>
              <a:rPr lang="en-US" sz="2800" dirty="0">
                <a:latin typeface="Garamond" panose="02020404030301010803" pitchFamily="18" charset="0"/>
              </a:rPr>
              <a:t>Motivate and guide the project team toward success, resolve conflicts)</a:t>
            </a:r>
            <a:endParaRPr lang="en-GB" sz="2800" dirty="0">
              <a:latin typeface="Garamond" panose="02020404030301010803" pitchFamily="18" charset="0"/>
            </a:endParaRPr>
          </a:p>
          <a:p>
            <a:pPr algn="just"/>
            <a:r>
              <a:rPr lang="en-GB" sz="2800" dirty="0">
                <a:latin typeface="Garamond" panose="02020404030301010803" pitchFamily="18" charset="0"/>
              </a:rPr>
              <a:t>Stakeholder Communication (</a:t>
            </a:r>
            <a:r>
              <a:rPr lang="en-US" sz="2800" dirty="0">
                <a:latin typeface="Garamond" panose="02020404030301010803" pitchFamily="18" charset="0"/>
              </a:rPr>
              <a:t>bridge between stakeholders and the team, Provide regular updates and manage expectations)</a:t>
            </a:r>
            <a:endParaRPr lang="en-GB" sz="2800" dirty="0">
              <a:latin typeface="Garamond" panose="02020404030301010803" pitchFamily="18" charset="0"/>
            </a:endParaRPr>
          </a:p>
          <a:p>
            <a:pPr algn="just"/>
            <a:r>
              <a:rPr lang="en-GB" sz="2800" dirty="0">
                <a:latin typeface="Garamond" panose="02020404030301010803" pitchFamily="18" charset="0"/>
              </a:rPr>
              <a:t>Budget Management (Pl</a:t>
            </a:r>
            <a:r>
              <a:rPr lang="en-US" sz="2800" dirty="0">
                <a:latin typeface="Garamond" panose="02020404030301010803" pitchFamily="18" charset="0"/>
              </a:rPr>
              <a:t>an, monitor, and control the project budget).</a:t>
            </a:r>
            <a:endParaRPr lang="en-GB" sz="2800" dirty="0">
              <a:latin typeface="Garamond" panose="02020404030301010803" pitchFamily="18" charset="0"/>
            </a:endParaRPr>
          </a:p>
          <a:p>
            <a:pPr algn="just"/>
            <a:r>
              <a:rPr lang="en-GB" sz="2800" dirty="0">
                <a:latin typeface="Garamond" panose="02020404030301010803" pitchFamily="18" charset="0"/>
              </a:rPr>
              <a:t>Monitoring and Reporting (</a:t>
            </a:r>
            <a:r>
              <a:rPr lang="en-US" sz="2800" dirty="0">
                <a:latin typeface="Garamond" panose="02020404030301010803" pitchFamily="18" charset="0"/>
              </a:rPr>
              <a:t>Use metrics and KPIs to measure project performance). Generate status reports and identify areas for improvement).</a:t>
            </a:r>
          </a:p>
          <a:p>
            <a:pPr algn="just"/>
            <a:r>
              <a:rPr lang="en-GB" sz="2800" dirty="0">
                <a:latin typeface="Garamond" panose="02020404030301010803" pitchFamily="18" charset="0"/>
              </a:rPr>
              <a:t>Project Closure (</a:t>
            </a:r>
            <a:r>
              <a:rPr lang="en-US" sz="2800" dirty="0">
                <a:latin typeface="Garamond" panose="02020404030301010803" pitchFamily="18" charset="0"/>
              </a:rPr>
              <a:t>Ensure deliverables meet quality standards and are signed off, Conduct lessons-learned sessions for future improvements, Archive documentation and officially close the project.</a:t>
            </a:r>
            <a:endParaRPr lang="en-GB" sz="2800" dirty="0">
              <a:latin typeface="Garamond" panose="02020404030301010803" pitchFamily="18" charset="0"/>
            </a:endParaRPr>
          </a:p>
        </p:txBody>
      </p:sp>
    </p:spTree>
    <p:extLst>
      <p:ext uri="{BB962C8B-B14F-4D97-AF65-F5344CB8AC3E}">
        <p14:creationId xmlns:p14="http://schemas.microsoft.com/office/powerpoint/2010/main" val="758894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06880-F3E5-4DF7-BE8E-48F86AFBB070}"/>
              </a:ext>
            </a:extLst>
          </p:cNvPr>
          <p:cNvSpPr>
            <a:spLocks noGrp="1"/>
          </p:cNvSpPr>
          <p:nvPr>
            <p:ph type="title"/>
          </p:nvPr>
        </p:nvSpPr>
        <p:spPr>
          <a:xfrm>
            <a:off x="558350" y="655455"/>
            <a:ext cx="11094181" cy="1367554"/>
          </a:xfrm>
        </p:spPr>
        <p:txBody>
          <a:bodyPr/>
          <a:lstStyle/>
          <a:p>
            <a:r>
              <a:rPr lang="en-GB" sz="4400" dirty="0">
                <a:latin typeface="Garamond" panose="02020404030301010803" pitchFamily="18" charset="0"/>
              </a:rPr>
              <a:t>Project management processes groups </a:t>
            </a:r>
          </a:p>
        </p:txBody>
      </p:sp>
      <p:sp>
        <p:nvSpPr>
          <p:cNvPr id="3" name="Content Placeholder 2">
            <a:extLst>
              <a:ext uri="{FF2B5EF4-FFF2-40B4-BE49-F238E27FC236}">
                <a16:creationId xmlns:a16="http://schemas.microsoft.com/office/drawing/2014/main" id="{814FA7DF-C91B-498F-A286-2449740BF1CC}"/>
              </a:ext>
            </a:extLst>
          </p:cNvPr>
          <p:cNvSpPr>
            <a:spLocks noGrp="1"/>
          </p:cNvSpPr>
          <p:nvPr>
            <p:ph idx="1"/>
          </p:nvPr>
        </p:nvSpPr>
        <p:spPr>
          <a:xfrm>
            <a:off x="299405" y="2379058"/>
            <a:ext cx="11603979" cy="4078386"/>
          </a:xfrm>
        </p:spPr>
        <p:txBody>
          <a:bodyPr>
            <a:normAutofit/>
          </a:bodyPr>
          <a:lstStyle/>
          <a:p>
            <a:pPr marL="0" indent="0" algn="just">
              <a:buNone/>
            </a:pPr>
            <a:r>
              <a:rPr lang="en-US" sz="3200" dirty="0">
                <a:latin typeface="Garamond" panose="02020404030301010803" pitchFamily="18" charset="0"/>
              </a:rPr>
              <a:t>The </a:t>
            </a:r>
            <a:r>
              <a:rPr lang="en-US" sz="3200" b="1" dirty="0">
                <a:latin typeface="Garamond" panose="02020404030301010803" pitchFamily="18" charset="0"/>
              </a:rPr>
              <a:t>project management process groups</a:t>
            </a:r>
            <a:r>
              <a:rPr lang="en-US" sz="3200" dirty="0">
                <a:latin typeface="Garamond" panose="02020404030301010803" pitchFamily="18" charset="0"/>
              </a:rPr>
              <a:t> are fundamental phases in the lifecycle of a project as defined by the </a:t>
            </a:r>
            <a:r>
              <a:rPr lang="en-US" sz="3200" b="1" dirty="0">
                <a:latin typeface="Garamond" panose="02020404030301010803" pitchFamily="18" charset="0"/>
              </a:rPr>
              <a:t>Project Management Institute (PMI)</a:t>
            </a:r>
            <a:r>
              <a:rPr lang="en-US" sz="3200" dirty="0">
                <a:latin typeface="Garamond" panose="02020404030301010803" pitchFamily="18" charset="0"/>
              </a:rPr>
              <a:t> in the PMBOK (Project Management Body of Knowledge). Five groups outline the logical progression of a project from start to finish and ensure that all aspects are planned, executed, monitored, and completed efficiently.</a:t>
            </a:r>
          </a:p>
          <a:p>
            <a:endParaRPr lang="en-GB" dirty="0">
              <a:latin typeface="Garamond" panose="02020404030301010803" pitchFamily="18" charset="0"/>
            </a:endParaRPr>
          </a:p>
        </p:txBody>
      </p:sp>
    </p:spTree>
    <p:extLst>
      <p:ext uri="{BB962C8B-B14F-4D97-AF65-F5344CB8AC3E}">
        <p14:creationId xmlns:p14="http://schemas.microsoft.com/office/powerpoint/2010/main" val="4127634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7B305-31D1-43E9-8C23-49DB8A25418B}"/>
              </a:ext>
            </a:extLst>
          </p:cNvPr>
          <p:cNvSpPr>
            <a:spLocks noGrp="1"/>
          </p:cNvSpPr>
          <p:nvPr>
            <p:ph type="title"/>
          </p:nvPr>
        </p:nvSpPr>
        <p:spPr>
          <a:xfrm>
            <a:off x="1154954" y="715617"/>
            <a:ext cx="10104093" cy="1637969"/>
          </a:xfrm>
        </p:spPr>
        <p:txBody>
          <a:bodyPr/>
          <a:lstStyle/>
          <a:p>
            <a:pPr algn="ctr"/>
            <a:r>
              <a:rPr lang="en-US" dirty="0">
                <a:latin typeface="Garamond" panose="02020404030301010803" pitchFamily="18" charset="0"/>
              </a:rPr>
              <a:t>Project Organization </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ABB255AD-6FC3-40EA-9AF0-ACF6D397F46B}"/>
              </a:ext>
            </a:extLst>
          </p:cNvPr>
          <p:cNvSpPr>
            <a:spLocks noGrp="1"/>
          </p:cNvSpPr>
          <p:nvPr>
            <p:ph idx="1"/>
          </p:nvPr>
        </p:nvSpPr>
        <p:spPr>
          <a:xfrm>
            <a:off x="397566" y="2286809"/>
            <a:ext cx="11044362" cy="4008120"/>
          </a:xfrm>
        </p:spPr>
        <p:txBody>
          <a:bodyPr/>
          <a:lstStyle/>
          <a:p>
            <a:endParaRPr lang="en-US" dirty="0">
              <a:latin typeface="Garamond" panose="02020404030301010803" pitchFamily="18" charset="0"/>
            </a:endParaRPr>
          </a:p>
          <a:p>
            <a:pPr marL="0" indent="0" algn="ctr">
              <a:buNone/>
            </a:pPr>
            <a:r>
              <a:rPr lang="en-US" sz="6000" dirty="0">
                <a:latin typeface="Garamond" panose="02020404030301010803" pitchFamily="18" charset="0"/>
              </a:rPr>
              <a:t>What is project organization?</a:t>
            </a:r>
            <a:endParaRPr lang="en-GB" sz="6000" dirty="0">
              <a:latin typeface="Garamond" panose="02020404030301010803" pitchFamily="18" charset="0"/>
            </a:endParaRPr>
          </a:p>
        </p:txBody>
      </p:sp>
    </p:spTree>
    <p:extLst>
      <p:ext uri="{BB962C8B-B14F-4D97-AF65-F5344CB8AC3E}">
        <p14:creationId xmlns:p14="http://schemas.microsoft.com/office/powerpoint/2010/main" val="1398067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4CEB0-CBF9-4CC3-A666-68F4684BA3EC}"/>
              </a:ext>
            </a:extLst>
          </p:cNvPr>
          <p:cNvSpPr>
            <a:spLocks noGrp="1"/>
          </p:cNvSpPr>
          <p:nvPr>
            <p:ph type="title"/>
          </p:nvPr>
        </p:nvSpPr>
        <p:spPr>
          <a:xfrm>
            <a:off x="663547" y="671639"/>
            <a:ext cx="10997076" cy="1108609"/>
          </a:xfrm>
        </p:spPr>
        <p:txBody>
          <a:bodyPr/>
          <a:lstStyle/>
          <a:p>
            <a:r>
              <a:rPr lang="en-GB" sz="4000" dirty="0">
                <a:solidFill>
                  <a:srgbClr val="EBEBEB"/>
                </a:solidFill>
                <a:latin typeface="Garamond" panose="02020404030301010803" pitchFamily="18" charset="0"/>
              </a:rPr>
              <a:t>Project management processes groups-cont</a:t>
            </a:r>
            <a:r>
              <a:rPr lang="en-GB" dirty="0">
                <a:solidFill>
                  <a:srgbClr val="EBEBEB"/>
                </a:solidFill>
                <a:latin typeface="Garamond" panose="02020404030301010803" pitchFamily="18" charset="0"/>
              </a:rPr>
              <a: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E58DCE88-E9C6-4642-9274-9282414DE195}"/>
              </a:ext>
            </a:extLst>
          </p:cNvPr>
          <p:cNvSpPr>
            <a:spLocks noGrp="1"/>
          </p:cNvSpPr>
          <p:nvPr>
            <p:ph idx="1"/>
          </p:nvPr>
        </p:nvSpPr>
        <p:spPr>
          <a:xfrm>
            <a:off x="334715" y="2103930"/>
            <a:ext cx="11490691" cy="4555816"/>
          </a:xfrm>
        </p:spPr>
        <p:txBody>
          <a:bodyPr>
            <a:normAutofit/>
          </a:bodyPr>
          <a:lstStyle/>
          <a:p>
            <a:pPr marL="0" indent="0">
              <a:buNone/>
            </a:pPr>
            <a:r>
              <a:rPr lang="en-US" sz="2800" b="1" dirty="0">
                <a:solidFill>
                  <a:srgbClr val="C00000"/>
                </a:solidFill>
                <a:latin typeface="Garamond" panose="02020404030301010803" pitchFamily="18" charset="0"/>
              </a:rPr>
              <a:t>1. Initiating Process Group</a:t>
            </a:r>
          </a:p>
          <a:p>
            <a:r>
              <a:rPr lang="en-US" sz="2400" b="1" dirty="0">
                <a:latin typeface="Garamond" panose="02020404030301010803" pitchFamily="18" charset="0"/>
              </a:rPr>
              <a:t>Purpose</a:t>
            </a:r>
            <a:r>
              <a:rPr lang="en-US" sz="2400" dirty="0">
                <a:latin typeface="Garamond" panose="02020404030301010803" pitchFamily="18" charset="0"/>
              </a:rPr>
              <a:t>: To define and authorize the project or phase.</a:t>
            </a:r>
          </a:p>
          <a:p>
            <a:r>
              <a:rPr lang="en-US" sz="2400" b="1" dirty="0">
                <a:latin typeface="Garamond" panose="02020404030301010803" pitchFamily="18" charset="0"/>
              </a:rPr>
              <a:t>Key Activities</a:t>
            </a:r>
            <a:r>
              <a:rPr lang="en-US" sz="2400" dirty="0">
                <a:latin typeface="Garamond" panose="02020404030301010803" pitchFamily="18" charset="0"/>
              </a:rPr>
              <a:t>:</a:t>
            </a:r>
          </a:p>
          <a:p>
            <a:pPr lvl="1">
              <a:buFont typeface="Arial" panose="020B0604020202020204" pitchFamily="34" charset="0"/>
              <a:buChar char="•"/>
            </a:pPr>
            <a:r>
              <a:rPr lang="en-US" sz="2400" dirty="0">
                <a:latin typeface="Garamond" panose="02020404030301010803" pitchFamily="18" charset="0"/>
              </a:rPr>
              <a:t>Define the project’s purpose, objectives, and scope.</a:t>
            </a:r>
          </a:p>
          <a:p>
            <a:pPr lvl="1">
              <a:buFont typeface="Arial" panose="020B0604020202020204" pitchFamily="34" charset="0"/>
              <a:buChar char="•"/>
            </a:pPr>
            <a:r>
              <a:rPr lang="en-US" sz="2400" dirty="0">
                <a:latin typeface="Garamond" panose="02020404030301010803" pitchFamily="18" charset="0"/>
              </a:rPr>
              <a:t>Identify stakeholders and determine their expectations.</a:t>
            </a:r>
          </a:p>
          <a:p>
            <a:pPr lvl="1">
              <a:buFont typeface="Arial" panose="020B0604020202020204" pitchFamily="34" charset="0"/>
              <a:buChar char="•"/>
            </a:pPr>
            <a:r>
              <a:rPr lang="en-US" sz="2400" dirty="0">
                <a:latin typeface="Garamond" panose="02020404030301010803" pitchFamily="18" charset="0"/>
              </a:rPr>
              <a:t>Develop a </a:t>
            </a:r>
            <a:r>
              <a:rPr lang="en-US" sz="2400" b="1" dirty="0">
                <a:latin typeface="Garamond" panose="02020404030301010803" pitchFamily="18" charset="0"/>
              </a:rPr>
              <a:t>Project Charter</a:t>
            </a:r>
            <a:r>
              <a:rPr lang="en-US" sz="2400" dirty="0">
                <a:latin typeface="Garamond" panose="02020404030301010803" pitchFamily="18" charset="0"/>
              </a:rPr>
              <a:t> (officially authorizes the project).</a:t>
            </a:r>
          </a:p>
          <a:p>
            <a:pPr lvl="1">
              <a:buFont typeface="Arial" panose="020B0604020202020204" pitchFamily="34" charset="0"/>
              <a:buChar char="•"/>
            </a:pPr>
            <a:r>
              <a:rPr lang="en-US" sz="2400" dirty="0">
                <a:latin typeface="Garamond" panose="02020404030301010803" pitchFamily="18" charset="0"/>
              </a:rPr>
              <a:t>Identify high-level risks and constraints.</a:t>
            </a:r>
          </a:p>
          <a:p>
            <a:pPr marL="0" indent="0">
              <a:buNone/>
            </a:pPr>
            <a:r>
              <a:rPr lang="en-US" sz="3600" b="1" dirty="0">
                <a:latin typeface="Garamond" panose="02020404030301010803" pitchFamily="18" charset="0"/>
              </a:rPr>
              <a:t>Key Outputs</a:t>
            </a:r>
            <a:r>
              <a:rPr lang="en-US" sz="2400" dirty="0">
                <a:latin typeface="Garamond" panose="02020404030301010803" pitchFamily="18" charset="0"/>
              </a:rPr>
              <a:t>: Project Charter &amp;Stakeholder Register</a:t>
            </a:r>
          </a:p>
          <a:p>
            <a:pPr lvl="1">
              <a:buFont typeface="Arial" panose="020B0604020202020204" pitchFamily="34" charset="0"/>
              <a:buChar char="•"/>
            </a:pPr>
            <a:endParaRPr lang="en-US" sz="2400" dirty="0">
              <a:latin typeface="Garamond" panose="02020404030301010803" pitchFamily="18" charset="0"/>
            </a:endParaRPr>
          </a:p>
          <a:p>
            <a:endParaRPr lang="en-GB" sz="2400" dirty="0">
              <a:latin typeface="Garamond" panose="02020404030301010803" pitchFamily="18" charset="0"/>
            </a:endParaRPr>
          </a:p>
        </p:txBody>
      </p:sp>
    </p:spTree>
    <p:extLst>
      <p:ext uri="{BB962C8B-B14F-4D97-AF65-F5344CB8AC3E}">
        <p14:creationId xmlns:p14="http://schemas.microsoft.com/office/powerpoint/2010/main" val="1235454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351D1-9B8A-476F-A1C2-3D565F533C7A}"/>
              </a:ext>
            </a:extLst>
          </p:cNvPr>
          <p:cNvSpPr>
            <a:spLocks noGrp="1"/>
          </p:cNvSpPr>
          <p:nvPr>
            <p:ph type="title"/>
          </p:nvPr>
        </p:nvSpPr>
        <p:spPr>
          <a:xfrm>
            <a:off x="776835" y="663547"/>
            <a:ext cx="10195965" cy="1017085"/>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p>
        </p:txBody>
      </p:sp>
      <p:sp>
        <p:nvSpPr>
          <p:cNvPr id="3" name="Content Placeholder 2">
            <a:extLst>
              <a:ext uri="{FF2B5EF4-FFF2-40B4-BE49-F238E27FC236}">
                <a16:creationId xmlns:a16="http://schemas.microsoft.com/office/drawing/2014/main" id="{AA274A83-440A-42E4-9BE3-BF49DF464473}"/>
              </a:ext>
            </a:extLst>
          </p:cNvPr>
          <p:cNvSpPr>
            <a:spLocks noGrp="1"/>
          </p:cNvSpPr>
          <p:nvPr>
            <p:ph idx="1"/>
          </p:nvPr>
        </p:nvSpPr>
        <p:spPr>
          <a:xfrm>
            <a:off x="210394" y="2112022"/>
            <a:ext cx="11199377" cy="5211270"/>
          </a:xfrm>
        </p:spPr>
        <p:txBody>
          <a:bodyPr>
            <a:normAutofit fontScale="92500" lnSpcReduction="20000"/>
          </a:bodyPr>
          <a:lstStyle/>
          <a:p>
            <a:pPr marL="0" indent="0">
              <a:buNone/>
            </a:pPr>
            <a:r>
              <a:rPr lang="en-US" sz="2800" b="1" dirty="0">
                <a:solidFill>
                  <a:srgbClr val="C00000"/>
                </a:solidFill>
                <a:latin typeface="Garamond" panose="02020404030301010803" pitchFamily="18" charset="0"/>
              </a:rPr>
              <a:t>2. Planning Process Group</a:t>
            </a:r>
          </a:p>
          <a:p>
            <a:pPr algn="just"/>
            <a:r>
              <a:rPr lang="en-US" sz="2600" b="1" dirty="0">
                <a:latin typeface="Garamond" panose="02020404030301010803" pitchFamily="18" charset="0"/>
              </a:rPr>
              <a:t>Purpose</a:t>
            </a:r>
            <a:r>
              <a:rPr lang="en-US" sz="2600" dirty="0">
                <a:latin typeface="Garamond" panose="02020404030301010803" pitchFamily="18" charset="0"/>
              </a:rPr>
              <a:t>: To establish the project’s roadmap for achieving its objectives.</a:t>
            </a:r>
          </a:p>
          <a:p>
            <a:pPr algn="just"/>
            <a:r>
              <a:rPr lang="en-US" sz="2600" b="1" dirty="0">
                <a:latin typeface="Garamond" panose="02020404030301010803" pitchFamily="18" charset="0"/>
              </a:rPr>
              <a:t>Key Activities</a:t>
            </a:r>
            <a:r>
              <a:rPr lang="en-US" sz="2600" dirty="0">
                <a:latin typeface="Garamond" panose="02020404030301010803" pitchFamily="18" charset="0"/>
              </a:rPr>
              <a:t>:</a:t>
            </a:r>
          </a:p>
          <a:p>
            <a:pPr lvl="1" algn="just">
              <a:buFont typeface="Arial" panose="020B0604020202020204" pitchFamily="34" charset="0"/>
              <a:buChar char="•"/>
            </a:pPr>
            <a:r>
              <a:rPr lang="en-US" sz="2600" dirty="0">
                <a:latin typeface="Garamond" panose="02020404030301010803" pitchFamily="18" charset="0"/>
              </a:rPr>
              <a:t>Develop the </a:t>
            </a:r>
            <a:r>
              <a:rPr lang="en-US" sz="2600" b="1" dirty="0">
                <a:latin typeface="Garamond" panose="02020404030301010803" pitchFamily="18" charset="0"/>
              </a:rPr>
              <a:t>Project Management Plan</a:t>
            </a:r>
            <a:r>
              <a:rPr lang="en-US" sz="2600" dirty="0">
                <a:latin typeface="Garamond" panose="02020404030301010803" pitchFamily="18" charset="0"/>
              </a:rPr>
              <a:t> (comprehensive plan for execution, monitoring, and closure).</a:t>
            </a:r>
          </a:p>
          <a:p>
            <a:pPr lvl="1" algn="just">
              <a:buFont typeface="Arial" panose="020B0604020202020204" pitchFamily="34" charset="0"/>
              <a:buChar char="•"/>
            </a:pPr>
            <a:r>
              <a:rPr lang="en-US" sz="2600" dirty="0">
                <a:latin typeface="Garamond" panose="02020404030301010803" pitchFamily="18" charset="0"/>
              </a:rPr>
              <a:t>Define project scope, schedule, budget, quality standards, and resources.</a:t>
            </a:r>
          </a:p>
          <a:p>
            <a:pPr lvl="1" algn="just">
              <a:buFont typeface="Arial" panose="020B0604020202020204" pitchFamily="34" charset="0"/>
              <a:buChar char="•"/>
            </a:pPr>
            <a:r>
              <a:rPr lang="en-US" sz="2600" dirty="0">
                <a:latin typeface="Garamond" panose="02020404030301010803" pitchFamily="18" charset="0"/>
              </a:rPr>
              <a:t>Identify risks and develop mitigation strategies.</a:t>
            </a:r>
          </a:p>
          <a:p>
            <a:pPr lvl="1" algn="just">
              <a:buFont typeface="Arial" panose="020B0604020202020204" pitchFamily="34" charset="0"/>
              <a:buChar char="•"/>
            </a:pPr>
            <a:r>
              <a:rPr lang="en-US" sz="2600" dirty="0">
                <a:latin typeface="Garamond" panose="02020404030301010803" pitchFamily="18" charset="0"/>
              </a:rPr>
              <a:t>Plan communications and stakeholder engagement</a:t>
            </a:r>
            <a:r>
              <a:rPr lang="en-US" sz="2400" dirty="0">
                <a:latin typeface="Garamond" panose="02020404030301010803" pitchFamily="18" charset="0"/>
              </a:rPr>
              <a:t>.</a:t>
            </a:r>
          </a:p>
          <a:p>
            <a:pPr marL="0" indent="0" algn="just">
              <a:buNone/>
            </a:pPr>
            <a:r>
              <a:rPr lang="en-US" sz="3900" b="1" dirty="0">
                <a:latin typeface="Garamond" panose="02020404030301010803" pitchFamily="18" charset="0"/>
              </a:rPr>
              <a:t>Key Outputs</a:t>
            </a:r>
            <a:r>
              <a:rPr lang="en-US" dirty="0">
                <a:latin typeface="Garamond" panose="02020404030301010803" pitchFamily="18" charset="0"/>
              </a:rPr>
              <a:t>: Project Management Plan</a:t>
            </a:r>
          </a:p>
          <a:p>
            <a:pPr algn="just"/>
            <a:r>
              <a:rPr lang="en-US" dirty="0">
                <a:latin typeface="Garamond" panose="02020404030301010803" pitchFamily="18" charset="0"/>
              </a:rPr>
              <a:t>Work Breakdown Structure (WBS)</a:t>
            </a:r>
          </a:p>
          <a:p>
            <a:pPr algn="just"/>
            <a:r>
              <a:rPr lang="en-US" dirty="0">
                <a:latin typeface="Garamond" panose="02020404030301010803" pitchFamily="18" charset="0"/>
              </a:rPr>
              <a:t>Risk Management Plan</a:t>
            </a:r>
          </a:p>
          <a:p>
            <a:pPr algn="just"/>
            <a:r>
              <a:rPr lang="en-US" dirty="0">
                <a:latin typeface="Garamond" panose="02020404030301010803" pitchFamily="18" charset="0"/>
              </a:rPr>
              <a:t>Schedule and Budget Baselines</a:t>
            </a:r>
          </a:p>
          <a:p>
            <a:pPr lvl="1"/>
            <a:endParaRPr lang="en-US" sz="2400" dirty="0">
              <a:latin typeface="Garamond" panose="02020404030301010803" pitchFamily="18" charset="0"/>
            </a:endParaRPr>
          </a:p>
          <a:p>
            <a:endParaRPr lang="en-GB" dirty="0">
              <a:latin typeface="Garamond" panose="02020404030301010803" pitchFamily="18" charset="0"/>
            </a:endParaRPr>
          </a:p>
        </p:txBody>
      </p:sp>
    </p:spTree>
    <p:extLst>
      <p:ext uri="{BB962C8B-B14F-4D97-AF65-F5344CB8AC3E}">
        <p14:creationId xmlns:p14="http://schemas.microsoft.com/office/powerpoint/2010/main" val="646426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6F10-D790-44C0-BCE9-88C5BE554EF6}"/>
              </a:ext>
            </a:extLst>
          </p:cNvPr>
          <p:cNvSpPr>
            <a:spLocks noGrp="1"/>
          </p:cNvSpPr>
          <p:nvPr>
            <p:ph type="title"/>
          </p:nvPr>
        </p:nvSpPr>
        <p:spPr>
          <a:xfrm>
            <a:off x="993113" y="617619"/>
            <a:ext cx="8761413" cy="706964"/>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6B6C23D3-4D89-4119-9368-0B9AAD958970}"/>
              </a:ext>
            </a:extLst>
          </p:cNvPr>
          <p:cNvSpPr>
            <a:spLocks noGrp="1"/>
          </p:cNvSpPr>
          <p:nvPr>
            <p:ph idx="1"/>
          </p:nvPr>
        </p:nvSpPr>
        <p:spPr>
          <a:xfrm>
            <a:off x="492265" y="2031101"/>
            <a:ext cx="11369309" cy="4903774"/>
          </a:xfrm>
        </p:spPr>
        <p:txBody>
          <a:bodyPr>
            <a:noAutofit/>
          </a:bodyPr>
          <a:lstStyle/>
          <a:p>
            <a:pPr marL="0" indent="0">
              <a:buNone/>
            </a:pPr>
            <a:r>
              <a:rPr lang="en-US" sz="2400" b="1" dirty="0">
                <a:solidFill>
                  <a:srgbClr val="C00000"/>
                </a:solidFill>
                <a:latin typeface="Garamond" panose="02020404030301010803" pitchFamily="18" charset="0"/>
              </a:rPr>
              <a:t>3. Executing Process Group</a:t>
            </a:r>
          </a:p>
          <a:p>
            <a:r>
              <a:rPr lang="en-US" sz="2400" b="1" dirty="0">
                <a:latin typeface="Garamond" panose="02020404030301010803" pitchFamily="18" charset="0"/>
              </a:rPr>
              <a:t>Purpose</a:t>
            </a:r>
            <a:r>
              <a:rPr lang="en-US" sz="2400" dirty="0">
                <a:latin typeface="Garamond" panose="02020404030301010803" pitchFamily="18" charset="0"/>
              </a:rPr>
              <a:t>: To complete the work defined in the project plan and deliver the desired results.</a:t>
            </a:r>
          </a:p>
          <a:p>
            <a:r>
              <a:rPr lang="en-US" sz="2400" b="1" dirty="0">
                <a:latin typeface="Garamond" panose="02020404030301010803" pitchFamily="18" charset="0"/>
              </a:rPr>
              <a:t>Key Activities</a:t>
            </a:r>
            <a:r>
              <a:rPr lang="en-US" sz="2400" dirty="0">
                <a:latin typeface="Garamond" panose="02020404030301010803" pitchFamily="18" charset="0"/>
              </a:rPr>
              <a:t>:</a:t>
            </a:r>
          </a:p>
          <a:p>
            <a:pPr lvl="1">
              <a:buFont typeface="Arial" panose="020B0604020202020204" pitchFamily="34" charset="0"/>
              <a:buChar char="•"/>
            </a:pPr>
            <a:r>
              <a:rPr lang="en-US" sz="2400" dirty="0">
                <a:latin typeface="Garamond" panose="02020404030301010803" pitchFamily="18" charset="0"/>
              </a:rPr>
              <a:t>Direct and manage project work.</a:t>
            </a:r>
          </a:p>
          <a:p>
            <a:pPr lvl="1">
              <a:buFont typeface="Arial" panose="020B0604020202020204" pitchFamily="34" charset="0"/>
              <a:buChar char="•"/>
            </a:pPr>
            <a:r>
              <a:rPr lang="en-US" sz="2400" dirty="0">
                <a:latin typeface="Garamond" panose="02020404030301010803" pitchFamily="18" charset="0"/>
              </a:rPr>
              <a:t>Acquire, develop, and manage the project team.</a:t>
            </a:r>
          </a:p>
          <a:p>
            <a:pPr lvl="1">
              <a:buFont typeface="Arial" panose="020B0604020202020204" pitchFamily="34" charset="0"/>
              <a:buChar char="•"/>
            </a:pPr>
            <a:r>
              <a:rPr lang="en-US" sz="2400" dirty="0">
                <a:latin typeface="Garamond" panose="02020404030301010803" pitchFamily="18" charset="0"/>
              </a:rPr>
              <a:t>Conduct procurement activities and manage vendor relationships.</a:t>
            </a:r>
          </a:p>
          <a:p>
            <a:pPr lvl="1">
              <a:buFont typeface="Arial" panose="020B0604020202020204" pitchFamily="34" charset="0"/>
              <a:buChar char="•"/>
            </a:pPr>
            <a:r>
              <a:rPr lang="en-US" sz="2400" dirty="0">
                <a:latin typeface="Garamond" panose="02020404030301010803" pitchFamily="18" charset="0"/>
              </a:rPr>
              <a:t>Ensure stakeholder engagement and communicate project progress.</a:t>
            </a:r>
          </a:p>
          <a:p>
            <a:pPr>
              <a:buFont typeface="Arial" panose="020B0604020202020204" pitchFamily="34" charset="0"/>
              <a:buChar char="•"/>
            </a:pPr>
            <a:r>
              <a:rPr lang="en-US" sz="3200" b="1" dirty="0">
                <a:latin typeface="Garamond" panose="02020404030301010803" pitchFamily="18" charset="0"/>
              </a:rPr>
              <a:t>Key Outputs</a:t>
            </a:r>
            <a:r>
              <a:rPr lang="en-US" sz="3200" dirty="0">
                <a:latin typeface="Garamond" panose="02020404030301010803" pitchFamily="18" charset="0"/>
              </a:rPr>
              <a:t>:</a:t>
            </a:r>
          </a:p>
          <a:p>
            <a:pPr lvl="1">
              <a:buFont typeface="Arial" panose="020B0604020202020204" pitchFamily="34" charset="0"/>
              <a:buChar char="•"/>
            </a:pPr>
            <a:r>
              <a:rPr lang="en-US" sz="2400" dirty="0">
                <a:latin typeface="Garamond" panose="02020404030301010803" pitchFamily="18" charset="0"/>
              </a:rPr>
              <a:t>Deliverables, Work Performance Data, Updates to the Project Plan</a:t>
            </a:r>
          </a:p>
          <a:p>
            <a:endParaRPr lang="en-GB" sz="2400" dirty="0">
              <a:latin typeface="Garamond" panose="02020404030301010803" pitchFamily="18" charset="0"/>
            </a:endParaRPr>
          </a:p>
        </p:txBody>
      </p:sp>
    </p:spTree>
    <p:extLst>
      <p:ext uri="{BB962C8B-B14F-4D97-AF65-F5344CB8AC3E}">
        <p14:creationId xmlns:p14="http://schemas.microsoft.com/office/powerpoint/2010/main" val="1022227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2B1E7-44DE-461F-A09B-4ED90E4E3F06}"/>
              </a:ext>
            </a:extLst>
          </p:cNvPr>
          <p:cNvSpPr>
            <a:spLocks noGrp="1"/>
          </p:cNvSpPr>
          <p:nvPr>
            <p:ph type="title"/>
          </p:nvPr>
        </p:nvSpPr>
        <p:spPr>
          <a:xfrm>
            <a:off x="1001205" y="747091"/>
            <a:ext cx="8761413" cy="838948"/>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p>
        </p:txBody>
      </p:sp>
      <p:sp>
        <p:nvSpPr>
          <p:cNvPr id="3" name="Content Placeholder 2">
            <a:extLst>
              <a:ext uri="{FF2B5EF4-FFF2-40B4-BE49-F238E27FC236}">
                <a16:creationId xmlns:a16="http://schemas.microsoft.com/office/drawing/2014/main" id="{D9DA6669-A873-4DDD-AE9E-C12B4BF192DF}"/>
              </a:ext>
            </a:extLst>
          </p:cNvPr>
          <p:cNvSpPr>
            <a:spLocks noGrp="1"/>
          </p:cNvSpPr>
          <p:nvPr>
            <p:ph idx="1"/>
          </p:nvPr>
        </p:nvSpPr>
        <p:spPr>
          <a:xfrm>
            <a:off x="161840" y="2201034"/>
            <a:ext cx="11644439" cy="4936141"/>
          </a:xfrm>
        </p:spPr>
        <p:txBody>
          <a:bodyPr>
            <a:normAutofit fontScale="92500" lnSpcReduction="20000"/>
          </a:bodyPr>
          <a:lstStyle/>
          <a:p>
            <a:pPr marL="0" indent="0">
              <a:buNone/>
            </a:pPr>
            <a:r>
              <a:rPr lang="en-US" sz="2600" b="1" dirty="0">
                <a:solidFill>
                  <a:schemeClr val="accent1"/>
                </a:solidFill>
                <a:latin typeface="Garamond" panose="02020404030301010803" pitchFamily="18" charset="0"/>
              </a:rPr>
              <a:t>4. Monitoring and Controlling Process Group</a:t>
            </a:r>
          </a:p>
          <a:p>
            <a:pPr algn="just"/>
            <a:r>
              <a:rPr lang="en-US" sz="2600" b="1" dirty="0">
                <a:latin typeface="Garamond" panose="02020404030301010803" pitchFamily="18" charset="0"/>
              </a:rPr>
              <a:t>Purpose</a:t>
            </a:r>
            <a:r>
              <a:rPr lang="en-US" sz="2600" dirty="0">
                <a:latin typeface="Garamond" panose="02020404030301010803" pitchFamily="18" charset="0"/>
              </a:rPr>
              <a:t>: To track, review, and regulate project progress and performance.</a:t>
            </a:r>
          </a:p>
          <a:p>
            <a:pPr algn="just"/>
            <a:r>
              <a:rPr lang="en-US" sz="3000" b="1" dirty="0">
                <a:latin typeface="Garamond" panose="02020404030301010803" pitchFamily="18" charset="0"/>
              </a:rPr>
              <a:t>Key Activities</a:t>
            </a:r>
            <a:r>
              <a:rPr lang="en-US" sz="3500" dirty="0">
                <a:latin typeface="Garamond" panose="02020404030301010803" pitchFamily="18" charset="0"/>
              </a:rPr>
              <a:t>:</a:t>
            </a:r>
          </a:p>
          <a:p>
            <a:pPr lvl="1" algn="just">
              <a:buFont typeface="Arial" panose="020B0604020202020204" pitchFamily="34" charset="0"/>
              <a:buChar char="•"/>
            </a:pPr>
            <a:r>
              <a:rPr lang="en-US" sz="2600" dirty="0">
                <a:latin typeface="Garamond" panose="02020404030301010803" pitchFamily="18" charset="0"/>
              </a:rPr>
              <a:t>Monitor project performance using key performance indicators (KPIs).</a:t>
            </a:r>
          </a:p>
          <a:p>
            <a:pPr lvl="1" algn="just">
              <a:buFont typeface="Arial" panose="020B0604020202020204" pitchFamily="34" charset="0"/>
              <a:buChar char="•"/>
            </a:pPr>
            <a:r>
              <a:rPr lang="en-US" sz="2600" dirty="0">
                <a:latin typeface="Garamond" panose="02020404030301010803" pitchFamily="18" charset="0"/>
              </a:rPr>
              <a:t>Control scope, schedule, cost, and quality to ensure the project stays on track.</a:t>
            </a:r>
          </a:p>
          <a:p>
            <a:pPr lvl="1" algn="just">
              <a:buFont typeface="Arial" panose="020B0604020202020204" pitchFamily="34" charset="0"/>
              <a:buChar char="•"/>
            </a:pPr>
            <a:r>
              <a:rPr lang="en-US" sz="2600" dirty="0">
                <a:latin typeface="Garamond" panose="02020404030301010803" pitchFamily="18" charset="0"/>
              </a:rPr>
              <a:t>Identify and address variances from the plan.</a:t>
            </a:r>
          </a:p>
          <a:p>
            <a:pPr lvl="1" algn="just">
              <a:buFont typeface="Arial" panose="020B0604020202020204" pitchFamily="34" charset="0"/>
              <a:buChar char="•"/>
            </a:pPr>
            <a:r>
              <a:rPr lang="en-US" sz="2600" dirty="0">
                <a:latin typeface="Garamond" panose="02020404030301010803" pitchFamily="18" charset="0"/>
              </a:rPr>
              <a:t>Perform integrated change control (evaluate and approve/reject changes).</a:t>
            </a:r>
          </a:p>
          <a:p>
            <a:pPr algn="just">
              <a:buFont typeface="Arial" panose="020B0604020202020204" pitchFamily="34" charset="0"/>
              <a:buChar char="•"/>
            </a:pPr>
            <a:r>
              <a:rPr lang="en-US" sz="3000" b="1" dirty="0">
                <a:latin typeface="Garamond" panose="02020404030301010803" pitchFamily="18" charset="0"/>
              </a:rPr>
              <a:t>Key Outputs</a:t>
            </a:r>
            <a:r>
              <a:rPr lang="en-US" sz="3000" dirty="0">
                <a:latin typeface="Garamond" panose="02020404030301010803" pitchFamily="18" charset="0"/>
              </a:rPr>
              <a:t>:</a:t>
            </a:r>
          </a:p>
          <a:p>
            <a:pPr lvl="1" algn="just">
              <a:buFont typeface="Arial" panose="020B0604020202020204" pitchFamily="34" charset="0"/>
              <a:buChar char="•"/>
            </a:pPr>
            <a:r>
              <a:rPr lang="en-US" sz="2600" dirty="0">
                <a:latin typeface="Garamond" panose="02020404030301010803" pitchFamily="18" charset="0"/>
              </a:rPr>
              <a:t>Work Performance Reports</a:t>
            </a:r>
          </a:p>
          <a:p>
            <a:pPr lvl="1" algn="just">
              <a:buFont typeface="Arial" panose="020B0604020202020204" pitchFamily="34" charset="0"/>
              <a:buChar char="•"/>
            </a:pPr>
            <a:r>
              <a:rPr lang="en-US" sz="2600" dirty="0">
                <a:latin typeface="Garamond" panose="02020404030301010803" pitchFamily="18" charset="0"/>
              </a:rPr>
              <a:t>Change Requests</a:t>
            </a:r>
          </a:p>
          <a:p>
            <a:pPr lvl="1" algn="just">
              <a:buFont typeface="Arial" panose="020B0604020202020204" pitchFamily="34" charset="0"/>
              <a:buChar char="•"/>
            </a:pPr>
            <a:r>
              <a:rPr lang="en-US" sz="2600" dirty="0">
                <a:latin typeface="Garamond" panose="02020404030301010803" pitchFamily="18" charset="0"/>
              </a:rPr>
              <a:t>Updates to the Project Plan</a:t>
            </a:r>
          </a:p>
          <a:p>
            <a:endParaRPr lang="en-GB" dirty="0">
              <a:latin typeface="Garamond" panose="02020404030301010803" pitchFamily="18" charset="0"/>
            </a:endParaRPr>
          </a:p>
        </p:txBody>
      </p:sp>
    </p:spTree>
    <p:extLst>
      <p:ext uri="{BB962C8B-B14F-4D97-AF65-F5344CB8AC3E}">
        <p14:creationId xmlns:p14="http://schemas.microsoft.com/office/powerpoint/2010/main" val="3855125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D078-524B-455B-85A8-EDA6877358AB}"/>
              </a:ext>
            </a:extLst>
          </p:cNvPr>
          <p:cNvSpPr>
            <a:spLocks noGrp="1"/>
          </p:cNvSpPr>
          <p:nvPr>
            <p:ph type="title"/>
          </p:nvPr>
        </p:nvSpPr>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011EB5E8-E41D-4CD7-AA70-A861101D23A8}"/>
              </a:ext>
            </a:extLst>
          </p:cNvPr>
          <p:cNvSpPr>
            <a:spLocks noGrp="1"/>
          </p:cNvSpPr>
          <p:nvPr>
            <p:ph idx="1"/>
          </p:nvPr>
        </p:nvSpPr>
        <p:spPr>
          <a:xfrm>
            <a:off x="153749" y="1998733"/>
            <a:ext cx="11765819" cy="5445940"/>
          </a:xfrm>
        </p:spPr>
        <p:txBody>
          <a:bodyPr>
            <a:noAutofit/>
          </a:bodyPr>
          <a:lstStyle/>
          <a:p>
            <a:pPr marL="0" indent="0">
              <a:buNone/>
            </a:pPr>
            <a:r>
              <a:rPr lang="en-US" sz="2400" b="1" dirty="0">
                <a:solidFill>
                  <a:srgbClr val="C00000"/>
                </a:solidFill>
                <a:latin typeface="Garamond" panose="02020404030301010803" pitchFamily="18" charset="0"/>
              </a:rPr>
              <a:t>5. Closing Process Group</a:t>
            </a:r>
          </a:p>
          <a:p>
            <a:r>
              <a:rPr lang="en-US" sz="2400" b="1" dirty="0">
                <a:latin typeface="Garamond" panose="02020404030301010803" pitchFamily="18" charset="0"/>
              </a:rPr>
              <a:t>Purpose</a:t>
            </a:r>
            <a:r>
              <a:rPr lang="en-US" sz="2400" dirty="0">
                <a:latin typeface="Garamond" panose="02020404030301010803" pitchFamily="18" charset="0"/>
              </a:rPr>
              <a:t>: To finalize the project, deliver its outcomes, and formally close it.</a:t>
            </a:r>
          </a:p>
          <a:p>
            <a:r>
              <a:rPr lang="en-US" sz="2400" b="1" dirty="0">
                <a:latin typeface="Garamond" panose="02020404030301010803" pitchFamily="18" charset="0"/>
              </a:rPr>
              <a:t>Key Activities</a:t>
            </a:r>
            <a:r>
              <a:rPr lang="en-US" sz="2400" dirty="0">
                <a:latin typeface="Garamond" panose="02020404030301010803" pitchFamily="18" charset="0"/>
              </a:rPr>
              <a:t>:</a:t>
            </a:r>
          </a:p>
          <a:p>
            <a:pPr lvl="1">
              <a:buFont typeface="Arial" panose="020B0604020202020204" pitchFamily="34" charset="0"/>
              <a:buChar char="•"/>
            </a:pPr>
            <a:r>
              <a:rPr lang="en-US" sz="2400" dirty="0">
                <a:latin typeface="Garamond" panose="02020404030301010803" pitchFamily="18" charset="0"/>
              </a:rPr>
              <a:t>Confirm deliverables meet quality standards and gain stakeholder approval.</a:t>
            </a:r>
          </a:p>
          <a:p>
            <a:pPr lvl="1">
              <a:buFont typeface="Arial" panose="020B0604020202020204" pitchFamily="34" charset="0"/>
              <a:buChar char="•"/>
            </a:pPr>
            <a:r>
              <a:rPr lang="en-US" sz="2400" dirty="0">
                <a:latin typeface="Garamond" panose="02020404030301010803" pitchFamily="18" charset="0"/>
              </a:rPr>
              <a:t>Release project resources (e.g., team, budget).</a:t>
            </a:r>
          </a:p>
          <a:p>
            <a:pPr lvl="1">
              <a:buFont typeface="Arial" panose="020B0604020202020204" pitchFamily="34" charset="0"/>
              <a:buChar char="•"/>
            </a:pPr>
            <a:r>
              <a:rPr lang="en-US" sz="2400" dirty="0">
                <a:latin typeface="Garamond" panose="02020404030301010803" pitchFamily="18" charset="0"/>
              </a:rPr>
              <a:t>Document lessons learned for future projects.</a:t>
            </a:r>
          </a:p>
          <a:p>
            <a:pPr lvl="1">
              <a:buFont typeface="Arial" panose="020B0604020202020204" pitchFamily="34" charset="0"/>
              <a:buChar char="•"/>
            </a:pPr>
            <a:r>
              <a:rPr lang="en-US" sz="2400" dirty="0">
                <a:latin typeface="Garamond" panose="02020404030301010803" pitchFamily="18" charset="0"/>
              </a:rPr>
              <a:t>Close contracts with vendors or suppliers.</a:t>
            </a:r>
          </a:p>
          <a:p>
            <a:pPr>
              <a:buFont typeface="Arial" panose="020B0604020202020204" pitchFamily="34" charset="0"/>
              <a:buChar char="•"/>
            </a:pPr>
            <a:r>
              <a:rPr lang="en-US" sz="2400" b="1" dirty="0">
                <a:latin typeface="Garamond" panose="02020404030301010803" pitchFamily="18" charset="0"/>
              </a:rPr>
              <a:t>Key Outputs</a:t>
            </a:r>
            <a:r>
              <a:rPr lang="en-US" sz="2400" dirty="0">
                <a:latin typeface="Garamond" panose="02020404030301010803" pitchFamily="18" charset="0"/>
              </a:rPr>
              <a:t>:</a:t>
            </a:r>
          </a:p>
          <a:p>
            <a:pPr lvl="1">
              <a:buFont typeface="Arial" panose="020B0604020202020204" pitchFamily="34" charset="0"/>
              <a:buChar char="•"/>
            </a:pPr>
            <a:r>
              <a:rPr lang="en-US" sz="2400" dirty="0">
                <a:latin typeface="Garamond" panose="02020404030301010803" pitchFamily="18" charset="0"/>
              </a:rPr>
              <a:t>Final Deliverables</a:t>
            </a:r>
          </a:p>
          <a:p>
            <a:pPr lvl="1">
              <a:buFont typeface="Arial" panose="020B0604020202020204" pitchFamily="34" charset="0"/>
              <a:buChar char="•"/>
            </a:pPr>
            <a:r>
              <a:rPr lang="en-US" sz="2400" dirty="0">
                <a:latin typeface="Garamond" panose="02020404030301010803" pitchFamily="18" charset="0"/>
              </a:rPr>
              <a:t>Project Closure Report, Lessons Learned Document</a:t>
            </a:r>
          </a:p>
          <a:p>
            <a:endParaRPr lang="en-GB" sz="2400" dirty="0">
              <a:latin typeface="Garamond" panose="02020404030301010803" pitchFamily="18" charset="0"/>
            </a:endParaRPr>
          </a:p>
        </p:txBody>
      </p:sp>
    </p:spTree>
    <p:extLst>
      <p:ext uri="{BB962C8B-B14F-4D97-AF65-F5344CB8AC3E}">
        <p14:creationId xmlns:p14="http://schemas.microsoft.com/office/powerpoint/2010/main" val="121702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8D59B-4567-4C98-A7AB-C2ABB5A99D11}"/>
              </a:ext>
            </a:extLst>
          </p:cNvPr>
          <p:cNvSpPr>
            <a:spLocks noGrp="1"/>
          </p:cNvSpPr>
          <p:nvPr>
            <p:ph type="title"/>
          </p:nvPr>
        </p:nvSpPr>
        <p:spPr>
          <a:xfrm>
            <a:off x="995320" y="590719"/>
            <a:ext cx="10373990" cy="1089913"/>
          </a:xfrm>
        </p:spPr>
        <p:txBody>
          <a:bodyPr/>
          <a:lstStyle/>
          <a:p>
            <a:pPr marL="342900" marR="0" lvl="0" indent="-342900">
              <a:lnSpc>
                <a:spcPct val="107000"/>
              </a:lnSpc>
              <a:spcBef>
                <a:spcPts val="0"/>
              </a:spcBef>
              <a:spcAft>
                <a:spcPts val="0"/>
              </a:spcAft>
            </a:pPr>
            <a:br>
              <a:rPr lang="en-US" sz="4000" dirty="0">
                <a:latin typeface="Garamond" panose="02020404030301010803" pitchFamily="18" charset="0"/>
                <a:ea typeface="Times New Roman" panose="02020603050405020304" pitchFamily="18" charset="0"/>
                <a:cs typeface="Times New Roman" panose="02020603050405020304" pitchFamily="18" charset="0"/>
              </a:rPr>
            </a:br>
            <a:r>
              <a:rPr lang="en-US" sz="4000" dirty="0">
                <a:latin typeface="Garamond" panose="02020404030301010803" pitchFamily="18" charset="0"/>
                <a:ea typeface="Times New Roman" panose="02020603050405020304" pitchFamily="18" charset="0"/>
                <a:cs typeface="Times New Roman" panose="02020603050405020304" pitchFamily="18" charset="0"/>
              </a:rPr>
              <a:t>Project management knowledge areas</a:t>
            </a:r>
            <a:br>
              <a:rPr lang="en-GB" sz="3200" dirty="0">
                <a:latin typeface="Garamond" panose="02020404030301010803" pitchFamily="18" charset="0"/>
                <a:ea typeface="Times New Roman" panose="02020603050405020304" pitchFamily="18" charset="0"/>
                <a:cs typeface="Times New Roman" panose="02020603050405020304" pitchFamily="18" charset="0"/>
              </a:rPr>
            </a:br>
            <a:endParaRPr lang="en-GB" dirty="0">
              <a:latin typeface="Garamond" panose="02020404030301010803" pitchFamily="18" charset="0"/>
            </a:endParaRPr>
          </a:p>
        </p:txBody>
      </p:sp>
      <p:graphicFrame>
        <p:nvGraphicFramePr>
          <p:cNvPr id="4" name="Content Placeholder 3">
            <a:extLst>
              <a:ext uri="{FF2B5EF4-FFF2-40B4-BE49-F238E27FC236}">
                <a16:creationId xmlns:a16="http://schemas.microsoft.com/office/drawing/2014/main" id="{D63ACF76-66E7-4560-8A50-A4E733D3C508}"/>
              </a:ext>
            </a:extLst>
          </p:cNvPr>
          <p:cNvGraphicFramePr>
            <a:graphicFrameLocks noGrp="1"/>
          </p:cNvGraphicFramePr>
          <p:nvPr>
            <p:ph idx="1"/>
            <p:extLst>
              <p:ext uri="{D42A27DB-BD31-4B8C-83A1-F6EECF244321}">
                <p14:modId xmlns:p14="http://schemas.microsoft.com/office/powerpoint/2010/main" val="4262478133"/>
              </p:ext>
            </p:extLst>
          </p:nvPr>
        </p:nvGraphicFramePr>
        <p:xfrm>
          <a:off x="178025" y="2045149"/>
          <a:ext cx="11830556" cy="5043658"/>
        </p:xfrm>
        <a:graphic>
          <a:graphicData uri="http://schemas.openxmlformats.org/drawingml/2006/table">
            <a:tbl>
              <a:tblPr firstRow="1" bandRow="1">
                <a:tableStyleId>{5C22544A-7EE6-4342-B048-85BDC9FD1C3A}</a:tableStyleId>
              </a:tblPr>
              <a:tblGrid>
                <a:gridCol w="2613727">
                  <a:extLst>
                    <a:ext uri="{9D8B030D-6E8A-4147-A177-3AD203B41FA5}">
                      <a16:colId xmlns:a16="http://schemas.microsoft.com/office/drawing/2014/main" val="1369348619"/>
                    </a:ext>
                  </a:extLst>
                </a:gridCol>
                <a:gridCol w="3827533">
                  <a:extLst>
                    <a:ext uri="{9D8B030D-6E8A-4147-A177-3AD203B41FA5}">
                      <a16:colId xmlns:a16="http://schemas.microsoft.com/office/drawing/2014/main" val="2059853027"/>
                    </a:ext>
                  </a:extLst>
                </a:gridCol>
                <a:gridCol w="5389296">
                  <a:extLst>
                    <a:ext uri="{9D8B030D-6E8A-4147-A177-3AD203B41FA5}">
                      <a16:colId xmlns:a16="http://schemas.microsoft.com/office/drawing/2014/main" val="2441132625"/>
                    </a:ext>
                  </a:extLst>
                </a:gridCol>
              </a:tblGrid>
              <a:tr h="481440">
                <a:tc>
                  <a:txBody>
                    <a:bodyPr/>
                    <a:lstStyle/>
                    <a:p>
                      <a:r>
                        <a:rPr lang="en-GB" sz="2400" dirty="0">
                          <a:latin typeface="Garamond" panose="02020404030301010803" pitchFamily="18" charset="0"/>
                        </a:rPr>
                        <a:t>Knowledge Area</a:t>
                      </a:r>
                    </a:p>
                  </a:txBody>
                  <a:tcPr/>
                </a:tc>
                <a:tc>
                  <a:txBody>
                    <a:bodyPr/>
                    <a:lstStyle/>
                    <a:p>
                      <a:r>
                        <a:rPr lang="en-GB" sz="2400" dirty="0">
                          <a:latin typeface="Garamond" panose="02020404030301010803" pitchFamily="18" charset="0"/>
                        </a:rPr>
                        <a:t>Key Process Groups</a:t>
                      </a:r>
                    </a:p>
                  </a:txBody>
                  <a:tcPr/>
                </a:tc>
                <a:tc>
                  <a:txBody>
                    <a:bodyPr/>
                    <a:lstStyle/>
                    <a:p>
                      <a:r>
                        <a:rPr lang="en-US" sz="2400" dirty="0">
                          <a:latin typeface="Garamond" panose="02020404030301010803" pitchFamily="18" charset="0"/>
                        </a:rPr>
                        <a:t>Output</a:t>
                      </a:r>
                      <a:endParaRPr lang="en-GB" sz="2400" dirty="0">
                        <a:latin typeface="Garamond" panose="02020404030301010803" pitchFamily="18" charset="0"/>
                      </a:endParaRPr>
                    </a:p>
                  </a:txBody>
                  <a:tcPr/>
                </a:tc>
                <a:extLst>
                  <a:ext uri="{0D108BD9-81ED-4DB2-BD59-A6C34878D82A}">
                    <a16:rowId xmlns:a16="http://schemas.microsoft.com/office/drawing/2014/main" val="1690395962"/>
                  </a:ext>
                </a:extLst>
              </a:tr>
              <a:tr h="1025654">
                <a:tc>
                  <a:txBody>
                    <a:bodyPr/>
                    <a:lstStyle/>
                    <a:p>
                      <a:r>
                        <a:rPr lang="en-GB" sz="2400" dirty="0">
                          <a:latin typeface="Garamond" panose="02020404030301010803" pitchFamily="18" charset="0"/>
                        </a:rPr>
                        <a:t>Integration Management</a:t>
                      </a:r>
                    </a:p>
                  </a:txBody>
                  <a:tcPr/>
                </a:tc>
                <a:tc>
                  <a:txBody>
                    <a:bodyPr/>
                    <a:lstStyle/>
                    <a:p>
                      <a:r>
                        <a:rPr lang="en-US" sz="2400" dirty="0">
                          <a:latin typeface="Garamond" panose="02020404030301010803" pitchFamily="18" charset="0"/>
                        </a:rPr>
                        <a:t>All five groups (Initiating to Closing).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Project Charter, Project Management Plan, Change Log, Project Closure Report.</a:t>
                      </a:r>
                      <a:endParaRPr lang="en-GB" sz="2400" dirty="0">
                        <a:latin typeface="Garamond" panose="02020404030301010803" pitchFamily="18" charset="0"/>
                      </a:endParaRPr>
                    </a:p>
                  </a:txBody>
                  <a:tcPr/>
                </a:tc>
                <a:extLst>
                  <a:ext uri="{0D108BD9-81ED-4DB2-BD59-A6C34878D82A}">
                    <a16:rowId xmlns:a16="http://schemas.microsoft.com/office/drawing/2014/main" val="198112847"/>
                  </a:ext>
                </a:extLst>
              </a:tr>
              <a:tr h="893362">
                <a:tc>
                  <a:txBody>
                    <a:bodyPr/>
                    <a:lstStyle/>
                    <a:p>
                      <a:r>
                        <a:rPr lang="en-GB" sz="2400" dirty="0">
                          <a:latin typeface="Garamond" panose="02020404030301010803" pitchFamily="18" charset="0"/>
                        </a:rPr>
                        <a:t>Scope Management</a:t>
                      </a:r>
                    </a:p>
                  </a:txBody>
                  <a:tcPr/>
                </a:tc>
                <a:tc>
                  <a:txBody>
                    <a:bodyPr/>
                    <a:lstStyle/>
                    <a:p>
                      <a:r>
                        <a:rPr lang="en-US" sz="2400" dirty="0">
                          <a:latin typeface="Garamond" panose="02020404030301010803" pitchFamily="18" charset="0"/>
                        </a:rPr>
                        <a:t>Initiating, Planning,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Scope Statement, Requirements Documentation, WBS, Change Requests.</a:t>
                      </a:r>
                    </a:p>
                  </a:txBody>
                  <a:tcPr/>
                </a:tc>
                <a:extLst>
                  <a:ext uri="{0D108BD9-81ED-4DB2-BD59-A6C34878D82A}">
                    <a16:rowId xmlns:a16="http://schemas.microsoft.com/office/drawing/2014/main" val="2545342516"/>
                  </a:ext>
                </a:extLst>
              </a:tr>
              <a:tr h="910121">
                <a:tc>
                  <a:txBody>
                    <a:bodyPr/>
                    <a:lstStyle/>
                    <a:p>
                      <a:r>
                        <a:rPr lang="en-GB" sz="2400" dirty="0">
                          <a:latin typeface="Garamond" panose="02020404030301010803" pitchFamily="18" charset="0"/>
                        </a:rPr>
                        <a:t>Schedule Management</a:t>
                      </a:r>
                    </a:p>
                  </a:txBody>
                  <a:tcPr/>
                </a:tc>
                <a:tc>
                  <a:txBody>
                    <a:bodyPr/>
                    <a:lstStyle/>
                    <a:p>
                      <a:r>
                        <a:rPr lang="en-GB" sz="2400" dirty="0">
                          <a:latin typeface="Garamond" panose="02020404030301010803" pitchFamily="18" charset="0"/>
                        </a:rPr>
                        <a:t>Planning, Monitoring and Controlling.</a:t>
                      </a:r>
                    </a:p>
                  </a:txBody>
                  <a:tcPr/>
                </a:tc>
                <a:tc>
                  <a:txBody>
                    <a:bodyPr/>
                    <a:lstStyle/>
                    <a:p>
                      <a:r>
                        <a:rPr lang="en-US" sz="2400" dirty="0">
                          <a:latin typeface="Garamond" panose="02020404030301010803" pitchFamily="18" charset="0"/>
                        </a:rPr>
                        <a:t>Project Schedule, Schedule Baseline, Gantt Charts.</a:t>
                      </a:r>
                      <a:endParaRPr lang="en-GB" sz="2400" dirty="0">
                        <a:latin typeface="Garamond" panose="02020404030301010803" pitchFamily="18" charset="0"/>
                      </a:endParaRPr>
                    </a:p>
                  </a:txBody>
                  <a:tcPr/>
                </a:tc>
                <a:extLst>
                  <a:ext uri="{0D108BD9-81ED-4DB2-BD59-A6C34878D82A}">
                    <a16:rowId xmlns:a16="http://schemas.microsoft.com/office/drawing/2014/main" val="2188863644"/>
                  </a:ext>
                </a:extLst>
              </a:tr>
              <a:tr h="814685">
                <a:tc>
                  <a:txBody>
                    <a:bodyPr/>
                    <a:lstStyle/>
                    <a:p>
                      <a:r>
                        <a:rPr lang="en-GB" sz="2400" dirty="0">
                          <a:latin typeface="Garamond" panose="02020404030301010803" pitchFamily="18" charset="0"/>
                        </a:rPr>
                        <a:t>Cost Management</a:t>
                      </a:r>
                    </a:p>
                  </a:txBody>
                  <a:tcPr/>
                </a:tc>
                <a:tc>
                  <a:txBody>
                    <a:bodyPr/>
                    <a:lstStyle/>
                    <a:p>
                      <a:r>
                        <a:rPr lang="en-GB" sz="2400" dirty="0">
                          <a:latin typeface="Garamond" panose="02020404030301010803" pitchFamily="18" charset="0"/>
                        </a:rPr>
                        <a:t>Planning, Monitoring and Controlling.</a:t>
                      </a:r>
                    </a:p>
                  </a:txBody>
                  <a:tcPr/>
                </a:tc>
                <a:tc>
                  <a:txBody>
                    <a:bodyPr/>
                    <a:lstStyle/>
                    <a:p>
                      <a:r>
                        <a:rPr lang="en-US" sz="2400" dirty="0">
                          <a:latin typeface="Garamond" panose="02020404030301010803" pitchFamily="18" charset="0"/>
                        </a:rPr>
                        <a:t>Cost Baseline, Budget Forecasts, Cost Performance Reports.</a:t>
                      </a:r>
                      <a:endParaRPr lang="en-GB" sz="2400" dirty="0">
                        <a:latin typeface="Garamond" panose="02020404030301010803" pitchFamily="18" charset="0"/>
                      </a:endParaRPr>
                    </a:p>
                  </a:txBody>
                  <a:tcPr/>
                </a:tc>
                <a:extLst>
                  <a:ext uri="{0D108BD9-81ED-4DB2-BD59-A6C34878D82A}">
                    <a16:rowId xmlns:a16="http://schemas.microsoft.com/office/drawing/2014/main" val="1893999738"/>
                  </a:ext>
                </a:extLst>
              </a:tr>
              <a:tr h="910121">
                <a:tc>
                  <a:txBody>
                    <a:bodyPr/>
                    <a:lstStyle/>
                    <a:p>
                      <a:r>
                        <a:rPr lang="en-GB" sz="2400" dirty="0">
                          <a:latin typeface="Garamond" panose="02020404030301010803" pitchFamily="18" charset="0"/>
                        </a:rPr>
                        <a:t>Quality Management</a:t>
                      </a: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Quality Management Plan, Quality Metrics, Quality Reports.</a:t>
                      </a:r>
                      <a:endParaRPr lang="en-GB" sz="2400" dirty="0">
                        <a:latin typeface="Garamond" panose="02020404030301010803" pitchFamily="18" charset="0"/>
                      </a:endParaRPr>
                    </a:p>
                  </a:txBody>
                  <a:tcPr/>
                </a:tc>
                <a:extLst>
                  <a:ext uri="{0D108BD9-81ED-4DB2-BD59-A6C34878D82A}">
                    <a16:rowId xmlns:a16="http://schemas.microsoft.com/office/drawing/2014/main" val="3212655458"/>
                  </a:ext>
                </a:extLst>
              </a:tr>
            </a:tbl>
          </a:graphicData>
        </a:graphic>
      </p:graphicFrame>
    </p:spTree>
    <p:extLst>
      <p:ext uri="{BB962C8B-B14F-4D97-AF65-F5344CB8AC3E}">
        <p14:creationId xmlns:p14="http://schemas.microsoft.com/office/powerpoint/2010/main" val="2857610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56EDC-B8DB-4510-B112-144E94669498}"/>
              </a:ext>
            </a:extLst>
          </p:cNvPr>
          <p:cNvSpPr>
            <a:spLocks noGrp="1"/>
          </p:cNvSpPr>
          <p:nvPr>
            <p:ph type="title"/>
          </p:nvPr>
        </p:nvSpPr>
        <p:spPr>
          <a:xfrm>
            <a:off x="631180" y="633803"/>
            <a:ext cx="8980386" cy="706964"/>
          </a:xfrm>
        </p:spPr>
        <p:txBody>
          <a:bodyPr/>
          <a:lstStyle/>
          <a:p>
            <a:r>
              <a:rPr lang="en-US" sz="4000" dirty="0">
                <a:solidFill>
                  <a:srgbClr val="EBEBEB"/>
                </a:solidFill>
                <a:latin typeface="Garamond" panose="02020404030301010803" pitchFamily="18" charset="0"/>
                <a:ea typeface="Times New Roman" panose="02020603050405020304" pitchFamily="18" charset="0"/>
                <a:cs typeface="Times New Roman" panose="02020603050405020304" pitchFamily="18" charset="0"/>
              </a:rPr>
              <a:t>Project management knowledge areas-cont.</a:t>
            </a:r>
            <a:endParaRPr lang="en-GB" dirty="0">
              <a:latin typeface="Garamond" panose="02020404030301010803" pitchFamily="18" charset="0"/>
            </a:endParaRPr>
          </a:p>
        </p:txBody>
      </p:sp>
      <p:graphicFrame>
        <p:nvGraphicFramePr>
          <p:cNvPr id="4" name="Content Placeholder 3">
            <a:extLst>
              <a:ext uri="{FF2B5EF4-FFF2-40B4-BE49-F238E27FC236}">
                <a16:creationId xmlns:a16="http://schemas.microsoft.com/office/drawing/2014/main" id="{0B62D738-ED17-47B7-9793-E12F59B3BF24}"/>
              </a:ext>
            </a:extLst>
          </p:cNvPr>
          <p:cNvGraphicFramePr>
            <a:graphicFrameLocks noGrp="1"/>
          </p:cNvGraphicFramePr>
          <p:nvPr>
            <p:ph idx="1"/>
            <p:extLst>
              <p:ext uri="{D42A27DB-BD31-4B8C-83A1-F6EECF244321}">
                <p14:modId xmlns:p14="http://schemas.microsoft.com/office/powerpoint/2010/main" val="1759329080"/>
              </p:ext>
            </p:extLst>
          </p:nvPr>
        </p:nvGraphicFramePr>
        <p:xfrm>
          <a:off x="307497" y="1802388"/>
          <a:ext cx="11404376" cy="5132486"/>
        </p:xfrm>
        <a:graphic>
          <a:graphicData uri="http://schemas.openxmlformats.org/drawingml/2006/table">
            <a:tbl>
              <a:tblPr firstRow="1" bandRow="1">
                <a:tableStyleId>{5C22544A-7EE6-4342-B048-85BDC9FD1C3A}</a:tableStyleId>
              </a:tblPr>
              <a:tblGrid>
                <a:gridCol w="2572072">
                  <a:extLst>
                    <a:ext uri="{9D8B030D-6E8A-4147-A177-3AD203B41FA5}">
                      <a16:colId xmlns:a16="http://schemas.microsoft.com/office/drawing/2014/main" val="3720026263"/>
                    </a:ext>
                  </a:extLst>
                </a:gridCol>
                <a:gridCol w="3565039">
                  <a:extLst>
                    <a:ext uri="{9D8B030D-6E8A-4147-A177-3AD203B41FA5}">
                      <a16:colId xmlns:a16="http://schemas.microsoft.com/office/drawing/2014/main" val="3156898819"/>
                    </a:ext>
                  </a:extLst>
                </a:gridCol>
                <a:gridCol w="5267265">
                  <a:extLst>
                    <a:ext uri="{9D8B030D-6E8A-4147-A177-3AD203B41FA5}">
                      <a16:colId xmlns:a16="http://schemas.microsoft.com/office/drawing/2014/main" val="154884720"/>
                    </a:ext>
                  </a:extLst>
                </a:gridCol>
              </a:tblGrid>
              <a:tr h="1221136">
                <a:tc>
                  <a:txBody>
                    <a:bodyPr/>
                    <a:lstStyle/>
                    <a:p>
                      <a:r>
                        <a:rPr lang="en-GB" sz="2400" dirty="0">
                          <a:latin typeface="Garamond" panose="02020404030301010803" pitchFamily="18" charset="0"/>
                        </a:rPr>
                        <a:t>Resource Management</a:t>
                      </a: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Resource Management Plan, Team Assignments, Resource Utilization Reports.</a:t>
                      </a:r>
                    </a:p>
                  </a:txBody>
                  <a:tcPr/>
                </a:tc>
                <a:extLst>
                  <a:ext uri="{0D108BD9-81ED-4DB2-BD59-A6C34878D82A}">
                    <a16:rowId xmlns:a16="http://schemas.microsoft.com/office/drawing/2014/main" val="2884269558"/>
                  </a:ext>
                </a:extLst>
              </a:tr>
              <a:tr h="930289">
                <a:tc>
                  <a:txBody>
                    <a:bodyPr/>
                    <a:lstStyle/>
                    <a:p>
                      <a:r>
                        <a:rPr lang="en-GB" sz="2400" dirty="0">
                          <a:latin typeface="Garamond" panose="02020404030301010803" pitchFamily="18" charset="0"/>
                        </a:rPr>
                        <a:t>Communications Management</a:t>
                      </a: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Communication Plan, Performance Reports, Stakeholder Updates.</a:t>
                      </a:r>
                    </a:p>
                  </a:txBody>
                  <a:tcPr/>
                </a:tc>
                <a:extLst>
                  <a:ext uri="{0D108BD9-81ED-4DB2-BD59-A6C34878D82A}">
                    <a16:rowId xmlns:a16="http://schemas.microsoft.com/office/drawing/2014/main" val="3492543107"/>
                  </a:ext>
                </a:extLst>
              </a:tr>
              <a:tr h="854795">
                <a:tc>
                  <a:txBody>
                    <a:bodyPr/>
                    <a:lstStyle/>
                    <a:p>
                      <a:r>
                        <a:rPr lang="en-GB" sz="2400" dirty="0">
                          <a:latin typeface="Garamond" panose="02020404030301010803" pitchFamily="18" charset="0"/>
                        </a:rPr>
                        <a:t>Risk Management</a:t>
                      </a:r>
                    </a:p>
                  </a:txBody>
                  <a:tcPr/>
                </a:tc>
                <a:tc>
                  <a:txBody>
                    <a:bodyPr/>
                    <a:lstStyle/>
                    <a:p>
                      <a:r>
                        <a:rPr lang="en-GB" sz="2400" dirty="0">
                          <a:latin typeface="Garamond" panose="02020404030301010803" pitchFamily="18" charset="0"/>
                        </a:rPr>
                        <a:t>Planning, Monitoring and Controlling.</a:t>
                      </a:r>
                    </a:p>
                  </a:txBody>
                  <a:tcPr/>
                </a:tc>
                <a:tc>
                  <a:txBody>
                    <a:bodyPr/>
                    <a:lstStyle/>
                    <a:p>
                      <a:r>
                        <a:rPr lang="en-GB" sz="2400" dirty="0">
                          <a:latin typeface="Garamond" panose="02020404030301010803" pitchFamily="18" charset="0"/>
                        </a:rPr>
                        <a:t>Risk Register, Risk Response Plans, Risk Monitoring Updates.</a:t>
                      </a:r>
                    </a:p>
                  </a:txBody>
                  <a:tcPr/>
                </a:tc>
                <a:extLst>
                  <a:ext uri="{0D108BD9-81ED-4DB2-BD59-A6C34878D82A}">
                    <a16:rowId xmlns:a16="http://schemas.microsoft.com/office/drawing/2014/main" val="3472617062"/>
                  </a:ext>
                </a:extLst>
              </a:tr>
              <a:tr h="905130">
                <a:tc>
                  <a:txBody>
                    <a:bodyPr/>
                    <a:lstStyle/>
                    <a:p>
                      <a:r>
                        <a:rPr lang="en-GB" sz="2400" dirty="0">
                          <a:latin typeface="Garamond" panose="02020404030301010803" pitchFamily="18" charset="0"/>
                        </a:rPr>
                        <a:t>Procurement Management</a:t>
                      </a:r>
                    </a:p>
                  </a:txBody>
                  <a:tcPr/>
                </a:tc>
                <a:tc>
                  <a:txBody>
                    <a:bodyPr/>
                    <a:lstStyle/>
                    <a:p>
                      <a:r>
                        <a:rPr lang="en-GB" sz="2400" dirty="0">
                          <a:latin typeface="Garamond" panose="02020404030301010803" pitchFamily="18" charset="0"/>
                        </a:rPr>
                        <a:t>Planning, Executing, Closing.</a:t>
                      </a:r>
                    </a:p>
                  </a:txBody>
                  <a:tcPr/>
                </a:tc>
                <a:tc>
                  <a:txBody>
                    <a:bodyPr/>
                    <a:lstStyle/>
                    <a:p>
                      <a:r>
                        <a:rPr lang="fr-FR" sz="2400" dirty="0">
                          <a:latin typeface="Garamond" panose="02020404030301010803" pitchFamily="18" charset="0"/>
                        </a:rPr>
                        <a:t>Procurèrent Management Plan, </a:t>
                      </a:r>
                      <a:r>
                        <a:rPr lang="fr-FR" sz="2400" dirty="0" err="1">
                          <a:latin typeface="Garamond" panose="02020404030301010803" pitchFamily="18" charset="0"/>
                        </a:rPr>
                        <a:t>Contracts</a:t>
                      </a:r>
                      <a:r>
                        <a:rPr lang="fr-FR" sz="2400" dirty="0">
                          <a:latin typeface="Garamond" panose="02020404030301010803" pitchFamily="18" charset="0"/>
                        </a:rPr>
                        <a:t>, Procurèrent Reports.</a:t>
                      </a:r>
                      <a:endParaRPr lang="en-GB" sz="2400" dirty="0">
                        <a:latin typeface="Garamond" panose="02020404030301010803" pitchFamily="18" charset="0"/>
                      </a:endParaRPr>
                    </a:p>
                  </a:txBody>
                  <a:tcPr/>
                </a:tc>
                <a:extLst>
                  <a:ext uri="{0D108BD9-81ED-4DB2-BD59-A6C34878D82A}">
                    <a16:rowId xmlns:a16="http://schemas.microsoft.com/office/drawing/2014/main" val="1048199895"/>
                  </a:ext>
                </a:extLst>
              </a:tr>
              <a:tr h="1221136">
                <a:tc>
                  <a:txBody>
                    <a:bodyPr/>
                    <a:lstStyle/>
                    <a:p>
                      <a:r>
                        <a:rPr lang="en-GB" sz="2400" dirty="0">
                          <a:latin typeface="Garamond" panose="02020404030301010803" pitchFamily="18" charset="0"/>
                        </a:rPr>
                        <a:t>Stakeholder Management</a:t>
                      </a:r>
                    </a:p>
                  </a:txBody>
                  <a:tcPr/>
                </a:tc>
                <a:tc>
                  <a:txBody>
                    <a:bodyPr/>
                    <a:lstStyle/>
                    <a:p>
                      <a:r>
                        <a:rPr lang="en-US" sz="2400" dirty="0">
                          <a:latin typeface="Garamond" panose="02020404030301010803" pitchFamily="18" charset="0"/>
                        </a:rPr>
                        <a:t>Initiating, 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Stakeholder Register, Stakeholder Engagement Plan, Engagement Reports.</a:t>
                      </a:r>
                    </a:p>
                  </a:txBody>
                  <a:tcPr/>
                </a:tc>
                <a:extLst>
                  <a:ext uri="{0D108BD9-81ED-4DB2-BD59-A6C34878D82A}">
                    <a16:rowId xmlns:a16="http://schemas.microsoft.com/office/drawing/2014/main" val="1157304654"/>
                  </a:ext>
                </a:extLst>
              </a:tr>
            </a:tbl>
          </a:graphicData>
        </a:graphic>
      </p:graphicFrame>
    </p:spTree>
    <p:extLst>
      <p:ext uri="{BB962C8B-B14F-4D97-AF65-F5344CB8AC3E}">
        <p14:creationId xmlns:p14="http://schemas.microsoft.com/office/powerpoint/2010/main" val="3028949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64AE5-A637-418F-83BF-D190A6077DAB}"/>
              </a:ext>
            </a:extLst>
          </p:cNvPr>
          <p:cNvSpPr>
            <a:spLocks noGrp="1"/>
          </p:cNvSpPr>
          <p:nvPr>
            <p:ph type="title"/>
          </p:nvPr>
        </p:nvSpPr>
        <p:spPr>
          <a:xfrm>
            <a:off x="865848" y="582627"/>
            <a:ext cx="10430633" cy="1106097"/>
          </a:xfrm>
        </p:spPr>
        <p:txBody>
          <a:bodyPr/>
          <a:lstStyle/>
          <a:p>
            <a:pPr marL="342900" marR="0" lvl="0" indent="-342900">
              <a:lnSpc>
                <a:spcPct val="107000"/>
              </a:lnSpc>
              <a:spcBef>
                <a:spcPts val="0"/>
              </a:spcBef>
              <a:spcAft>
                <a:spcPts val="0"/>
              </a:spcAft>
            </a:pPr>
            <a:br>
              <a:rPr lang="en-US" sz="4800" dirty="0">
                <a:latin typeface="Garamond" panose="02020404030301010803" pitchFamily="18" charset="0"/>
                <a:ea typeface="Times New Roman" panose="02020603050405020304" pitchFamily="18" charset="0"/>
                <a:cs typeface="Times New Roman" panose="02020603050405020304" pitchFamily="18" charset="0"/>
              </a:rPr>
            </a:br>
            <a:r>
              <a:rPr lang="en-US" sz="4800" dirty="0">
                <a:latin typeface="Garamond" panose="02020404030301010803" pitchFamily="18" charset="0"/>
                <a:ea typeface="Times New Roman" panose="02020603050405020304" pitchFamily="18" charset="0"/>
                <a:cs typeface="Times New Roman" panose="02020603050405020304" pitchFamily="18" charset="0"/>
              </a:rPr>
              <a:t>Project Management Key documents </a:t>
            </a:r>
            <a:br>
              <a:rPr lang="en-GB" sz="3200" dirty="0">
                <a:latin typeface="Garamond" panose="02020404030301010803" pitchFamily="18" charset="0"/>
                <a:ea typeface="Times New Roman" panose="02020603050405020304" pitchFamily="18" charset="0"/>
                <a:cs typeface="Times New Roman" panose="02020603050405020304" pitchFamily="18" charset="0"/>
              </a:rPr>
            </a:br>
            <a:endParaRPr lang="en-GB" dirty="0">
              <a:latin typeface="Garamond" panose="02020404030301010803" pitchFamily="18" charset="0"/>
            </a:endParaRPr>
          </a:p>
        </p:txBody>
      </p:sp>
      <p:graphicFrame>
        <p:nvGraphicFramePr>
          <p:cNvPr id="6" name="Content Placeholder 5">
            <a:extLst>
              <a:ext uri="{FF2B5EF4-FFF2-40B4-BE49-F238E27FC236}">
                <a16:creationId xmlns:a16="http://schemas.microsoft.com/office/drawing/2014/main" id="{36A45B9B-A96C-4FD0-8BA4-A1DCD55F0F6F}"/>
              </a:ext>
            </a:extLst>
          </p:cNvPr>
          <p:cNvGraphicFramePr>
            <a:graphicFrameLocks noGrp="1"/>
          </p:cNvGraphicFramePr>
          <p:nvPr>
            <p:ph idx="1"/>
            <p:extLst>
              <p:ext uri="{D42A27DB-BD31-4B8C-83A1-F6EECF244321}">
                <p14:modId xmlns:p14="http://schemas.microsoft.com/office/powerpoint/2010/main" val="3471266118"/>
              </p:ext>
            </p:extLst>
          </p:nvPr>
        </p:nvGraphicFramePr>
        <p:xfrm>
          <a:off x="323850" y="2039782"/>
          <a:ext cx="11369142" cy="4749436"/>
        </p:xfrm>
        <a:graphic>
          <a:graphicData uri="http://schemas.openxmlformats.org/drawingml/2006/table">
            <a:tbl>
              <a:tblPr firstRow="1" bandRow="1">
                <a:tableStyleId>{5C22544A-7EE6-4342-B048-85BDC9FD1C3A}</a:tableStyleId>
              </a:tblPr>
              <a:tblGrid>
                <a:gridCol w="2694479">
                  <a:extLst>
                    <a:ext uri="{9D8B030D-6E8A-4147-A177-3AD203B41FA5}">
                      <a16:colId xmlns:a16="http://schemas.microsoft.com/office/drawing/2014/main" val="1895615229"/>
                    </a:ext>
                  </a:extLst>
                </a:gridCol>
                <a:gridCol w="8674663">
                  <a:extLst>
                    <a:ext uri="{9D8B030D-6E8A-4147-A177-3AD203B41FA5}">
                      <a16:colId xmlns:a16="http://schemas.microsoft.com/office/drawing/2014/main" val="2774911882"/>
                    </a:ext>
                  </a:extLst>
                </a:gridCol>
              </a:tblGrid>
              <a:tr h="506826">
                <a:tc>
                  <a:txBody>
                    <a:bodyPr/>
                    <a:lstStyle/>
                    <a:p>
                      <a:r>
                        <a:rPr lang="en-US" sz="2400" dirty="0">
                          <a:latin typeface="Garamond" panose="02020404030301010803" pitchFamily="18" charset="0"/>
                        </a:rPr>
                        <a:t>Document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Purpose</a:t>
                      </a:r>
                      <a:endParaRPr lang="en-GB" sz="2400" dirty="0">
                        <a:latin typeface="Garamond" panose="02020404030301010803" pitchFamily="18" charset="0"/>
                      </a:endParaRPr>
                    </a:p>
                  </a:txBody>
                  <a:tcPr/>
                </a:tc>
                <a:extLst>
                  <a:ext uri="{0D108BD9-81ED-4DB2-BD59-A6C34878D82A}">
                    <a16:rowId xmlns:a16="http://schemas.microsoft.com/office/drawing/2014/main" val="1000938486"/>
                  </a:ext>
                </a:extLst>
              </a:tr>
              <a:tr h="1677311">
                <a:tc>
                  <a:txBody>
                    <a:bodyPr/>
                    <a:lstStyle/>
                    <a:p>
                      <a:r>
                        <a:rPr lang="en-GB" sz="2400" dirty="0">
                          <a:latin typeface="Garamond" panose="02020404030301010803" pitchFamily="18" charset="0"/>
                        </a:rPr>
                        <a:t>Project Charter</a:t>
                      </a: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Defines the project’s purpose, objectives, stakeholders, and high-level requirements.</a:t>
                      </a:r>
                    </a:p>
                    <a:p>
                      <a:pPr marL="285750" indent="-285750">
                        <a:buFont typeface="Wingdings" panose="05000000000000000000" pitchFamily="2" charset="2"/>
                        <a:buChar char="Ø"/>
                      </a:pPr>
                      <a:r>
                        <a:rPr lang="en-US" sz="2400" dirty="0">
                          <a:latin typeface="Garamond" panose="02020404030301010803" pitchFamily="18" charset="0"/>
                        </a:rPr>
                        <a:t>Officially authorizes the project.</a:t>
                      </a:r>
                    </a:p>
                    <a:p>
                      <a:pPr marL="285750" indent="-285750">
                        <a:buFont typeface="Wingdings" panose="05000000000000000000" pitchFamily="2" charset="2"/>
                        <a:buChar char="Ø"/>
                      </a:pPr>
                      <a:r>
                        <a:rPr lang="en-US" sz="2400" dirty="0">
                          <a:latin typeface="Garamond" panose="02020404030301010803" pitchFamily="18" charset="0"/>
                        </a:rPr>
                        <a:t>Includes initial risks, constraints, and project approval.</a:t>
                      </a:r>
                      <a:endParaRPr lang="en-GB" sz="2400" dirty="0">
                        <a:latin typeface="Garamond" panose="02020404030301010803" pitchFamily="18" charset="0"/>
                      </a:endParaRPr>
                    </a:p>
                  </a:txBody>
                  <a:tcPr/>
                </a:tc>
                <a:extLst>
                  <a:ext uri="{0D108BD9-81ED-4DB2-BD59-A6C34878D82A}">
                    <a16:rowId xmlns:a16="http://schemas.microsoft.com/office/drawing/2014/main" val="2871010675"/>
                  </a:ext>
                </a:extLst>
              </a:tr>
              <a:tr h="1677311">
                <a:tc>
                  <a:txBody>
                    <a:bodyPr/>
                    <a:lstStyle/>
                    <a:p>
                      <a:r>
                        <a:rPr lang="en-GB" sz="2400" dirty="0">
                          <a:latin typeface="Garamond" panose="02020404030301010803" pitchFamily="18" charset="0"/>
                        </a:rPr>
                        <a:t>Project Management Plan</a:t>
                      </a: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Comprehensive document outlining how the project will be executed, monitored, controlled, and closed.</a:t>
                      </a:r>
                    </a:p>
                    <a:p>
                      <a:pPr marL="285750" indent="-285750">
                        <a:buFont typeface="Wingdings" panose="05000000000000000000" pitchFamily="2" charset="2"/>
                        <a:buChar char="Ø"/>
                      </a:pPr>
                      <a:r>
                        <a:rPr lang="en-US" sz="2400" dirty="0">
                          <a:latin typeface="Garamond" panose="02020404030301010803" pitchFamily="18" charset="0"/>
                        </a:rPr>
                        <a:t>Includes subsidiary plans like the scope, schedule, cost, quality, and resource management plans.</a:t>
                      </a:r>
                      <a:endParaRPr lang="en-GB" sz="2400" dirty="0">
                        <a:latin typeface="Garamond" panose="02020404030301010803" pitchFamily="18" charset="0"/>
                      </a:endParaRPr>
                    </a:p>
                  </a:txBody>
                  <a:tcPr/>
                </a:tc>
                <a:extLst>
                  <a:ext uri="{0D108BD9-81ED-4DB2-BD59-A6C34878D82A}">
                    <a16:rowId xmlns:a16="http://schemas.microsoft.com/office/drawing/2014/main" val="3702110370"/>
                  </a:ext>
                </a:extLst>
              </a:tr>
              <a:tr h="887988">
                <a:tc>
                  <a:txBody>
                    <a:bodyPr/>
                    <a:lstStyle/>
                    <a:p>
                      <a:r>
                        <a:rPr lang="en-GB" sz="2400" dirty="0">
                          <a:latin typeface="Garamond" panose="02020404030301010803" pitchFamily="18" charset="0"/>
                        </a:rPr>
                        <a:t>Work Breakdown Structure (WBS)</a:t>
                      </a: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Hierarchical breakdown of project tasks and deliverables.</a:t>
                      </a:r>
                    </a:p>
                    <a:p>
                      <a:pPr marL="285750" indent="-285750">
                        <a:buFont typeface="Wingdings" panose="05000000000000000000" pitchFamily="2" charset="2"/>
                        <a:buChar char="Ø"/>
                      </a:pPr>
                      <a:r>
                        <a:rPr lang="en-US" sz="2400" dirty="0">
                          <a:latin typeface="Garamond" panose="02020404030301010803" pitchFamily="18" charset="0"/>
                        </a:rPr>
                        <a:t>Helps in organizing and defining the total scope of the project.</a:t>
                      </a:r>
                      <a:endParaRPr lang="en-GB" sz="2400" dirty="0">
                        <a:latin typeface="Garamond" panose="02020404030301010803" pitchFamily="18" charset="0"/>
                      </a:endParaRPr>
                    </a:p>
                  </a:txBody>
                  <a:tcPr/>
                </a:tc>
                <a:extLst>
                  <a:ext uri="{0D108BD9-81ED-4DB2-BD59-A6C34878D82A}">
                    <a16:rowId xmlns:a16="http://schemas.microsoft.com/office/drawing/2014/main" val="1818769309"/>
                  </a:ext>
                </a:extLst>
              </a:tr>
            </a:tbl>
          </a:graphicData>
        </a:graphic>
      </p:graphicFrame>
    </p:spTree>
    <p:extLst>
      <p:ext uri="{BB962C8B-B14F-4D97-AF65-F5344CB8AC3E}">
        <p14:creationId xmlns:p14="http://schemas.microsoft.com/office/powerpoint/2010/main" val="654678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0FF04-3499-454F-BEA3-09B97A87E9DA}"/>
              </a:ext>
            </a:extLst>
          </p:cNvPr>
          <p:cNvSpPr>
            <a:spLocks noGrp="1"/>
          </p:cNvSpPr>
          <p:nvPr>
            <p:ph type="title"/>
          </p:nvPr>
        </p:nvSpPr>
        <p:spPr>
          <a:xfrm>
            <a:off x="1106402" y="771366"/>
            <a:ext cx="9372784" cy="1122169"/>
          </a:xfrm>
        </p:spPr>
        <p:txBody>
          <a:bodyPr/>
          <a:lstStyle/>
          <a:p>
            <a:pPr algn="ctr"/>
            <a:r>
              <a:rPr lang="en-US" sz="4800" dirty="0">
                <a:latin typeface="Garamond" panose="02020404030301010803" pitchFamily="18" charset="0"/>
              </a:rPr>
              <a:t>CONCLUSION</a:t>
            </a:r>
            <a:endParaRPr lang="en-GB"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CBA1C7D0-EC9C-4742-8920-1FAA91FCF318}"/>
              </a:ext>
            </a:extLst>
          </p:cNvPr>
          <p:cNvSpPr>
            <a:spLocks noGrp="1"/>
          </p:cNvSpPr>
          <p:nvPr>
            <p:ph idx="1"/>
          </p:nvPr>
        </p:nvSpPr>
        <p:spPr>
          <a:xfrm>
            <a:off x="412694" y="2468031"/>
            <a:ext cx="11288389" cy="3787111"/>
          </a:xfrm>
        </p:spPr>
        <p:txBody>
          <a:bodyPr>
            <a:normAutofit/>
          </a:bodyPr>
          <a:lstStyle/>
          <a:p>
            <a:pPr marL="0" indent="0" algn="just">
              <a:buNone/>
            </a:pPr>
            <a:r>
              <a:rPr lang="en-US" sz="3600" dirty="0">
                <a:latin typeface="Garamond" panose="02020404030301010803" pitchFamily="18" charset="0"/>
              </a:rPr>
              <a:t>Project organization is a critical component of project management that determines how teams, resources, and responsibilities are structured to achieve project goals effectively. So choosing an appropriate organizational matrix team can optimize collaboration, accountability, and resource utilization.</a:t>
            </a:r>
            <a:endParaRPr lang="en-GB" sz="3600" dirty="0">
              <a:latin typeface="Garamond" panose="02020404030301010803" pitchFamily="18" charset="0"/>
            </a:endParaRPr>
          </a:p>
        </p:txBody>
      </p:sp>
    </p:spTree>
    <p:extLst>
      <p:ext uri="{BB962C8B-B14F-4D97-AF65-F5344CB8AC3E}">
        <p14:creationId xmlns:p14="http://schemas.microsoft.com/office/powerpoint/2010/main" val="1929813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C70F8-B07F-4473-A943-E44AD21F535D}"/>
              </a:ext>
            </a:extLst>
          </p:cNvPr>
          <p:cNvSpPr>
            <a:spLocks noGrp="1"/>
          </p:cNvSpPr>
          <p:nvPr>
            <p:ph type="title"/>
          </p:nvPr>
        </p:nvSpPr>
        <p:spPr/>
        <p:txBody>
          <a:bodyPr/>
          <a:lstStyle/>
          <a:p>
            <a:pPr algn="ctr"/>
            <a:r>
              <a:rPr lang="en-US" sz="5400" dirty="0">
                <a:latin typeface="Garamond" panose="02020404030301010803" pitchFamily="18" charset="0"/>
              </a:rPr>
              <a:t>END </a:t>
            </a:r>
            <a:endParaRPr lang="en-GB" sz="5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760CB30-873E-4785-8260-B925B78C909C}"/>
              </a:ext>
            </a:extLst>
          </p:cNvPr>
          <p:cNvSpPr>
            <a:spLocks noGrp="1"/>
          </p:cNvSpPr>
          <p:nvPr>
            <p:ph idx="1"/>
          </p:nvPr>
        </p:nvSpPr>
        <p:spPr>
          <a:xfrm>
            <a:off x="1154954" y="2886721"/>
            <a:ext cx="8825659" cy="3416300"/>
          </a:xfrm>
        </p:spPr>
        <p:txBody>
          <a:bodyPr>
            <a:normAutofit/>
          </a:bodyPr>
          <a:lstStyle/>
          <a:p>
            <a:pPr marL="0" indent="0" algn="ctr">
              <a:buNone/>
            </a:pPr>
            <a:r>
              <a:rPr lang="en-US" sz="5400" dirty="0">
                <a:latin typeface="Garamond" panose="02020404030301010803" pitchFamily="18" charset="0"/>
              </a:rPr>
              <a:t>THANK YOU</a:t>
            </a:r>
            <a:endParaRPr lang="en-GB" sz="5400" dirty="0">
              <a:latin typeface="Garamond" panose="02020404030301010803" pitchFamily="18" charset="0"/>
            </a:endParaRPr>
          </a:p>
        </p:txBody>
      </p:sp>
    </p:spTree>
    <p:extLst>
      <p:ext uri="{BB962C8B-B14F-4D97-AF65-F5344CB8AC3E}">
        <p14:creationId xmlns:p14="http://schemas.microsoft.com/office/powerpoint/2010/main" val="428719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13382-36EB-430A-9045-45BB8E7348AE}"/>
              </a:ext>
            </a:extLst>
          </p:cNvPr>
          <p:cNvSpPr>
            <a:spLocks noGrp="1"/>
          </p:cNvSpPr>
          <p:nvPr>
            <p:ph type="title"/>
          </p:nvPr>
        </p:nvSpPr>
        <p:spPr>
          <a:xfrm>
            <a:off x="1154954" y="596348"/>
            <a:ext cx="9897359" cy="1084284"/>
          </a:xfrm>
        </p:spPr>
        <p:txBody>
          <a:bodyPr/>
          <a:lstStyle/>
          <a:p>
            <a:r>
              <a:rPr lang="en-GB" sz="5400" dirty="0">
                <a:latin typeface="Garamond" panose="02020404030301010803" pitchFamily="18" charset="0"/>
              </a:rPr>
              <a:t>Project Organization, cont.</a:t>
            </a:r>
          </a:p>
        </p:txBody>
      </p:sp>
      <p:sp>
        <p:nvSpPr>
          <p:cNvPr id="3" name="Content Placeholder 2">
            <a:extLst>
              <a:ext uri="{FF2B5EF4-FFF2-40B4-BE49-F238E27FC236}">
                <a16:creationId xmlns:a16="http://schemas.microsoft.com/office/drawing/2014/main" id="{1A9FB655-7DED-4783-ADAB-7348770B87E2}"/>
              </a:ext>
            </a:extLst>
          </p:cNvPr>
          <p:cNvSpPr>
            <a:spLocks noGrp="1"/>
          </p:cNvSpPr>
          <p:nvPr>
            <p:ph idx="1"/>
          </p:nvPr>
        </p:nvSpPr>
        <p:spPr>
          <a:xfrm>
            <a:off x="214686" y="2194560"/>
            <a:ext cx="11823590" cy="4572000"/>
          </a:xfrm>
        </p:spPr>
        <p:txBody>
          <a:bodyPr>
            <a:normAutofit/>
          </a:bodyPr>
          <a:lstStyle/>
          <a:p>
            <a:pPr algn="just"/>
            <a:r>
              <a:rPr lang="en-US" sz="3600" dirty="0">
                <a:latin typeface="Garamond" panose="02020404030301010803" pitchFamily="18" charset="0"/>
              </a:rPr>
              <a:t>Project organization refers to how resources, roles, and processes are structured and coordinated to ensure the successful completion of a project. </a:t>
            </a:r>
          </a:p>
          <a:p>
            <a:pPr algn="just"/>
            <a:endParaRPr lang="en-US" sz="3600" dirty="0">
              <a:latin typeface="Garamond" panose="02020404030301010803" pitchFamily="18" charset="0"/>
            </a:endParaRPr>
          </a:p>
          <a:p>
            <a:pPr algn="just"/>
            <a:r>
              <a:rPr lang="en-US" sz="3600" dirty="0">
                <a:latin typeface="Garamond" panose="02020404030301010803" pitchFamily="18" charset="0"/>
              </a:rPr>
              <a:t>It defines how people, tasks, and responsibilities are arranged to achieve project objectives efficiently.</a:t>
            </a:r>
            <a:endParaRPr lang="en-GB" sz="3600" dirty="0">
              <a:latin typeface="Garamond" panose="02020404030301010803" pitchFamily="18" charset="0"/>
            </a:endParaRPr>
          </a:p>
        </p:txBody>
      </p:sp>
    </p:spTree>
    <p:extLst>
      <p:ext uri="{BB962C8B-B14F-4D97-AF65-F5344CB8AC3E}">
        <p14:creationId xmlns:p14="http://schemas.microsoft.com/office/powerpoint/2010/main" val="1606130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62AF-BC2B-4933-A6CD-AEF81D79EE6B}"/>
              </a:ext>
            </a:extLst>
          </p:cNvPr>
          <p:cNvSpPr>
            <a:spLocks noGrp="1"/>
          </p:cNvSpPr>
          <p:nvPr>
            <p:ph type="title"/>
          </p:nvPr>
        </p:nvSpPr>
        <p:spPr>
          <a:xfrm>
            <a:off x="842838" y="604299"/>
            <a:ext cx="9835764" cy="1076333"/>
          </a:xfrm>
        </p:spPr>
        <p:txBody>
          <a:bodyPr/>
          <a:lstStyle/>
          <a:p>
            <a:r>
              <a:rPr lang="en-US" sz="4800" dirty="0">
                <a:latin typeface="Garamond" panose="02020404030301010803" pitchFamily="18" charset="0"/>
              </a:rPr>
              <a:t>Project structure</a:t>
            </a:r>
            <a:endParaRPr lang="en-GB"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6EA9E8B7-C2D5-449D-ADAA-5F488620DD96}"/>
              </a:ext>
            </a:extLst>
          </p:cNvPr>
          <p:cNvSpPr>
            <a:spLocks noGrp="1"/>
          </p:cNvSpPr>
          <p:nvPr>
            <p:ph idx="1"/>
          </p:nvPr>
        </p:nvSpPr>
        <p:spPr>
          <a:xfrm>
            <a:off x="492981" y="2035533"/>
            <a:ext cx="10917141" cy="4699221"/>
          </a:xfrm>
        </p:spPr>
        <p:txBody>
          <a:bodyPr/>
          <a:lstStyle/>
          <a:p>
            <a:r>
              <a:rPr lang="en-GB" sz="2800" dirty="0">
                <a:solidFill>
                  <a:srgbClr val="FF0000"/>
                </a:solidFill>
                <a:latin typeface="Garamond" panose="02020404030301010803" pitchFamily="18" charset="0"/>
              </a:rPr>
              <a:t>what is project structure?</a:t>
            </a:r>
          </a:p>
          <a:p>
            <a:pPr marL="0" indent="0" algn="just">
              <a:buNone/>
            </a:pPr>
            <a:r>
              <a:rPr lang="en-US" sz="3200" dirty="0">
                <a:latin typeface="Garamond" panose="02020404030301010803" pitchFamily="18" charset="0"/>
              </a:rPr>
              <a:t>A project structure refers to how a project is organized in terms of its components, such as files, folders, resources, and workflows. </a:t>
            </a:r>
          </a:p>
          <a:p>
            <a:pPr marL="0" indent="0" algn="just">
              <a:buNone/>
            </a:pPr>
            <a:r>
              <a:rPr lang="en-US" sz="3200" dirty="0">
                <a:latin typeface="Garamond" panose="02020404030301010803" pitchFamily="18" charset="0"/>
              </a:rPr>
              <a:t>A well-organized project structure makes development, collaboration, and maintenance easier. </a:t>
            </a:r>
          </a:p>
          <a:p>
            <a:pPr marL="0" indent="0" algn="just">
              <a:buNone/>
            </a:pPr>
            <a:r>
              <a:rPr lang="en-US" sz="3200" dirty="0">
                <a:latin typeface="Garamond" panose="02020404030301010803" pitchFamily="18" charset="0"/>
              </a:rPr>
              <a:t>The structure depends on the type of project (e.g., software system,  or academic project), the team, and the tools or frameworks used.</a:t>
            </a:r>
            <a:endParaRPr lang="en-GB" sz="3200" dirty="0">
              <a:latin typeface="Garamond" panose="02020404030301010803" pitchFamily="18" charset="0"/>
            </a:endParaRPr>
          </a:p>
        </p:txBody>
      </p:sp>
    </p:spTree>
    <p:extLst>
      <p:ext uri="{BB962C8B-B14F-4D97-AF65-F5344CB8AC3E}">
        <p14:creationId xmlns:p14="http://schemas.microsoft.com/office/powerpoint/2010/main" val="2109229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BD6E6-EDCA-4BE1-88E4-784D86FA6BC6}"/>
              </a:ext>
            </a:extLst>
          </p:cNvPr>
          <p:cNvSpPr>
            <a:spLocks noGrp="1"/>
          </p:cNvSpPr>
          <p:nvPr>
            <p:ph type="title"/>
          </p:nvPr>
        </p:nvSpPr>
        <p:spPr>
          <a:xfrm>
            <a:off x="898216" y="663547"/>
            <a:ext cx="10058400" cy="1408013"/>
          </a:xfrm>
        </p:spPr>
        <p:txBody>
          <a:bodyPr/>
          <a:lstStyle/>
          <a:p>
            <a:r>
              <a:rPr lang="en-US" sz="4800" dirty="0">
                <a:latin typeface="Garamond" panose="02020404030301010803" pitchFamily="18" charset="0"/>
              </a:rPr>
              <a:t>General Elements of a Project Structure</a:t>
            </a:r>
            <a:endParaRPr lang="en-GB"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8892FD3D-6B54-4304-9022-FEE709EAF7E5}"/>
              </a:ext>
            </a:extLst>
          </p:cNvPr>
          <p:cNvSpPr>
            <a:spLocks noGrp="1"/>
          </p:cNvSpPr>
          <p:nvPr>
            <p:ph idx="1"/>
          </p:nvPr>
        </p:nvSpPr>
        <p:spPr>
          <a:xfrm>
            <a:off x="307497" y="2071560"/>
            <a:ext cx="11595888" cy="4968511"/>
          </a:xfrm>
        </p:spPr>
        <p:txBody>
          <a:bodyPr>
            <a:noAutofit/>
          </a:bodyPr>
          <a:lstStyle/>
          <a:p>
            <a:pPr algn="just"/>
            <a:r>
              <a:rPr lang="en-US" sz="3600" b="1" dirty="0">
                <a:latin typeface="Garamond" panose="02020404030301010803" pitchFamily="18" charset="0"/>
              </a:rPr>
              <a:t>Project Scope</a:t>
            </a:r>
            <a:r>
              <a:rPr lang="en-US" sz="3600" dirty="0">
                <a:latin typeface="Garamond" panose="02020404030301010803" pitchFamily="18" charset="0"/>
              </a:rPr>
              <a:t>: Includes the objectives, deliverables, and boundaries.</a:t>
            </a:r>
          </a:p>
          <a:p>
            <a:pPr algn="just"/>
            <a:r>
              <a:rPr lang="en-US" sz="3600" b="1" dirty="0">
                <a:latin typeface="Garamond" panose="02020404030301010803" pitchFamily="18" charset="0"/>
              </a:rPr>
              <a:t>Key Components</a:t>
            </a:r>
            <a:r>
              <a:rPr lang="en-US" sz="3600" dirty="0">
                <a:latin typeface="Garamond" panose="02020404030301010803" pitchFamily="18" charset="0"/>
              </a:rPr>
              <a:t>: Defines the main parts of the project (e.g., code, documentation, assets, etc.)</a:t>
            </a:r>
          </a:p>
          <a:p>
            <a:pPr algn="just"/>
            <a:r>
              <a:rPr lang="en-US" sz="3600" b="1" dirty="0">
                <a:latin typeface="Garamond" panose="02020404030301010803" pitchFamily="18" charset="0"/>
              </a:rPr>
              <a:t>Workflow</a:t>
            </a:r>
            <a:r>
              <a:rPr lang="en-US" sz="3600" dirty="0">
                <a:latin typeface="Garamond" panose="02020404030301010803" pitchFamily="18" charset="0"/>
              </a:rPr>
              <a:t>: The process and tools for managing tasks and changes.</a:t>
            </a:r>
          </a:p>
          <a:p>
            <a:pPr algn="just"/>
            <a:r>
              <a:rPr lang="en-US" sz="3600" b="1" dirty="0">
                <a:latin typeface="Garamond" panose="02020404030301010803" pitchFamily="18" charset="0"/>
              </a:rPr>
              <a:t>Dependencies</a:t>
            </a:r>
            <a:r>
              <a:rPr lang="en-US" sz="3600" dirty="0">
                <a:latin typeface="Garamond" panose="02020404030301010803" pitchFamily="18" charset="0"/>
              </a:rPr>
              <a:t>: External libraries, frameworks, or tools required.</a:t>
            </a:r>
            <a:endParaRPr lang="en-GB" sz="3600" dirty="0">
              <a:latin typeface="Garamond" panose="02020404030301010803" pitchFamily="18" charset="0"/>
            </a:endParaRPr>
          </a:p>
        </p:txBody>
      </p:sp>
    </p:spTree>
    <p:extLst>
      <p:ext uri="{BB962C8B-B14F-4D97-AF65-F5344CB8AC3E}">
        <p14:creationId xmlns:p14="http://schemas.microsoft.com/office/powerpoint/2010/main" val="2247037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75DC9-0B7A-41B8-A705-079D17E31F1A}"/>
              </a:ext>
            </a:extLst>
          </p:cNvPr>
          <p:cNvSpPr>
            <a:spLocks noGrp="1"/>
          </p:cNvSpPr>
          <p:nvPr>
            <p:ph type="title"/>
          </p:nvPr>
        </p:nvSpPr>
        <p:spPr>
          <a:xfrm>
            <a:off x="1154954" y="623087"/>
            <a:ext cx="9801662" cy="1130373"/>
          </a:xfrm>
        </p:spPr>
        <p:txBody>
          <a:bodyPr/>
          <a:lstStyle/>
          <a:p>
            <a:r>
              <a:rPr lang="en-US" sz="4800" dirty="0">
                <a:latin typeface="Garamond" panose="02020404030301010803" pitchFamily="18" charset="0"/>
              </a:rPr>
              <a:t>Why is Project Structure Important?</a:t>
            </a:r>
            <a:endParaRPr lang="en-GB" sz="4800" dirty="0">
              <a:latin typeface="Garamond" panose="02020404030301010803" pitchFamily="18" charset="0"/>
            </a:endParaRPr>
          </a:p>
        </p:txBody>
      </p:sp>
      <p:sp>
        <p:nvSpPr>
          <p:cNvPr id="3" name="Content Placeholder 2">
            <a:extLst>
              <a:ext uri="{FF2B5EF4-FFF2-40B4-BE49-F238E27FC236}">
                <a16:creationId xmlns:a16="http://schemas.microsoft.com/office/drawing/2014/main" id="{87E7295B-9646-4F52-A499-53A463E963AB}"/>
              </a:ext>
            </a:extLst>
          </p:cNvPr>
          <p:cNvSpPr>
            <a:spLocks noGrp="1"/>
          </p:cNvSpPr>
          <p:nvPr>
            <p:ph idx="1"/>
          </p:nvPr>
        </p:nvSpPr>
        <p:spPr>
          <a:xfrm>
            <a:off x="234670" y="2120113"/>
            <a:ext cx="11474506" cy="4737887"/>
          </a:xfrm>
        </p:spPr>
        <p:txBody>
          <a:bodyPr>
            <a:normAutofit/>
          </a:bodyPr>
          <a:lstStyle/>
          <a:p>
            <a:pPr algn="just"/>
            <a:r>
              <a:rPr lang="en-US" sz="4000" b="1" dirty="0">
                <a:latin typeface="Garamond" panose="02020404030301010803" pitchFamily="18" charset="0"/>
              </a:rPr>
              <a:t>Clarity</a:t>
            </a:r>
            <a:r>
              <a:rPr lang="en-US" sz="4000" dirty="0">
                <a:latin typeface="Garamond" panose="02020404030301010803" pitchFamily="18" charset="0"/>
              </a:rPr>
              <a:t>: Ensures everyone knows where to find files.</a:t>
            </a:r>
          </a:p>
          <a:p>
            <a:pPr algn="just"/>
            <a:r>
              <a:rPr lang="en-US" sz="4000" b="1" dirty="0">
                <a:latin typeface="Garamond" panose="02020404030301010803" pitchFamily="18" charset="0"/>
              </a:rPr>
              <a:t>Scalability: </a:t>
            </a:r>
            <a:r>
              <a:rPr lang="en-US" sz="4000" dirty="0">
                <a:latin typeface="Garamond" panose="02020404030301010803" pitchFamily="18" charset="0"/>
              </a:rPr>
              <a:t>It is easier to add new features or files without creating clutter.</a:t>
            </a:r>
          </a:p>
          <a:p>
            <a:pPr algn="just"/>
            <a:r>
              <a:rPr lang="en-US" sz="4000" b="1" dirty="0">
                <a:latin typeface="Garamond" panose="02020404030301010803" pitchFamily="18" charset="0"/>
              </a:rPr>
              <a:t>Collaboration</a:t>
            </a:r>
            <a:r>
              <a:rPr lang="en-US" sz="4000" dirty="0">
                <a:latin typeface="Garamond" panose="02020404030301010803" pitchFamily="18" charset="0"/>
              </a:rPr>
              <a:t>: Teams can work together efficiently.</a:t>
            </a:r>
          </a:p>
          <a:p>
            <a:pPr algn="just"/>
            <a:r>
              <a:rPr lang="en-US" sz="4000" b="1" dirty="0">
                <a:latin typeface="Garamond" panose="02020404030301010803" pitchFamily="18" charset="0"/>
              </a:rPr>
              <a:t>Maintenance</a:t>
            </a:r>
            <a:r>
              <a:rPr lang="en-US" sz="4000" dirty="0">
                <a:latin typeface="Garamond" panose="02020404030301010803" pitchFamily="18" charset="0"/>
              </a:rPr>
              <a:t>: Bugs and updates are easier to handle with a logical structure.</a:t>
            </a:r>
            <a:endParaRPr lang="en-GB" sz="4000" dirty="0">
              <a:latin typeface="Garamond" panose="02020404030301010803" pitchFamily="18" charset="0"/>
            </a:endParaRPr>
          </a:p>
        </p:txBody>
      </p:sp>
    </p:spTree>
    <p:extLst>
      <p:ext uri="{BB962C8B-B14F-4D97-AF65-F5344CB8AC3E}">
        <p14:creationId xmlns:p14="http://schemas.microsoft.com/office/powerpoint/2010/main" val="3597373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CB0BD-5443-40CC-B668-B7E51824AD06}"/>
              </a:ext>
            </a:extLst>
          </p:cNvPr>
          <p:cNvSpPr>
            <a:spLocks noGrp="1"/>
          </p:cNvSpPr>
          <p:nvPr>
            <p:ph type="title"/>
          </p:nvPr>
        </p:nvSpPr>
        <p:spPr>
          <a:xfrm>
            <a:off x="833481" y="623086"/>
            <a:ext cx="10552014" cy="1327093"/>
          </a:xfrm>
        </p:spPr>
        <p:txBody>
          <a:bodyPr/>
          <a:lstStyle/>
          <a:p>
            <a:pPr algn="ctr"/>
            <a:r>
              <a:rPr lang="en-US" sz="5400" b="1" dirty="0">
                <a:latin typeface="Garamond" panose="02020404030301010803" pitchFamily="18" charset="0"/>
              </a:rPr>
              <a:t>Types of Project Structures</a:t>
            </a:r>
            <a:endParaRPr lang="en-GB" sz="54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470F2E3B-C1C1-45FE-BC64-D10310E587B9}"/>
              </a:ext>
            </a:extLst>
          </p:cNvPr>
          <p:cNvSpPr>
            <a:spLocks noGrp="1"/>
          </p:cNvSpPr>
          <p:nvPr>
            <p:ph idx="1"/>
          </p:nvPr>
        </p:nvSpPr>
        <p:spPr>
          <a:xfrm>
            <a:off x="493615" y="2184848"/>
            <a:ext cx="11458322" cy="4393975"/>
          </a:xfrm>
        </p:spPr>
        <p:txBody>
          <a:bodyPr/>
          <a:lstStyle/>
          <a:p>
            <a:pPr>
              <a:buAutoNum type="arabicPeriod"/>
            </a:pPr>
            <a:r>
              <a:rPr lang="en-US" sz="4800" b="1" dirty="0">
                <a:latin typeface="Garamond" panose="02020404030301010803" pitchFamily="18" charset="0"/>
              </a:rPr>
              <a:t>Functional Structure </a:t>
            </a:r>
          </a:p>
          <a:p>
            <a:pPr marL="0" indent="0" algn="just">
              <a:buNone/>
            </a:pPr>
            <a:r>
              <a:rPr lang="en-US" sz="4400" b="1" dirty="0">
                <a:latin typeface="Garamond" panose="02020404030301010803" pitchFamily="18" charset="0"/>
              </a:rPr>
              <a:t>Description</a:t>
            </a:r>
            <a:r>
              <a:rPr lang="en-US" sz="4400" dirty="0">
                <a:latin typeface="Garamond" panose="02020404030301010803" pitchFamily="18" charset="0"/>
              </a:rPr>
              <a:t>: The project is organized within the existing functional departments (e.g., Marketing, IT, finance).</a:t>
            </a:r>
            <a:endParaRPr lang="en-GB" sz="4400" dirty="0">
              <a:latin typeface="Garamond" panose="02020404030301010803" pitchFamily="18" charset="0"/>
            </a:endParaRPr>
          </a:p>
        </p:txBody>
      </p:sp>
    </p:spTree>
    <p:extLst>
      <p:ext uri="{BB962C8B-B14F-4D97-AF65-F5344CB8AC3E}">
        <p14:creationId xmlns:p14="http://schemas.microsoft.com/office/powerpoint/2010/main" val="884892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6F801-9085-4ABE-97ED-A9E9B0FDB76B}"/>
              </a:ext>
            </a:extLst>
          </p:cNvPr>
          <p:cNvSpPr>
            <a:spLocks noGrp="1"/>
          </p:cNvSpPr>
          <p:nvPr>
            <p:ph type="title"/>
          </p:nvPr>
        </p:nvSpPr>
        <p:spPr>
          <a:xfrm>
            <a:off x="744468" y="706630"/>
            <a:ext cx="10017939" cy="1033157"/>
          </a:xfrm>
        </p:spPr>
        <p:txBody>
          <a:bodyPr/>
          <a:lstStyle/>
          <a:p>
            <a:r>
              <a:rPr lang="en-GB" sz="4800" dirty="0">
                <a:latin typeface="Garamond" panose="02020404030301010803" pitchFamily="18" charset="0"/>
              </a:rPr>
              <a:t>Key Features of functional structure</a:t>
            </a:r>
          </a:p>
        </p:txBody>
      </p:sp>
      <p:sp>
        <p:nvSpPr>
          <p:cNvPr id="3" name="Content Placeholder 2">
            <a:extLst>
              <a:ext uri="{FF2B5EF4-FFF2-40B4-BE49-F238E27FC236}">
                <a16:creationId xmlns:a16="http://schemas.microsoft.com/office/drawing/2014/main" id="{DF279671-1774-4987-AB0D-DB2C612FF69B}"/>
              </a:ext>
            </a:extLst>
          </p:cNvPr>
          <p:cNvSpPr>
            <a:spLocks noGrp="1"/>
          </p:cNvSpPr>
          <p:nvPr>
            <p:ph idx="1"/>
          </p:nvPr>
        </p:nvSpPr>
        <p:spPr>
          <a:xfrm>
            <a:off x="485522" y="2273862"/>
            <a:ext cx="11110365" cy="3745938"/>
          </a:xfrm>
        </p:spPr>
        <p:txBody>
          <a:bodyPr>
            <a:normAutofit/>
          </a:bodyPr>
          <a:lstStyle/>
          <a:p>
            <a:pPr algn="just"/>
            <a:r>
              <a:rPr lang="en-US" sz="4800" dirty="0">
                <a:latin typeface="Garamond" panose="02020404030301010803" pitchFamily="18" charset="0"/>
              </a:rPr>
              <a:t>Team members report to department heads.</a:t>
            </a:r>
          </a:p>
          <a:p>
            <a:pPr algn="just"/>
            <a:r>
              <a:rPr lang="en-US" sz="4800" dirty="0">
                <a:latin typeface="Garamond" panose="02020404030301010803" pitchFamily="18" charset="0"/>
              </a:rPr>
              <a:t>The project manager has limited authority.</a:t>
            </a:r>
          </a:p>
          <a:p>
            <a:pPr algn="just"/>
            <a:r>
              <a:rPr lang="en-US" sz="4800" dirty="0">
                <a:latin typeface="Garamond" panose="02020404030301010803" pitchFamily="18" charset="0"/>
              </a:rPr>
              <a:t>Tasks are handled by the respective functional units.</a:t>
            </a:r>
            <a:endParaRPr lang="en-GB" sz="4800" dirty="0">
              <a:latin typeface="Garamond" panose="02020404030301010803" pitchFamily="18" charset="0"/>
            </a:endParaRPr>
          </a:p>
        </p:txBody>
      </p:sp>
    </p:spTree>
    <p:extLst>
      <p:ext uri="{BB962C8B-B14F-4D97-AF65-F5344CB8AC3E}">
        <p14:creationId xmlns:p14="http://schemas.microsoft.com/office/powerpoint/2010/main" val="3973407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929F3-7A5D-4CD3-A247-4894240D79FD}"/>
              </a:ext>
            </a:extLst>
          </p:cNvPr>
          <p:cNvSpPr>
            <a:spLocks noGrp="1"/>
          </p:cNvSpPr>
          <p:nvPr>
            <p:ph type="title"/>
          </p:nvPr>
        </p:nvSpPr>
        <p:spPr>
          <a:xfrm>
            <a:off x="1154954" y="973668"/>
            <a:ext cx="10181988" cy="706964"/>
          </a:xfrm>
        </p:spPr>
        <p:txBody>
          <a:bodyPr/>
          <a:lstStyle/>
          <a:p>
            <a:r>
              <a:rPr lang="en-GB" sz="5400" dirty="0">
                <a:latin typeface="Garamond" panose="02020404030301010803" pitchFamily="18" charset="0"/>
              </a:rPr>
              <a:t>Types of Project Structures-cont.</a:t>
            </a:r>
          </a:p>
        </p:txBody>
      </p:sp>
      <p:sp>
        <p:nvSpPr>
          <p:cNvPr id="3" name="Content Placeholder 2">
            <a:extLst>
              <a:ext uri="{FF2B5EF4-FFF2-40B4-BE49-F238E27FC236}">
                <a16:creationId xmlns:a16="http://schemas.microsoft.com/office/drawing/2014/main" id="{73C3C94E-E812-49C5-9C3B-E6CBEDA21378}"/>
              </a:ext>
            </a:extLst>
          </p:cNvPr>
          <p:cNvSpPr>
            <a:spLocks noGrp="1"/>
          </p:cNvSpPr>
          <p:nvPr>
            <p:ph idx="1"/>
          </p:nvPr>
        </p:nvSpPr>
        <p:spPr>
          <a:xfrm>
            <a:off x="428878" y="2435703"/>
            <a:ext cx="11094180" cy="4078385"/>
          </a:xfrm>
        </p:spPr>
        <p:txBody>
          <a:bodyPr>
            <a:normAutofit/>
          </a:bodyPr>
          <a:lstStyle/>
          <a:p>
            <a:pPr marL="0" indent="0">
              <a:buNone/>
            </a:pPr>
            <a:r>
              <a:rPr lang="en-GB" sz="4400" dirty="0">
                <a:solidFill>
                  <a:srgbClr val="C00000"/>
                </a:solidFill>
                <a:latin typeface="Garamond" panose="02020404030301010803" pitchFamily="18" charset="0"/>
              </a:rPr>
              <a:t>2.</a:t>
            </a:r>
            <a:r>
              <a:rPr lang="en-GB" sz="4400" dirty="0">
                <a:latin typeface="Garamond" panose="02020404030301010803" pitchFamily="18" charset="0"/>
              </a:rPr>
              <a:t> Projectized Structure</a:t>
            </a:r>
          </a:p>
          <a:p>
            <a:pPr marL="0" indent="0">
              <a:buNone/>
            </a:pPr>
            <a:r>
              <a:rPr lang="en-US" sz="4400" b="1" dirty="0">
                <a:latin typeface="Garamond" panose="02020404030301010803" pitchFamily="18" charset="0"/>
              </a:rPr>
              <a:t>Description</a:t>
            </a:r>
            <a:r>
              <a:rPr lang="en-US" sz="4400" dirty="0">
                <a:latin typeface="Garamond" panose="02020404030301010803" pitchFamily="18" charset="0"/>
              </a:rPr>
              <a:t>: The project team is fully dedicated to the project, and the project manager has full authority.</a:t>
            </a:r>
            <a:endParaRPr lang="en-GB" sz="4400" dirty="0">
              <a:latin typeface="Garamond" panose="02020404030301010803" pitchFamily="18" charset="0"/>
            </a:endParaRPr>
          </a:p>
        </p:txBody>
      </p:sp>
    </p:spTree>
    <p:extLst>
      <p:ext uri="{BB962C8B-B14F-4D97-AF65-F5344CB8AC3E}">
        <p14:creationId xmlns:p14="http://schemas.microsoft.com/office/powerpoint/2010/main" val="31382452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1985</TotalTime>
  <Words>1651</Words>
  <Application>Microsoft Office PowerPoint</Application>
  <PresentationFormat>Widescreen</PresentationFormat>
  <Paragraphs>199</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Century Gothic</vt:lpstr>
      <vt:lpstr>Garamond</vt:lpstr>
      <vt:lpstr>Times New Roman</vt:lpstr>
      <vt:lpstr>Wingdings</vt:lpstr>
      <vt:lpstr>Wingdings 3</vt:lpstr>
      <vt:lpstr>Ion Boardroom</vt:lpstr>
      <vt:lpstr>Project Organization</vt:lpstr>
      <vt:lpstr>Project Organization </vt:lpstr>
      <vt:lpstr>Project Organization, cont.</vt:lpstr>
      <vt:lpstr>Project structure</vt:lpstr>
      <vt:lpstr>General Elements of a Project Structure</vt:lpstr>
      <vt:lpstr>Why is Project Structure Important?</vt:lpstr>
      <vt:lpstr>Types of Project Structures</vt:lpstr>
      <vt:lpstr>Key Features of functional structure</vt:lpstr>
      <vt:lpstr>Types of Project Structures-cont.</vt:lpstr>
      <vt:lpstr>Types of Project Structures-cont.</vt:lpstr>
      <vt:lpstr>Merits &amp;demerits of Projectized Structure</vt:lpstr>
      <vt:lpstr>Types of Project Structures-cont.</vt:lpstr>
      <vt:lpstr>Types of Project Structures-cont.</vt:lpstr>
      <vt:lpstr>Types of Project Structures-cont</vt:lpstr>
      <vt:lpstr>Project Manager</vt:lpstr>
      <vt:lpstr>Project Manager-cont.</vt:lpstr>
      <vt:lpstr>Key Roles and Responsibilities of a Project Manager</vt:lpstr>
      <vt:lpstr>Key Roles and Responsibilities of a Project Manager-cont.</vt:lpstr>
      <vt:lpstr>Project management processes groups </vt:lpstr>
      <vt:lpstr>Project management processes groups-cont.</vt:lpstr>
      <vt:lpstr>Project management processes groups-cont</vt:lpstr>
      <vt:lpstr>Project management processes groups-cont</vt:lpstr>
      <vt:lpstr>Project management processes groups-cont</vt:lpstr>
      <vt:lpstr>Project management processes groups-cont</vt:lpstr>
      <vt:lpstr> Project management knowledge areas </vt:lpstr>
      <vt:lpstr>Project management knowledge areas-cont.</vt:lpstr>
      <vt:lpstr> Project Management Key documents  </vt:lpstr>
      <vt:lpstr>CONCLUSION</vt:lpstr>
      <vt:lpstr>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Organization</dc:title>
  <dc:creator>hp</dc:creator>
  <cp:lastModifiedBy>hp</cp:lastModifiedBy>
  <cp:revision>65</cp:revision>
  <dcterms:created xsi:type="dcterms:W3CDTF">2025-01-24T09:10:00Z</dcterms:created>
  <dcterms:modified xsi:type="dcterms:W3CDTF">2025-01-28T18:05:43Z</dcterms:modified>
</cp:coreProperties>
</file>