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1" r:id="rId1"/>
  </p:sldMasterIdLst>
  <p:notesMasterIdLst>
    <p:notesMasterId r:id="rId44"/>
  </p:notesMasterIdLst>
  <p:sldIdLst>
    <p:sldId id="256" r:id="rId2"/>
    <p:sldId id="257" r:id="rId3"/>
    <p:sldId id="258" r:id="rId4"/>
    <p:sldId id="259" r:id="rId5"/>
    <p:sldId id="260" r:id="rId6"/>
    <p:sldId id="289" r:id="rId7"/>
    <p:sldId id="261" r:id="rId8"/>
    <p:sldId id="262" r:id="rId9"/>
    <p:sldId id="290" r:id="rId10"/>
    <p:sldId id="263" r:id="rId11"/>
    <p:sldId id="265" r:id="rId12"/>
    <p:sldId id="264" r:id="rId13"/>
    <p:sldId id="266" r:id="rId14"/>
    <p:sldId id="267" r:id="rId15"/>
    <p:sldId id="268" r:id="rId16"/>
    <p:sldId id="291" r:id="rId17"/>
    <p:sldId id="293" r:id="rId18"/>
    <p:sldId id="294" r:id="rId19"/>
    <p:sldId id="295" r:id="rId20"/>
    <p:sldId id="296" r:id="rId21"/>
    <p:sldId id="297" r:id="rId22"/>
    <p:sldId id="298" r:id="rId23"/>
    <p:sldId id="299" r:id="rId24"/>
    <p:sldId id="319" r:id="rId25"/>
    <p:sldId id="300" r:id="rId26"/>
    <p:sldId id="301" r:id="rId27"/>
    <p:sldId id="302" r:id="rId28"/>
    <p:sldId id="303" r:id="rId29"/>
    <p:sldId id="304" r:id="rId30"/>
    <p:sldId id="306" r:id="rId31"/>
    <p:sldId id="307" r:id="rId32"/>
    <p:sldId id="308" r:id="rId33"/>
    <p:sldId id="309" r:id="rId34"/>
    <p:sldId id="311" r:id="rId35"/>
    <p:sldId id="305" r:id="rId36"/>
    <p:sldId id="312" r:id="rId37"/>
    <p:sldId id="313" r:id="rId38"/>
    <p:sldId id="314" r:id="rId39"/>
    <p:sldId id="315" r:id="rId40"/>
    <p:sldId id="317" r:id="rId41"/>
    <p:sldId id="316" r:id="rId42"/>
    <p:sldId id="286" r:id="rId43"/>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21"/>
    <p:restoredTop sz="95840"/>
  </p:normalViewPr>
  <p:slideViewPr>
    <p:cSldViewPr snapToGrid="0">
      <p:cViewPr varScale="1">
        <p:scale>
          <a:sx n="115" d="100"/>
          <a:sy n="115" d="100"/>
        </p:scale>
        <p:origin x="240" y="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F"/>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7BDE6E-5140-E74C-9BF1-0382D60C0F33}" type="datetimeFigureOut">
              <a:rPr lang="en-AF" smtClean="0"/>
              <a:t>2/17/26</a:t>
            </a:fld>
            <a:endParaRPr lang="en-AF"/>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F"/>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F"/>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A93BEB-C69B-804F-99B3-7C2805FB91AA}" type="slidenum">
              <a:rPr lang="en-AF" smtClean="0"/>
              <a:t>‹#›</a:t>
            </a:fld>
            <a:endParaRPr lang="en-AF"/>
          </a:p>
        </p:txBody>
      </p:sp>
    </p:spTree>
    <p:extLst>
      <p:ext uri="{BB962C8B-B14F-4D97-AF65-F5344CB8AC3E}">
        <p14:creationId xmlns:p14="http://schemas.microsoft.com/office/powerpoint/2010/main" val="1547370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F" dirty="0"/>
          </a:p>
        </p:txBody>
      </p:sp>
      <p:sp>
        <p:nvSpPr>
          <p:cNvPr id="4" name="Slide Number Placeholder 3"/>
          <p:cNvSpPr>
            <a:spLocks noGrp="1"/>
          </p:cNvSpPr>
          <p:nvPr>
            <p:ph type="sldNum" sz="quarter" idx="5"/>
          </p:nvPr>
        </p:nvSpPr>
        <p:spPr/>
        <p:txBody>
          <a:bodyPr/>
          <a:lstStyle/>
          <a:p>
            <a:fld id="{1BA93BEB-C69B-804F-99B3-7C2805FB91AA}" type="slidenum">
              <a:rPr lang="en-AF" smtClean="0"/>
              <a:t>36</a:t>
            </a:fld>
            <a:endParaRPr lang="en-AF"/>
          </a:p>
        </p:txBody>
      </p:sp>
    </p:spTree>
    <p:extLst>
      <p:ext uri="{BB962C8B-B14F-4D97-AF65-F5344CB8AC3E}">
        <p14:creationId xmlns:p14="http://schemas.microsoft.com/office/powerpoint/2010/main" val="90628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89787-944D-97A1-5110-1864BD41A3D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G"/>
          </a:p>
        </p:txBody>
      </p:sp>
      <p:sp>
        <p:nvSpPr>
          <p:cNvPr id="3" name="Subtitle 2">
            <a:extLst>
              <a:ext uri="{FF2B5EF4-FFF2-40B4-BE49-F238E27FC236}">
                <a16:creationId xmlns:a16="http://schemas.microsoft.com/office/drawing/2014/main" id="{01D059F2-B4A9-B23C-621E-8D5DA20AD3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G"/>
          </a:p>
        </p:txBody>
      </p:sp>
      <p:sp>
        <p:nvSpPr>
          <p:cNvPr id="4" name="Date Placeholder 3">
            <a:extLst>
              <a:ext uri="{FF2B5EF4-FFF2-40B4-BE49-F238E27FC236}">
                <a16:creationId xmlns:a16="http://schemas.microsoft.com/office/drawing/2014/main" id="{A47B9FF7-7D90-13FE-1EF1-4DA0A8B6188D}"/>
              </a:ext>
            </a:extLst>
          </p:cNvPr>
          <p:cNvSpPr>
            <a:spLocks noGrp="1"/>
          </p:cNvSpPr>
          <p:nvPr>
            <p:ph type="dt" sz="half" idx="10"/>
          </p:nvPr>
        </p:nvSpPr>
        <p:spPr/>
        <p:txBody>
          <a:bodyPr/>
          <a:lstStyle/>
          <a:p>
            <a:fld id="{66F206D7-96BB-6148-9A08-C11CAACE441C}" type="datetimeFigureOut">
              <a:rPr lang="en-AF" smtClean="0"/>
              <a:t>2/17/26</a:t>
            </a:fld>
            <a:endParaRPr lang="en-AF"/>
          </a:p>
        </p:txBody>
      </p:sp>
      <p:sp>
        <p:nvSpPr>
          <p:cNvPr id="5" name="Footer Placeholder 4">
            <a:extLst>
              <a:ext uri="{FF2B5EF4-FFF2-40B4-BE49-F238E27FC236}">
                <a16:creationId xmlns:a16="http://schemas.microsoft.com/office/drawing/2014/main" id="{CA74C931-0958-5711-06D0-4414B361D24C}"/>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C1067554-151A-0E10-14ED-109EC1819D84}"/>
              </a:ext>
            </a:extLst>
          </p:cNvPr>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1862369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E157D-F0F7-6DE2-251B-B370B96D69F2}"/>
              </a:ext>
            </a:extLst>
          </p:cNvPr>
          <p:cNvSpPr>
            <a:spLocks noGrp="1"/>
          </p:cNvSpPr>
          <p:nvPr>
            <p:ph type="title"/>
          </p:nvPr>
        </p:nvSpPr>
        <p:spPr/>
        <p:txBody>
          <a:bodyPr/>
          <a:lstStyle/>
          <a:p>
            <a:r>
              <a:rPr lang="en-GB"/>
              <a:t>Click to edit Master title style</a:t>
            </a:r>
            <a:endParaRPr lang="en-UG"/>
          </a:p>
        </p:txBody>
      </p:sp>
      <p:sp>
        <p:nvSpPr>
          <p:cNvPr id="3" name="Vertical Text Placeholder 2">
            <a:extLst>
              <a:ext uri="{FF2B5EF4-FFF2-40B4-BE49-F238E27FC236}">
                <a16:creationId xmlns:a16="http://schemas.microsoft.com/office/drawing/2014/main" id="{AEF1D102-3BFD-B728-BC69-75ABEE15EB1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G"/>
          </a:p>
        </p:txBody>
      </p:sp>
      <p:sp>
        <p:nvSpPr>
          <p:cNvPr id="4" name="Date Placeholder 3">
            <a:extLst>
              <a:ext uri="{FF2B5EF4-FFF2-40B4-BE49-F238E27FC236}">
                <a16:creationId xmlns:a16="http://schemas.microsoft.com/office/drawing/2014/main" id="{315C6FB5-5AE8-5666-720D-C9330B73A84B}"/>
              </a:ext>
            </a:extLst>
          </p:cNvPr>
          <p:cNvSpPr>
            <a:spLocks noGrp="1"/>
          </p:cNvSpPr>
          <p:nvPr>
            <p:ph type="dt" sz="half" idx="10"/>
          </p:nvPr>
        </p:nvSpPr>
        <p:spPr/>
        <p:txBody>
          <a:bodyPr/>
          <a:lstStyle/>
          <a:p>
            <a:fld id="{66F206D7-96BB-6148-9A08-C11CAACE441C}" type="datetimeFigureOut">
              <a:rPr lang="en-AF" smtClean="0"/>
              <a:t>2/17/26</a:t>
            </a:fld>
            <a:endParaRPr lang="en-AF"/>
          </a:p>
        </p:txBody>
      </p:sp>
      <p:sp>
        <p:nvSpPr>
          <p:cNvPr id="5" name="Footer Placeholder 4">
            <a:extLst>
              <a:ext uri="{FF2B5EF4-FFF2-40B4-BE49-F238E27FC236}">
                <a16:creationId xmlns:a16="http://schemas.microsoft.com/office/drawing/2014/main" id="{A7CA967A-77D6-232C-7D9A-03E59236E5BD}"/>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330FACED-F9AD-893F-F9F2-9C6A97A5D272}"/>
              </a:ext>
            </a:extLst>
          </p:cNvPr>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696504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337D44-A923-7FF6-D51F-FC6B63133D5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G"/>
          </a:p>
        </p:txBody>
      </p:sp>
      <p:sp>
        <p:nvSpPr>
          <p:cNvPr id="3" name="Vertical Text Placeholder 2">
            <a:extLst>
              <a:ext uri="{FF2B5EF4-FFF2-40B4-BE49-F238E27FC236}">
                <a16:creationId xmlns:a16="http://schemas.microsoft.com/office/drawing/2014/main" id="{D0E782ED-DB23-B89F-BFEC-02C322E5C7C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G"/>
          </a:p>
        </p:txBody>
      </p:sp>
      <p:sp>
        <p:nvSpPr>
          <p:cNvPr id="4" name="Date Placeholder 3">
            <a:extLst>
              <a:ext uri="{FF2B5EF4-FFF2-40B4-BE49-F238E27FC236}">
                <a16:creationId xmlns:a16="http://schemas.microsoft.com/office/drawing/2014/main" id="{D47FE4B0-AD6F-62EA-50A8-CD51B57CE215}"/>
              </a:ext>
            </a:extLst>
          </p:cNvPr>
          <p:cNvSpPr>
            <a:spLocks noGrp="1"/>
          </p:cNvSpPr>
          <p:nvPr>
            <p:ph type="dt" sz="half" idx="10"/>
          </p:nvPr>
        </p:nvSpPr>
        <p:spPr/>
        <p:txBody>
          <a:bodyPr/>
          <a:lstStyle/>
          <a:p>
            <a:fld id="{66F206D7-96BB-6148-9A08-C11CAACE441C}" type="datetimeFigureOut">
              <a:rPr lang="en-AF" smtClean="0"/>
              <a:t>2/17/26</a:t>
            </a:fld>
            <a:endParaRPr lang="en-AF"/>
          </a:p>
        </p:txBody>
      </p:sp>
      <p:sp>
        <p:nvSpPr>
          <p:cNvPr id="5" name="Footer Placeholder 4">
            <a:extLst>
              <a:ext uri="{FF2B5EF4-FFF2-40B4-BE49-F238E27FC236}">
                <a16:creationId xmlns:a16="http://schemas.microsoft.com/office/drawing/2014/main" id="{50880C5B-686A-FE7D-2882-B71D30E5868A}"/>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19F0783A-6A85-283D-2570-467A7356D54D}"/>
              </a:ext>
            </a:extLst>
          </p:cNvPr>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1944040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1D834-9FA7-32E1-F5C1-26C67CEDD808}"/>
              </a:ext>
            </a:extLst>
          </p:cNvPr>
          <p:cNvSpPr>
            <a:spLocks noGrp="1"/>
          </p:cNvSpPr>
          <p:nvPr>
            <p:ph type="title"/>
          </p:nvPr>
        </p:nvSpPr>
        <p:spPr/>
        <p:txBody>
          <a:bodyPr/>
          <a:lstStyle/>
          <a:p>
            <a:r>
              <a:rPr lang="en-GB"/>
              <a:t>Click to edit Master title style</a:t>
            </a:r>
            <a:endParaRPr lang="en-UG"/>
          </a:p>
        </p:txBody>
      </p:sp>
      <p:sp>
        <p:nvSpPr>
          <p:cNvPr id="3" name="Content Placeholder 2">
            <a:extLst>
              <a:ext uri="{FF2B5EF4-FFF2-40B4-BE49-F238E27FC236}">
                <a16:creationId xmlns:a16="http://schemas.microsoft.com/office/drawing/2014/main" id="{9B09BF41-40E8-A063-268B-EC275FB10A8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G"/>
          </a:p>
        </p:txBody>
      </p:sp>
      <p:sp>
        <p:nvSpPr>
          <p:cNvPr id="4" name="Date Placeholder 3">
            <a:extLst>
              <a:ext uri="{FF2B5EF4-FFF2-40B4-BE49-F238E27FC236}">
                <a16:creationId xmlns:a16="http://schemas.microsoft.com/office/drawing/2014/main" id="{31B9F361-1F82-3A5D-92BE-9C1695E87003}"/>
              </a:ext>
            </a:extLst>
          </p:cNvPr>
          <p:cNvSpPr>
            <a:spLocks noGrp="1"/>
          </p:cNvSpPr>
          <p:nvPr>
            <p:ph type="dt" sz="half" idx="10"/>
          </p:nvPr>
        </p:nvSpPr>
        <p:spPr/>
        <p:txBody>
          <a:bodyPr/>
          <a:lstStyle/>
          <a:p>
            <a:fld id="{66F206D7-96BB-6148-9A08-C11CAACE441C}" type="datetimeFigureOut">
              <a:rPr lang="en-AF" smtClean="0"/>
              <a:t>2/17/26</a:t>
            </a:fld>
            <a:endParaRPr lang="en-AF"/>
          </a:p>
        </p:txBody>
      </p:sp>
      <p:sp>
        <p:nvSpPr>
          <p:cNvPr id="5" name="Footer Placeholder 4">
            <a:extLst>
              <a:ext uri="{FF2B5EF4-FFF2-40B4-BE49-F238E27FC236}">
                <a16:creationId xmlns:a16="http://schemas.microsoft.com/office/drawing/2014/main" id="{4330D227-76A8-A71A-B76E-7E225BAB4683}"/>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99004A1C-3CAA-188D-1A8E-298DC858FB2C}"/>
              </a:ext>
            </a:extLst>
          </p:cNvPr>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3844364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0A270-C930-E78B-4A6D-874D514F2B1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G"/>
          </a:p>
        </p:txBody>
      </p:sp>
      <p:sp>
        <p:nvSpPr>
          <p:cNvPr id="3" name="Text Placeholder 2">
            <a:extLst>
              <a:ext uri="{FF2B5EF4-FFF2-40B4-BE49-F238E27FC236}">
                <a16:creationId xmlns:a16="http://schemas.microsoft.com/office/drawing/2014/main" id="{3796D471-0F49-35F6-A7A9-31E7790CFF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F77494B-5B2B-9391-FD73-57095EA743B8}"/>
              </a:ext>
            </a:extLst>
          </p:cNvPr>
          <p:cNvSpPr>
            <a:spLocks noGrp="1"/>
          </p:cNvSpPr>
          <p:nvPr>
            <p:ph type="dt" sz="half" idx="10"/>
          </p:nvPr>
        </p:nvSpPr>
        <p:spPr/>
        <p:txBody>
          <a:bodyPr/>
          <a:lstStyle/>
          <a:p>
            <a:fld id="{66F206D7-96BB-6148-9A08-C11CAACE441C}" type="datetimeFigureOut">
              <a:rPr lang="en-AF" smtClean="0"/>
              <a:t>2/17/26</a:t>
            </a:fld>
            <a:endParaRPr lang="en-AF"/>
          </a:p>
        </p:txBody>
      </p:sp>
      <p:sp>
        <p:nvSpPr>
          <p:cNvPr id="5" name="Footer Placeholder 4">
            <a:extLst>
              <a:ext uri="{FF2B5EF4-FFF2-40B4-BE49-F238E27FC236}">
                <a16:creationId xmlns:a16="http://schemas.microsoft.com/office/drawing/2014/main" id="{BFECE080-4F46-BD80-2680-C192F85120DD}"/>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09B8B205-B36F-8731-01F5-976901508521}"/>
              </a:ext>
            </a:extLst>
          </p:cNvPr>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307277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309D2-F82D-49EB-6ABF-518AD6C13D0B}"/>
              </a:ext>
            </a:extLst>
          </p:cNvPr>
          <p:cNvSpPr>
            <a:spLocks noGrp="1"/>
          </p:cNvSpPr>
          <p:nvPr>
            <p:ph type="title"/>
          </p:nvPr>
        </p:nvSpPr>
        <p:spPr/>
        <p:txBody>
          <a:bodyPr/>
          <a:lstStyle/>
          <a:p>
            <a:r>
              <a:rPr lang="en-GB"/>
              <a:t>Click to edit Master title style</a:t>
            </a:r>
            <a:endParaRPr lang="en-UG"/>
          </a:p>
        </p:txBody>
      </p:sp>
      <p:sp>
        <p:nvSpPr>
          <p:cNvPr id="3" name="Content Placeholder 2">
            <a:extLst>
              <a:ext uri="{FF2B5EF4-FFF2-40B4-BE49-F238E27FC236}">
                <a16:creationId xmlns:a16="http://schemas.microsoft.com/office/drawing/2014/main" id="{B87C4B12-325B-C326-6737-71B4FC5BE77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G"/>
          </a:p>
        </p:txBody>
      </p:sp>
      <p:sp>
        <p:nvSpPr>
          <p:cNvPr id="4" name="Content Placeholder 3">
            <a:extLst>
              <a:ext uri="{FF2B5EF4-FFF2-40B4-BE49-F238E27FC236}">
                <a16:creationId xmlns:a16="http://schemas.microsoft.com/office/drawing/2014/main" id="{5688209E-AAFD-9C83-420E-5621190A9C7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G"/>
          </a:p>
        </p:txBody>
      </p:sp>
      <p:sp>
        <p:nvSpPr>
          <p:cNvPr id="5" name="Date Placeholder 4">
            <a:extLst>
              <a:ext uri="{FF2B5EF4-FFF2-40B4-BE49-F238E27FC236}">
                <a16:creationId xmlns:a16="http://schemas.microsoft.com/office/drawing/2014/main" id="{3820A874-49B5-0225-433A-1668CB0BE357}"/>
              </a:ext>
            </a:extLst>
          </p:cNvPr>
          <p:cNvSpPr>
            <a:spLocks noGrp="1"/>
          </p:cNvSpPr>
          <p:nvPr>
            <p:ph type="dt" sz="half" idx="10"/>
          </p:nvPr>
        </p:nvSpPr>
        <p:spPr/>
        <p:txBody>
          <a:bodyPr/>
          <a:lstStyle/>
          <a:p>
            <a:fld id="{66F206D7-96BB-6148-9A08-C11CAACE441C}" type="datetimeFigureOut">
              <a:rPr lang="en-AF" smtClean="0"/>
              <a:t>2/17/26</a:t>
            </a:fld>
            <a:endParaRPr lang="en-AF"/>
          </a:p>
        </p:txBody>
      </p:sp>
      <p:sp>
        <p:nvSpPr>
          <p:cNvPr id="6" name="Footer Placeholder 5">
            <a:extLst>
              <a:ext uri="{FF2B5EF4-FFF2-40B4-BE49-F238E27FC236}">
                <a16:creationId xmlns:a16="http://schemas.microsoft.com/office/drawing/2014/main" id="{49521B38-7677-CCDD-0A9C-B00185F74F6F}"/>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BA8A633B-ABA5-B808-723D-0B8C991383EA}"/>
              </a:ext>
            </a:extLst>
          </p:cNvPr>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343970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6D4A3-5F62-3AE2-5DD0-5A70B46D48E5}"/>
              </a:ext>
            </a:extLst>
          </p:cNvPr>
          <p:cNvSpPr>
            <a:spLocks noGrp="1"/>
          </p:cNvSpPr>
          <p:nvPr>
            <p:ph type="title"/>
          </p:nvPr>
        </p:nvSpPr>
        <p:spPr>
          <a:xfrm>
            <a:off x="839788" y="365125"/>
            <a:ext cx="10515600" cy="1325563"/>
          </a:xfrm>
        </p:spPr>
        <p:txBody>
          <a:bodyPr/>
          <a:lstStyle/>
          <a:p>
            <a:r>
              <a:rPr lang="en-GB"/>
              <a:t>Click to edit Master title style</a:t>
            </a:r>
            <a:endParaRPr lang="en-UG"/>
          </a:p>
        </p:txBody>
      </p:sp>
      <p:sp>
        <p:nvSpPr>
          <p:cNvPr id="3" name="Text Placeholder 2">
            <a:extLst>
              <a:ext uri="{FF2B5EF4-FFF2-40B4-BE49-F238E27FC236}">
                <a16:creationId xmlns:a16="http://schemas.microsoft.com/office/drawing/2014/main" id="{EFBCBF7E-E82F-E84D-7070-0E54D487DA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2294D4B-0F91-2769-2E51-ABE403EF316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G"/>
          </a:p>
        </p:txBody>
      </p:sp>
      <p:sp>
        <p:nvSpPr>
          <p:cNvPr id="5" name="Text Placeholder 4">
            <a:extLst>
              <a:ext uri="{FF2B5EF4-FFF2-40B4-BE49-F238E27FC236}">
                <a16:creationId xmlns:a16="http://schemas.microsoft.com/office/drawing/2014/main" id="{95E514E9-F45C-442B-1391-B9BCD4DFDE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0A83F83-521D-B811-67F5-BC1BC9764B8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G"/>
          </a:p>
        </p:txBody>
      </p:sp>
      <p:sp>
        <p:nvSpPr>
          <p:cNvPr id="7" name="Date Placeholder 6">
            <a:extLst>
              <a:ext uri="{FF2B5EF4-FFF2-40B4-BE49-F238E27FC236}">
                <a16:creationId xmlns:a16="http://schemas.microsoft.com/office/drawing/2014/main" id="{54A1295E-64B9-4FBC-52B1-4A73D3079F07}"/>
              </a:ext>
            </a:extLst>
          </p:cNvPr>
          <p:cNvSpPr>
            <a:spLocks noGrp="1"/>
          </p:cNvSpPr>
          <p:nvPr>
            <p:ph type="dt" sz="half" idx="10"/>
          </p:nvPr>
        </p:nvSpPr>
        <p:spPr/>
        <p:txBody>
          <a:bodyPr/>
          <a:lstStyle/>
          <a:p>
            <a:fld id="{66F206D7-96BB-6148-9A08-C11CAACE441C}" type="datetimeFigureOut">
              <a:rPr lang="en-AF" smtClean="0"/>
              <a:t>2/17/26</a:t>
            </a:fld>
            <a:endParaRPr lang="en-AF"/>
          </a:p>
        </p:txBody>
      </p:sp>
      <p:sp>
        <p:nvSpPr>
          <p:cNvPr id="8" name="Footer Placeholder 7">
            <a:extLst>
              <a:ext uri="{FF2B5EF4-FFF2-40B4-BE49-F238E27FC236}">
                <a16:creationId xmlns:a16="http://schemas.microsoft.com/office/drawing/2014/main" id="{47A57094-FAD9-8FE8-D698-41D6F4CD8A75}"/>
              </a:ext>
            </a:extLst>
          </p:cNvPr>
          <p:cNvSpPr>
            <a:spLocks noGrp="1"/>
          </p:cNvSpPr>
          <p:nvPr>
            <p:ph type="ftr" sz="quarter" idx="11"/>
          </p:nvPr>
        </p:nvSpPr>
        <p:spPr/>
        <p:txBody>
          <a:bodyPr/>
          <a:lstStyle/>
          <a:p>
            <a:endParaRPr lang="en-AF"/>
          </a:p>
        </p:txBody>
      </p:sp>
      <p:sp>
        <p:nvSpPr>
          <p:cNvPr id="9" name="Slide Number Placeholder 8">
            <a:extLst>
              <a:ext uri="{FF2B5EF4-FFF2-40B4-BE49-F238E27FC236}">
                <a16:creationId xmlns:a16="http://schemas.microsoft.com/office/drawing/2014/main" id="{1F727206-2A01-D95F-ECEB-E3E8DBD9F078}"/>
              </a:ext>
            </a:extLst>
          </p:cNvPr>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3258817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40378-0328-5774-7B1E-8436B387FE3D}"/>
              </a:ext>
            </a:extLst>
          </p:cNvPr>
          <p:cNvSpPr>
            <a:spLocks noGrp="1"/>
          </p:cNvSpPr>
          <p:nvPr>
            <p:ph type="title"/>
          </p:nvPr>
        </p:nvSpPr>
        <p:spPr/>
        <p:txBody>
          <a:bodyPr/>
          <a:lstStyle/>
          <a:p>
            <a:r>
              <a:rPr lang="en-GB"/>
              <a:t>Click to edit Master title style</a:t>
            </a:r>
            <a:endParaRPr lang="en-UG"/>
          </a:p>
        </p:txBody>
      </p:sp>
      <p:sp>
        <p:nvSpPr>
          <p:cNvPr id="3" name="Date Placeholder 2">
            <a:extLst>
              <a:ext uri="{FF2B5EF4-FFF2-40B4-BE49-F238E27FC236}">
                <a16:creationId xmlns:a16="http://schemas.microsoft.com/office/drawing/2014/main" id="{B6D744BE-B512-8D0F-E34E-C04436A9C2A7}"/>
              </a:ext>
            </a:extLst>
          </p:cNvPr>
          <p:cNvSpPr>
            <a:spLocks noGrp="1"/>
          </p:cNvSpPr>
          <p:nvPr>
            <p:ph type="dt" sz="half" idx="10"/>
          </p:nvPr>
        </p:nvSpPr>
        <p:spPr/>
        <p:txBody>
          <a:bodyPr/>
          <a:lstStyle/>
          <a:p>
            <a:fld id="{66F206D7-96BB-6148-9A08-C11CAACE441C}" type="datetimeFigureOut">
              <a:rPr lang="en-AF" smtClean="0"/>
              <a:t>2/17/26</a:t>
            </a:fld>
            <a:endParaRPr lang="en-AF"/>
          </a:p>
        </p:txBody>
      </p:sp>
      <p:sp>
        <p:nvSpPr>
          <p:cNvPr id="4" name="Footer Placeholder 3">
            <a:extLst>
              <a:ext uri="{FF2B5EF4-FFF2-40B4-BE49-F238E27FC236}">
                <a16:creationId xmlns:a16="http://schemas.microsoft.com/office/drawing/2014/main" id="{B6689ECE-1DDE-DEEC-C36D-640A3B523377}"/>
              </a:ext>
            </a:extLst>
          </p:cNvPr>
          <p:cNvSpPr>
            <a:spLocks noGrp="1"/>
          </p:cNvSpPr>
          <p:nvPr>
            <p:ph type="ftr" sz="quarter" idx="11"/>
          </p:nvPr>
        </p:nvSpPr>
        <p:spPr/>
        <p:txBody>
          <a:bodyPr/>
          <a:lstStyle/>
          <a:p>
            <a:endParaRPr lang="en-AF"/>
          </a:p>
        </p:txBody>
      </p:sp>
      <p:sp>
        <p:nvSpPr>
          <p:cNvPr id="5" name="Slide Number Placeholder 4">
            <a:extLst>
              <a:ext uri="{FF2B5EF4-FFF2-40B4-BE49-F238E27FC236}">
                <a16:creationId xmlns:a16="http://schemas.microsoft.com/office/drawing/2014/main" id="{3A50177D-6C1A-AFCC-B615-876C92F17A83}"/>
              </a:ext>
            </a:extLst>
          </p:cNvPr>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354878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B30C44-6E1E-964F-4674-7F45CC193F56}"/>
              </a:ext>
            </a:extLst>
          </p:cNvPr>
          <p:cNvSpPr>
            <a:spLocks noGrp="1"/>
          </p:cNvSpPr>
          <p:nvPr>
            <p:ph type="dt" sz="half" idx="10"/>
          </p:nvPr>
        </p:nvSpPr>
        <p:spPr/>
        <p:txBody>
          <a:bodyPr/>
          <a:lstStyle/>
          <a:p>
            <a:fld id="{66F206D7-96BB-6148-9A08-C11CAACE441C}" type="datetimeFigureOut">
              <a:rPr lang="en-AF" smtClean="0"/>
              <a:t>2/17/26</a:t>
            </a:fld>
            <a:endParaRPr lang="en-AF"/>
          </a:p>
        </p:txBody>
      </p:sp>
      <p:sp>
        <p:nvSpPr>
          <p:cNvPr id="3" name="Footer Placeholder 2">
            <a:extLst>
              <a:ext uri="{FF2B5EF4-FFF2-40B4-BE49-F238E27FC236}">
                <a16:creationId xmlns:a16="http://schemas.microsoft.com/office/drawing/2014/main" id="{3975D3E8-3B23-9C90-2CAD-73D249C05DC8}"/>
              </a:ext>
            </a:extLst>
          </p:cNvPr>
          <p:cNvSpPr>
            <a:spLocks noGrp="1"/>
          </p:cNvSpPr>
          <p:nvPr>
            <p:ph type="ftr" sz="quarter" idx="11"/>
          </p:nvPr>
        </p:nvSpPr>
        <p:spPr/>
        <p:txBody>
          <a:bodyPr/>
          <a:lstStyle/>
          <a:p>
            <a:endParaRPr lang="en-AF"/>
          </a:p>
        </p:txBody>
      </p:sp>
      <p:sp>
        <p:nvSpPr>
          <p:cNvPr id="4" name="Slide Number Placeholder 3">
            <a:extLst>
              <a:ext uri="{FF2B5EF4-FFF2-40B4-BE49-F238E27FC236}">
                <a16:creationId xmlns:a16="http://schemas.microsoft.com/office/drawing/2014/main" id="{E3CAB72D-5D15-E16F-F23E-25B6DFA924D4}"/>
              </a:ext>
            </a:extLst>
          </p:cNvPr>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3061836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D9E3C-4673-8A71-4C90-AF18C6970F8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G"/>
          </a:p>
        </p:txBody>
      </p:sp>
      <p:sp>
        <p:nvSpPr>
          <p:cNvPr id="3" name="Content Placeholder 2">
            <a:extLst>
              <a:ext uri="{FF2B5EF4-FFF2-40B4-BE49-F238E27FC236}">
                <a16:creationId xmlns:a16="http://schemas.microsoft.com/office/drawing/2014/main" id="{F926EE3E-344C-ED6A-7F18-C6CA09A440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G"/>
          </a:p>
        </p:txBody>
      </p:sp>
      <p:sp>
        <p:nvSpPr>
          <p:cNvPr id="4" name="Text Placeholder 3">
            <a:extLst>
              <a:ext uri="{FF2B5EF4-FFF2-40B4-BE49-F238E27FC236}">
                <a16:creationId xmlns:a16="http://schemas.microsoft.com/office/drawing/2014/main" id="{C1088578-69D3-3039-59C4-076A440A76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6354E3F-7B8B-D76F-E8B5-7B29207A2A5A}"/>
              </a:ext>
            </a:extLst>
          </p:cNvPr>
          <p:cNvSpPr>
            <a:spLocks noGrp="1"/>
          </p:cNvSpPr>
          <p:nvPr>
            <p:ph type="dt" sz="half" idx="10"/>
          </p:nvPr>
        </p:nvSpPr>
        <p:spPr/>
        <p:txBody>
          <a:bodyPr/>
          <a:lstStyle/>
          <a:p>
            <a:fld id="{66F206D7-96BB-6148-9A08-C11CAACE441C}" type="datetimeFigureOut">
              <a:rPr lang="en-AF" smtClean="0"/>
              <a:t>2/17/26</a:t>
            </a:fld>
            <a:endParaRPr lang="en-AF"/>
          </a:p>
        </p:txBody>
      </p:sp>
      <p:sp>
        <p:nvSpPr>
          <p:cNvPr id="6" name="Footer Placeholder 5">
            <a:extLst>
              <a:ext uri="{FF2B5EF4-FFF2-40B4-BE49-F238E27FC236}">
                <a16:creationId xmlns:a16="http://schemas.microsoft.com/office/drawing/2014/main" id="{CB849C75-E419-0704-F414-5439D17BBD67}"/>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517B0CA2-BC3B-C6E2-5FAF-771672554CDB}"/>
              </a:ext>
            </a:extLst>
          </p:cNvPr>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2172068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EAAC8-2D3F-D8B3-EE5B-4A81A5F0035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G"/>
          </a:p>
        </p:txBody>
      </p:sp>
      <p:sp>
        <p:nvSpPr>
          <p:cNvPr id="3" name="Picture Placeholder 2">
            <a:extLst>
              <a:ext uri="{FF2B5EF4-FFF2-40B4-BE49-F238E27FC236}">
                <a16:creationId xmlns:a16="http://schemas.microsoft.com/office/drawing/2014/main" id="{5C53AD3D-F163-A645-34EC-98424525FE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78463ED7-79E5-728A-1EB2-0FED6E438D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255BB9-F981-229B-C099-0E3A5ED34AC7}"/>
              </a:ext>
            </a:extLst>
          </p:cNvPr>
          <p:cNvSpPr>
            <a:spLocks noGrp="1"/>
          </p:cNvSpPr>
          <p:nvPr>
            <p:ph type="dt" sz="half" idx="10"/>
          </p:nvPr>
        </p:nvSpPr>
        <p:spPr/>
        <p:txBody>
          <a:bodyPr/>
          <a:lstStyle/>
          <a:p>
            <a:fld id="{66F206D7-96BB-6148-9A08-C11CAACE441C}" type="datetimeFigureOut">
              <a:rPr lang="en-AF" smtClean="0"/>
              <a:t>2/17/26</a:t>
            </a:fld>
            <a:endParaRPr lang="en-AF"/>
          </a:p>
        </p:txBody>
      </p:sp>
      <p:sp>
        <p:nvSpPr>
          <p:cNvPr id="6" name="Footer Placeholder 5">
            <a:extLst>
              <a:ext uri="{FF2B5EF4-FFF2-40B4-BE49-F238E27FC236}">
                <a16:creationId xmlns:a16="http://schemas.microsoft.com/office/drawing/2014/main" id="{ECBC35A2-D4A3-A0DC-1DE2-DAD35B60C01B}"/>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3EC889D5-1A0B-DE79-AB84-1651F49F44B0}"/>
              </a:ext>
            </a:extLst>
          </p:cNvPr>
          <p:cNvSpPr>
            <a:spLocks noGrp="1"/>
          </p:cNvSpPr>
          <p:nvPr>
            <p:ph type="sldNum" sz="quarter" idx="12"/>
          </p:nvPr>
        </p:nvSpPr>
        <p:spPr/>
        <p:txBody>
          <a:bodyPr/>
          <a:lstStyle/>
          <a:p>
            <a:fld id="{954BDF76-EBC1-C04C-A0DE-02A893902F61}" type="slidenum">
              <a:rPr lang="en-AF" smtClean="0"/>
              <a:t>‹#›</a:t>
            </a:fld>
            <a:endParaRPr lang="en-AF"/>
          </a:p>
        </p:txBody>
      </p:sp>
    </p:spTree>
    <p:extLst>
      <p:ext uri="{BB962C8B-B14F-4D97-AF65-F5344CB8AC3E}">
        <p14:creationId xmlns:p14="http://schemas.microsoft.com/office/powerpoint/2010/main" val="2306709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93E148-7E41-9E32-F34D-95DA5CC89F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G"/>
          </a:p>
        </p:txBody>
      </p:sp>
      <p:sp>
        <p:nvSpPr>
          <p:cNvPr id="3" name="Text Placeholder 2">
            <a:extLst>
              <a:ext uri="{FF2B5EF4-FFF2-40B4-BE49-F238E27FC236}">
                <a16:creationId xmlns:a16="http://schemas.microsoft.com/office/drawing/2014/main" id="{77D6B0B0-2E08-5A0B-A9AD-5709F6ED80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G"/>
          </a:p>
        </p:txBody>
      </p:sp>
      <p:sp>
        <p:nvSpPr>
          <p:cNvPr id="4" name="Date Placeholder 3">
            <a:extLst>
              <a:ext uri="{FF2B5EF4-FFF2-40B4-BE49-F238E27FC236}">
                <a16:creationId xmlns:a16="http://schemas.microsoft.com/office/drawing/2014/main" id="{7FBD8999-CB77-3646-DFB7-29E1B1C906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F206D7-96BB-6148-9A08-C11CAACE441C}" type="datetimeFigureOut">
              <a:rPr lang="en-AF" smtClean="0"/>
              <a:t>2/17/26</a:t>
            </a:fld>
            <a:endParaRPr lang="en-AF"/>
          </a:p>
        </p:txBody>
      </p:sp>
      <p:sp>
        <p:nvSpPr>
          <p:cNvPr id="5" name="Footer Placeholder 4">
            <a:extLst>
              <a:ext uri="{FF2B5EF4-FFF2-40B4-BE49-F238E27FC236}">
                <a16:creationId xmlns:a16="http://schemas.microsoft.com/office/drawing/2014/main" id="{4AB01CEE-C099-6522-0BDF-A51913AF7C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F"/>
          </a:p>
        </p:txBody>
      </p:sp>
      <p:sp>
        <p:nvSpPr>
          <p:cNvPr id="6" name="Slide Number Placeholder 5">
            <a:extLst>
              <a:ext uri="{FF2B5EF4-FFF2-40B4-BE49-F238E27FC236}">
                <a16:creationId xmlns:a16="http://schemas.microsoft.com/office/drawing/2014/main" id="{C106EC69-04D8-B30C-ED6D-BC4677E953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4BDF76-EBC1-C04C-A0DE-02A893902F61}" type="slidenum">
              <a:rPr lang="en-AF" smtClean="0"/>
              <a:t>‹#›</a:t>
            </a:fld>
            <a:endParaRPr lang="en-AF"/>
          </a:p>
        </p:txBody>
      </p:sp>
    </p:spTree>
    <p:extLst>
      <p:ext uri="{BB962C8B-B14F-4D97-AF65-F5344CB8AC3E}">
        <p14:creationId xmlns:p14="http://schemas.microsoft.com/office/powerpoint/2010/main" val="148400605"/>
      </p:ext>
    </p:extLst>
  </p:cSld>
  <p:clrMap bg1="lt1" tx1="dk1" bg2="lt2" tx2="dk2" accent1="accent1" accent2="accent2" accent3="accent3" accent4="accent4" accent5="accent5" accent6="accent6" hlink="hlink" folHlink="folHlink"/>
  <p:sldLayoutIdLst>
    <p:sldLayoutId id="2147483932" r:id="rId1"/>
    <p:sldLayoutId id="2147483933" r:id="rId2"/>
    <p:sldLayoutId id="2147483934" r:id="rId3"/>
    <p:sldLayoutId id="2147483935" r:id="rId4"/>
    <p:sldLayoutId id="2147483936" r:id="rId5"/>
    <p:sldLayoutId id="2147483937" r:id="rId6"/>
    <p:sldLayoutId id="2147483938" r:id="rId7"/>
    <p:sldLayoutId id="2147483939" r:id="rId8"/>
    <p:sldLayoutId id="2147483940" r:id="rId9"/>
    <p:sldLayoutId id="2147483941" r:id="rId10"/>
    <p:sldLayoutId id="214748394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toppr.com/guides/accountancy/accounting-for-share-capital/features-company-kinds-company-share-capital-company/"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investopedia.com/terms/r/reinsurance.as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om/search?client=safari&amp;sca_esv=768f8b678b2bd642&amp;channel=mac_bm&amp;q=undertakes&amp;si=ACC90nyOnVY18Aw7zUtkWPYo5mTnpZOdKl8uaK9grjFs2MmrbCEkF4OpTY6qzHkAyT4J6KjaBkA3Qvd5saerFlcL27d35j8cAPL9QeAYCJhkkPUQe-YqDCc%3D&amp;expnd=1&amp;sa=X&amp;ved=2ahUKEwin4rXTxOCKAxUURaQEHShMF2IQyecJegQIPRAO"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collinsdictionary.com/dictionary/english/negotiate" TargetMode="External"/><Relationship Id="rId13" Type="http://schemas.openxmlformats.org/officeDocument/2006/relationships/hyperlink" Target="https://www.collinsdictionary.com/dictionary/english/commission" TargetMode="External"/><Relationship Id="rId3" Type="http://schemas.openxmlformats.org/officeDocument/2006/relationships/hyperlink" Target="https://www.collinsdictionary.com/dictionary/english/find" TargetMode="External"/><Relationship Id="rId7" Type="http://schemas.openxmlformats.org/officeDocument/2006/relationships/hyperlink" Target="https://www.collinsdictionary.com/dictionary/english/need" TargetMode="External"/><Relationship Id="rId12" Type="http://schemas.openxmlformats.org/officeDocument/2006/relationships/hyperlink" Target="https://www.collinsdictionary.com/dictionary/english/fee" TargetMode="External"/><Relationship Id="rId2" Type="http://schemas.openxmlformats.org/officeDocument/2006/relationships/hyperlink" Target="https://www.collinsdictionary.com/dictionary/english/insurance" TargetMode="External"/><Relationship Id="rId1" Type="http://schemas.openxmlformats.org/officeDocument/2006/relationships/slideLayout" Target="../slideLayouts/slideLayout2.xml"/><Relationship Id="rId6" Type="http://schemas.openxmlformats.org/officeDocument/2006/relationships/hyperlink" Target="https://www.collinsdictionary.com/dictionary/english/advise" TargetMode="External"/><Relationship Id="rId11" Type="http://schemas.openxmlformats.org/officeDocument/2006/relationships/hyperlink" Target="https://www.collinsdictionary.com/dictionary/english/insurer" TargetMode="External"/><Relationship Id="rId5" Type="http://schemas.openxmlformats.org/officeDocument/2006/relationships/hyperlink" Target="https://www.collinsdictionary.com/dictionary/english/want" TargetMode="External"/><Relationship Id="rId10" Type="http://schemas.openxmlformats.org/officeDocument/2006/relationships/hyperlink" Target="https://www.collinsdictionary.com/dictionary/english/behalf" TargetMode="External"/><Relationship Id="rId4" Type="http://schemas.openxmlformats.org/officeDocument/2006/relationships/hyperlink" Target="https://www.collinsdictionary.com/dictionary/english/best" TargetMode="External"/><Relationship Id="rId9" Type="http://schemas.openxmlformats.org/officeDocument/2006/relationships/hyperlink" Target="https://www.collinsdictionary.com/dictionary/english/contract"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godigit.com/guides/nominee-in-insuranc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insureon.com/insurance-glossary/independent-contractor" TargetMode="External"/><Relationship Id="rId2" Type="http://schemas.openxmlformats.org/officeDocument/2006/relationships/hyperlink" Target="https://www.insureon.com/insurance-agent-business-insuranc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41289"/>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E2390-E340-D858-050F-5725908CF61C}"/>
              </a:ext>
            </a:extLst>
          </p:cNvPr>
          <p:cNvSpPr>
            <a:spLocks noGrp="1"/>
          </p:cNvSpPr>
          <p:nvPr>
            <p:ph type="ctrTitle"/>
          </p:nvPr>
        </p:nvSpPr>
        <p:spPr/>
        <p:txBody>
          <a:bodyPr>
            <a:normAutofit fontScale="90000"/>
          </a:bodyPr>
          <a:lstStyle/>
          <a:p>
            <a:r>
              <a:rPr lang="fr-FR" sz="6000" b="1" kern="0" dirty="0">
                <a:effectLst/>
                <a:latin typeface="Arial" panose="020B0604020202020204" pitchFamily="34" charset="0"/>
                <a:ea typeface="Times New Roman" panose="02020603050405020304" pitchFamily="18" charset="0"/>
              </a:rPr>
              <a:t>INSURANCE IN TRANSPORT AND LOGISTICS </a:t>
            </a:r>
            <a:endParaRPr lang="en-AF" dirty="0"/>
          </a:p>
        </p:txBody>
      </p:sp>
    </p:spTree>
    <p:extLst>
      <p:ext uri="{BB962C8B-B14F-4D97-AF65-F5344CB8AC3E}">
        <p14:creationId xmlns:p14="http://schemas.microsoft.com/office/powerpoint/2010/main" val="23339437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0">
        <p159:morph option="byObject"/>
      </p:transition>
    </mc:Choice>
    <mc:Fallback xmlns="">
      <p:transition spd="slow" advTm="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BDBFEB-0564-C823-6B4B-69D2A316E761}"/>
              </a:ext>
            </a:extLst>
          </p:cNvPr>
          <p:cNvSpPr>
            <a:spLocks noGrp="1"/>
          </p:cNvSpPr>
          <p:nvPr>
            <p:ph idx="1"/>
          </p:nvPr>
        </p:nvSpPr>
        <p:spPr>
          <a:xfrm>
            <a:off x="838200" y="502920"/>
            <a:ext cx="10647556" cy="5998241"/>
          </a:xfrm>
        </p:spPr>
        <p:txBody>
          <a:bodyPr>
            <a:normAutofit/>
          </a:bodyPr>
          <a:lstStyle/>
          <a:p>
            <a:pPr marL="0" indent="0" algn="just">
              <a:buNone/>
            </a:pPr>
            <a:endParaRPr lang="en-US" sz="2800" u="none" strike="noStrike" dirty="0">
              <a:effectLst/>
              <a:latin typeface="Bookman Old Style" panose="02050604050505020204" pitchFamily="18" charset="0"/>
              <a:cs typeface="Arial Narrow" panose="020B0604020202020204" pitchFamily="34" charset="0"/>
            </a:endParaRPr>
          </a:p>
          <a:p>
            <a:pPr algn="just">
              <a:lnSpc>
                <a:spcPct val="100000"/>
              </a:lnSpc>
            </a:pPr>
            <a:r>
              <a:rPr lang="en-US" sz="2800" b="1" dirty="0">
                <a:effectLst/>
                <a:latin typeface="Bookman Old Style" panose="02050604050505020204" pitchFamily="18" charset="0"/>
                <a:cs typeface="Arial Narrow" panose="020B0604020202020204" pitchFamily="34" charset="0"/>
              </a:rPr>
              <a:t>Insurance claim</a:t>
            </a:r>
            <a:r>
              <a:rPr lang="en-US" sz="2800" dirty="0">
                <a:effectLst/>
                <a:latin typeface="Bookman Old Style" panose="02050604050505020204" pitchFamily="18" charset="0"/>
                <a:cs typeface="Arial Narrow" panose="020B0604020202020204" pitchFamily="34" charset="0"/>
              </a:rPr>
              <a:t>:- An Insurance Claim is a formal request by a policyholder to an insurance company for settlement or compensation benefit following the occurrence of a loss event covered by the insurance policy. Making an insurance claim is simple and stress-free especially if you get the details right. </a:t>
            </a:r>
          </a:p>
          <a:p>
            <a:pPr marL="0" indent="0" algn="just">
              <a:lnSpc>
                <a:spcPct val="100000"/>
              </a:lnSpc>
              <a:buNone/>
            </a:pPr>
            <a:endParaRPr lang="en-US" sz="2800" dirty="0">
              <a:effectLst/>
              <a:latin typeface="Bookman Old Style" panose="02050604050505020204" pitchFamily="18" charset="0"/>
              <a:cs typeface="Arial Narrow" panose="020B0604020202020204" pitchFamily="34" charset="0"/>
            </a:endParaRPr>
          </a:p>
          <a:p>
            <a:pPr algn="just"/>
            <a:r>
              <a:rPr lang="en-US" sz="2600" b="1" u="none" strike="noStrike" dirty="0">
                <a:solidFill>
                  <a:srgbClr val="111111"/>
                </a:solidFill>
                <a:effectLst/>
                <a:latin typeface="Bookman Old Style" panose="02050604050505020204" pitchFamily="18" charset="0"/>
                <a:cs typeface="Arial Narrow" panose="020B0604020202020204" pitchFamily="34" charset="0"/>
              </a:rPr>
              <a:t>An insurance premium:- </a:t>
            </a:r>
            <a:r>
              <a:rPr lang="en-US" sz="2600" u="none" strike="noStrike" dirty="0">
                <a:solidFill>
                  <a:srgbClr val="111111"/>
                </a:solidFill>
                <a:effectLst/>
                <a:latin typeface="Bookman Old Style" panose="02050604050505020204" pitchFamily="18" charset="0"/>
                <a:cs typeface="Arial Narrow" panose="020B0604020202020204" pitchFamily="34" charset="0"/>
              </a:rPr>
              <a:t>is the amount of money an individual or business pays for an insurance policy. Insurance premiums are paid for policies that cover healthcare, auto, home, life insurance </a:t>
            </a:r>
            <a:r>
              <a:rPr lang="en-US" sz="2600" u="none" strike="noStrike" dirty="0" err="1">
                <a:solidFill>
                  <a:srgbClr val="111111"/>
                </a:solidFill>
                <a:effectLst/>
                <a:latin typeface="Bookman Old Style" panose="02050604050505020204" pitchFamily="18" charset="0"/>
                <a:cs typeface="Arial Narrow" panose="020B0604020202020204" pitchFamily="34" charset="0"/>
              </a:rPr>
              <a:t>etc</a:t>
            </a:r>
            <a:r>
              <a:rPr lang="en-US" sz="2600" u="none" strike="noStrike" dirty="0">
                <a:solidFill>
                  <a:srgbClr val="111111"/>
                </a:solidFill>
                <a:effectLst/>
                <a:latin typeface="Bookman Old Style" panose="02050604050505020204" pitchFamily="18" charset="0"/>
                <a:cs typeface="Arial Narrow" panose="020B0604020202020204" pitchFamily="34" charset="0"/>
              </a:rPr>
              <a:t> . </a:t>
            </a:r>
            <a:endParaRPr lang="en-AF" sz="2600" dirty="0">
              <a:latin typeface="Bookman Old Style" panose="02050604050505020204" pitchFamily="18" charset="0"/>
              <a:cs typeface="Arial Narrow" panose="020B0604020202020204" pitchFamily="34" charset="0"/>
            </a:endParaRPr>
          </a:p>
        </p:txBody>
      </p:sp>
    </p:spTree>
    <p:extLst>
      <p:ext uri="{BB962C8B-B14F-4D97-AF65-F5344CB8AC3E}">
        <p14:creationId xmlns:p14="http://schemas.microsoft.com/office/powerpoint/2010/main" val="1874731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D13644-661E-5B3C-8DC6-4FB81A1F46B3}"/>
              </a:ext>
            </a:extLst>
          </p:cNvPr>
          <p:cNvSpPr>
            <a:spLocks noGrp="1"/>
          </p:cNvSpPr>
          <p:nvPr>
            <p:ph idx="1"/>
          </p:nvPr>
        </p:nvSpPr>
        <p:spPr>
          <a:xfrm>
            <a:off x="838200" y="685800"/>
            <a:ext cx="10515600" cy="5491163"/>
          </a:xfrm>
        </p:spPr>
        <p:txBody>
          <a:bodyPr>
            <a:normAutofit fontScale="92500" lnSpcReduction="10000"/>
          </a:bodyPr>
          <a:lstStyle/>
          <a:p>
            <a:pPr algn="just"/>
            <a:r>
              <a:rPr lang="en-US" sz="2400" b="1" u="none" strike="noStrike" dirty="0">
                <a:effectLst/>
                <a:latin typeface="Bookman Old Style" panose="02050604050505020204" pitchFamily="18" charset="0"/>
                <a:cs typeface="Arial Narrow" panose="020B0604020202020204" pitchFamily="34" charset="0"/>
              </a:rPr>
              <a:t>Insurable interest </a:t>
            </a:r>
            <a:r>
              <a:rPr lang="en-US" sz="2400" u="none" strike="noStrike" dirty="0">
                <a:effectLst/>
                <a:latin typeface="Bookman Old Style" panose="02050604050505020204" pitchFamily="18" charset="0"/>
                <a:cs typeface="Arial Narrow" panose="020B0604020202020204" pitchFamily="34" charset="0"/>
              </a:rPr>
              <a:t>is where the individual or company purchasing the insurance policy </a:t>
            </a:r>
            <a:r>
              <a:rPr lang="en-US" sz="2400" b="0" i="0" u="none" strike="noStrike" dirty="0">
                <a:solidFill>
                  <a:srgbClr val="333333"/>
                </a:solidFill>
                <a:effectLst/>
                <a:latin typeface="Bookman Old Style" panose="02050604050505020204" pitchFamily="18" charset="0"/>
              </a:rPr>
              <a:t>must be at risk of suffering a loss or disadvantage if the insured event occurs </a:t>
            </a:r>
            <a:r>
              <a:rPr lang="en-US" sz="2400" b="0" i="0" u="none" strike="noStrike" dirty="0" err="1">
                <a:solidFill>
                  <a:srgbClr val="333333"/>
                </a:solidFill>
                <a:effectLst/>
                <a:latin typeface="Bookman Old Style" panose="02050604050505020204" pitchFamily="18" charset="0"/>
              </a:rPr>
              <a:t>e.g</a:t>
            </a:r>
            <a:r>
              <a:rPr lang="en-US" sz="2400" b="0" i="0" u="none" strike="noStrike" dirty="0">
                <a:solidFill>
                  <a:srgbClr val="333333"/>
                </a:solidFill>
                <a:effectLst/>
                <a:latin typeface="Bookman Old Style" panose="02050604050505020204" pitchFamily="18" charset="0"/>
              </a:rPr>
              <a:t> fire, theft.</a:t>
            </a:r>
          </a:p>
          <a:p>
            <a:pPr marL="0" indent="0" algn="just">
              <a:buNone/>
            </a:pPr>
            <a:endParaRPr lang="en-US" sz="2400" u="none" strike="noStrike" dirty="0">
              <a:effectLst/>
              <a:latin typeface="Bookman Old Style" panose="02050604050505020204" pitchFamily="18" charset="0"/>
              <a:cs typeface="Arial Narrow" panose="020B0604020202020204" pitchFamily="34" charset="0"/>
            </a:endParaRPr>
          </a:p>
          <a:p>
            <a:pPr algn="just"/>
            <a:r>
              <a:rPr lang="en-US" sz="2400" b="1" u="none" strike="noStrike" dirty="0">
                <a:effectLst/>
                <a:latin typeface="Bookman Old Style" panose="02050604050505020204" pitchFamily="18" charset="0"/>
                <a:cs typeface="Arial Narrow" panose="020B0604020202020204" pitchFamily="34" charset="0"/>
              </a:rPr>
              <a:t>Insurance underwriters </a:t>
            </a:r>
            <a:r>
              <a:rPr lang="en-US" sz="2400" u="none" strike="noStrike" dirty="0">
                <a:effectLst/>
                <a:latin typeface="Bookman Old Style" panose="02050604050505020204" pitchFamily="18" charset="0"/>
                <a:cs typeface="Arial Narrow" panose="020B0604020202020204" pitchFamily="34" charset="0"/>
              </a:rPr>
              <a:t>are professionals who evaluate and </a:t>
            </a:r>
            <a:r>
              <a:rPr lang="en-US" sz="2400" b="0" i="0" u="none" strike="noStrike" dirty="0">
                <a:effectLst/>
                <a:latin typeface="Bookman Old Style" panose="02050604050505020204" pitchFamily="18" charset="0"/>
              </a:rPr>
              <a:t>decide </a:t>
            </a:r>
            <a:r>
              <a:rPr lang="en-US" sz="2400" i="0" u="none" strike="noStrike" dirty="0">
                <a:effectLst/>
                <a:latin typeface="Bookman Old Style" panose="02050604050505020204" pitchFamily="18" charset="0"/>
              </a:rPr>
              <a:t>if applications for any given insurance cover should be accepted.</a:t>
            </a:r>
            <a:r>
              <a:rPr lang="en-US" sz="2400" b="1" i="0" u="none" strike="noStrike" dirty="0">
                <a:effectLst/>
                <a:latin typeface="Bookman Old Style" panose="02050604050505020204" pitchFamily="18" charset="0"/>
              </a:rPr>
              <a:t> </a:t>
            </a:r>
            <a:r>
              <a:rPr lang="en-US" sz="2400" i="0" u="none" strike="noStrike" dirty="0">
                <a:effectLst/>
                <a:latin typeface="Bookman Old Style" panose="02050604050505020204" pitchFamily="18" charset="0"/>
              </a:rPr>
              <a:t>They also provide the terms and conditions to be included in the policy cover once the application is accepted.</a:t>
            </a:r>
            <a:endParaRPr lang="en-US" sz="2400" u="none" strike="noStrike" dirty="0">
              <a:effectLst/>
              <a:latin typeface="Bookman Old Style" panose="02050604050505020204" pitchFamily="18" charset="0"/>
              <a:cs typeface="Arial Narrow" panose="020B0604020202020204" pitchFamily="34" charset="0"/>
            </a:endParaRPr>
          </a:p>
          <a:p>
            <a:pPr algn="just"/>
            <a:endParaRPr lang="en-US" sz="2400" dirty="0">
              <a:latin typeface="Bookman Old Style" panose="02050604050505020204" pitchFamily="18" charset="0"/>
              <a:cs typeface="Arial Narrow" panose="020B0604020202020204" pitchFamily="34" charset="0"/>
            </a:endParaRPr>
          </a:p>
          <a:p>
            <a:pPr algn="just"/>
            <a:r>
              <a:rPr lang="en-US" sz="2400" b="1" i="0" u="none" strike="noStrike" dirty="0">
                <a:effectLst/>
                <a:latin typeface="Bookman Old Style" panose="02050604050505020204" pitchFamily="18" charset="0"/>
              </a:rPr>
              <a:t>An insurance deductible </a:t>
            </a:r>
            <a:r>
              <a:rPr lang="en-US" sz="2400" u="none" strike="noStrike" dirty="0">
                <a:effectLst/>
                <a:latin typeface="Bookman Old Style" panose="02050604050505020204" pitchFamily="18" charset="0"/>
                <a:cs typeface="Arial Narrow" panose="020B0604020202020204" pitchFamily="34" charset="0"/>
              </a:rPr>
              <a:t>is</a:t>
            </a:r>
            <a:r>
              <a:rPr lang="en-US" sz="2400" i="0" u="none" strike="noStrike" dirty="0">
                <a:effectLst/>
                <a:latin typeface="Bookman Old Style" panose="02050604050505020204" pitchFamily="18" charset="0"/>
              </a:rPr>
              <a:t> the out-of-pocket amount the insurance company requires one  to pay when a covered incident(risk) occurs. </a:t>
            </a:r>
            <a:r>
              <a:rPr lang="en-US" sz="2400" i="0" dirty="0">
                <a:latin typeface="Bookman Old Style" panose="02050604050505020204" pitchFamily="18" charset="0"/>
                <a:cs typeface="Arial Narrow" panose="020B0604020202020204" pitchFamily="34" charset="0"/>
              </a:rPr>
              <a:t>T</a:t>
            </a:r>
            <a:r>
              <a:rPr lang="en-US" sz="2400" u="none" strike="noStrike" dirty="0">
                <a:effectLst/>
                <a:latin typeface="Bookman Old Style" panose="02050604050505020204" pitchFamily="18" charset="0"/>
                <a:cs typeface="Arial Narrow" panose="020B0604020202020204" pitchFamily="34" charset="0"/>
              </a:rPr>
              <a:t>he larger the deductible, the less </a:t>
            </a:r>
            <a:r>
              <a:rPr lang="en-US" sz="2400" dirty="0">
                <a:latin typeface="Bookman Old Style" panose="02050604050505020204" pitchFamily="18" charset="0"/>
                <a:cs typeface="Arial Narrow" panose="020B0604020202020204" pitchFamily="34" charset="0"/>
              </a:rPr>
              <a:t>one will</a:t>
            </a:r>
            <a:r>
              <a:rPr lang="en-US" sz="2400" u="none" strike="noStrike" dirty="0">
                <a:effectLst/>
                <a:latin typeface="Bookman Old Style" panose="02050604050505020204" pitchFamily="18" charset="0"/>
                <a:cs typeface="Arial Narrow" panose="020B0604020202020204" pitchFamily="34" charset="0"/>
              </a:rPr>
              <a:t> pay in premiums for an insurance policy.</a:t>
            </a:r>
          </a:p>
          <a:p>
            <a:pPr algn="just"/>
            <a:r>
              <a:rPr lang="en-AF" sz="2400" b="1" dirty="0">
                <a:latin typeface="Bookman Old Style" panose="02050604050505020204" pitchFamily="18" charset="0"/>
                <a:cs typeface="Arial Narrow" panose="020B0604020202020204" pitchFamily="34" charset="0"/>
              </a:rPr>
              <a:t>Regulators e.g Uganda Insurance Authority</a:t>
            </a:r>
            <a:r>
              <a:rPr lang="en-AF" sz="2400" dirty="0">
                <a:latin typeface="Bookman Old Style" panose="02050604050505020204" pitchFamily="18" charset="0"/>
                <a:cs typeface="Arial Narrow" panose="020B0604020202020204" pitchFamily="34" charset="0"/>
              </a:rPr>
              <a:t>. These create a favorable environment for the insurance industry. They also </a:t>
            </a:r>
            <a:r>
              <a:rPr lang="en-US" sz="2400" dirty="0">
                <a:effectLst/>
                <a:latin typeface="Bookman Old Style" panose="02050604050505020204" pitchFamily="18" charset="0"/>
                <a:cs typeface="Arial Narrow" panose="020B0604020202020204" pitchFamily="34" charset="0"/>
              </a:rPr>
              <a:t>safeguard the rights of insurance policy holders and insurance beneficiaries to any insurance contract.</a:t>
            </a:r>
            <a:endParaRPr lang="en-US" sz="2400" u="none" strike="noStrike" dirty="0">
              <a:effectLst/>
              <a:latin typeface="Bookman Old Style" panose="02050604050505020204" pitchFamily="18" charset="0"/>
              <a:cs typeface="Arial Narrow" panose="020B0604020202020204" pitchFamily="34" charset="0"/>
            </a:endParaRPr>
          </a:p>
          <a:p>
            <a:pPr algn="just"/>
            <a:endParaRPr lang="en-AF" dirty="0">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3365003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9DF8D-0481-6A3D-5024-26B54F89D0BB}"/>
              </a:ext>
            </a:extLst>
          </p:cNvPr>
          <p:cNvSpPr>
            <a:spLocks noGrp="1"/>
          </p:cNvSpPr>
          <p:nvPr>
            <p:ph type="title"/>
          </p:nvPr>
        </p:nvSpPr>
        <p:spPr>
          <a:xfrm>
            <a:off x="838200" y="365125"/>
            <a:ext cx="10515600" cy="652145"/>
          </a:xfrm>
        </p:spPr>
        <p:txBody>
          <a:bodyPr>
            <a:normAutofit fontScale="90000"/>
          </a:bodyPr>
          <a:lstStyle/>
          <a:p>
            <a:pPr algn="ctr"/>
            <a:r>
              <a:rPr lang="en-GB" sz="3100" b="1" dirty="0">
                <a:effectLst/>
                <a:latin typeface="Bookman Old Style" panose="02050604050505020204" pitchFamily="18" charset="0"/>
                <a:ea typeface="Arial Unicode MS" panose="020B0604020202020204" pitchFamily="34" charset="-128"/>
                <a:cs typeface="Arial Narrow" panose="020B0604020202020204" pitchFamily="34" charset="0"/>
              </a:rPr>
              <a:t>Function of insurance   </a:t>
            </a:r>
            <a:br>
              <a:rPr lang="en-AF" sz="2800" b="1" dirty="0">
                <a:effectLst/>
                <a:latin typeface="Arial Narrow" panose="020B0604020202020204" pitchFamily="34" charset="0"/>
                <a:ea typeface="Times New Roman" panose="02020603050405020304" pitchFamily="18" charset="0"/>
                <a:cs typeface="Arial Narrow" panose="020B0604020202020204" pitchFamily="34" charset="0"/>
              </a:rPr>
            </a:br>
            <a:endParaRPr lang="en-AF" sz="2800" b="1" dirty="0">
              <a:latin typeface="Arial Narrow" panose="020B0604020202020204" pitchFamily="34" charset="0"/>
              <a:cs typeface="Arial Narrow" panose="020B0604020202020204" pitchFamily="34" charset="0"/>
            </a:endParaRPr>
          </a:p>
        </p:txBody>
      </p:sp>
      <p:sp>
        <p:nvSpPr>
          <p:cNvPr id="3" name="Content Placeholder 2">
            <a:extLst>
              <a:ext uri="{FF2B5EF4-FFF2-40B4-BE49-F238E27FC236}">
                <a16:creationId xmlns:a16="http://schemas.microsoft.com/office/drawing/2014/main" id="{934AED43-5671-C01F-700E-7C3D4AC7E9C0}"/>
              </a:ext>
            </a:extLst>
          </p:cNvPr>
          <p:cNvSpPr>
            <a:spLocks noGrp="1"/>
          </p:cNvSpPr>
          <p:nvPr>
            <p:ph idx="1"/>
          </p:nvPr>
        </p:nvSpPr>
        <p:spPr>
          <a:xfrm>
            <a:off x="323384" y="925830"/>
            <a:ext cx="11495235" cy="5251133"/>
          </a:xfrm>
        </p:spPr>
        <p:txBody>
          <a:bodyPr>
            <a:normAutofit fontScale="25000" lnSpcReduction="20000"/>
          </a:bodyPr>
          <a:lstStyle/>
          <a:p>
            <a:pPr marL="0" indent="0" algn="just">
              <a:buNone/>
            </a:pPr>
            <a:r>
              <a:rPr lang="en-US" sz="9600" b="1" u="none" strike="noStrike" dirty="0">
                <a:solidFill>
                  <a:srgbClr val="000000"/>
                </a:solidFill>
                <a:effectLst/>
                <a:latin typeface="Bookman Old Style" panose="02050604050505020204" pitchFamily="18" charset="0"/>
                <a:cs typeface="Arial Narrow" panose="020B0604020202020204" pitchFamily="34" charset="0"/>
              </a:rPr>
              <a:t>Protection</a:t>
            </a:r>
            <a:r>
              <a:rPr lang="en-US" sz="9600" u="none" strike="noStrike" dirty="0">
                <a:solidFill>
                  <a:srgbClr val="000000"/>
                </a:solidFill>
                <a:effectLst/>
                <a:latin typeface="Bookman Old Style" panose="02050604050505020204" pitchFamily="18" charset="0"/>
                <a:cs typeface="Arial Narrow" panose="020B0604020202020204" pitchFamily="34" charset="0"/>
              </a:rPr>
              <a:t>:-</a:t>
            </a:r>
            <a:r>
              <a:rPr lang="en-US" sz="9600" u="none" strike="noStrike" dirty="0">
                <a:effectLst/>
                <a:latin typeface="Bookman Old Style" panose="02050604050505020204" pitchFamily="18" charset="0"/>
                <a:cs typeface="Arial Narrow" panose="020B0604020202020204" pitchFamily="34" charset="0"/>
              </a:rPr>
              <a:t>Insurance does not reduce the risk of loss or damage that a company may suffer. But it protects against such loss that a company may suffer. </a:t>
            </a:r>
          </a:p>
          <a:p>
            <a:pPr marL="0" indent="0" algn="just">
              <a:buNone/>
            </a:pPr>
            <a:r>
              <a:rPr lang="en-US" sz="9600" b="1" dirty="0">
                <a:latin typeface="Bookman Old Style" panose="02050604050505020204" pitchFamily="18" charset="0"/>
                <a:cs typeface="Arial Narrow" panose="020B0604020202020204" pitchFamily="34" charset="0"/>
              </a:rPr>
              <a:t>Examples of damages include:</a:t>
            </a:r>
          </a:p>
          <a:p>
            <a:pPr algn="l">
              <a:buFont typeface="Arial" panose="020B0604020202020204" pitchFamily="34" charset="0"/>
              <a:buChar char="•"/>
            </a:pPr>
            <a:r>
              <a:rPr lang="en-US" sz="9600" u="none" strike="noStrike" dirty="0">
                <a:solidFill>
                  <a:srgbClr val="202124"/>
                </a:solidFill>
                <a:effectLst/>
                <a:latin typeface="Bookman Old Style" panose="02050604050505020204" pitchFamily="18" charset="0"/>
                <a:cs typeface="Arial Narrow" panose="020B0604020202020204" pitchFamily="34" charset="0"/>
              </a:rPr>
              <a:t>Damage by collision or vehicle overturning.</a:t>
            </a:r>
          </a:p>
          <a:p>
            <a:pPr algn="l">
              <a:buFont typeface="Arial" panose="020B0604020202020204" pitchFamily="34" charset="0"/>
              <a:buChar char="•"/>
            </a:pPr>
            <a:r>
              <a:rPr lang="en-US" sz="9600" u="none" strike="noStrike" dirty="0">
                <a:solidFill>
                  <a:srgbClr val="202124"/>
                </a:solidFill>
                <a:effectLst/>
                <a:latin typeface="Bookman Old Style" panose="02050604050505020204" pitchFamily="18" charset="0"/>
                <a:cs typeface="Arial Narrow" panose="020B0604020202020204" pitchFamily="34" charset="0"/>
              </a:rPr>
              <a:t>Fire damage.</a:t>
            </a:r>
          </a:p>
          <a:p>
            <a:pPr algn="l">
              <a:buFont typeface="Arial" panose="020B0604020202020204" pitchFamily="34" charset="0"/>
              <a:buChar char="•"/>
            </a:pPr>
            <a:r>
              <a:rPr lang="en-US" sz="9600" u="none" strike="noStrike" dirty="0">
                <a:solidFill>
                  <a:srgbClr val="202124"/>
                </a:solidFill>
                <a:effectLst/>
                <a:latin typeface="Bookman Old Style" panose="02050604050505020204" pitchFamily="18" charset="0"/>
                <a:cs typeface="Arial Narrow" panose="020B0604020202020204" pitchFamily="34" charset="0"/>
              </a:rPr>
              <a:t>Mishandling of goods while loading and unloading resulting in damage.</a:t>
            </a:r>
          </a:p>
          <a:p>
            <a:pPr algn="l">
              <a:buFont typeface="Arial" panose="020B0604020202020204" pitchFamily="34" charset="0"/>
              <a:buChar char="•"/>
            </a:pPr>
            <a:r>
              <a:rPr lang="en-US" sz="9600" u="none" strike="noStrike" dirty="0">
                <a:solidFill>
                  <a:srgbClr val="202124"/>
                </a:solidFill>
                <a:effectLst/>
                <a:latin typeface="Bookman Old Style" panose="02050604050505020204" pitchFamily="18" charset="0"/>
                <a:cs typeface="Arial Narrow" panose="020B0604020202020204" pitchFamily="34" charset="0"/>
              </a:rPr>
              <a:t>Lightning strike damage, Natural disasters.</a:t>
            </a:r>
          </a:p>
          <a:p>
            <a:pPr algn="l">
              <a:buFont typeface="Arial" panose="020B0604020202020204" pitchFamily="34" charset="0"/>
              <a:buChar char="•"/>
            </a:pPr>
            <a:r>
              <a:rPr lang="en-US" sz="9600" u="none" strike="noStrike" dirty="0">
                <a:solidFill>
                  <a:srgbClr val="202124"/>
                </a:solidFill>
                <a:effectLst/>
                <a:latin typeface="Bookman Old Style" panose="02050604050505020204" pitchFamily="18" charset="0"/>
                <a:cs typeface="Arial Narrow" panose="020B0604020202020204" pitchFamily="34" charset="0"/>
              </a:rPr>
              <a:t>Damage with malicious intent.</a:t>
            </a:r>
          </a:p>
          <a:p>
            <a:pPr marL="0" indent="0" algn="just">
              <a:buNone/>
            </a:pPr>
            <a:endParaRPr lang="en-US" sz="9600" dirty="0">
              <a:latin typeface="Bookman Old Style" panose="02050604050505020204" pitchFamily="18" charset="0"/>
              <a:cs typeface="Arial Narrow" panose="020B0604020202020204" pitchFamily="34" charset="0"/>
            </a:endParaRPr>
          </a:p>
          <a:p>
            <a:pPr marL="0" indent="0" algn="just">
              <a:buNone/>
            </a:pPr>
            <a:r>
              <a:rPr lang="en-US" sz="9600" b="1" u="none" strike="noStrike" dirty="0">
                <a:solidFill>
                  <a:srgbClr val="000000"/>
                </a:solidFill>
                <a:effectLst/>
                <a:latin typeface="Bookman Old Style" panose="02050604050505020204" pitchFamily="18" charset="0"/>
                <a:cs typeface="Arial Narrow" panose="020B0604020202020204" pitchFamily="34" charset="0"/>
              </a:rPr>
              <a:t>Legal Requirements</a:t>
            </a:r>
            <a:r>
              <a:rPr lang="en-US" sz="9600" u="none" strike="noStrike" dirty="0">
                <a:solidFill>
                  <a:srgbClr val="000000"/>
                </a:solidFill>
                <a:effectLst/>
                <a:latin typeface="Bookman Old Style" panose="02050604050505020204" pitchFamily="18" charset="0"/>
                <a:cs typeface="Arial Narrow" panose="020B0604020202020204" pitchFamily="34" charset="0"/>
              </a:rPr>
              <a:t>:-</a:t>
            </a:r>
            <a:r>
              <a:rPr lang="en-US" sz="9600" u="none" strike="noStrike" dirty="0">
                <a:effectLst/>
                <a:latin typeface="Bookman Old Style" panose="02050604050505020204" pitchFamily="18" charset="0"/>
                <a:cs typeface="Arial Narrow" panose="020B0604020202020204" pitchFamily="34" charset="0"/>
              </a:rPr>
              <a:t>In many of cases, getting some form of insurance is actually required by the law of the land. So an insurance company will help fulfil these requirements</a:t>
            </a:r>
          </a:p>
          <a:p>
            <a:pPr algn="just"/>
            <a:endParaRPr lang="en-US" sz="9600" u="none" strike="noStrike" dirty="0">
              <a:effectLst/>
              <a:latin typeface="Arial Narrow" panose="020B0604020202020204" pitchFamily="34" charset="0"/>
              <a:cs typeface="Arial Narrow" panose="020B0604020202020204" pitchFamily="34" charset="0"/>
            </a:endParaRPr>
          </a:p>
          <a:p>
            <a:pPr algn="just"/>
            <a:endParaRPr lang="en-AF" sz="2400" dirty="0">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1539169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1B356D-AF28-FB73-7A54-AE1FC0D7A5C7}"/>
              </a:ext>
            </a:extLst>
          </p:cNvPr>
          <p:cNvSpPr>
            <a:spLocks noGrp="1"/>
          </p:cNvSpPr>
          <p:nvPr>
            <p:ph idx="1"/>
          </p:nvPr>
        </p:nvSpPr>
        <p:spPr>
          <a:xfrm>
            <a:off x="838200" y="1248937"/>
            <a:ext cx="10515600" cy="4928026"/>
          </a:xfrm>
        </p:spPr>
        <p:txBody>
          <a:bodyPr>
            <a:normAutofit/>
          </a:bodyPr>
          <a:lstStyle/>
          <a:p>
            <a:pPr marL="0" indent="0" algn="just">
              <a:buNone/>
            </a:pPr>
            <a:r>
              <a:rPr lang="en-US" sz="2800" b="1" u="none" strike="noStrike" dirty="0">
                <a:solidFill>
                  <a:srgbClr val="000000"/>
                </a:solidFill>
                <a:effectLst/>
                <a:latin typeface="Bookman Old Style" panose="02050604050505020204" pitchFamily="18" charset="0"/>
                <a:cs typeface="Arial Narrow" panose="020B0604020202020204" pitchFamily="34" charset="0"/>
              </a:rPr>
              <a:t>Capital Formation</a:t>
            </a:r>
            <a:r>
              <a:rPr lang="en-US" sz="2800" u="none" strike="noStrike" dirty="0">
                <a:solidFill>
                  <a:srgbClr val="000000"/>
                </a:solidFill>
                <a:effectLst/>
                <a:latin typeface="Bookman Old Style" panose="02050604050505020204" pitchFamily="18" charset="0"/>
                <a:cs typeface="Arial Narrow" panose="020B0604020202020204" pitchFamily="34" charset="0"/>
              </a:rPr>
              <a:t>:- </a:t>
            </a:r>
            <a:r>
              <a:rPr lang="en-US" sz="2800" u="none" strike="noStrike" dirty="0">
                <a:effectLst/>
                <a:latin typeface="Bookman Old Style" panose="02050604050505020204" pitchFamily="18" charset="0"/>
                <a:cs typeface="Arial Narrow" panose="020B0604020202020204" pitchFamily="34" charset="0"/>
              </a:rPr>
              <a:t>The pooled premiums of the policyholders help create a capital for the insurance company. This capital can then be invested in productive purposes that generate income for the </a:t>
            </a:r>
            <a:r>
              <a:rPr lang="en-US" sz="2800" u="none" strike="noStrike" dirty="0">
                <a:solidFill>
                  <a:srgbClr val="55BBEA"/>
                </a:solidFill>
                <a:effectLst/>
                <a:latin typeface="Bookman Old Style" panose="02050604050505020204" pitchFamily="18" charset="0"/>
                <a:cs typeface="Arial Narrow" panose="020B0604020202020204" pitchFamily="34" charset="0"/>
                <a:hlinkClick r:id="rId2"/>
              </a:rPr>
              <a:t>company</a:t>
            </a:r>
            <a:r>
              <a:rPr lang="en-US" sz="2800" u="none" strike="noStrike" dirty="0">
                <a:effectLst/>
                <a:latin typeface="Bookman Old Style" panose="02050604050505020204" pitchFamily="18" charset="0"/>
                <a:cs typeface="Arial Narrow" panose="020B0604020202020204" pitchFamily="34" charset="0"/>
              </a:rPr>
              <a:t>.</a:t>
            </a:r>
          </a:p>
          <a:p>
            <a:pPr marL="0" indent="0" algn="just">
              <a:buNone/>
            </a:pPr>
            <a:endParaRPr lang="en-US" sz="2800" u="none" strike="noStrike" dirty="0">
              <a:effectLst/>
              <a:latin typeface="Bookman Old Style" panose="02050604050505020204" pitchFamily="18" charset="0"/>
              <a:cs typeface="Arial Narrow" panose="020B0604020202020204" pitchFamily="34" charset="0"/>
            </a:endParaRPr>
          </a:p>
          <a:p>
            <a:pPr marL="0" indent="0" algn="just">
              <a:buNone/>
            </a:pPr>
            <a:r>
              <a:rPr lang="en-US" sz="2800" b="1" u="none" strike="noStrike" dirty="0">
                <a:solidFill>
                  <a:srgbClr val="000000"/>
                </a:solidFill>
                <a:effectLst/>
                <a:latin typeface="Bookman Old Style" panose="02050604050505020204" pitchFamily="18" charset="0"/>
                <a:cs typeface="Arial Narrow" panose="020B0604020202020204" pitchFamily="34" charset="0"/>
              </a:rPr>
              <a:t>Pooling of Risk</a:t>
            </a:r>
            <a:r>
              <a:rPr lang="en-US" sz="2800" u="none" strike="noStrike" dirty="0">
                <a:solidFill>
                  <a:srgbClr val="000000"/>
                </a:solidFill>
                <a:effectLst/>
                <a:latin typeface="Bookman Old Style" panose="02050604050505020204" pitchFamily="18" charset="0"/>
                <a:cs typeface="Arial Narrow" panose="020B0604020202020204" pitchFamily="34" charset="0"/>
              </a:rPr>
              <a:t>:-</a:t>
            </a:r>
            <a:r>
              <a:rPr lang="en-US" sz="2800" u="none" strike="noStrike" dirty="0">
                <a:effectLst/>
                <a:latin typeface="Bookman Old Style" panose="02050604050505020204" pitchFamily="18" charset="0"/>
                <a:cs typeface="Arial Narrow" panose="020B0604020202020204" pitchFamily="34" charset="0"/>
              </a:rPr>
              <a:t>In insurance, all the policyholders pool their risks together. They all pay their premiums and if one of them suffers financial losses, then the payout comes from this fund. </a:t>
            </a:r>
            <a:endParaRPr lang="en-US" sz="800" u="none" strike="noStrike" dirty="0">
              <a:effectLst/>
              <a:latin typeface="Arial Narrow" panose="020B0604020202020204" pitchFamily="34" charset="0"/>
              <a:cs typeface="Arial Narrow" panose="020B0604020202020204" pitchFamily="34" charset="0"/>
            </a:endParaRPr>
          </a:p>
          <a:p>
            <a:br>
              <a:rPr lang="en-US" sz="800" dirty="0"/>
            </a:br>
            <a:endParaRPr lang="en-US" sz="800" b="0" i="0" u="none" strike="noStrike" dirty="0">
              <a:solidFill>
                <a:srgbClr val="000000"/>
              </a:solidFill>
              <a:effectLst/>
              <a:latin typeface="Open Sans" panose="020B0606030504020204" pitchFamily="34" charset="0"/>
            </a:endParaRPr>
          </a:p>
          <a:p>
            <a:pPr algn="just"/>
            <a:endParaRPr lang="en-US" sz="800" u="none" strike="noStrike" dirty="0">
              <a:solidFill>
                <a:srgbClr val="000000"/>
              </a:solidFill>
              <a:effectLst/>
              <a:latin typeface="Arial Narrow" panose="020B0604020202020204" pitchFamily="34" charset="0"/>
              <a:cs typeface="Arial Narrow" panose="020B0604020202020204" pitchFamily="34" charset="0"/>
            </a:endParaRPr>
          </a:p>
          <a:p>
            <a:endParaRPr lang="en-AF" dirty="0"/>
          </a:p>
        </p:txBody>
      </p:sp>
    </p:spTree>
    <p:extLst>
      <p:ext uri="{BB962C8B-B14F-4D97-AF65-F5344CB8AC3E}">
        <p14:creationId xmlns:p14="http://schemas.microsoft.com/office/powerpoint/2010/main" val="3813350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656D8-2F1D-7F6A-B2A2-F2198200C92D}"/>
              </a:ext>
            </a:extLst>
          </p:cNvPr>
          <p:cNvSpPr>
            <a:spLocks noGrp="1"/>
          </p:cNvSpPr>
          <p:nvPr>
            <p:ph type="title"/>
          </p:nvPr>
        </p:nvSpPr>
        <p:spPr>
          <a:xfrm>
            <a:off x="838200" y="365125"/>
            <a:ext cx="10515600" cy="697865"/>
          </a:xfrm>
        </p:spPr>
        <p:txBody>
          <a:bodyPr>
            <a:normAutofit/>
          </a:bodyPr>
          <a:lstStyle/>
          <a:p>
            <a:pPr algn="ctr"/>
            <a:r>
              <a:rPr lang="en-AF" b="1" dirty="0">
                <a:latin typeface="Bookman Old Style" panose="02050604050505020204" pitchFamily="18" charset="0"/>
                <a:cs typeface="Arial Narrow" panose="020B0604020202020204" pitchFamily="34" charset="0"/>
              </a:rPr>
              <a:t>Risk transfer</a:t>
            </a:r>
          </a:p>
        </p:txBody>
      </p:sp>
      <p:sp>
        <p:nvSpPr>
          <p:cNvPr id="3" name="Content Placeholder 2">
            <a:extLst>
              <a:ext uri="{FF2B5EF4-FFF2-40B4-BE49-F238E27FC236}">
                <a16:creationId xmlns:a16="http://schemas.microsoft.com/office/drawing/2014/main" id="{00FCF1C6-090A-0E46-A488-DE8F9C222B3E}"/>
              </a:ext>
            </a:extLst>
          </p:cNvPr>
          <p:cNvSpPr>
            <a:spLocks noGrp="1"/>
          </p:cNvSpPr>
          <p:nvPr>
            <p:ph idx="1"/>
          </p:nvPr>
        </p:nvSpPr>
        <p:spPr>
          <a:xfrm>
            <a:off x="838200" y="1062990"/>
            <a:ext cx="10515600" cy="5532120"/>
          </a:xfrm>
        </p:spPr>
        <p:txBody>
          <a:bodyPr>
            <a:normAutofit fontScale="92500" lnSpcReduction="20000"/>
          </a:bodyPr>
          <a:lstStyle/>
          <a:p>
            <a:pPr algn="just"/>
            <a:r>
              <a:rPr lang="en-US" sz="2600" b="1" u="none" strike="noStrike" dirty="0">
                <a:solidFill>
                  <a:srgbClr val="111111"/>
                </a:solidFill>
                <a:effectLst/>
                <a:latin typeface="Bookman Old Style" panose="02050604050505020204" pitchFamily="18" charset="0"/>
                <a:cs typeface="Arial Narrow" panose="020B0604020202020204" pitchFamily="34" charset="0"/>
              </a:rPr>
              <a:t>A transfer of risk </a:t>
            </a:r>
            <a:r>
              <a:rPr lang="en-US" sz="2600" u="none" strike="noStrike" dirty="0">
                <a:solidFill>
                  <a:srgbClr val="111111"/>
                </a:solidFill>
                <a:effectLst/>
                <a:latin typeface="Bookman Old Style" panose="02050604050505020204" pitchFamily="18" charset="0"/>
                <a:cs typeface="Arial Narrow" panose="020B0604020202020204" pitchFamily="34" charset="0"/>
              </a:rPr>
              <a:t>is a business agreement in which one party pays another to take responsibility for mitigating specific losses that may or may not occur. This is the underlying tenet of the insurance industry.</a:t>
            </a:r>
          </a:p>
          <a:p>
            <a:pPr marL="0" indent="0" algn="just">
              <a:buNone/>
            </a:pPr>
            <a:endParaRPr lang="en-US" sz="2600" u="none" strike="noStrike" dirty="0">
              <a:solidFill>
                <a:srgbClr val="111111"/>
              </a:solidFill>
              <a:effectLst/>
              <a:latin typeface="Bookman Old Style" panose="02050604050505020204" pitchFamily="18" charset="0"/>
              <a:cs typeface="Arial Narrow" panose="020B0604020202020204" pitchFamily="34" charset="0"/>
            </a:endParaRPr>
          </a:p>
          <a:p>
            <a:pPr algn="just"/>
            <a:r>
              <a:rPr lang="en-US" sz="2600" b="1" dirty="0">
                <a:effectLst/>
                <a:latin typeface="Bookman Old Style" panose="02050604050505020204" pitchFamily="18" charset="0"/>
              </a:rPr>
              <a:t>Risk transfer </a:t>
            </a:r>
            <a:r>
              <a:rPr lang="en-US" sz="2600" dirty="0">
                <a:effectLst/>
                <a:latin typeface="Bookman Old Style" panose="02050604050505020204" pitchFamily="18" charset="0"/>
              </a:rPr>
              <a:t>refers to contractually shifting risk from one party to another. </a:t>
            </a:r>
            <a:r>
              <a:rPr lang="en-US" sz="2600" u="none" strike="noStrike" dirty="0">
                <a:solidFill>
                  <a:srgbClr val="111111"/>
                </a:solidFill>
                <a:effectLst/>
                <a:latin typeface="Bookman Old Style" panose="02050604050505020204" pitchFamily="18" charset="0"/>
                <a:cs typeface="Arial Narrow" panose="020B0604020202020204" pitchFamily="34" charset="0"/>
              </a:rPr>
              <a:t>Risks may be transferred between individuals, from individuals to insurance companies, or from insurers to reinsurers. </a:t>
            </a:r>
          </a:p>
          <a:p>
            <a:pPr marL="0" indent="0" algn="just">
              <a:buNone/>
            </a:pPr>
            <a:endParaRPr lang="en-US" sz="2600" u="none" strike="noStrike" dirty="0">
              <a:solidFill>
                <a:srgbClr val="111111"/>
              </a:solidFill>
              <a:effectLst/>
              <a:latin typeface="Bookman Old Style" panose="02050604050505020204" pitchFamily="18" charset="0"/>
              <a:cs typeface="Arial Narrow" panose="020B0604020202020204" pitchFamily="34" charset="0"/>
            </a:endParaRPr>
          </a:p>
          <a:p>
            <a:endParaRPr lang="en-US" dirty="0">
              <a:effectLst/>
              <a:latin typeface="Bookman Old Style" panose="02050604050505020204" pitchFamily="18" charset="0"/>
            </a:endParaRPr>
          </a:p>
          <a:p>
            <a:pPr marL="0" indent="0" algn="just">
              <a:buNone/>
            </a:pPr>
            <a:endParaRPr lang="en-US" sz="2600" dirty="0">
              <a:effectLst/>
              <a:latin typeface="Bookman Old Style" panose="02050604050505020204" pitchFamily="18" charset="0"/>
              <a:cs typeface="Arial Narrow" panose="020B0604020202020204" pitchFamily="34" charset="0"/>
            </a:endParaRPr>
          </a:p>
          <a:p>
            <a:pPr algn="just"/>
            <a:r>
              <a:rPr lang="en-US" sz="2600" b="1" dirty="0">
                <a:latin typeface="Bookman Old Style" panose="02050604050505020204" pitchFamily="18" charset="0"/>
                <a:cs typeface="Arial Narrow" panose="020B0604020202020204" pitchFamily="34" charset="0"/>
              </a:rPr>
              <a:t>NB</a:t>
            </a:r>
            <a:r>
              <a:rPr lang="en-US" sz="2600" dirty="0">
                <a:latin typeface="Bookman Old Style" panose="02050604050505020204" pitchFamily="18" charset="0"/>
                <a:cs typeface="Arial Narrow" panose="020B0604020202020204" pitchFamily="34" charset="0"/>
              </a:rPr>
              <a:t>: </a:t>
            </a:r>
            <a:r>
              <a:rPr lang="en-US" sz="2600" dirty="0">
                <a:effectLst/>
                <a:latin typeface="Bookman Old Style" panose="02050604050505020204" pitchFamily="18" charset="0"/>
                <a:cs typeface="Arial Narrow" panose="020B0604020202020204" pitchFamily="34" charset="0"/>
              </a:rPr>
              <a:t>Risk transfer is most often accomplished through an insurance policy. This is a voluntary arrangement between two parties, the insurance company and the policyholder, where the insurance company assumes strictly defined financial risks from the policyholder. </a:t>
            </a:r>
            <a:endParaRPr lang="en-US" sz="2600" dirty="0">
              <a:latin typeface="Bookman Old Style" panose="02050604050505020204" pitchFamily="18" charset="0"/>
              <a:cs typeface="Arial Narrow" panose="020B0604020202020204" pitchFamily="34" charset="0"/>
            </a:endParaRPr>
          </a:p>
          <a:p>
            <a:pPr algn="just"/>
            <a:endParaRPr lang="en-US" dirty="0">
              <a:latin typeface="Bookman Old Style" panose="02050604050505020204" pitchFamily="18" charset="0"/>
              <a:cs typeface="Arial Narrow" panose="020B0604020202020204" pitchFamily="34" charset="0"/>
            </a:endParaRPr>
          </a:p>
          <a:p>
            <a:pPr algn="just"/>
            <a:endParaRPr lang="en-US" dirty="0">
              <a:latin typeface="Arial Narrow" panose="020B0604020202020204" pitchFamily="34" charset="0"/>
              <a:cs typeface="Arial Narrow" panose="020B0604020202020204" pitchFamily="34" charset="0"/>
            </a:endParaRPr>
          </a:p>
          <a:p>
            <a:endParaRPr lang="en-AF" dirty="0"/>
          </a:p>
        </p:txBody>
      </p:sp>
    </p:spTree>
    <p:extLst>
      <p:ext uri="{BB962C8B-B14F-4D97-AF65-F5344CB8AC3E}">
        <p14:creationId xmlns:p14="http://schemas.microsoft.com/office/powerpoint/2010/main" val="3199960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A36F85-F3DF-38A5-EF4D-5F12D0DDA632}"/>
              </a:ext>
            </a:extLst>
          </p:cNvPr>
          <p:cNvSpPr>
            <a:spLocks noGrp="1"/>
          </p:cNvSpPr>
          <p:nvPr>
            <p:ph idx="1"/>
          </p:nvPr>
        </p:nvSpPr>
        <p:spPr>
          <a:xfrm>
            <a:off x="838200" y="708660"/>
            <a:ext cx="10515600" cy="5468303"/>
          </a:xfrm>
        </p:spPr>
        <p:txBody>
          <a:bodyPr>
            <a:normAutofit/>
          </a:bodyPr>
          <a:lstStyle/>
          <a:p>
            <a:pPr marL="0" indent="0" algn="just">
              <a:lnSpc>
                <a:spcPct val="150000"/>
              </a:lnSpc>
              <a:buNone/>
            </a:pPr>
            <a:r>
              <a:rPr lang="en-US" sz="2400" b="1" u="none" strike="noStrike" dirty="0">
                <a:solidFill>
                  <a:srgbClr val="111111"/>
                </a:solidFill>
                <a:effectLst/>
                <a:latin typeface="Bookman Old Style" panose="02050604050505020204" pitchFamily="18" charset="0"/>
                <a:cs typeface="Arial Narrow" panose="020B0604020202020204" pitchFamily="34" charset="0"/>
              </a:rPr>
              <a:t>Risk Transfer to Reinsurance Companies :-</a:t>
            </a:r>
            <a:r>
              <a:rPr lang="en-US" sz="2400" u="none" strike="noStrike" dirty="0">
                <a:solidFill>
                  <a:srgbClr val="111111"/>
                </a:solidFill>
                <a:effectLst/>
                <a:latin typeface="Bookman Old Style" panose="02050604050505020204" pitchFamily="18" charset="0"/>
                <a:cs typeface="Arial Narrow" panose="020B0604020202020204" pitchFamily="34" charset="0"/>
              </a:rPr>
              <a:t>Some risks are too big for insurance companies to bear alone. That's where reinsurance comes in. When insurance companies don't want to assume too much risk, they transfer the excess risk to </a:t>
            </a:r>
            <a:r>
              <a:rPr lang="en-US" sz="2400" u="sng" strike="noStrike" dirty="0">
                <a:solidFill>
                  <a:srgbClr val="2C40D0"/>
                </a:solidFill>
                <a:effectLst/>
                <a:latin typeface="Bookman Old Style" panose="02050604050505020204" pitchFamily="18" charset="0"/>
                <a:cs typeface="Arial Narrow" panose="020B0604020202020204" pitchFamily="34" charset="0"/>
                <a:hlinkClick r:id="rId2"/>
              </a:rPr>
              <a:t>reinsurance</a:t>
            </a:r>
            <a:r>
              <a:rPr lang="en-US" sz="2400" u="none" strike="noStrike" dirty="0">
                <a:solidFill>
                  <a:srgbClr val="111111"/>
                </a:solidFill>
                <a:effectLst/>
                <a:latin typeface="Bookman Old Style" panose="02050604050505020204" pitchFamily="18" charset="0"/>
                <a:cs typeface="Arial Narrow" panose="020B0604020202020204" pitchFamily="34" charset="0"/>
              </a:rPr>
              <a:t> companies. For example, an insurance company may routinely write policies that limit its maximum liability to $10 million. But it may take on policies that require higher maximum amounts and then transfer the remainder of the risk over $10 million to a reinsurer. This subcontract comes into play only if a major loss occurs.</a:t>
            </a:r>
          </a:p>
          <a:p>
            <a:endParaRPr lang="en-AF" dirty="0"/>
          </a:p>
        </p:txBody>
      </p:sp>
    </p:spTree>
    <p:extLst>
      <p:ext uri="{BB962C8B-B14F-4D97-AF65-F5344CB8AC3E}">
        <p14:creationId xmlns:p14="http://schemas.microsoft.com/office/powerpoint/2010/main" val="1216670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40332-F283-81A9-FC32-921E070BAE1B}"/>
              </a:ext>
            </a:extLst>
          </p:cNvPr>
          <p:cNvSpPr>
            <a:spLocks noGrp="1"/>
          </p:cNvSpPr>
          <p:nvPr>
            <p:ph type="title"/>
          </p:nvPr>
        </p:nvSpPr>
        <p:spPr>
          <a:xfrm>
            <a:off x="1069848" y="484632"/>
            <a:ext cx="10058400" cy="1065388"/>
          </a:xfrm>
        </p:spPr>
        <p:txBody>
          <a:bodyPr>
            <a:normAutofit/>
          </a:bodyPr>
          <a:lstStyle/>
          <a:p>
            <a:pPr algn="just"/>
            <a:r>
              <a:rPr lang="en-AF" sz="2800" b="1" dirty="0">
                <a:latin typeface="Bookman Old Style" panose="02050604050505020204" pitchFamily="18" charset="0"/>
                <a:cs typeface="Arial Narrow" panose="020B0604020202020204" pitchFamily="34" charset="0"/>
              </a:rPr>
              <a:t>Stakeholders in the insurance industry</a:t>
            </a:r>
            <a:endParaRPr lang="en-AF" sz="2800"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E1A54B11-BECB-E799-37F3-B64FFA4F345D}"/>
              </a:ext>
            </a:extLst>
          </p:cNvPr>
          <p:cNvSpPr>
            <a:spLocks noGrp="1"/>
          </p:cNvSpPr>
          <p:nvPr>
            <p:ph idx="1"/>
          </p:nvPr>
        </p:nvSpPr>
        <p:spPr>
          <a:xfrm>
            <a:off x="1069848" y="2121408"/>
            <a:ext cx="10058400" cy="4513568"/>
          </a:xfrm>
        </p:spPr>
        <p:txBody>
          <a:bodyPr>
            <a:normAutofit/>
          </a:bodyPr>
          <a:lstStyle/>
          <a:p>
            <a:pPr algn="just">
              <a:buFont typeface="Wingdings" pitchFamily="2" charset="2"/>
              <a:buChar char="ü"/>
            </a:pPr>
            <a:r>
              <a:rPr lang="en-AF" sz="2400" dirty="0">
                <a:latin typeface="Bookman Old Style" panose="02050604050505020204" pitchFamily="18" charset="0"/>
                <a:cs typeface="Arial Narrow" panose="020B0604020202020204" pitchFamily="34" charset="0"/>
              </a:rPr>
              <a:t>Regulators e.g Uganda Insurance Authority. </a:t>
            </a:r>
            <a:endParaRPr lang="en-US" sz="2400" dirty="0">
              <a:effectLst/>
              <a:latin typeface="Bookman Old Style" panose="02050604050505020204" pitchFamily="18" charset="0"/>
              <a:cs typeface="Arial Narrow" panose="020B0604020202020204" pitchFamily="34" charset="0"/>
            </a:endParaRPr>
          </a:p>
          <a:p>
            <a:pPr algn="just">
              <a:buFont typeface="Wingdings" pitchFamily="2" charset="2"/>
              <a:buChar char="ü"/>
            </a:pPr>
            <a:r>
              <a:rPr lang="en-AF" sz="2400" kern="0" dirty="0">
                <a:effectLst/>
                <a:latin typeface="Bookman Old Style" panose="02050604050505020204" pitchFamily="18" charset="0"/>
                <a:ea typeface="Times New Roman" panose="02020603050405020304" pitchFamily="18" charset="0"/>
                <a:cs typeface="Arial Narrow" panose="020B0604020202020204" pitchFamily="34" charset="0"/>
              </a:rPr>
              <a:t>Insurance companies/insurers</a:t>
            </a:r>
            <a:endParaRPr lang="en-US" sz="2400" u="none" strike="noStrike" dirty="0">
              <a:effectLst/>
              <a:latin typeface="Bookman Old Style" panose="02050604050505020204" pitchFamily="18" charset="0"/>
              <a:cs typeface="Arial Narrow" panose="020B0604020202020204" pitchFamily="34" charset="0"/>
            </a:endParaRPr>
          </a:p>
          <a:p>
            <a:pPr algn="just">
              <a:buFont typeface="Wingdings" pitchFamily="2" charset="2"/>
              <a:buChar char="ü"/>
            </a:pPr>
            <a:r>
              <a:rPr lang="en-US" sz="2400" dirty="0">
                <a:latin typeface="Bookman Old Style" panose="02050604050505020204" pitchFamily="18" charset="0"/>
                <a:cs typeface="Arial Narrow" panose="020B0604020202020204" pitchFamily="34" charset="0"/>
              </a:rPr>
              <a:t>Insurance brokers</a:t>
            </a:r>
          </a:p>
          <a:p>
            <a:pPr algn="just">
              <a:buFont typeface="Wingdings" pitchFamily="2" charset="2"/>
              <a:buChar char="ü"/>
            </a:pPr>
            <a:r>
              <a:rPr lang="en-US" sz="2400" dirty="0">
                <a:effectLst/>
                <a:latin typeface="Bookman Old Style" panose="02050604050505020204" pitchFamily="18" charset="0"/>
                <a:cs typeface="Arial Narrow" panose="020B0604020202020204" pitchFamily="34" charset="0"/>
              </a:rPr>
              <a:t>Insurance policy holders/insured</a:t>
            </a:r>
            <a:endParaRPr lang="en-US" sz="2400" dirty="0">
              <a:latin typeface="Bookman Old Style" panose="02050604050505020204" pitchFamily="18" charset="0"/>
              <a:cs typeface="Arial Narrow" panose="020B0604020202020204" pitchFamily="34" charset="0"/>
            </a:endParaRPr>
          </a:p>
          <a:p>
            <a:pPr algn="just">
              <a:buFont typeface="Wingdings" pitchFamily="2" charset="2"/>
              <a:buChar char="ü"/>
            </a:pPr>
            <a:r>
              <a:rPr lang="en-US" sz="2400" dirty="0">
                <a:latin typeface="Bookman Old Style" panose="02050604050505020204" pitchFamily="18" charset="0"/>
                <a:cs typeface="Arial Narrow" panose="020B0604020202020204" pitchFamily="34" charset="0"/>
              </a:rPr>
              <a:t>Insurance agents</a:t>
            </a:r>
            <a:endParaRPr lang="en-AF" sz="2400" dirty="0">
              <a:latin typeface="Bookman Old Style" panose="02050604050505020204" pitchFamily="18" charset="0"/>
            </a:endParaRPr>
          </a:p>
          <a:p>
            <a:pPr algn="just"/>
            <a:r>
              <a:rPr lang="en-US" dirty="0"/>
              <a:t>E</a:t>
            </a:r>
            <a:r>
              <a:rPr lang="en-AF" dirty="0"/>
              <a:t>.t.c</a:t>
            </a:r>
          </a:p>
        </p:txBody>
      </p:sp>
    </p:spTree>
    <p:extLst>
      <p:ext uri="{BB962C8B-B14F-4D97-AF65-F5344CB8AC3E}">
        <p14:creationId xmlns:p14="http://schemas.microsoft.com/office/powerpoint/2010/main" val="1448770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BF8D6-B3C6-D5F2-D23D-C2D48D4813BF}"/>
              </a:ext>
            </a:extLst>
          </p:cNvPr>
          <p:cNvSpPr>
            <a:spLocks noGrp="1"/>
          </p:cNvSpPr>
          <p:nvPr>
            <p:ph type="title"/>
          </p:nvPr>
        </p:nvSpPr>
        <p:spPr/>
        <p:txBody>
          <a:bodyPr>
            <a:normAutofit/>
          </a:bodyPr>
          <a:lstStyle/>
          <a:p>
            <a:r>
              <a:rPr lang="en-US" sz="5400" b="1" dirty="0">
                <a:effectLst/>
                <a:latin typeface="Arial" panose="020B0604020202020204" pitchFamily="34" charset="0"/>
                <a:ea typeface="Times New Roman" panose="02020603050405020304" pitchFamily="18" charset="0"/>
                <a:cs typeface="Arial" panose="020B0604020202020204" pitchFamily="34" charset="0"/>
              </a:rPr>
              <a:t>PRINCIPLES OF INSURANCE</a:t>
            </a:r>
            <a:endParaRPr lang="en-AF" dirty="0"/>
          </a:p>
        </p:txBody>
      </p:sp>
      <p:sp>
        <p:nvSpPr>
          <p:cNvPr id="3" name="Content Placeholder 2">
            <a:extLst>
              <a:ext uri="{FF2B5EF4-FFF2-40B4-BE49-F238E27FC236}">
                <a16:creationId xmlns:a16="http://schemas.microsoft.com/office/drawing/2014/main" id="{0E18A007-D3CE-59A8-BE03-7B080DC06FA2}"/>
              </a:ext>
            </a:extLst>
          </p:cNvPr>
          <p:cNvSpPr>
            <a:spLocks noGrp="1"/>
          </p:cNvSpPr>
          <p:nvPr>
            <p:ph idx="1"/>
          </p:nvPr>
        </p:nvSpPr>
        <p:spPr/>
        <p:txBody>
          <a:bodyPr>
            <a:normAutofit fontScale="92500"/>
          </a:bodyPr>
          <a:lstStyle/>
          <a:p>
            <a:pPr algn="just">
              <a:lnSpc>
                <a:spcPct val="150000"/>
              </a:lnSpc>
            </a:pPr>
            <a:r>
              <a:rPr lang="en-US" b="1" u="none" strike="noStrike" dirty="0">
                <a:solidFill>
                  <a:srgbClr val="444444"/>
                </a:solidFill>
                <a:effectLst/>
                <a:latin typeface="Bookman Old Style" panose="02050604050505020204" pitchFamily="18" charset="0"/>
                <a:cs typeface="Arial Narrow" panose="020B0604020202020204" pitchFamily="34" charset="0"/>
              </a:rPr>
              <a:t>Principle of Utmost Good Faith</a:t>
            </a:r>
            <a:r>
              <a:rPr lang="en-US" dirty="0">
                <a:latin typeface="Bookman Old Style" panose="02050604050505020204" pitchFamily="18" charset="0"/>
                <a:cs typeface="Arial Narrow" panose="020B0604020202020204" pitchFamily="34" charset="0"/>
              </a:rPr>
              <a:t>:-</a:t>
            </a:r>
            <a:r>
              <a:rPr lang="en-US" u="none" strike="noStrike" dirty="0">
                <a:effectLst/>
                <a:latin typeface="Bookman Old Style" panose="02050604050505020204" pitchFamily="18" charset="0"/>
                <a:cs typeface="Arial Narrow" panose="020B0604020202020204" pitchFamily="34" charset="0"/>
              </a:rPr>
              <a:t>The fundamental principle is that both the </a:t>
            </a:r>
            <a:r>
              <a:rPr lang="en-US" b="1" u="none" strike="noStrike" dirty="0">
                <a:solidFill>
                  <a:srgbClr val="7030A0"/>
                </a:solidFill>
                <a:effectLst/>
                <a:latin typeface="Bookman Old Style" panose="02050604050505020204" pitchFamily="18" charset="0"/>
                <a:cs typeface="Arial Narrow" panose="020B0604020202020204" pitchFamily="34" charset="0"/>
              </a:rPr>
              <a:t>parties in an insurance contract should act in good faith towards each other</a:t>
            </a:r>
            <a:r>
              <a:rPr lang="en-US" u="none" strike="noStrike" dirty="0">
                <a:effectLst/>
                <a:latin typeface="Bookman Old Style" panose="02050604050505020204" pitchFamily="18" charset="0"/>
                <a:cs typeface="Arial Narrow" panose="020B0604020202020204" pitchFamily="34" charset="0"/>
              </a:rPr>
              <a:t>, i.e. they must provide clear and concise information related to the terms and conditions of the contract. The </a:t>
            </a:r>
            <a:r>
              <a:rPr lang="en-US" u="none" strike="noStrike" dirty="0">
                <a:solidFill>
                  <a:srgbClr val="FF0000"/>
                </a:solidFill>
                <a:effectLst/>
                <a:latin typeface="Bookman Old Style" panose="02050604050505020204" pitchFamily="18" charset="0"/>
                <a:cs typeface="Arial Narrow" panose="020B0604020202020204" pitchFamily="34" charset="0"/>
              </a:rPr>
              <a:t>Insured should provide all the information related to the subject matter</a:t>
            </a:r>
            <a:r>
              <a:rPr lang="en-US" u="none" strike="noStrike" dirty="0">
                <a:effectLst/>
                <a:latin typeface="Bookman Old Style" panose="02050604050505020204" pitchFamily="18" charset="0"/>
                <a:cs typeface="Arial Narrow" panose="020B0604020202020204" pitchFamily="34" charset="0"/>
              </a:rPr>
              <a:t>, and </a:t>
            </a:r>
            <a:r>
              <a:rPr lang="en-US" u="none" strike="noStrike" dirty="0">
                <a:solidFill>
                  <a:srgbClr val="FF0000"/>
                </a:solidFill>
                <a:effectLst/>
                <a:latin typeface="Bookman Old Style" panose="02050604050505020204" pitchFamily="18" charset="0"/>
                <a:cs typeface="Arial Narrow" panose="020B0604020202020204" pitchFamily="34" charset="0"/>
              </a:rPr>
              <a:t>the insurer must give precise details regarding the contract.</a:t>
            </a:r>
          </a:p>
          <a:p>
            <a:endParaRPr lang="en-AF" dirty="0"/>
          </a:p>
        </p:txBody>
      </p:sp>
    </p:spTree>
    <p:extLst>
      <p:ext uri="{BB962C8B-B14F-4D97-AF65-F5344CB8AC3E}">
        <p14:creationId xmlns:p14="http://schemas.microsoft.com/office/powerpoint/2010/main" val="4177507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5DB993-1C77-93E7-345D-63849481F5BA}"/>
              </a:ext>
            </a:extLst>
          </p:cNvPr>
          <p:cNvSpPr>
            <a:spLocks noGrp="1"/>
          </p:cNvSpPr>
          <p:nvPr>
            <p:ph idx="1"/>
          </p:nvPr>
        </p:nvSpPr>
        <p:spPr>
          <a:xfrm>
            <a:off x="1069848" y="903249"/>
            <a:ext cx="10058400" cy="5268951"/>
          </a:xfrm>
        </p:spPr>
        <p:txBody>
          <a:bodyPr/>
          <a:lstStyle/>
          <a:p>
            <a:pPr algn="just">
              <a:lnSpc>
                <a:spcPct val="150000"/>
              </a:lnSpc>
            </a:pPr>
            <a:r>
              <a:rPr lang="en-US" sz="2400" b="1" u="none" strike="noStrike" dirty="0">
                <a:solidFill>
                  <a:srgbClr val="444444"/>
                </a:solidFill>
                <a:effectLst/>
                <a:latin typeface="Bookman Old Style" panose="02050604050505020204" pitchFamily="18" charset="0"/>
                <a:cs typeface="Arial Narrow" panose="020B0604020202020204" pitchFamily="34" charset="0"/>
              </a:rPr>
              <a:t>Principle of Insurable interest</a:t>
            </a:r>
            <a:r>
              <a:rPr lang="en-US" sz="2400" dirty="0">
                <a:solidFill>
                  <a:srgbClr val="444444"/>
                </a:solidFill>
                <a:latin typeface="Bookman Old Style" panose="02050604050505020204" pitchFamily="18" charset="0"/>
                <a:cs typeface="Arial Narrow" panose="020B0604020202020204" pitchFamily="34" charset="0"/>
              </a:rPr>
              <a:t>:-</a:t>
            </a:r>
            <a:r>
              <a:rPr lang="en-US" sz="2400" u="none" strike="noStrike" dirty="0">
                <a:effectLst/>
                <a:latin typeface="Bookman Old Style" panose="02050604050505020204" pitchFamily="18" charset="0"/>
                <a:cs typeface="Arial Narrow" panose="020B0604020202020204" pitchFamily="34" charset="0"/>
              </a:rPr>
              <a:t>This principle says that the individual (insured) must have an insurable interest in the subject matter. Insurable interest means that the subject matter for which the individual enters the insurance contract must provide </a:t>
            </a:r>
            <a:r>
              <a:rPr lang="en-US" sz="2400" u="none" strike="noStrike" dirty="0">
                <a:solidFill>
                  <a:srgbClr val="FF0000"/>
                </a:solidFill>
                <a:effectLst/>
                <a:latin typeface="Bookman Old Style" panose="02050604050505020204" pitchFamily="18" charset="0"/>
                <a:cs typeface="Arial Narrow" panose="020B0604020202020204" pitchFamily="34" charset="0"/>
              </a:rPr>
              <a:t>some financial gain to the insured </a:t>
            </a:r>
            <a:r>
              <a:rPr lang="en-US" sz="2400" u="none" strike="noStrike" dirty="0">
                <a:effectLst/>
                <a:latin typeface="Bookman Old Style" panose="02050604050505020204" pitchFamily="18" charset="0"/>
                <a:cs typeface="Arial Narrow" panose="020B0604020202020204" pitchFamily="34" charset="0"/>
              </a:rPr>
              <a:t>and </a:t>
            </a:r>
            <a:r>
              <a:rPr lang="en-US" sz="2400" u="none" strike="noStrike" dirty="0">
                <a:solidFill>
                  <a:srgbClr val="FF0000"/>
                </a:solidFill>
                <a:effectLst/>
                <a:latin typeface="Bookman Old Style" panose="02050604050505020204" pitchFamily="18" charset="0"/>
                <a:cs typeface="Arial Narrow" panose="020B0604020202020204" pitchFamily="34" charset="0"/>
              </a:rPr>
              <a:t>also lead to a financial loss if there is any damage</a:t>
            </a:r>
            <a:r>
              <a:rPr lang="en-US" sz="2400" u="none" strike="noStrike" dirty="0">
                <a:effectLst/>
                <a:latin typeface="Bookman Old Style" panose="02050604050505020204" pitchFamily="18" charset="0"/>
                <a:cs typeface="Arial Narrow" panose="020B0604020202020204" pitchFamily="34" charset="0"/>
              </a:rPr>
              <a:t>, destruction or loss.</a:t>
            </a:r>
            <a:r>
              <a:rPr lang="en-US" sz="2400" b="0" i="0" u="none" strike="noStrike" dirty="0">
                <a:effectLst/>
                <a:latin typeface="Bookman Old Style" panose="02050604050505020204" pitchFamily="18" charset="0"/>
              </a:rPr>
              <a:t> </a:t>
            </a:r>
            <a:r>
              <a:rPr lang="en-US" sz="2400" u="none" strike="noStrike" dirty="0">
                <a:effectLst/>
                <a:latin typeface="Bookman Old Style" panose="02050604050505020204" pitchFamily="18" charset="0"/>
                <a:cs typeface="Arial Narrow" panose="020B0604020202020204" pitchFamily="34" charset="0"/>
              </a:rPr>
              <a:t>To claim the amount of insurance, the insured must be the owner of the subject matter both at the time of entering the contract and at the time of the accident. </a:t>
            </a:r>
          </a:p>
          <a:p>
            <a:endParaRPr lang="en-AF" dirty="0"/>
          </a:p>
        </p:txBody>
      </p:sp>
    </p:spTree>
    <p:extLst>
      <p:ext uri="{BB962C8B-B14F-4D97-AF65-F5344CB8AC3E}">
        <p14:creationId xmlns:p14="http://schemas.microsoft.com/office/powerpoint/2010/main" val="19503656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DA9160-594E-720E-A647-D15EA3E4679C}"/>
              </a:ext>
            </a:extLst>
          </p:cNvPr>
          <p:cNvSpPr>
            <a:spLocks noGrp="1"/>
          </p:cNvSpPr>
          <p:nvPr>
            <p:ph idx="1"/>
          </p:nvPr>
        </p:nvSpPr>
        <p:spPr>
          <a:xfrm>
            <a:off x="1069848" y="1070517"/>
            <a:ext cx="10058400" cy="5101683"/>
          </a:xfrm>
        </p:spPr>
        <p:txBody>
          <a:bodyPr>
            <a:normAutofit lnSpcReduction="10000"/>
          </a:bodyPr>
          <a:lstStyle/>
          <a:p>
            <a:pPr algn="just">
              <a:lnSpc>
                <a:spcPct val="150000"/>
              </a:lnSpc>
            </a:pPr>
            <a:r>
              <a:rPr lang="en-US" sz="2400" b="1" u="none" strike="noStrike" dirty="0">
                <a:effectLst/>
                <a:latin typeface="Bookman Old Style" panose="02050604050505020204" pitchFamily="18" charset="0"/>
                <a:cs typeface="Arial Narrow" panose="020B0604020202020204" pitchFamily="34" charset="0"/>
              </a:rPr>
              <a:t>Principle of Indemnity</a:t>
            </a:r>
            <a:r>
              <a:rPr lang="en-US" sz="2400" u="none" strike="noStrike" dirty="0">
                <a:effectLst/>
                <a:latin typeface="Bookman Old Style" panose="02050604050505020204" pitchFamily="18" charset="0"/>
                <a:cs typeface="Arial Narrow" panose="020B0604020202020204" pitchFamily="34" charset="0"/>
              </a:rPr>
              <a:t>:-This principle says that insurance is done only for the coverage of the loss; hence the insured should not make any profit from the insurance contract. In other words, the insured should be compensated the amount equal to the actual loss and not the amount exceeding the loss. The purpose of the indemnity principle is to set back the insured at the same financial position as he was before the loss occurred. </a:t>
            </a:r>
          </a:p>
          <a:p>
            <a:pPr marL="0" indent="0" algn="just">
              <a:lnSpc>
                <a:spcPct val="150000"/>
              </a:lnSpc>
              <a:buNone/>
            </a:pPr>
            <a:r>
              <a:rPr lang="en-US" sz="2400" b="1" u="none" strike="noStrike" dirty="0">
                <a:effectLst/>
                <a:latin typeface="Bookman Old Style" panose="02050604050505020204" pitchFamily="18" charset="0"/>
                <a:cs typeface="Arial Narrow" panose="020B0604020202020204" pitchFamily="34" charset="0"/>
              </a:rPr>
              <a:t>NB: </a:t>
            </a:r>
            <a:r>
              <a:rPr lang="en-US" sz="2400" u="none" strike="noStrike" dirty="0">
                <a:effectLst/>
                <a:latin typeface="Bookman Old Style" panose="02050604050505020204" pitchFamily="18" charset="0"/>
                <a:cs typeface="Arial Narrow" panose="020B0604020202020204" pitchFamily="34" charset="0"/>
              </a:rPr>
              <a:t>Principle of indemnity is observed strictly for </a:t>
            </a:r>
            <a:r>
              <a:rPr lang="en-US" sz="2400" b="1" u="none" strike="noStrike" dirty="0">
                <a:solidFill>
                  <a:srgbClr val="FF0000"/>
                </a:solidFill>
                <a:effectLst/>
                <a:latin typeface="Bookman Old Style" panose="02050604050505020204" pitchFamily="18" charset="0"/>
                <a:cs typeface="Arial Narrow" panose="020B0604020202020204" pitchFamily="34" charset="0"/>
              </a:rPr>
              <a:t>property insurance </a:t>
            </a:r>
            <a:r>
              <a:rPr lang="en-US" sz="2400" u="none" strike="noStrike" dirty="0">
                <a:effectLst/>
                <a:latin typeface="Bookman Old Style" panose="02050604050505020204" pitchFamily="18" charset="0"/>
                <a:cs typeface="Arial Narrow" panose="020B0604020202020204" pitchFamily="34" charset="0"/>
              </a:rPr>
              <a:t>and not applicable for the life insurance contract.</a:t>
            </a:r>
          </a:p>
          <a:p>
            <a:endParaRPr lang="en-AF" dirty="0"/>
          </a:p>
        </p:txBody>
      </p:sp>
    </p:spTree>
    <p:extLst>
      <p:ext uri="{BB962C8B-B14F-4D97-AF65-F5344CB8AC3E}">
        <p14:creationId xmlns:p14="http://schemas.microsoft.com/office/powerpoint/2010/main" val="2502464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8485-7012-1C87-0645-F815887F5533}"/>
              </a:ext>
            </a:extLst>
          </p:cNvPr>
          <p:cNvSpPr>
            <a:spLocks noGrp="1"/>
          </p:cNvSpPr>
          <p:nvPr>
            <p:ph type="title"/>
          </p:nvPr>
        </p:nvSpPr>
        <p:spPr/>
        <p:txBody>
          <a:bodyPr/>
          <a:lstStyle/>
          <a:p>
            <a:r>
              <a:rPr lang="en-AF" b="1" dirty="0">
                <a:latin typeface="Arial" panose="020B0604020202020204" pitchFamily="34" charset="0"/>
                <a:cs typeface="Arial" panose="020B0604020202020204" pitchFamily="34" charset="0"/>
              </a:rPr>
              <a:t>What is insurance?</a:t>
            </a:r>
            <a:endParaRPr lang="en-AF" dirty="0"/>
          </a:p>
        </p:txBody>
      </p:sp>
      <p:sp>
        <p:nvSpPr>
          <p:cNvPr id="4" name="Content Placeholder 2">
            <a:extLst>
              <a:ext uri="{FF2B5EF4-FFF2-40B4-BE49-F238E27FC236}">
                <a16:creationId xmlns:a16="http://schemas.microsoft.com/office/drawing/2014/main" id="{2DA37C4F-C2CD-88A5-1DBD-6AA50F2EECC5}"/>
              </a:ext>
            </a:extLst>
          </p:cNvPr>
          <p:cNvSpPr>
            <a:spLocks noGrp="1"/>
          </p:cNvSpPr>
          <p:nvPr>
            <p:ph idx="1"/>
          </p:nvPr>
        </p:nvSpPr>
        <p:spPr>
          <a:xfrm>
            <a:off x="838200" y="1825625"/>
            <a:ext cx="5257800" cy="4351338"/>
          </a:xfrm>
        </p:spPr>
        <p:txBody>
          <a:bodyPr>
            <a:normAutofit fontScale="92500" lnSpcReduction="10000"/>
          </a:bodyPr>
          <a:lstStyle/>
          <a:p>
            <a:pPr marL="0" indent="0" algn="just">
              <a:lnSpc>
                <a:spcPct val="100000"/>
              </a:lnSpc>
              <a:buNone/>
            </a:pPr>
            <a:r>
              <a:rPr lang="en-US" sz="2400" b="1" u="none" strike="noStrike" dirty="0">
                <a:solidFill>
                  <a:schemeClr val="accent1"/>
                </a:solidFill>
                <a:effectLst/>
                <a:latin typeface="Bookman Old Style" panose="02050604050505020204" pitchFamily="18" charset="0"/>
                <a:cs typeface="Arial Narrow" panose="020B0604020202020204" pitchFamily="34" charset="0"/>
              </a:rPr>
              <a:t>Insurance refers to </a:t>
            </a:r>
            <a:r>
              <a:rPr lang="en-US" sz="2400" u="none" strike="noStrike" dirty="0">
                <a:solidFill>
                  <a:srgbClr val="1F1F1F"/>
                </a:solidFill>
                <a:effectLst/>
                <a:latin typeface="Bookman Old Style" panose="02050604050505020204" pitchFamily="18" charset="0"/>
                <a:cs typeface="Arial Narrow" panose="020B0604020202020204" pitchFamily="34" charset="0"/>
              </a:rPr>
              <a:t>an arrangement by which a company or the state </a:t>
            </a:r>
            <a:r>
              <a:rPr lang="en-US" sz="2400" u="none" strike="noStrike" dirty="0">
                <a:solidFill>
                  <a:srgbClr val="1F1F1F"/>
                </a:solidFill>
                <a:effectLst/>
                <a:latin typeface="Bookman Old Style" panose="02050604050505020204" pitchFamily="18" charset="0"/>
                <a:cs typeface="Arial Narrow" panose="020B0604020202020204" pitchFamily="34" charset="0"/>
                <a:hlinkClick r:id="rId2"/>
              </a:rPr>
              <a:t>undertakes</a:t>
            </a:r>
            <a:r>
              <a:rPr lang="en-US" sz="2400" u="none" strike="noStrike" dirty="0">
                <a:solidFill>
                  <a:srgbClr val="1F1F1F"/>
                </a:solidFill>
                <a:effectLst/>
                <a:latin typeface="Bookman Old Style" panose="02050604050505020204" pitchFamily="18" charset="0"/>
                <a:cs typeface="Arial Narrow" panose="020B0604020202020204" pitchFamily="34" charset="0"/>
              </a:rPr>
              <a:t> to provide a guarantee of compensation for specified loss, damage, illness, or death in return for payment of a specified premium.</a:t>
            </a:r>
            <a:r>
              <a:rPr lang="en-US" sz="2400" b="1" dirty="0">
                <a:solidFill>
                  <a:srgbClr val="111111"/>
                </a:solidFill>
                <a:latin typeface="Bookman Old Style" panose="02050604050505020204" pitchFamily="18" charset="0"/>
                <a:cs typeface="Arial Narrow" panose="020B0604020202020204" pitchFamily="34" charset="0"/>
              </a:rPr>
              <a:t> </a:t>
            </a:r>
          </a:p>
          <a:p>
            <a:pPr marL="0" indent="0" algn="just">
              <a:lnSpc>
                <a:spcPct val="100000"/>
              </a:lnSpc>
              <a:buNone/>
            </a:pPr>
            <a:endParaRPr lang="en-US" sz="2400" b="1" dirty="0">
              <a:solidFill>
                <a:srgbClr val="111111"/>
              </a:solidFill>
              <a:latin typeface="Bookman Old Style" panose="02050604050505020204" pitchFamily="18" charset="0"/>
              <a:cs typeface="Arial Narrow" panose="020B0604020202020204" pitchFamily="34" charset="0"/>
            </a:endParaRPr>
          </a:p>
          <a:p>
            <a:pPr marL="0" indent="0" algn="just">
              <a:lnSpc>
                <a:spcPct val="100000"/>
              </a:lnSpc>
              <a:buNone/>
            </a:pPr>
            <a:r>
              <a:rPr lang="en-US" sz="2400" b="1" dirty="0">
                <a:solidFill>
                  <a:srgbClr val="111111"/>
                </a:solidFill>
                <a:latin typeface="Bookman Old Style" panose="02050604050505020204" pitchFamily="18" charset="0"/>
                <a:cs typeface="Arial Narrow" panose="020B0604020202020204" pitchFamily="34" charset="0"/>
              </a:rPr>
              <a:t>Insurance</a:t>
            </a:r>
            <a:r>
              <a:rPr lang="en-US" sz="2400" dirty="0">
                <a:solidFill>
                  <a:srgbClr val="111111"/>
                </a:solidFill>
                <a:latin typeface="Bookman Old Style" panose="02050604050505020204" pitchFamily="18" charset="0"/>
                <a:cs typeface="Arial Narrow" panose="020B0604020202020204" pitchFamily="34" charset="0"/>
              </a:rPr>
              <a:t> is a contract, represented by a policy, in which a policyholder receives financial protection or reimbursement against losses from an insurance company. </a:t>
            </a:r>
            <a:endParaRPr lang="en-US" sz="2400" dirty="0">
              <a:latin typeface="Bookman Old Style" panose="02050604050505020204" pitchFamily="18" charset="0"/>
              <a:cs typeface="Arial Narrow" panose="020B0604020202020204" pitchFamily="34" charset="0"/>
            </a:endParaRPr>
          </a:p>
          <a:p>
            <a:pPr marL="0" indent="0" algn="just">
              <a:lnSpc>
                <a:spcPct val="100000"/>
              </a:lnSpc>
              <a:buNone/>
            </a:pPr>
            <a:endParaRPr lang="en-US" dirty="0">
              <a:latin typeface="Bookman Old Style" panose="02050604050505020204" pitchFamily="18" charset="0"/>
              <a:cs typeface="Arial Narrow" panose="020B0604020202020204" pitchFamily="34" charset="0"/>
            </a:endParaRPr>
          </a:p>
          <a:p>
            <a:pPr marL="0" indent="0" algn="just">
              <a:lnSpc>
                <a:spcPct val="200000"/>
              </a:lnSpc>
              <a:buNone/>
            </a:pPr>
            <a:endParaRPr lang="en-US" dirty="0">
              <a:effectLst/>
              <a:latin typeface="Arial Narrow" panose="020B0604020202020204" pitchFamily="34" charset="0"/>
              <a:cs typeface="Arial Narrow" panose="020B0604020202020204" pitchFamily="34" charset="0"/>
            </a:endParaRPr>
          </a:p>
          <a:p>
            <a:endParaRPr lang="en-AF" dirty="0"/>
          </a:p>
        </p:txBody>
      </p:sp>
      <p:pic>
        <p:nvPicPr>
          <p:cNvPr id="3" name="Picture 2">
            <a:extLst>
              <a:ext uri="{FF2B5EF4-FFF2-40B4-BE49-F238E27FC236}">
                <a16:creationId xmlns:a16="http://schemas.microsoft.com/office/drawing/2014/main" id="{C71F250A-5A33-5492-107E-93DF430EE6CD}"/>
              </a:ext>
            </a:extLst>
          </p:cNvPr>
          <p:cNvPicPr>
            <a:picLocks noChangeAspect="1"/>
          </p:cNvPicPr>
          <p:nvPr/>
        </p:nvPicPr>
        <p:blipFill>
          <a:blip r:embed="rId3"/>
          <a:stretch>
            <a:fillRect/>
          </a:stretch>
        </p:blipFill>
        <p:spPr>
          <a:xfrm>
            <a:off x="6490010" y="1661532"/>
            <a:ext cx="5129561" cy="3992136"/>
          </a:xfrm>
          <a:prstGeom prst="rect">
            <a:avLst/>
          </a:prstGeom>
        </p:spPr>
      </p:pic>
    </p:spTree>
    <p:extLst>
      <p:ext uri="{BB962C8B-B14F-4D97-AF65-F5344CB8AC3E}">
        <p14:creationId xmlns:p14="http://schemas.microsoft.com/office/powerpoint/2010/main" val="7954558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37DD04-6810-BF08-7DE3-B0A9D79A994B}"/>
              </a:ext>
            </a:extLst>
          </p:cNvPr>
          <p:cNvSpPr>
            <a:spLocks noGrp="1"/>
          </p:cNvSpPr>
          <p:nvPr>
            <p:ph idx="1"/>
          </p:nvPr>
        </p:nvSpPr>
        <p:spPr>
          <a:xfrm>
            <a:off x="1069848" y="1037063"/>
            <a:ext cx="10058400" cy="5135137"/>
          </a:xfrm>
        </p:spPr>
        <p:txBody>
          <a:bodyPr/>
          <a:lstStyle/>
          <a:p>
            <a:pPr algn="just">
              <a:lnSpc>
                <a:spcPct val="150000"/>
              </a:lnSpc>
            </a:pPr>
            <a:r>
              <a:rPr lang="en-US" sz="2400" b="1" u="none" strike="noStrike" dirty="0">
                <a:solidFill>
                  <a:srgbClr val="444444"/>
                </a:solidFill>
                <a:effectLst/>
                <a:latin typeface="Bookman Old Style" panose="02050604050505020204" pitchFamily="18" charset="0"/>
                <a:cs typeface="Arial Narrow" panose="020B0604020202020204" pitchFamily="34" charset="0"/>
              </a:rPr>
              <a:t>Principle of Proximate Cause</a:t>
            </a:r>
            <a:r>
              <a:rPr lang="en-US" sz="2400" dirty="0">
                <a:solidFill>
                  <a:srgbClr val="444444"/>
                </a:solidFill>
                <a:latin typeface="Bookman Old Style" panose="02050604050505020204" pitchFamily="18" charset="0"/>
                <a:cs typeface="Arial Narrow" panose="020B0604020202020204" pitchFamily="34" charset="0"/>
              </a:rPr>
              <a:t>:-</a:t>
            </a:r>
            <a:r>
              <a:rPr lang="en-US" sz="2400" u="none" strike="noStrike" dirty="0">
                <a:effectLst/>
                <a:latin typeface="Bookman Old Style" panose="02050604050505020204" pitchFamily="18" charset="0"/>
                <a:cs typeface="Arial Narrow" panose="020B0604020202020204" pitchFamily="34" charset="0"/>
              </a:rPr>
              <a:t>This is also called the principle of ‘Causa Proxima’ or the nearest cause. This principle applies when the </a:t>
            </a:r>
            <a:r>
              <a:rPr lang="en-US" sz="2400" b="1" u="none" strike="noStrike" dirty="0">
                <a:solidFill>
                  <a:srgbClr val="FF0000"/>
                </a:solidFill>
                <a:effectLst/>
                <a:latin typeface="Bookman Old Style" panose="02050604050505020204" pitchFamily="18" charset="0"/>
                <a:cs typeface="Arial Narrow" panose="020B0604020202020204" pitchFamily="34" charset="0"/>
              </a:rPr>
              <a:t>loss is the result of two or more causes</a:t>
            </a:r>
            <a:r>
              <a:rPr lang="en-US" sz="2400" u="none" strike="noStrike" dirty="0">
                <a:effectLst/>
                <a:latin typeface="Bookman Old Style" panose="02050604050505020204" pitchFamily="18" charset="0"/>
                <a:cs typeface="Arial Narrow" panose="020B0604020202020204" pitchFamily="34" charset="0"/>
              </a:rPr>
              <a:t>. The insurance company will find the nearest cause of loss to the property. If the proximate cause is the </a:t>
            </a:r>
            <a:r>
              <a:rPr lang="en-US" sz="2400" b="1" u="none" strike="noStrike" dirty="0">
                <a:solidFill>
                  <a:srgbClr val="FF0000"/>
                </a:solidFill>
                <a:effectLst/>
                <a:latin typeface="Bookman Old Style" panose="02050604050505020204" pitchFamily="18" charset="0"/>
                <a:cs typeface="Arial Narrow" panose="020B0604020202020204" pitchFamily="34" charset="0"/>
              </a:rPr>
              <a:t>one in which the property is insured</a:t>
            </a:r>
            <a:r>
              <a:rPr lang="en-US" sz="2400" u="none" strike="noStrike" dirty="0">
                <a:effectLst/>
                <a:latin typeface="Bookman Old Style" panose="02050604050505020204" pitchFamily="18" charset="0"/>
                <a:cs typeface="Arial Narrow" panose="020B0604020202020204" pitchFamily="34" charset="0"/>
              </a:rPr>
              <a:t>, then the insurance company must pay compensation. If it is not a cause the property is insured against, then no payment will be made by the insurer. </a:t>
            </a:r>
          </a:p>
          <a:p>
            <a:endParaRPr lang="en-AF" dirty="0"/>
          </a:p>
        </p:txBody>
      </p:sp>
    </p:spTree>
    <p:extLst>
      <p:ext uri="{BB962C8B-B14F-4D97-AF65-F5344CB8AC3E}">
        <p14:creationId xmlns:p14="http://schemas.microsoft.com/office/powerpoint/2010/main" val="22704290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229E8A-7C8D-57B7-CF24-9DFF675EEF58}"/>
              </a:ext>
            </a:extLst>
          </p:cNvPr>
          <p:cNvSpPr>
            <a:spLocks noGrp="1"/>
          </p:cNvSpPr>
          <p:nvPr>
            <p:ph idx="1"/>
          </p:nvPr>
        </p:nvSpPr>
        <p:spPr>
          <a:xfrm>
            <a:off x="1069848" y="1092820"/>
            <a:ext cx="6724854" cy="5079380"/>
          </a:xfrm>
        </p:spPr>
        <p:txBody>
          <a:bodyPr>
            <a:normAutofit fontScale="85000" lnSpcReduction="20000"/>
          </a:bodyPr>
          <a:lstStyle/>
          <a:p>
            <a:pPr algn="just">
              <a:lnSpc>
                <a:spcPct val="150000"/>
              </a:lnSpc>
            </a:pPr>
            <a:r>
              <a:rPr lang="en-US" sz="2400" b="1" u="none" strike="noStrike" dirty="0">
                <a:solidFill>
                  <a:srgbClr val="444444"/>
                </a:solidFill>
                <a:effectLst/>
                <a:latin typeface="Bookman Old Style" panose="02050604050505020204" pitchFamily="18" charset="0"/>
                <a:cs typeface="Arial Narrow" panose="020B0604020202020204" pitchFamily="34" charset="0"/>
              </a:rPr>
              <a:t>Principle of Subrogation</a:t>
            </a:r>
            <a:r>
              <a:rPr lang="en-US" sz="2400" u="none" strike="noStrike" dirty="0">
                <a:solidFill>
                  <a:srgbClr val="444444"/>
                </a:solidFill>
                <a:effectLst/>
                <a:latin typeface="Bookman Old Style" panose="02050604050505020204" pitchFamily="18" charset="0"/>
                <a:cs typeface="Arial Narrow" panose="020B0604020202020204" pitchFamily="34" charset="0"/>
              </a:rPr>
              <a:t>:-</a:t>
            </a:r>
            <a:r>
              <a:rPr lang="en-US" sz="2400" u="none" strike="noStrike" dirty="0">
                <a:effectLst/>
                <a:latin typeface="Bookman Old Style" panose="02050604050505020204" pitchFamily="18" charset="0"/>
                <a:cs typeface="Arial Narrow" panose="020B0604020202020204" pitchFamily="34" charset="0"/>
              </a:rPr>
              <a:t>Subrogation means one party stands in for another. As per this principle, after the insured, i.e. the individual has been compensated for the incurred loss to him on the subject matter that was insured, the rights of the ownership of that property goes to the insurer, i.e. the company.</a:t>
            </a:r>
          </a:p>
          <a:p>
            <a:pPr marL="0" indent="0" algn="just">
              <a:lnSpc>
                <a:spcPct val="150000"/>
              </a:lnSpc>
              <a:buNone/>
            </a:pPr>
            <a:r>
              <a:rPr lang="en-US" sz="2400" u="none" strike="noStrike" dirty="0">
                <a:effectLst/>
                <a:latin typeface="Bookman Old Style" panose="02050604050505020204" pitchFamily="18" charset="0"/>
                <a:cs typeface="Arial Narrow" panose="020B0604020202020204" pitchFamily="34" charset="0"/>
              </a:rPr>
              <a:t>Subrogation gives the right to the insurance company to claim the amount of loss from the third-party responsible for the same. Please visit: </a:t>
            </a:r>
            <a:r>
              <a:rPr lang="en-US" sz="2400" u="none" strike="noStrike" dirty="0">
                <a:solidFill>
                  <a:srgbClr val="00B0F0"/>
                </a:solidFill>
                <a:effectLst/>
                <a:latin typeface="Bookman Old Style" panose="02050604050505020204" pitchFamily="18" charset="0"/>
                <a:cs typeface="Arial Narrow" panose="020B0604020202020204" pitchFamily="34" charset="0"/>
              </a:rPr>
              <a:t>https://</a:t>
            </a:r>
            <a:r>
              <a:rPr lang="en-US" sz="2400" u="none" strike="noStrike" dirty="0" err="1">
                <a:solidFill>
                  <a:srgbClr val="00B0F0"/>
                </a:solidFill>
                <a:effectLst/>
                <a:latin typeface="Bookman Old Style" panose="02050604050505020204" pitchFamily="18" charset="0"/>
                <a:cs typeface="Arial Narrow" panose="020B0604020202020204" pitchFamily="34" charset="0"/>
              </a:rPr>
              <a:t>youtu.be</a:t>
            </a:r>
            <a:r>
              <a:rPr lang="en-US" sz="2400" u="none" strike="noStrike" dirty="0">
                <a:solidFill>
                  <a:srgbClr val="00B0F0"/>
                </a:solidFill>
                <a:effectLst/>
                <a:latin typeface="Bookman Old Style" panose="02050604050505020204" pitchFamily="18" charset="0"/>
                <a:cs typeface="Arial Narrow" panose="020B0604020202020204" pitchFamily="34" charset="0"/>
              </a:rPr>
              <a:t>/uQUgfsfry8M?si=p4Vo-zsALwCUWooZ</a:t>
            </a:r>
          </a:p>
          <a:p>
            <a:endParaRPr lang="en-AF" dirty="0"/>
          </a:p>
        </p:txBody>
      </p:sp>
      <p:pic>
        <p:nvPicPr>
          <p:cNvPr id="2" name="Picture 1">
            <a:extLst>
              <a:ext uri="{FF2B5EF4-FFF2-40B4-BE49-F238E27FC236}">
                <a16:creationId xmlns:a16="http://schemas.microsoft.com/office/drawing/2014/main" id="{F5B8D3D9-2461-44D2-AF9F-AD9E63E8A51D}"/>
              </a:ext>
            </a:extLst>
          </p:cNvPr>
          <p:cNvPicPr>
            <a:picLocks noChangeAspect="1"/>
          </p:cNvPicPr>
          <p:nvPr/>
        </p:nvPicPr>
        <p:blipFill>
          <a:blip r:embed="rId2"/>
          <a:stretch>
            <a:fillRect/>
          </a:stretch>
        </p:blipFill>
        <p:spPr>
          <a:xfrm>
            <a:off x="7794702" y="1012903"/>
            <a:ext cx="3810000" cy="2778512"/>
          </a:xfrm>
          <a:prstGeom prst="rect">
            <a:avLst/>
          </a:prstGeom>
        </p:spPr>
      </p:pic>
      <p:pic>
        <p:nvPicPr>
          <p:cNvPr id="4" name="Picture 3">
            <a:extLst>
              <a:ext uri="{FF2B5EF4-FFF2-40B4-BE49-F238E27FC236}">
                <a16:creationId xmlns:a16="http://schemas.microsoft.com/office/drawing/2014/main" id="{3628942D-5D9D-9AB7-486F-D033DE1DA29D}"/>
              </a:ext>
            </a:extLst>
          </p:cNvPr>
          <p:cNvPicPr>
            <a:picLocks noChangeAspect="1"/>
          </p:cNvPicPr>
          <p:nvPr/>
        </p:nvPicPr>
        <p:blipFill>
          <a:blip r:embed="rId3"/>
          <a:stretch>
            <a:fillRect/>
          </a:stretch>
        </p:blipFill>
        <p:spPr>
          <a:xfrm>
            <a:off x="7953452" y="3848100"/>
            <a:ext cx="3492500" cy="2324100"/>
          </a:xfrm>
          <a:prstGeom prst="rect">
            <a:avLst/>
          </a:prstGeom>
        </p:spPr>
      </p:pic>
    </p:spTree>
    <p:extLst>
      <p:ext uri="{BB962C8B-B14F-4D97-AF65-F5344CB8AC3E}">
        <p14:creationId xmlns:p14="http://schemas.microsoft.com/office/powerpoint/2010/main" val="3410973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D40C87-2411-E9CA-BCC6-2789F0E21E3F}"/>
              </a:ext>
            </a:extLst>
          </p:cNvPr>
          <p:cNvSpPr>
            <a:spLocks noGrp="1"/>
          </p:cNvSpPr>
          <p:nvPr>
            <p:ph idx="1"/>
          </p:nvPr>
        </p:nvSpPr>
        <p:spPr>
          <a:xfrm>
            <a:off x="1069848" y="1014761"/>
            <a:ext cx="10058400" cy="5157439"/>
          </a:xfrm>
        </p:spPr>
        <p:txBody>
          <a:bodyPr>
            <a:normAutofit lnSpcReduction="10000"/>
          </a:bodyPr>
          <a:lstStyle/>
          <a:p>
            <a:pPr algn="just">
              <a:lnSpc>
                <a:spcPct val="150000"/>
              </a:lnSpc>
            </a:pPr>
            <a:r>
              <a:rPr lang="en-US" sz="2400" b="1" u="none" strike="noStrike" dirty="0">
                <a:solidFill>
                  <a:srgbClr val="444444"/>
                </a:solidFill>
                <a:effectLst/>
                <a:latin typeface="Bookman Old Style" panose="02050604050505020204" pitchFamily="18" charset="0"/>
                <a:cs typeface="Arial Narrow" panose="020B0604020202020204" pitchFamily="34" charset="0"/>
              </a:rPr>
              <a:t>Principle of Contribution</a:t>
            </a:r>
            <a:r>
              <a:rPr lang="en-US" sz="2400" b="1" dirty="0">
                <a:solidFill>
                  <a:srgbClr val="444444"/>
                </a:solidFill>
                <a:latin typeface="Bookman Old Style" panose="02050604050505020204" pitchFamily="18" charset="0"/>
                <a:cs typeface="Arial Narrow" panose="020B0604020202020204" pitchFamily="34" charset="0"/>
              </a:rPr>
              <a:t>:-</a:t>
            </a:r>
            <a:r>
              <a:rPr lang="en-US" sz="2400" u="none" strike="noStrike" dirty="0">
                <a:solidFill>
                  <a:srgbClr val="444444"/>
                </a:solidFill>
                <a:effectLst/>
                <a:latin typeface="Bookman Old Style" panose="02050604050505020204" pitchFamily="18" charset="0"/>
                <a:cs typeface="Arial Narrow" panose="020B0604020202020204" pitchFamily="34" charset="0"/>
              </a:rPr>
              <a:t>Contribution principle applies when the insured takes more than one insurance policy for the same subject matter. It states the same thing as in the principle of indemnity, i.e. the insured cannot make a profit by claiming the loss of one subject matter from different policies or companies.</a:t>
            </a:r>
          </a:p>
          <a:p>
            <a:endParaRPr lang="en-US" b="1" u="none" strike="noStrike" dirty="0">
              <a:solidFill>
                <a:srgbClr val="444444"/>
              </a:solidFill>
              <a:effectLst/>
              <a:latin typeface="Arial Narrow" panose="020B0604020202020204" pitchFamily="34" charset="0"/>
              <a:cs typeface="Arial Narrow" panose="020B0604020202020204" pitchFamily="34" charset="0"/>
            </a:endParaRPr>
          </a:p>
          <a:p>
            <a:pPr algn="just">
              <a:lnSpc>
                <a:spcPct val="150000"/>
              </a:lnSpc>
            </a:pPr>
            <a:r>
              <a:rPr lang="en-US" sz="2400" b="1" u="none" strike="noStrike" dirty="0">
                <a:solidFill>
                  <a:srgbClr val="444444"/>
                </a:solidFill>
                <a:effectLst/>
                <a:latin typeface="Bookman Old Style" panose="02050604050505020204" pitchFamily="18" charset="0"/>
                <a:cs typeface="Arial Narrow" panose="020B0604020202020204" pitchFamily="34" charset="0"/>
              </a:rPr>
              <a:t>Principle of Loss </a:t>
            </a:r>
            <a:r>
              <a:rPr lang="en-US" sz="2400" b="1" u="none" strike="noStrike" dirty="0" err="1">
                <a:solidFill>
                  <a:srgbClr val="444444"/>
                </a:solidFill>
                <a:effectLst/>
                <a:latin typeface="Bookman Old Style" panose="02050604050505020204" pitchFamily="18" charset="0"/>
                <a:cs typeface="Arial Narrow" panose="020B0604020202020204" pitchFamily="34" charset="0"/>
              </a:rPr>
              <a:t>Minimisation</a:t>
            </a:r>
            <a:r>
              <a:rPr lang="en-US" sz="2400" dirty="0">
                <a:solidFill>
                  <a:srgbClr val="444444"/>
                </a:solidFill>
                <a:latin typeface="Bookman Old Style" panose="02050604050505020204" pitchFamily="18" charset="0"/>
                <a:cs typeface="Arial Narrow" panose="020B0604020202020204" pitchFamily="34" charset="0"/>
              </a:rPr>
              <a:t>:-</a:t>
            </a:r>
            <a:r>
              <a:rPr lang="en-US" sz="2000" b="0" i="0" u="none" strike="noStrike" dirty="0">
                <a:solidFill>
                  <a:srgbClr val="040C28"/>
                </a:solidFill>
                <a:effectLst/>
                <a:latin typeface="Bookman Old Style" panose="02050604050505020204" pitchFamily="18" charset="0"/>
              </a:rPr>
              <a:t> an insured must always do all possible to limit the loss of his/her covered property in the event of an unforeseen disaster such as a fire or explosion</a:t>
            </a:r>
            <a:r>
              <a:rPr lang="en-US" sz="2000" b="0" i="0" u="none" strike="noStrike" dirty="0">
                <a:solidFill>
                  <a:srgbClr val="1F1F1F"/>
                </a:solidFill>
                <a:effectLst/>
                <a:latin typeface="Bookman Old Style" panose="02050604050505020204" pitchFamily="18" charset="0"/>
              </a:rPr>
              <a:t>. In such a case, the insured must take all reasonable and necessary efforts to control and reduce losses.</a:t>
            </a:r>
            <a:endParaRPr lang="en-US" sz="2400" u="none" strike="noStrike" dirty="0">
              <a:effectLst/>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23082447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AE8A93-ED00-EC79-C66F-D89FB17ECCE6}"/>
              </a:ext>
            </a:extLst>
          </p:cNvPr>
          <p:cNvSpPr>
            <a:spLocks noGrp="1"/>
          </p:cNvSpPr>
          <p:nvPr>
            <p:ph idx="1"/>
          </p:nvPr>
        </p:nvSpPr>
        <p:spPr>
          <a:xfrm>
            <a:off x="1066800" y="2364058"/>
            <a:ext cx="4798741" cy="3696629"/>
          </a:xfrm>
        </p:spPr>
        <p:txBody>
          <a:bodyPr>
            <a:normAutofit fontScale="85000" lnSpcReduction="10000"/>
          </a:bodyPr>
          <a:lstStyle/>
          <a:p>
            <a:pPr>
              <a:lnSpc>
                <a:spcPct val="200000"/>
              </a:lnSpc>
            </a:pPr>
            <a:r>
              <a:rPr lang="en-AF" b="1" i="1" dirty="0">
                <a:latin typeface="Arial Narrow" panose="020B0604020202020204" pitchFamily="34" charset="0"/>
                <a:cs typeface="Arial Narrow" panose="020B0604020202020204" pitchFamily="34" charset="0"/>
              </a:rPr>
              <a:t>1</a:t>
            </a:r>
            <a:r>
              <a:rPr lang="en-AF" i="1" dirty="0">
                <a:latin typeface="Arial Narrow" panose="020B0604020202020204" pitchFamily="34" charset="0"/>
                <a:cs typeface="Arial Narrow" panose="020B0604020202020204" pitchFamily="34" charset="0"/>
              </a:rPr>
              <a:t>. Life insurance Vs General insurance</a:t>
            </a:r>
            <a:br>
              <a:rPr lang="en-AF" dirty="0">
                <a:latin typeface="Arial Narrow" panose="020B0604020202020204" pitchFamily="34" charset="0"/>
                <a:cs typeface="Arial Narrow" panose="020B0604020202020204" pitchFamily="34" charset="0"/>
              </a:rPr>
            </a:br>
            <a:r>
              <a:rPr lang="en-AF" b="1" dirty="0">
                <a:latin typeface="Arial Narrow" panose="020B0604020202020204" pitchFamily="34" charset="0"/>
                <a:cs typeface="Arial Narrow" panose="020B0604020202020204" pitchFamily="34" charset="0"/>
              </a:rPr>
              <a:t>2. </a:t>
            </a:r>
            <a:r>
              <a:rPr lang="en-AF" i="1" dirty="0">
                <a:latin typeface="Arial Narrow" panose="020B0604020202020204" pitchFamily="34" charset="0"/>
                <a:cs typeface="Arial Narrow" panose="020B0604020202020204" pitchFamily="34" charset="0"/>
              </a:rPr>
              <a:t>Freight     Vs   Passenger insurance</a:t>
            </a:r>
            <a:br>
              <a:rPr lang="en-AF" dirty="0">
                <a:latin typeface="Arial Narrow" panose="020B0604020202020204" pitchFamily="34" charset="0"/>
                <a:cs typeface="Arial Narrow" panose="020B0604020202020204" pitchFamily="34" charset="0"/>
              </a:rPr>
            </a:br>
            <a:r>
              <a:rPr lang="en-AF" b="1" dirty="0">
                <a:latin typeface="Arial Narrow" panose="020B0604020202020204" pitchFamily="34" charset="0"/>
                <a:cs typeface="Arial Narrow" panose="020B0604020202020204" pitchFamily="34" charset="0"/>
              </a:rPr>
              <a:t>3</a:t>
            </a:r>
            <a:r>
              <a:rPr lang="en-AF" dirty="0">
                <a:latin typeface="Arial Narrow" panose="020B0604020202020204" pitchFamily="34" charset="0"/>
                <a:cs typeface="Arial Narrow" panose="020B0604020202020204" pitchFamily="34" charset="0"/>
              </a:rPr>
              <a:t>. </a:t>
            </a:r>
            <a:r>
              <a:rPr lang="en-AF" i="1" dirty="0">
                <a:latin typeface="Arial Narrow" panose="020B0604020202020204" pitchFamily="34" charset="0"/>
                <a:cs typeface="Arial Narrow" panose="020B0604020202020204" pitchFamily="34" charset="0"/>
              </a:rPr>
              <a:t>Insurance based on mode of transport</a:t>
            </a:r>
            <a:endParaRPr lang="en-AF" i="1" dirty="0"/>
          </a:p>
          <a:p>
            <a:pPr marL="0" indent="0">
              <a:buNone/>
            </a:pPr>
            <a:endParaRPr lang="en-AF" dirty="0"/>
          </a:p>
        </p:txBody>
      </p:sp>
      <p:sp>
        <p:nvSpPr>
          <p:cNvPr id="4" name="TextBox 3">
            <a:extLst>
              <a:ext uri="{FF2B5EF4-FFF2-40B4-BE49-F238E27FC236}">
                <a16:creationId xmlns:a16="http://schemas.microsoft.com/office/drawing/2014/main" id="{9EF2BC75-8ACE-7CF7-6C90-EE1E2C714407}"/>
              </a:ext>
            </a:extLst>
          </p:cNvPr>
          <p:cNvSpPr txBox="1"/>
          <p:nvPr/>
        </p:nvSpPr>
        <p:spPr>
          <a:xfrm>
            <a:off x="2464420" y="797313"/>
            <a:ext cx="5720575" cy="523220"/>
          </a:xfrm>
          <a:prstGeom prst="rect">
            <a:avLst/>
          </a:prstGeom>
          <a:noFill/>
        </p:spPr>
        <p:txBody>
          <a:bodyPr wrap="square" rtlCol="0">
            <a:spAutoFit/>
          </a:bodyPr>
          <a:lstStyle/>
          <a:p>
            <a:r>
              <a:rPr lang="en-AF" sz="2800" b="1" dirty="0">
                <a:latin typeface="Bookman Old Style" panose="02050604050505020204" pitchFamily="18" charset="0"/>
              </a:rPr>
              <a:t>TYPES OF INSURANCE</a:t>
            </a:r>
          </a:p>
        </p:txBody>
      </p:sp>
      <p:pic>
        <p:nvPicPr>
          <p:cNvPr id="2" name="Picture 1">
            <a:extLst>
              <a:ext uri="{FF2B5EF4-FFF2-40B4-BE49-F238E27FC236}">
                <a16:creationId xmlns:a16="http://schemas.microsoft.com/office/drawing/2014/main" id="{F80A67A0-EE13-EADA-06EE-88B42638F6F4}"/>
              </a:ext>
            </a:extLst>
          </p:cNvPr>
          <p:cNvPicPr>
            <a:picLocks noChangeAspect="1"/>
          </p:cNvPicPr>
          <p:nvPr/>
        </p:nvPicPr>
        <p:blipFill>
          <a:blip r:embed="rId2"/>
          <a:stretch>
            <a:fillRect/>
          </a:stretch>
        </p:blipFill>
        <p:spPr>
          <a:xfrm>
            <a:off x="8095785" y="167268"/>
            <a:ext cx="3434576" cy="2743201"/>
          </a:xfrm>
          <a:prstGeom prst="rect">
            <a:avLst/>
          </a:prstGeom>
        </p:spPr>
      </p:pic>
      <p:pic>
        <p:nvPicPr>
          <p:cNvPr id="5" name="Picture 4">
            <a:extLst>
              <a:ext uri="{FF2B5EF4-FFF2-40B4-BE49-F238E27FC236}">
                <a16:creationId xmlns:a16="http://schemas.microsoft.com/office/drawing/2014/main" id="{BCA4224B-68A9-B235-875A-71C62658A60D}"/>
              </a:ext>
            </a:extLst>
          </p:cNvPr>
          <p:cNvPicPr>
            <a:picLocks noChangeAspect="1"/>
          </p:cNvPicPr>
          <p:nvPr/>
        </p:nvPicPr>
        <p:blipFill>
          <a:blip r:embed="rId3"/>
          <a:stretch>
            <a:fillRect/>
          </a:stretch>
        </p:blipFill>
        <p:spPr>
          <a:xfrm>
            <a:off x="8184995" y="3155795"/>
            <a:ext cx="3434576" cy="2999678"/>
          </a:xfrm>
          <a:prstGeom prst="rect">
            <a:avLst/>
          </a:prstGeom>
        </p:spPr>
      </p:pic>
    </p:spTree>
    <p:extLst>
      <p:ext uri="{BB962C8B-B14F-4D97-AF65-F5344CB8AC3E}">
        <p14:creationId xmlns:p14="http://schemas.microsoft.com/office/powerpoint/2010/main" val="1108270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B1CF018-5832-0284-C3A5-AB9EA6B1D238}"/>
              </a:ext>
            </a:extLst>
          </p:cNvPr>
          <p:cNvSpPr>
            <a:spLocks noGrp="1"/>
          </p:cNvSpPr>
          <p:nvPr>
            <p:ph type="title"/>
          </p:nvPr>
        </p:nvSpPr>
        <p:spPr/>
        <p:txBody>
          <a:bodyPr>
            <a:normAutofit fontScale="90000"/>
          </a:bodyPr>
          <a:lstStyle/>
          <a:p>
            <a:br>
              <a:rPr lang="en-AF" b="1" cap="none" dirty="0">
                <a:latin typeface="Bookman Old Style" panose="02050604050505020204" pitchFamily="18" charset="0"/>
              </a:rPr>
            </a:br>
            <a:r>
              <a:rPr lang="en-AF" b="1" cap="none" dirty="0">
                <a:latin typeface="Bookman Old Style" panose="02050604050505020204" pitchFamily="18" charset="0"/>
              </a:rPr>
              <a:t>T</a:t>
            </a:r>
            <a:r>
              <a:rPr lang="en-AF" sz="5400" b="1" cap="none" dirty="0">
                <a:latin typeface="Bookman Old Style" panose="02050604050505020204" pitchFamily="18" charset="0"/>
              </a:rPr>
              <a:t>ypes of insurance discussion cont</a:t>
            </a:r>
            <a:br>
              <a:rPr lang="en-AF" sz="5400" b="1" dirty="0">
                <a:latin typeface="Bookman Old Style" panose="02050604050505020204" pitchFamily="18" charset="0"/>
              </a:rPr>
            </a:br>
            <a:endParaRPr lang="en-AF" dirty="0"/>
          </a:p>
        </p:txBody>
      </p:sp>
      <p:sp>
        <p:nvSpPr>
          <p:cNvPr id="2" name="Text Placeholder 1">
            <a:extLst>
              <a:ext uri="{FF2B5EF4-FFF2-40B4-BE49-F238E27FC236}">
                <a16:creationId xmlns:a16="http://schemas.microsoft.com/office/drawing/2014/main" id="{152CBCAD-67CB-A192-F1AB-B49191959E6B}"/>
              </a:ext>
            </a:extLst>
          </p:cNvPr>
          <p:cNvSpPr>
            <a:spLocks noGrp="1"/>
          </p:cNvSpPr>
          <p:nvPr>
            <p:ph type="body" idx="1"/>
          </p:nvPr>
        </p:nvSpPr>
        <p:spPr/>
        <p:txBody>
          <a:bodyPr/>
          <a:lstStyle/>
          <a:p>
            <a:r>
              <a:rPr lang="en-AF" dirty="0">
                <a:latin typeface="Bookman Old Style" panose="02050604050505020204" pitchFamily="18" charset="0"/>
              </a:rPr>
              <a:t>Freight insurance</a:t>
            </a:r>
          </a:p>
        </p:txBody>
      </p:sp>
      <p:sp>
        <p:nvSpPr>
          <p:cNvPr id="3" name="Content Placeholder 2">
            <a:extLst>
              <a:ext uri="{FF2B5EF4-FFF2-40B4-BE49-F238E27FC236}">
                <a16:creationId xmlns:a16="http://schemas.microsoft.com/office/drawing/2014/main" id="{98042F00-94EE-07D8-02F1-03DDF03EED0B}"/>
              </a:ext>
            </a:extLst>
          </p:cNvPr>
          <p:cNvSpPr>
            <a:spLocks noGrp="1"/>
          </p:cNvSpPr>
          <p:nvPr>
            <p:ph sz="half" idx="2"/>
          </p:nvPr>
        </p:nvSpPr>
        <p:spPr/>
        <p:txBody>
          <a:bodyPr>
            <a:normAutofit fontScale="77500" lnSpcReduction="20000"/>
          </a:bodyPr>
          <a:lstStyle/>
          <a:p>
            <a:pPr algn="just"/>
            <a:r>
              <a:rPr lang="en-US" b="0" i="0" u="none" strike="noStrike" dirty="0">
                <a:solidFill>
                  <a:srgbClr val="404040"/>
                </a:solidFill>
                <a:effectLst/>
                <a:latin typeface="Bookman Old Style" panose="02050604050505020204" pitchFamily="18" charset="0"/>
              </a:rPr>
              <a:t>is an agreement to protect goods against loss or damage caused by a risk covered by the policy.</a:t>
            </a:r>
          </a:p>
          <a:p>
            <a:pPr algn="just"/>
            <a:r>
              <a:rPr lang="en-US" b="0" i="0" u="none" strike="noStrike" dirty="0">
                <a:solidFill>
                  <a:srgbClr val="404040"/>
                </a:solidFill>
                <a:effectLst/>
                <a:latin typeface="Bookman Old Style" panose="02050604050505020204" pitchFamily="18" charset="0"/>
              </a:rPr>
              <a:t> An insurance invoice is usually only required for customs clearance if the relevant details do not appear on the commercial invoice.</a:t>
            </a:r>
            <a:endParaRPr lang="en-AF" dirty="0">
              <a:latin typeface="Bookman Old Style" panose="02050604050505020204" pitchFamily="18" charset="0"/>
            </a:endParaRPr>
          </a:p>
        </p:txBody>
      </p:sp>
      <p:sp>
        <p:nvSpPr>
          <p:cNvPr id="4" name="Text Placeholder 3">
            <a:extLst>
              <a:ext uri="{FF2B5EF4-FFF2-40B4-BE49-F238E27FC236}">
                <a16:creationId xmlns:a16="http://schemas.microsoft.com/office/drawing/2014/main" id="{84D7A0AE-FEEE-2DDD-64E0-1F5F5D17E02C}"/>
              </a:ext>
            </a:extLst>
          </p:cNvPr>
          <p:cNvSpPr>
            <a:spLocks noGrp="1"/>
          </p:cNvSpPr>
          <p:nvPr>
            <p:ph type="body" sz="quarter" idx="3"/>
          </p:nvPr>
        </p:nvSpPr>
        <p:spPr>
          <a:xfrm>
            <a:off x="5997575" y="1123602"/>
            <a:ext cx="5183188" cy="823912"/>
          </a:xfrm>
        </p:spPr>
        <p:txBody>
          <a:bodyPr/>
          <a:lstStyle/>
          <a:p>
            <a:r>
              <a:rPr lang="en-AF" dirty="0">
                <a:latin typeface="Bookman Old Style" panose="02050604050505020204" pitchFamily="18" charset="0"/>
              </a:rPr>
              <a:t>Passenger transport insurance</a:t>
            </a:r>
          </a:p>
        </p:txBody>
      </p:sp>
      <p:sp>
        <p:nvSpPr>
          <p:cNvPr id="5" name="Content Placeholder 4">
            <a:extLst>
              <a:ext uri="{FF2B5EF4-FFF2-40B4-BE49-F238E27FC236}">
                <a16:creationId xmlns:a16="http://schemas.microsoft.com/office/drawing/2014/main" id="{07C0B03A-2221-24A8-CCBA-145A25AD3466}"/>
              </a:ext>
            </a:extLst>
          </p:cNvPr>
          <p:cNvSpPr>
            <a:spLocks noGrp="1"/>
          </p:cNvSpPr>
          <p:nvPr>
            <p:ph sz="quarter" idx="4"/>
          </p:nvPr>
        </p:nvSpPr>
        <p:spPr>
          <a:xfrm>
            <a:off x="5915722" y="1958665"/>
            <a:ext cx="5183188" cy="4631706"/>
          </a:xfrm>
        </p:spPr>
        <p:txBody>
          <a:bodyPr>
            <a:noAutofit/>
          </a:bodyPr>
          <a:lstStyle/>
          <a:p>
            <a:pPr algn="just"/>
            <a:r>
              <a:rPr lang="LID4096" sz="2400">
                <a:latin typeface="Bookman Old Style" panose="02050604050505020204" pitchFamily="18" charset="0"/>
              </a:rPr>
              <a:t>This works on passenger transport businesss.These  have a possibility of engaging in a wrongful act which may result in the injury  of passengers.</a:t>
            </a:r>
          </a:p>
          <a:p>
            <a:pPr algn="just"/>
            <a:endParaRPr lang="LID4096" sz="2400">
              <a:latin typeface="Bookman Old Style" panose="02050604050505020204" pitchFamily="18" charset="0"/>
            </a:endParaRPr>
          </a:p>
          <a:p>
            <a:pPr algn="just"/>
            <a:r>
              <a:rPr lang="LID4096" sz="2400">
                <a:latin typeface="Bookman Old Style" panose="02050604050505020204" pitchFamily="18" charset="0"/>
              </a:rPr>
              <a:t>The insurance  is determined based on the number of vehicles, type of vehicles, territory of operation(geographical coverage in which the policy applies).</a:t>
            </a:r>
          </a:p>
        </p:txBody>
      </p:sp>
    </p:spTree>
    <p:extLst>
      <p:ext uri="{BB962C8B-B14F-4D97-AF65-F5344CB8AC3E}">
        <p14:creationId xmlns:p14="http://schemas.microsoft.com/office/powerpoint/2010/main" val="402449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6674E-9B8C-A10F-88BC-9ECEE4DE840B}"/>
              </a:ext>
            </a:extLst>
          </p:cNvPr>
          <p:cNvSpPr>
            <a:spLocks noGrp="1"/>
          </p:cNvSpPr>
          <p:nvPr>
            <p:ph type="title"/>
          </p:nvPr>
        </p:nvSpPr>
        <p:spPr/>
        <p:txBody>
          <a:bodyPr/>
          <a:lstStyle/>
          <a:p>
            <a:r>
              <a:rPr lang="en-AF" b="1" dirty="0">
                <a:latin typeface="Arial Narrow" panose="020B0604020202020204" pitchFamily="34" charset="0"/>
                <a:cs typeface="Arial Narrow" panose="020B0604020202020204" pitchFamily="34" charset="0"/>
              </a:rPr>
              <a:t>Private Motor insurance</a:t>
            </a:r>
            <a:endParaRPr lang="en-AF" dirty="0"/>
          </a:p>
        </p:txBody>
      </p:sp>
      <p:sp>
        <p:nvSpPr>
          <p:cNvPr id="3" name="Content Placeholder 2">
            <a:extLst>
              <a:ext uri="{FF2B5EF4-FFF2-40B4-BE49-F238E27FC236}">
                <a16:creationId xmlns:a16="http://schemas.microsoft.com/office/drawing/2014/main" id="{0AC33E4C-B6BE-EB3C-A181-8BB8700C9434}"/>
              </a:ext>
            </a:extLst>
          </p:cNvPr>
          <p:cNvSpPr>
            <a:spLocks noGrp="1"/>
          </p:cNvSpPr>
          <p:nvPr>
            <p:ph idx="1"/>
          </p:nvPr>
        </p:nvSpPr>
        <p:spPr/>
        <p:txBody>
          <a:bodyPr>
            <a:normAutofit/>
          </a:bodyPr>
          <a:lstStyle/>
          <a:p>
            <a:pPr marL="0" indent="0" algn="just">
              <a:buNone/>
            </a:pPr>
            <a:r>
              <a:rPr lang="en-US" sz="2400" u="none" strike="noStrike" dirty="0">
                <a:solidFill>
                  <a:srgbClr val="000000"/>
                </a:solidFill>
                <a:effectLst/>
                <a:latin typeface="Bookman Old Style" panose="02050604050505020204" pitchFamily="18" charset="0"/>
                <a:cs typeface="Arial Narrow" panose="020B0604020202020204" pitchFamily="34" charset="0"/>
              </a:rPr>
              <a:t>There are several types of covers under motor insurance namely; </a:t>
            </a:r>
          </a:p>
          <a:p>
            <a:pPr marL="0" indent="0" algn="just">
              <a:buNone/>
            </a:pPr>
            <a:r>
              <a:rPr lang="en-US" sz="2400" dirty="0">
                <a:solidFill>
                  <a:srgbClr val="000000"/>
                </a:solidFill>
                <a:latin typeface="Bookman Old Style" panose="02050604050505020204" pitchFamily="18" charset="0"/>
                <a:cs typeface="Arial Narrow" panose="020B0604020202020204" pitchFamily="34" charset="0"/>
              </a:rPr>
              <a:t>a) </a:t>
            </a:r>
            <a:r>
              <a:rPr lang="en-US" sz="2400" b="1" u="none" strike="noStrike" dirty="0">
                <a:solidFill>
                  <a:srgbClr val="000000"/>
                </a:solidFill>
                <a:effectLst/>
                <a:latin typeface="Bookman Old Style" panose="02050604050505020204" pitchFamily="18" charset="0"/>
                <a:cs typeface="Arial Narrow" panose="020B0604020202020204" pitchFamily="34" charset="0"/>
              </a:rPr>
              <a:t>Motor Third party insurance</a:t>
            </a:r>
            <a:r>
              <a:rPr lang="en-US" sz="2400" u="none" strike="noStrike" dirty="0">
                <a:solidFill>
                  <a:srgbClr val="000000"/>
                </a:solidFill>
                <a:effectLst/>
                <a:latin typeface="Bookman Old Style" panose="02050604050505020204" pitchFamily="18" charset="0"/>
                <a:cs typeface="Arial Narrow" panose="020B0604020202020204" pitchFamily="34" charset="0"/>
              </a:rPr>
              <a:t>:-protects the insured against third party losses including death and bodily injury of the other party.</a:t>
            </a:r>
          </a:p>
          <a:p>
            <a:pPr marL="0" indent="0" algn="just">
              <a:buNone/>
            </a:pPr>
            <a:r>
              <a:rPr lang="en-US" sz="2400" u="none" strike="noStrike" dirty="0">
                <a:solidFill>
                  <a:srgbClr val="000000"/>
                </a:solidFill>
                <a:effectLst/>
                <a:latin typeface="Bookman Old Style" panose="02050604050505020204" pitchFamily="18" charset="0"/>
                <a:cs typeface="Arial Narrow" panose="020B0604020202020204" pitchFamily="34" charset="0"/>
              </a:rPr>
              <a:t>b) </a:t>
            </a:r>
            <a:r>
              <a:rPr lang="en-US" sz="2400" b="1" u="none" strike="noStrike" dirty="0">
                <a:solidFill>
                  <a:srgbClr val="000000"/>
                </a:solidFill>
                <a:effectLst/>
                <a:latin typeface="Bookman Old Style" panose="02050604050505020204" pitchFamily="18" charset="0"/>
                <a:cs typeface="Arial Narrow" panose="020B0604020202020204" pitchFamily="34" charset="0"/>
              </a:rPr>
              <a:t>Accidents, Fire and Theft motor insurance </a:t>
            </a:r>
            <a:r>
              <a:rPr lang="en-US" sz="2400" u="none" strike="noStrike" dirty="0">
                <a:solidFill>
                  <a:srgbClr val="000000"/>
                </a:solidFill>
                <a:effectLst/>
                <a:latin typeface="Bookman Old Style" panose="02050604050505020204" pitchFamily="18" charset="0"/>
                <a:cs typeface="Arial Narrow" panose="020B0604020202020204" pitchFamily="34" charset="0"/>
              </a:rPr>
              <a:t>:- protects the insured against damage to his or her vehicle due to accident, theft and fire.</a:t>
            </a:r>
          </a:p>
          <a:p>
            <a:pPr marL="0" indent="0" algn="just">
              <a:buNone/>
            </a:pPr>
            <a:r>
              <a:rPr lang="en-US" sz="2400" u="none" strike="noStrike" dirty="0">
                <a:solidFill>
                  <a:srgbClr val="000000"/>
                </a:solidFill>
                <a:effectLst/>
                <a:latin typeface="Bookman Old Style" panose="02050604050505020204" pitchFamily="18" charset="0"/>
                <a:cs typeface="Arial Narrow" panose="020B0604020202020204" pitchFamily="34" charset="0"/>
              </a:rPr>
              <a:t>c) </a:t>
            </a:r>
            <a:r>
              <a:rPr lang="en-US" sz="2400" b="1" u="none" strike="noStrike" dirty="0">
                <a:solidFill>
                  <a:srgbClr val="000000"/>
                </a:solidFill>
                <a:effectLst/>
                <a:latin typeface="Bookman Old Style" panose="02050604050505020204" pitchFamily="18" charset="0"/>
                <a:cs typeface="Arial Narrow" panose="020B0604020202020204" pitchFamily="34" charset="0"/>
              </a:rPr>
              <a:t>Motor Comprehensive insurance cover</a:t>
            </a:r>
            <a:r>
              <a:rPr lang="en-US" sz="2400" u="none" strike="noStrike" dirty="0">
                <a:solidFill>
                  <a:srgbClr val="000000"/>
                </a:solidFill>
                <a:effectLst/>
                <a:latin typeface="Bookman Old Style" panose="02050604050505020204" pitchFamily="18" charset="0"/>
                <a:cs typeface="Arial Narrow" panose="020B0604020202020204" pitchFamily="34" charset="0"/>
              </a:rPr>
              <a:t>:- protects the insured against the third party’s bodily injury and/or property damage as well as loss/ damage to the insured’s  vehicle due to accident, fire or theft.</a:t>
            </a:r>
          </a:p>
          <a:p>
            <a:endParaRPr lang="en-AF" dirty="0"/>
          </a:p>
        </p:txBody>
      </p:sp>
    </p:spTree>
    <p:extLst>
      <p:ext uri="{BB962C8B-B14F-4D97-AF65-F5344CB8AC3E}">
        <p14:creationId xmlns:p14="http://schemas.microsoft.com/office/powerpoint/2010/main" val="18625803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5070C-91B9-BBA1-8489-F1406057BDD3}"/>
              </a:ext>
            </a:extLst>
          </p:cNvPr>
          <p:cNvSpPr>
            <a:spLocks noGrp="1"/>
          </p:cNvSpPr>
          <p:nvPr>
            <p:ph type="title"/>
          </p:nvPr>
        </p:nvSpPr>
        <p:spPr/>
        <p:txBody>
          <a:bodyPr/>
          <a:lstStyle/>
          <a:p>
            <a:r>
              <a:rPr lang="en-US" b="1" u="none" strike="noStrike" dirty="0">
                <a:solidFill>
                  <a:srgbClr val="202124"/>
                </a:solidFill>
                <a:effectLst/>
                <a:latin typeface="Arial Narrow" panose="020B0604020202020204" pitchFamily="34" charset="0"/>
                <a:cs typeface="Arial Narrow" panose="020B0604020202020204" pitchFamily="34" charset="0"/>
              </a:rPr>
              <a:t>Transportation/Transit insurance</a:t>
            </a:r>
            <a:endParaRPr lang="en-AF" dirty="0"/>
          </a:p>
        </p:txBody>
      </p:sp>
      <p:sp>
        <p:nvSpPr>
          <p:cNvPr id="3" name="Content Placeholder 2">
            <a:extLst>
              <a:ext uri="{FF2B5EF4-FFF2-40B4-BE49-F238E27FC236}">
                <a16:creationId xmlns:a16="http://schemas.microsoft.com/office/drawing/2014/main" id="{07E76077-289E-B01F-BF34-2446CB445F18}"/>
              </a:ext>
            </a:extLst>
          </p:cNvPr>
          <p:cNvSpPr>
            <a:spLocks noGrp="1"/>
          </p:cNvSpPr>
          <p:nvPr>
            <p:ph idx="1"/>
          </p:nvPr>
        </p:nvSpPr>
        <p:spPr>
          <a:xfrm>
            <a:off x="1069848" y="2121408"/>
            <a:ext cx="4505762" cy="4050792"/>
          </a:xfrm>
        </p:spPr>
        <p:txBody>
          <a:bodyPr>
            <a:noAutofit/>
          </a:bodyPr>
          <a:lstStyle/>
          <a:p>
            <a:pPr algn="just">
              <a:lnSpc>
                <a:spcPct val="100000"/>
              </a:lnSpc>
            </a:pPr>
            <a:r>
              <a:rPr lang="en-US" sz="2400" b="1" u="none" strike="noStrike" dirty="0">
                <a:solidFill>
                  <a:srgbClr val="202124"/>
                </a:solidFill>
                <a:effectLst/>
                <a:latin typeface="Bookman Old Style" panose="02050604050505020204" pitchFamily="18" charset="0"/>
                <a:cs typeface="Arial Narrow" panose="020B0604020202020204" pitchFamily="34" charset="0"/>
              </a:rPr>
              <a:t>Transportation/Transit insurance </a:t>
            </a:r>
            <a:r>
              <a:rPr lang="en-US" sz="2400" u="none" strike="noStrike" dirty="0">
                <a:solidFill>
                  <a:srgbClr val="202124"/>
                </a:solidFill>
                <a:effectLst/>
                <a:latin typeface="Bookman Old Style" panose="02050604050505020204" pitchFamily="18" charset="0"/>
                <a:cs typeface="Arial Narrow" panose="020B0604020202020204" pitchFamily="34" charset="0"/>
              </a:rPr>
              <a:t>is </a:t>
            </a:r>
            <a:r>
              <a:rPr lang="en-US" sz="2400" u="none" strike="noStrike" dirty="0">
                <a:solidFill>
                  <a:srgbClr val="040C28"/>
                </a:solidFill>
                <a:effectLst/>
                <a:latin typeface="Bookman Old Style" panose="02050604050505020204" pitchFamily="18" charset="0"/>
                <a:cs typeface="Arial Narrow" panose="020B0604020202020204" pitchFamily="34" charset="0"/>
              </a:rPr>
              <a:t>a policy that offers coverage on the insured's property while it is in transit from one location to another via any necessary mode of transport.</a:t>
            </a:r>
            <a:endParaRPr lang="en-AF" sz="2400" dirty="0">
              <a:latin typeface="Bookman Old Style" panose="02050604050505020204" pitchFamily="18" charset="0"/>
            </a:endParaRPr>
          </a:p>
        </p:txBody>
      </p:sp>
      <p:pic>
        <p:nvPicPr>
          <p:cNvPr id="4" name="Picture 8" descr="git insurance">
            <a:extLst>
              <a:ext uri="{FF2B5EF4-FFF2-40B4-BE49-F238E27FC236}">
                <a16:creationId xmlns:a16="http://schemas.microsoft.com/office/drawing/2014/main" id="{B90AD284-25D6-3401-3377-83476458E4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9424" y="1690688"/>
            <a:ext cx="6043961" cy="4802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5270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7DA89-0295-C417-7A15-1CDECAE2FEF4}"/>
              </a:ext>
            </a:extLst>
          </p:cNvPr>
          <p:cNvSpPr>
            <a:spLocks noGrp="1"/>
          </p:cNvSpPr>
          <p:nvPr>
            <p:ph type="title"/>
          </p:nvPr>
        </p:nvSpPr>
        <p:spPr/>
        <p:txBody>
          <a:bodyPr>
            <a:normAutofit fontScale="90000"/>
          </a:bodyPr>
          <a:lstStyle/>
          <a:p>
            <a:pPr algn="just"/>
            <a:br>
              <a:rPr lang="en-US" sz="5400" b="1" dirty="0">
                <a:solidFill>
                  <a:srgbClr val="000000"/>
                </a:solidFill>
                <a:effectLst/>
                <a:latin typeface="Bookman Old Style" panose="02050604050505020204" pitchFamily="18" charset="0"/>
                <a:ea typeface="Times New Roman" panose="02020603050405020304" pitchFamily="18" charset="0"/>
                <a:cs typeface="Arial Narrow" panose="020B0604020202020204" pitchFamily="34" charset="0"/>
              </a:rPr>
            </a:br>
            <a:r>
              <a:rPr lang="en-US" sz="5400" b="1" dirty="0">
                <a:solidFill>
                  <a:srgbClr val="000000"/>
                </a:solidFill>
                <a:effectLst/>
                <a:latin typeface="Bookman Old Style" panose="02050604050505020204" pitchFamily="18" charset="0"/>
                <a:ea typeface="Times New Roman" panose="02020603050405020304" pitchFamily="18" charset="0"/>
                <a:cs typeface="Arial Narrow" panose="020B0604020202020204" pitchFamily="34" charset="0"/>
              </a:rPr>
              <a:t>Key Factors to Consider When Selecting a Policy</a:t>
            </a:r>
            <a:br>
              <a:rPr lang="en-AF" sz="5400" dirty="0">
                <a:effectLst/>
                <a:latin typeface="Bookman Old Style" panose="02050604050505020204" pitchFamily="18" charset="0"/>
                <a:ea typeface="Times New Roman" panose="02020603050405020304" pitchFamily="18" charset="0"/>
              </a:rPr>
            </a:br>
            <a:endParaRPr lang="en-AF"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E44C8DDC-7D5F-254C-324B-DA2CE5DA0C96}"/>
              </a:ext>
            </a:extLst>
          </p:cNvPr>
          <p:cNvSpPr>
            <a:spLocks noGrp="1"/>
          </p:cNvSpPr>
          <p:nvPr>
            <p:ph idx="1"/>
          </p:nvPr>
        </p:nvSpPr>
        <p:spPr>
          <a:xfrm>
            <a:off x="579863" y="2121408"/>
            <a:ext cx="10783229" cy="4535870"/>
          </a:xfrm>
        </p:spPr>
        <p:txBody>
          <a:bodyPr>
            <a:normAutofit fontScale="25000" lnSpcReduction="20000"/>
          </a:bodyPr>
          <a:lstStyle/>
          <a:p>
            <a:pPr algn="just">
              <a:lnSpc>
                <a:spcPct val="120000"/>
              </a:lnSpc>
            </a:pPr>
            <a:r>
              <a:rPr lang="en-US" sz="9600" b="1" u="none" strike="noStrike" dirty="0">
                <a:effectLst/>
                <a:latin typeface="Bookman Old Style" panose="02050604050505020204" pitchFamily="18" charset="0"/>
                <a:cs typeface="Arial Narrow" panose="020B0604020202020204" pitchFamily="34" charset="0"/>
              </a:rPr>
              <a:t>Provider presence: </a:t>
            </a:r>
            <a:r>
              <a:rPr lang="en-US" sz="9600" u="none" strike="noStrike" dirty="0">
                <a:effectLst/>
                <a:latin typeface="Bookman Old Style" panose="02050604050505020204" pitchFamily="18" charset="0"/>
                <a:cs typeface="Arial Narrow" panose="020B0604020202020204" pitchFamily="34" charset="0"/>
              </a:rPr>
              <a:t>Legal existence of the insurance service provider. Thus one has to ensure that he or she is not dealing with ghost/ briefcase companies.</a:t>
            </a:r>
          </a:p>
          <a:p>
            <a:pPr algn="just">
              <a:lnSpc>
                <a:spcPct val="120000"/>
              </a:lnSpc>
            </a:pPr>
            <a:r>
              <a:rPr lang="en-US" sz="9600" b="1" u="none" strike="noStrike" dirty="0">
                <a:effectLst/>
                <a:latin typeface="Bookman Old Style" panose="02050604050505020204" pitchFamily="18" charset="0"/>
                <a:cs typeface="Arial Narrow" panose="020B0604020202020204" pitchFamily="34" charset="0"/>
              </a:rPr>
              <a:t>Exclusions and Coverages</a:t>
            </a:r>
            <a:r>
              <a:rPr lang="en-US" sz="9600" u="none" strike="noStrike" dirty="0">
                <a:effectLst/>
                <a:latin typeface="Bookman Old Style" panose="02050604050505020204" pitchFamily="18" charset="0"/>
                <a:cs typeface="Arial Narrow" panose="020B0604020202020204" pitchFamily="34" charset="0"/>
              </a:rPr>
              <a:t>:-They are coverages that are excluded from your insurance policy. You'll usually find most exclusions after the main coverage sections in your policy.</a:t>
            </a:r>
            <a:endParaRPr lang="en-US" sz="9600" dirty="0">
              <a:latin typeface="Bookman Old Style" panose="02050604050505020204" pitchFamily="18" charset="0"/>
              <a:cs typeface="Arial Narrow" panose="020B0604020202020204" pitchFamily="34" charset="0"/>
            </a:endParaRPr>
          </a:p>
          <a:p>
            <a:pPr algn="just">
              <a:lnSpc>
                <a:spcPct val="120000"/>
              </a:lnSpc>
            </a:pPr>
            <a:r>
              <a:rPr lang="en-US" sz="9600" b="1" u="none" strike="noStrike" dirty="0">
                <a:effectLst/>
                <a:latin typeface="Bookman Old Style" panose="02050604050505020204" pitchFamily="18" charset="0"/>
                <a:cs typeface="Arial Narrow" panose="020B0604020202020204" pitchFamily="34" charset="0"/>
              </a:rPr>
              <a:t>Coverage limits:-</a:t>
            </a:r>
            <a:r>
              <a:rPr lang="en-US" sz="9600" u="none" strike="noStrike" dirty="0">
                <a:effectLst/>
                <a:latin typeface="Bookman Old Style" panose="02050604050505020204" pitchFamily="18" charset="0"/>
                <a:cs typeface="Arial Narrow" panose="020B0604020202020204" pitchFamily="34" charset="0"/>
              </a:rPr>
              <a:t>Finally, evaluate the coverage limit offered by the insurance policy to ensure it meets your needs. The coverage limit is the maximum amount that the policy will pay out in the event of a loss or damage to your cargo. If the coverage limit is too low, you may not be fully protected in the event of a loss or damage to your cargo. </a:t>
            </a:r>
          </a:p>
          <a:p>
            <a:endParaRPr lang="en-AF" dirty="0"/>
          </a:p>
        </p:txBody>
      </p:sp>
    </p:spTree>
    <p:extLst>
      <p:ext uri="{BB962C8B-B14F-4D97-AF65-F5344CB8AC3E}">
        <p14:creationId xmlns:p14="http://schemas.microsoft.com/office/powerpoint/2010/main" val="31321669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B51354-6899-2EA0-8FE4-6DB6E32DEC31}"/>
              </a:ext>
            </a:extLst>
          </p:cNvPr>
          <p:cNvSpPr>
            <a:spLocks noGrp="1"/>
          </p:cNvSpPr>
          <p:nvPr>
            <p:ph idx="1"/>
          </p:nvPr>
        </p:nvSpPr>
        <p:spPr>
          <a:xfrm>
            <a:off x="1069848" y="724829"/>
            <a:ext cx="10058400" cy="5447371"/>
          </a:xfrm>
        </p:spPr>
        <p:txBody>
          <a:bodyPr>
            <a:normAutofit fontScale="62500" lnSpcReduction="20000"/>
          </a:bodyPr>
          <a:lstStyle/>
          <a:p>
            <a:pPr algn="just">
              <a:lnSpc>
                <a:spcPct val="150000"/>
              </a:lnSpc>
            </a:pPr>
            <a:r>
              <a:rPr lang="en-US" sz="3100" b="1" u="none" strike="noStrike" dirty="0">
                <a:solidFill>
                  <a:srgbClr val="202124"/>
                </a:solidFill>
                <a:effectLst/>
                <a:latin typeface="Bookman Old Style" panose="02050604050505020204" pitchFamily="18" charset="0"/>
                <a:cs typeface="Arial Narrow" panose="020B0604020202020204" pitchFamily="34" charset="0"/>
              </a:rPr>
              <a:t>Coverage options</a:t>
            </a:r>
            <a:r>
              <a:rPr lang="en-US" sz="3100" u="none" strike="noStrike" dirty="0">
                <a:solidFill>
                  <a:srgbClr val="202124"/>
                </a:solidFill>
                <a:effectLst/>
                <a:latin typeface="Bookman Old Style" panose="02050604050505020204" pitchFamily="18" charset="0"/>
                <a:cs typeface="Arial Narrow" panose="020B0604020202020204" pitchFamily="34" charset="0"/>
              </a:rPr>
              <a:t>:- What the various insurance options/covers the insurance provider is selling </a:t>
            </a:r>
            <a:r>
              <a:rPr lang="en-US" sz="3100" u="none" strike="noStrike" dirty="0" err="1">
                <a:solidFill>
                  <a:srgbClr val="202124"/>
                </a:solidFill>
                <a:effectLst/>
                <a:latin typeface="Bookman Old Style" panose="02050604050505020204" pitchFamily="18" charset="0"/>
                <a:cs typeface="Arial Narrow" panose="020B0604020202020204" pitchFamily="34" charset="0"/>
              </a:rPr>
              <a:t>e.g</a:t>
            </a:r>
            <a:r>
              <a:rPr lang="en-US" sz="3100" u="none" strike="noStrike" dirty="0">
                <a:solidFill>
                  <a:srgbClr val="202124"/>
                </a:solidFill>
                <a:effectLst/>
                <a:latin typeface="Bookman Old Style" panose="02050604050505020204" pitchFamily="18" charset="0"/>
                <a:cs typeface="Arial Narrow" panose="020B0604020202020204" pitchFamily="34" charset="0"/>
              </a:rPr>
              <a:t> </a:t>
            </a:r>
            <a:r>
              <a:rPr lang="en-US" sz="3100" u="none" strike="noStrike" dirty="0">
                <a:solidFill>
                  <a:srgbClr val="000000"/>
                </a:solidFill>
                <a:effectLst/>
                <a:latin typeface="Bookman Old Style" panose="02050604050505020204" pitchFamily="18" charset="0"/>
                <a:cs typeface="Arial Narrow" panose="020B0604020202020204" pitchFamily="34" charset="0"/>
              </a:rPr>
              <a:t>Motor Third party insurance, Accident, Fire and Theft motor insurance, Motor Comprehensive insurance cover incase of private motor insurance</a:t>
            </a:r>
            <a:endParaRPr lang="en-US" sz="3100" dirty="0">
              <a:solidFill>
                <a:srgbClr val="202124"/>
              </a:solidFill>
              <a:latin typeface="Bookman Old Style" panose="02050604050505020204" pitchFamily="18" charset="0"/>
              <a:cs typeface="Arial Narrow" panose="020B0604020202020204" pitchFamily="34" charset="0"/>
            </a:endParaRPr>
          </a:p>
          <a:p>
            <a:pPr algn="just">
              <a:lnSpc>
                <a:spcPct val="150000"/>
              </a:lnSpc>
            </a:pPr>
            <a:r>
              <a:rPr lang="en-US" sz="3100" b="1" u="none" strike="noStrike" dirty="0">
                <a:solidFill>
                  <a:srgbClr val="202124"/>
                </a:solidFill>
                <a:effectLst/>
                <a:latin typeface="Bookman Old Style" panose="02050604050505020204" pitchFamily="18" charset="0"/>
                <a:cs typeface="Arial Narrow" panose="020B0604020202020204" pitchFamily="34" charset="0"/>
              </a:rPr>
              <a:t>Premiums:</a:t>
            </a:r>
            <a:r>
              <a:rPr lang="en-US" sz="3100" u="none" strike="noStrike" dirty="0">
                <a:solidFill>
                  <a:srgbClr val="202124"/>
                </a:solidFill>
                <a:effectLst/>
                <a:latin typeface="Bookman Old Style" panose="02050604050505020204" pitchFamily="18" charset="0"/>
                <a:cs typeface="Arial Narrow" panose="020B0604020202020204" pitchFamily="34" charset="0"/>
              </a:rPr>
              <a:t>- </a:t>
            </a:r>
            <a:r>
              <a:rPr lang="en-US" sz="3100" u="none" strike="noStrike" dirty="0">
                <a:effectLst/>
                <a:latin typeface="Bookman Old Style" panose="02050604050505020204" pitchFamily="18" charset="0"/>
                <a:cs typeface="Arial Narrow" panose="020B0604020202020204" pitchFamily="34" charset="0"/>
              </a:rPr>
              <a:t>An insurance premium is the amount of money an individual or business pays for an insurance policy.</a:t>
            </a:r>
          </a:p>
          <a:p>
            <a:pPr algn="just">
              <a:lnSpc>
                <a:spcPct val="150000"/>
              </a:lnSpc>
            </a:pPr>
            <a:r>
              <a:rPr lang="en-US" sz="3100" b="1" u="none" strike="noStrike" dirty="0">
                <a:solidFill>
                  <a:srgbClr val="202124"/>
                </a:solidFill>
                <a:effectLst/>
                <a:latin typeface="Bookman Old Style" panose="02050604050505020204" pitchFamily="18" charset="0"/>
                <a:cs typeface="Arial Narrow" panose="020B0604020202020204" pitchFamily="34" charset="0"/>
              </a:rPr>
              <a:t>Claims process</a:t>
            </a:r>
            <a:r>
              <a:rPr lang="en-US" sz="3100" u="none" strike="noStrike" dirty="0">
                <a:solidFill>
                  <a:srgbClr val="202124"/>
                </a:solidFill>
                <a:effectLst/>
                <a:latin typeface="Bookman Old Style" panose="02050604050505020204" pitchFamily="18" charset="0"/>
                <a:cs typeface="Arial Narrow" panose="020B0604020202020204" pitchFamily="34" charset="0"/>
              </a:rPr>
              <a:t>:-</a:t>
            </a:r>
            <a:r>
              <a:rPr lang="en-US" sz="3100" u="none" strike="noStrike" dirty="0">
                <a:effectLst/>
                <a:latin typeface="Bookman Old Style" panose="02050604050505020204" pitchFamily="18" charset="0"/>
                <a:cs typeface="Arial Narrow" panose="020B0604020202020204" pitchFamily="34" charset="0"/>
              </a:rPr>
              <a:t>An Insurance Claim is a formal request by a policy holder to an insurance company for settlement or compensation benefit.</a:t>
            </a:r>
          </a:p>
          <a:p>
            <a:pPr algn="just">
              <a:lnSpc>
                <a:spcPct val="150000"/>
              </a:lnSpc>
            </a:pPr>
            <a:r>
              <a:rPr lang="en-US" sz="3100" b="1" u="none" strike="noStrike" dirty="0">
                <a:solidFill>
                  <a:srgbClr val="202124"/>
                </a:solidFill>
                <a:effectLst/>
                <a:latin typeface="Bookman Old Style" panose="02050604050505020204" pitchFamily="18" charset="0"/>
                <a:cs typeface="Arial Narrow" panose="020B0604020202020204" pitchFamily="34" charset="0"/>
              </a:rPr>
              <a:t>Reputation of the provider</a:t>
            </a:r>
            <a:r>
              <a:rPr lang="en-US" sz="3100" u="none" strike="noStrike" dirty="0">
                <a:solidFill>
                  <a:srgbClr val="202124"/>
                </a:solidFill>
                <a:effectLst/>
                <a:latin typeface="Bookman Old Style" panose="02050604050505020204" pitchFamily="18" charset="0"/>
                <a:cs typeface="Arial Narrow" panose="020B0604020202020204" pitchFamily="34" charset="0"/>
              </a:rPr>
              <a:t>:-</a:t>
            </a:r>
            <a:r>
              <a:rPr lang="en-US" sz="3100" u="none" strike="noStrike" dirty="0">
                <a:effectLst/>
                <a:latin typeface="Bookman Old Style" panose="02050604050505020204" pitchFamily="18" charset="0"/>
                <a:cs typeface="Arial Narrow" panose="020B0604020202020204" pitchFamily="34" charset="0"/>
              </a:rPr>
              <a:t> Before choosing an insurance company, take the time to research its reputation. Look for reviews and ratings from reputable sources such as </a:t>
            </a:r>
            <a:r>
              <a:rPr lang="en-US" sz="3100" u="none" strike="noStrike" dirty="0" err="1">
                <a:solidFill>
                  <a:srgbClr val="FF0000"/>
                </a:solidFill>
                <a:effectLst/>
                <a:latin typeface="Bookman Old Style" panose="02050604050505020204" pitchFamily="18" charset="0"/>
                <a:cs typeface="Arial Narrow" panose="020B0604020202020204" pitchFamily="34" charset="0"/>
              </a:rPr>
              <a:t>Feefo</a:t>
            </a:r>
            <a:r>
              <a:rPr lang="en-US" sz="3100" u="none" strike="noStrike" dirty="0">
                <a:solidFill>
                  <a:srgbClr val="FF0000"/>
                </a:solidFill>
                <a:effectLst/>
                <a:latin typeface="Bookman Old Style" panose="02050604050505020204" pitchFamily="18" charset="0"/>
                <a:cs typeface="Arial Narrow" panose="020B0604020202020204" pitchFamily="34" charset="0"/>
              </a:rPr>
              <a:t> and Trustpilot</a:t>
            </a:r>
            <a:r>
              <a:rPr lang="en-US" sz="3100" u="none" strike="noStrike" dirty="0">
                <a:effectLst/>
                <a:latin typeface="Bookman Old Style" panose="02050604050505020204" pitchFamily="18" charset="0"/>
                <a:cs typeface="Arial Narrow" panose="020B0604020202020204" pitchFamily="34" charset="0"/>
              </a:rPr>
              <a:t>, where you can read about the real, unbiased experiences of their customers to help you make your decision</a:t>
            </a:r>
          </a:p>
          <a:p>
            <a:pPr marL="514350" indent="-514350" algn="just">
              <a:lnSpc>
                <a:spcPct val="150000"/>
              </a:lnSpc>
              <a:buAutoNum type="arabicPeriod"/>
            </a:pPr>
            <a:endParaRPr lang="en-US" b="0" i="0" u="none" strike="noStrike" dirty="0">
              <a:solidFill>
                <a:srgbClr val="202124"/>
              </a:solidFill>
              <a:effectLst/>
              <a:latin typeface="Google Sans"/>
            </a:endParaRPr>
          </a:p>
          <a:p>
            <a:endParaRPr lang="en-AF" dirty="0"/>
          </a:p>
        </p:txBody>
      </p:sp>
    </p:spTree>
    <p:extLst>
      <p:ext uri="{BB962C8B-B14F-4D97-AF65-F5344CB8AC3E}">
        <p14:creationId xmlns:p14="http://schemas.microsoft.com/office/powerpoint/2010/main" val="263054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1F717-D4C0-CE5B-4C6C-01F7203AB86D}"/>
              </a:ext>
            </a:extLst>
          </p:cNvPr>
          <p:cNvSpPr>
            <a:spLocks noGrp="1"/>
          </p:cNvSpPr>
          <p:nvPr>
            <p:ph type="title"/>
          </p:nvPr>
        </p:nvSpPr>
        <p:spPr>
          <a:xfrm>
            <a:off x="1069848" y="484632"/>
            <a:ext cx="10058400" cy="931573"/>
          </a:xfrm>
        </p:spPr>
        <p:txBody>
          <a:bodyPr>
            <a:normAutofit/>
          </a:bodyPr>
          <a:lstStyle/>
          <a:p>
            <a:pPr algn="just"/>
            <a:r>
              <a:rPr lang="en-US" sz="2400" b="1" dirty="0">
                <a:effectLst/>
                <a:latin typeface="Bookman Old Style" panose="02050604050505020204" pitchFamily="18" charset="0"/>
                <a:ea typeface="Times New Roman" panose="02020603050405020304" pitchFamily="18" charset="0"/>
                <a:cs typeface="Arial Narrow" panose="020B0604020202020204" pitchFamily="34" charset="0"/>
              </a:rPr>
              <a:t>Information required when obtaining a cargo insurance policy</a:t>
            </a:r>
            <a:endParaRPr lang="en-AF" sz="2400"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0FE75055-9281-6C83-EB06-07A81F45B783}"/>
              </a:ext>
            </a:extLst>
          </p:cNvPr>
          <p:cNvSpPr>
            <a:spLocks noGrp="1"/>
          </p:cNvSpPr>
          <p:nvPr>
            <p:ph idx="1"/>
          </p:nvPr>
        </p:nvSpPr>
        <p:spPr>
          <a:xfrm>
            <a:off x="1069848" y="1293541"/>
            <a:ext cx="10058400" cy="5296830"/>
          </a:xfrm>
        </p:spPr>
        <p:txBody>
          <a:bodyPr>
            <a:noAutofit/>
          </a:bodyPr>
          <a:lstStyle/>
          <a:p>
            <a:r>
              <a:rPr lang="en-AF" sz="2400" dirty="0">
                <a:latin typeface="Bookman Old Style" panose="02050604050505020204" pitchFamily="18" charset="0"/>
                <a:cs typeface="Arial Narrow" panose="020B0604020202020204" pitchFamily="34" charset="0"/>
              </a:rPr>
              <a:t>Name  and address of the individual or business taking the cover</a:t>
            </a:r>
          </a:p>
          <a:p>
            <a:r>
              <a:rPr lang="en-AF" sz="2400" dirty="0">
                <a:latin typeface="Bookman Old Style" panose="02050604050505020204" pitchFamily="18" charset="0"/>
                <a:cs typeface="Arial Narrow" panose="020B0604020202020204" pitchFamily="34" charset="0"/>
              </a:rPr>
              <a:t>Description of the goods, number/Volume and nature of the packages</a:t>
            </a:r>
          </a:p>
          <a:p>
            <a:r>
              <a:rPr lang="en-AF" sz="2400" dirty="0">
                <a:latin typeface="Bookman Old Style" panose="02050604050505020204" pitchFamily="18" charset="0"/>
                <a:cs typeface="Arial Narrow" panose="020B0604020202020204" pitchFamily="34" charset="0"/>
              </a:rPr>
              <a:t>Value of the goods also refered to as the sum insured</a:t>
            </a:r>
          </a:p>
          <a:p>
            <a:r>
              <a:rPr lang="en-AF" sz="2400" dirty="0">
                <a:latin typeface="Bookman Old Style" panose="02050604050505020204" pitchFamily="18" charset="0"/>
                <a:cs typeface="Arial Narrow" panose="020B0604020202020204" pitchFamily="34" charset="0"/>
              </a:rPr>
              <a:t>Details of the carrying vessel</a:t>
            </a:r>
          </a:p>
          <a:p>
            <a:r>
              <a:rPr lang="en-AF" sz="2400" dirty="0">
                <a:latin typeface="Bookman Old Style" panose="02050604050505020204" pitchFamily="18" charset="0"/>
                <a:cs typeface="Arial Narrow" panose="020B0604020202020204" pitchFamily="34" charset="0"/>
              </a:rPr>
              <a:t>Description of the voyage</a:t>
            </a:r>
          </a:p>
          <a:p>
            <a:r>
              <a:rPr lang="en-AF" sz="2400" dirty="0">
                <a:latin typeface="Bookman Old Style" panose="02050604050505020204" pitchFamily="18" charset="0"/>
                <a:cs typeface="Arial Narrow" panose="020B0604020202020204" pitchFamily="34" charset="0"/>
              </a:rPr>
              <a:t>Bill of ladings which lists the individual items in the cargo delivery</a:t>
            </a:r>
          </a:p>
          <a:p>
            <a:r>
              <a:rPr lang="en-AF" sz="2400" dirty="0">
                <a:latin typeface="Bookman Old Style" panose="02050604050505020204" pitchFamily="18" charset="0"/>
                <a:cs typeface="Arial Narrow" panose="020B0604020202020204" pitchFamily="34" charset="0"/>
              </a:rPr>
              <a:t>Type of insurance covers e.g  ICC(A),(B),(C) e.t.c</a:t>
            </a:r>
          </a:p>
          <a:p>
            <a:r>
              <a:rPr lang="en-AF" sz="2400" dirty="0">
                <a:latin typeface="Bookman Old Style" panose="02050604050505020204" pitchFamily="18" charset="0"/>
                <a:cs typeface="Arial Narrow" panose="020B0604020202020204" pitchFamily="34" charset="0"/>
              </a:rPr>
              <a:t>Commercial invoice</a:t>
            </a:r>
          </a:p>
          <a:p>
            <a:r>
              <a:rPr lang="en-AF" sz="2400" dirty="0">
                <a:latin typeface="Bookman Old Style" panose="02050604050505020204" pitchFamily="18" charset="0"/>
                <a:cs typeface="Arial Narrow" panose="020B0604020202020204" pitchFamily="34" charset="0"/>
              </a:rPr>
              <a:t>Type of INCOTERM used</a:t>
            </a:r>
            <a:endParaRPr lang="en-AF" sz="2400" dirty="0">
              <a:latin typeface="Bookman Old Style" panose="02050604050505020204" pitchFamily="18" charset="0"/>
            </a:endParaRPr>
          </a:p>
        </p:txBody>
      </p:sp>
    </p:spTree>
    <p:extLst>
      <p:ext uri="{BB962C8B-B14F-4D97-AF65-F5344CB8AC3E}">
        <p14:creationId xmlns:p14="http://schemas.microsoft.com/office/powerpoint/2010/main" val="3288903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6172E-EA4F-0C38-C15C-79613CB2A304}"/>
              </a:ext>
            </a:extLst>
          </p:cNvPr>
          <p:cNvSpPr>
            <a:spLocks noGrp="1"/>
          </p:cNvSpPr>
          <p:nvPr>
            <p:ph type="title"/>
          </p:nvPr>
        </p:nvSpPr>
        <p:spPr/>
        <p:txBody>
          <a:bodyPr/>
          <a:lstStyle/>
          <a:p>
            <a:pPr algn="ctr"/>
            <a:r>
              <a:rPr lang="en-US" sz="4400" b="1" dirty="0">
                <a:effectLst/>
                <a:latin typeface="Arial Narrow" panose="020B0604020202020204" pitchFamily="34" charset="0"/>
                <a:ea typeface="Times New Roman" panose="02020603050405020304" pitchFamily="18" charset="0"/>
                <a:cs typeface="Arial Narrow" panose="020B0604020202020204" pitchFamily="34" charset="0"/>
              </a:rPr>
              <a:t>Rationale for insurance</a:t>
            </a:r>
            <a:endParaRPr lang="en-AF" dirty="0"/>
          </a:p>
        </p:txBody>
      </p:sp>
      <p:sp>
        <p:nvSpPr>
          <p:cNvPr id="3" name="Content Placeholder 2">
            <a:extLst>
              <a:ext uri="{FF2B5EF4-FFF2-40B4-BE49-F238E27FC236}">
                <a16:creationId xmlns:a16="http://schemas.microsoft.com/office/drawing/2014/main" id="{BFD55863-A6A0-D4F3-C372-8654644ABECD}"/>
              </a:ext>
            </a:extLst>
          </p:cNvPr>
          <p:cNvSpPr>
            <a:spLocks noGrp="1"/>
          </p:cNvSpPr>
          <p:nvPr>
            <p:ph idx="1"/>
          </p:nvPr>
        </p:nvSpPr>
        <p:spPr>
          <a:xfrm>
            <a:off x="1069848" y="1683834"/>
            <a:ext cx="10058400" cy="4488366"/>
          </a:xfrm>
        </p:spPr>
        <p:txBody>
          <a:bodyPr>
            <a:normAutofit lnSpcReduction="10000"/>
          </a:bodyPr>
          <a:lstStyle/>
          <a:p>
            <a:pPr algn="just"/>
            <a:r>
              <a:rPr lang="en-US" sz="2400" b="1" u="none" strike="noStrike" dirty="0">
                <a:solidFill>
                  <a:srgbClr val="09161E"/>
                </a:solidFill>
                <a:effectLst/>
                <a:latin typeface="Bookman Old Style" panose="02050604050505020204" pitchFamily="18" charset="0"/>
                <a:cs typeface="Arial Narrow" panose="020B0604020202020204" pitchFamily="34" charset="0"/>
              </a:rPr>
              <a:t>Lost Cargo</a:t>
            </a:r>
            <a:r>
              <a:rPr lang="en-US" sz="2400" u="none" strike="noStrike" dirty="0">
                <a:solidFill>
                  <a:srgbClr val="09161E"/>
                </a:solidFill>
                <a:effectLst/>
                <a:latin typeface="Bookman Old Style" panose="02050604050505020204" pitchFamily="18" charset="0"/>
                <a:cs typeface="Arial Narrow" panose="020B0604020202020204" pitchFamily="34" charset="0"/>
              </a:rPr>
              <a:t>:-Unfortunately, losing cargo in the shipping process is possible, </a:t>
            </a:r>
            <a:r>
              <a:rPr lang="en-US" sz="2400" u="none" strike="noStrike" dirty="0">
                <a:effectLst/>
                <a:latin typeface="Bookman Old Style" panose="02050604050505020204" pitchFamily="18" charset="0"/>
                <a:cs typeface="Arial Narrow" panose="020B0604020202020204" pitchFamily="34" charset="0"/>
              </a:rPr>
              <a:t>especially when shipping overseas. </a:t>
            </a:r>
            <a:r>
              <a:rPr lang="en-US" sz="2400" i="0" u="none" strike="noStrike" dirty="0">
                <a:effectLst/>
                <a:latin typeface="Bookman Old Style" panose="02050604050505020204" pitchFamily="18" charset="0"/>
              </a:rPr>
              <a:t>Cargo insurance provides coverage for physical loss to goods during transit by land, sea, or air. The loss could arise due to accidents, spoilage, strikes &amp; riots and </a:t>
            </a:r>
            <a:r>
              <a:rPr lang="en-US" sz="2400" i="0" u="none" strike="noStrike" dirty="0">
                <a:solidFill>
                  <a:srgbClr val="000000"/>
                </a:solidFill>
                <a:effectLst/>
                <a:latin typeface="Bookman Old Style" panose="02050604050505020204" pitchFamily="18" charset="0"/>
              </a:rPr>
              <a:t>exposure to elements if the truck's body isn't weatherproof where cargo might be exposed to rain, snow, or extreme temperatures, which can damage certain types of goods.</a:t>
            </a:r>
            <a:endParaRPr lang="en-US" sz="2400" u="none" strike="noStrike" dirty="0">
              <a:effectLst/>
              <a:latin typeface="Bookman Old Style" panose="02050604050505020204" pitchFamily="18" charset="0"/>
              <a:cs typeface="Arial Narrow" panose="020B0604020202020204" pitchFamily="34" charset="0"/>
            </a:endParaRPr>
          </a:p>
          <a:p>
            <a:pPr algn="just"/>
            <a:endParaRPr lang="en-US" sz="2400" u="none" strike="noStrike" dirty="0">
              <a:solidFill>
                <a:srgbClr val="09161E"/>
              </a:solidFill>
              <a:effectLst/>
              <a:latin typeface="Arial Narrow" panose="020B0604020202020204" pitchFamily="34" charset="0"/>
              <a:cs typeface="Arial Narrow" panose="020B0604020202020204" pitchFamily="34" charset="0"/>
            </a:endParaRPr>
          </a:p>
          <a:p>
            <a:pPr algn="just"/>
            <a:r>
              <a:rPr lang="en-US" sz="2400" b="1" u="none" strike="noStrike" dirty="0">
                <a:solidFill>
                  <a:srgbClr val="09161E"/>
                </a:solidFill>
                <a:effectLst/>
                <a:latin typeface="Bookman Old Style" panose="02050604050505020204" pitchFamily="18" charset="0"/>
                <a:cs typeface="Arial Narrow" panose="020B0604020202020204" pitchFamily="34" charset="0"/>
              </a:rPr>
              <a:t>Damaged Cargo</a:t>
            </a:r>
            <a:r>
              <a:rPr lang="en-US" sz="2400" u="none" strike="noStrike" dirty="0">
                <a:solidFill>
                  <a:srgbClr val="09161E"/>
                </a:solidFill>
                <a:effectLst/>
                <a:latin typeface="Bookman Old Style" panose="02050604050505020204" pitchFamily="18" charset="0"/>
                <a:cs typeface="Arial Narrow" panose="020B0604020202020204" pitchFamily="34" charset="0"/>
              </a:rPr>
              <a:t>:-If you sell </a:t>
            </a:r>
            <a:r>
              <a:rPr lang="en-US" sz="2400" b="1" u="none" strike="noStrike" dirty="0">
                <a:solidFill>
                  <a:srgbClr val="FF0000"/>
                </a:solidFill>
                <a:effectLst/>
                <a:latin typeface="Bookman Old Style" panose="02050604050505020204" pitchFamily="18" charset="0"/>
                <a:cs typeface="Arial Narrow" panose="020B0604020202020204" pitchFamily="34" charset="0"/>
              </a:rPr>
              <a:t>fragile or breakable items</a:t>
            </a:r>
            <a:r>
              <a:rPr lang="en-US" sz="2400" u="none" strike="noStrike" dirty="0">
                <a:solidFill>
                  <a:srgbClr val="09161E"/>
                </a:solidFill>
                <a:effectLst/>
                <a:latin typeface="Bookman Old Style" panose="02050604050505020204" pitchFamily="18" charset="0"/>
                <a:cs typeface="Arial Narrow" panose="020B0604020202020204" pitchFamily="34" charset="0"/>
              </a:rPr>
              <a:t>, then you need to purchase cargo insurance. This insurance will cover the cost of any items broken during the journey. Even if the items are not fragile, it is always best to insure them just in case.</a:t>
            </a:r>
          </a:p>
          <a:p>
            <a:endParaRPr lang="en-AF" dirty="0"/>
          </a:p>
        </p:txBody>
      </p:sp>
    </p:spTree>
    <p:extLst>
      <p:ext uri="{BB962C8B-B14F-4D97-AF65-F5344CB8AC3E}">
        <p14:creationId xmlns:p14="http://schemas.microsoft.com/office/powerpoint/2010/main" val="3549519665"/>
      </p:ext>
    </p:extLst>
  </p:cSld>
  <p:clrMapOvr>
    <a:masterClrMapping/>
  </p:clrMapOvr>
  <p:transition spd="slow" advTm="0">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9B25D-5614-4E9C-6073-D5900F2A20CF}"/>
              </a:ext>
            </a:extLst>
          </p:cNvPr>
          <p:cNvSpPr>
            <a:spLocks noGrp="1"/>
          </p:cNvSpPr>
          <p:nvPr>
            <p:ph type="title"/>
          </p:nvPr>
        </p:nvSpPr>
        <p:spPr/>
        <p:txBody>
          <a:bodyPr>
            <a:normAutofit/>
          </a:bodyPr>
          <a:lstStyle/>
          <a:p>
            <a:pPr algn="just"/>
            <a:r>
              <a:rPr lang="en-AF" b="1" dirty="0">
                <a:latin typeface="Arial Narrow" panose="020B0604020202020204" pitchFamily="34" charset="0"/>
                <a:cs typeface="Arial Narrow" panose="020B0604020202020204" pitchFamily="34" charset="0"/>
              </a:rPr>
              <a:t>Marine cargo insurance covers(Institute cargo clauses)</a:t>
            </a:r>
            <a:endParaRPr lang="en-AF" dirty="0"/>
          </a:p>
        </p:txBody>
      </p:sp>
      <p:sp>
        <p:nvSpPr>
          <p:cNvPr id="3" name="Content Placeholder 2">
            <a:extLst>
              <a:ext uri="{FF2B5EF4-FFF2-40B4-BE49-F238E27FC236}">
                <a16:creationId xmlns:a16="http://schemas.microsoft.com/office/drawing/2014/main" id="{DF918D8A-B948-1C00-7481-CEC4299E4C03}"/>
              </a:ext>
            </a:extLst>
          </p:cNvPr>
          <p:cNvSpPr>
            <a:spLocks noGrp="1"/>
          </p:cNvSpPr>
          <p:nvPr>
            <p:ph idx="1"/>
          </p:nvPr>
        </p:nvSpPr>
        <p:spPr>
          <a:xfrm>
            <a:off x="1069848" y="2121407"/>
            <a:ext cx="10058400" cy="4357451"/>
          </a:xfrm>
        </p:spPr>
        <p:txBody>
          <a:bodyPr>
            <a:normAutofit fontScale="70000" lnSpcReduction="20000"/>
          </a:bodyPr>
          <a:lstStyle/>
          <a:p>
            <a:pPr algn="just"/>
            <a:r>
              <a:rPr lang="en-US" b="1" dirty="0">
                <a:effectLst/>
                <a:latin typeface="Bookman Old Style" panose="02050604050505020204" pitchFamily="18" charset="0"/>
              </a:rPr>
              <a:t>Institute Cargo Clauses ICC (A) All Risks: </a:t>
            </a:r>
            <a:r>
              <a:rPr lang="en-US" dirty="0">
                <a:effectLst/>
                <a:latin typeface="Bookman Old Style" panose="02050604050505020204" pitchFamily="18" charset="0"/>
              </a:rPr>
              <a:t>It is considered to be one of the widest marine insurance coverages. It </a:t>
            </a:r>
            <a:r>
              <a:rPr lang="en-US" b="1" dirty="0">
                <a:solidFill>
                  <a:srgbClr val="FF0000"/>
                </a:solidFill>
                <a:effectLst/>
                <a:latin typeface="Bookman Old Style" panose="02050604050505020204" pitchFamily="18" charset="0"/>
              </a:rPr>
              <a:t>covers all risks of loss of or damage to the cargo insured except for the specified exclusions</a:t>
            </a:r>
            <a:r>
              <a:rPr lang="en-US" dirty="0">
                <a:effectLst/>
                <a:latin typeface="Bookman Old Style" panose="02050604050505020204" pitchFamily="18" charset="0"/>
              </a:rPr>
              <a:t>. Therefore, </a:t>
            </a:r>
            <a:r>
              <a:rPr lang="en-US" b="1" dirty="0">
                <a:solidFill>
                  <a:srgbClr val="FF0000"/>
                </a:solidFill>
                <a:effectLst/>
                <a:latin typeface="Bookman Old Style" panose="02050604050505020204" pitchFamily="18" charset="0"/>
              </a:rPr>
              <a:t>a higher premium</a:t>
            </a:r>
            <a:r>
              <a:rPr lang="en-US" dirty="0">
                <a:solidFill>
                  <a:srgbClr val="FF0000"/>
                </a:solidFill>
                <a:effectLst/>
                <a:latin typeface="Bookman Old Style" panose="02050604050505020204" pitchFamily="18" charset="0"/>
              </a:rPr>
              <a:t> </a:t>
            </a:r>
            <a:r>
              <a:rPr lang="en-US" dirty="0">
                <a:effectLst/>
                <a:latin typeface="Bookman Old Style" panose="02050604050505020204" pitchFamily="18" charset="0"/>
              </a:rPr>
              <a:t>is paid as you would be getting the extensive cover. For Air Cargo, the equivalent cover is Institute Cargo Clauses Air.</a:t>
            </a:r>
          </a:p>
          <a:p>
            <a:pPr algn="just"/>
            <a:r>
              <a:rPr lang="en-US" b="1" dirty="0">
                <a:effectLst/>
                <a:latin typeface="Bookman Old Style" panose="02050604050505020204" pitchFamily="18" charset="0"/>
              </a:rPr>
              <a:t>Institute Cargo Clause ICC (B): </a:t>
            </a:r>
            <a:r>
              <a:rPr lang="en-US" dirty="0">
                <a:effectLst/>
                <a:latin typeface="Bookman Old Style" panose="02050604050505020204" pitchFamily="18" charset="0"/>
              </a:rPr>
              <a:t>This is not as wide as ICC(A) above and covers </a:t>
            </a:r>
            <a:r>
              <a:rPr lang="en-US" b="1" dirty="0">
                <a:solidFill>
                  <a:srgbClr val="FF0000"/>
                </a:solidFill>
                <a:effectLst/>
                <a:latin typeface="Bookman Old Style" panose="02050604050505020204" pitchFamily="18" charset="0"/>
              </a:rPr>
              <a:t>specific named risks as defined in the policy</a:t>
            </a:r>
            <a:r>
              <a:rPr lang="en-US" dirty="0">
                <a:effectLst/>
                <a:latin typeface="Bookman Old Style" panose="02050604050505020204" pitchFamily="18" charset="0"/>
              </a:rPr>
              <a:t>. The policyholder mainly asks for the </a:t>
            </a:r>
            <a:r>
              <a:rPr lang="en-US" b="1" dirty="0">
                <a:solidFill>
                  <a:srgbClr val="FF0000"/>
                </a:solidFill>
                <a:effectLst/>
                <a:latin typeface="Bookman Old Style" panose="02050604050505020204" pitchFamily="18" charset="0"/>
              </a:rPr>
              <a:t>coverage for some more valuable items or only partial cargo</a:t>
            </a:r>
            <a:r>
              <a:rPr lang="en-US" dirty="0">
                <a:effectLst/>
                <a:latin typeface="Bookman Old Style" panose="02050604050505020204" pitchFamily="18" charset="0"/>
              </a:rPr>
              <a:t>. It is therefore considered to be basic cover and the premium is moderate.</a:t>
            </a:r>
          </a:p>
          <a:p>
            <a:pPr algn="just"/>
            <a:r>
              <a:rPr lang="en-US" b="1" dirty="0">
                <a:effectLst/>
                <a:latin typeface="Bookman Old Style" panose="02050604050505020204" pitchFamily="18" charset="0"/>
              </a:rPr>
              <a:t>Institute Cargo Clause (C): </a:t>
            </a:r>
            <a:r>
              <a:rPr lang="en-US" dirty="0">
                <a:effectLst/>
                <a:latin typeface="Bookman Old Style" panose="02050604050505020204" pitchFamily="18" charset="0"/>
              </a:rPr>
              <a:t>This insurance provides </a:t>
            </a:r>
            <a:r>
              <a:rPr lang="en-US" b="1" dirty="0">
                <a:solidFill>
                  <a:srgbClr val="FF0000"/>
                </a:solidFill>
                <a:effectLst/>
                <a:latin typeface="Bookman Old Style" panose="02050604050505020204" pitchFamily="18" charset="0"/>
              </a:rPr>
              <a:t>limited cover for loss </a:t>
            </a:r>
            <a:r>
              <a:rPr lang="en-US" dirty="0">
                <a:effectLst/>
                <a:latin typeface="Bookman Old Style" panose="02050604050505020204" pitchFamily="18" charset="0"/>
              </a:rPr>
              <a:t>or </a:t>
            </a:r>
            <a:r>
              <a:rPr lang="en-US" b="1" dirty="0">
                <a:solidFill>
                  <a:srgbClr val="FF0000"/>
                </a:solidFill>
                <a:effectLst/>
                <a:latin typeface="Bookman Old Style" panose="02050604050505020204" pitchFamily="18" charset="0"/>
              </a:rPr>
              <a:t>damage to your cargo due to specified perils only</a:t>
            </a:r>
            <a:r>
              <a:rPr lang="en-US" dirty="0">
                <a:effectLst/>
                <a:latin typeface="Bookman Old Style" panose="02050604050505020204" pitchFamily="18" charset="0"/>
              </a:rPr>
              <a:t>. It is the most restrictive cover hence the premium payable will be low.</a:t>
            </a:r>
          </a:p>
          <a:p>
            <a:pPr marL="0" indent="0" algn="just">
              <a:buNone/>
            </a:pPr>
            <a:r>
              <a:rPr lang="en-US" b="1" dirty="0">
                <a:effectLst/>
                <a:latin typeface="Bookman Old Style" panose="02050604050505020204" pitchFamily="18" charset="0"/>
              </a:rPr>
              <a:t>NB: </a:t>
            </a:r>
            <a:r>
              <a:rPr lang="en-US" dirty="0">
                <a:effectLst/>
                <a:latin typeface="Bookman Old Style" panose="02050604050505020204" pitchFamily="18" charset="0"/>
              </a:rPr>
              <a:t>It is important to note that each of the institute cargo clauses mentioned above is restricted to goods which are in transit. The items being shipped would be considered the goods in transit only if they have left from the original location and are still in transit to the destination.</a:t>
            </a:r>
          </a:p>
          <a:p>
            <a:endParaRPr lang="en-AF" dirty="0"/>
          </a:p>
        </p:txBody>
      </p:sp>
    </p:spTree>
    <p:extLst>
      <p:ext uri="{BB962C8B-B14F-4D97-AF65-F5344CB8AC3E}">
        <p14:creationId xmlns:p14="http://schemas.microsoft.com/office/powerpoint/2010/main" val="20507245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D82AB-5353-C90F-61BA-BA2A87D53A0A}"/>
              </a:ext>
            </a:extLst>
          </p:cNvPr>
          <p:cNvSpPr>
            <a:spLocks noGrp="1"/>
          </p:cNvSpPr>
          <p:nvPr>
            <p:ph type="title"/>
          </p:nvPr>
        </p:nvSpPr>
        <p:spPr/>
        <p:txBody>
          <a:bodyPr>
            <a:normAutofit fontScale="90000"/>
          </a:bodyPr>
          <a:lstStyle/>
          <a:p>
            <a:pPr algn="ctr"/>
            <a:r>
              <a:rPr lang="en-AF" sz="5400" b="1" dirty="0">
                <a:latin typeface="Arial Narrow" panose="020B0604020202020204" pitchFamily="34" charset="0"/>
                <a:cs typeface="Arial Narrow" panose="020B0604020202020204" pitchFamily="34" charset="0"/>
              </a:rPr>
              <a:t>INSURANCE CONTRACT </a:t>
            </a:r>
            <a:br>
              <a:rPr lang="en-AF" sz="5400" b="1" dirty="0">
                <a:latin typeface="Arial Narrow" panose="020B0604020202020204" pitchFamily="34" charset="0"/>
                <a:cs typeface="Arial Narrow" panose="020B0604020202020204" pitchFamily="34" charset="0"/>
              </a:rPr>
            </a:br>
            <a:endParaRPr lang="en-AF" dirty="0"/>
          </a:p>
        </p:txBody>
      </p:sp>
      <p:sp>
        <p:nvSpPr>
          <p:cNvPr id="3" name="Content Placeholder 2">
            <a:extLst>
              <a:ext uri="{FF2B5EF4-FFF2-40B4-BE49-F238E27FC236}">
                <a16:creationId xmlns:a16="http://schemas.microsoft.com/office/drawing/2014/main" id="{680E3387-4ED7-2AA1-8B55-6D4ACD1D0965}"/>
              </a:ext>
            </a:extLst>
          </p:cNvPr>
          <p:cNvSpPr>
            <a:spLocks noGrp="1"/>
          </p:cNvSpPr>
          <p:nvPr>
            <p:ph idx="1"/>
          </p:nvPr>
        </p:nvSpPr>
        <p:spPr>
          <a:xfrm>
            <a:off x="1069848" y="1460810"/>
            <a:ext cx="10058400" cy="4711390"/>
          </a:xfrm>
        </p:spPr>
        <p:txBody>
          <a:bodyPr>
            <a:normAutofit fontScale="92500" lnSpcReduction="10000"/>
          </a:bodyPr>
          <a:lstStyle/>
          <a:p>
            <a:pPr marL="0" indent="0" algn="just">
              <a:lnSpc>
                <a:spcPct val="150000"/>
              </a:lnSpc>
              <a:buNone/>
            </a:pPr>
            <a:r>
              <a:rPr lang="en-US" sz="2400" b="1" u="none" strike="noStrike" dirty="0">
                <a:effectLst/>
                <a:latin typeface="Bookman Old Style" panose="02050604050505020204" pitchFamily="18" charset="0"/>
                <a:cs typeface="Arial Narrow" panose="020B0604020202020204" pitchFamily="34" charset="0"/>
              </a:rPr>
              <a:t>An insurance contract </a:t>
            </a:r>
            <a:r>
              <a:rPr lang="en-US" sz="2400" u="none" strike="noStrike" dirty="0">
                <a:effectLst/>
                <a:latin typeface="Bookman Old Style" panose="02050604050505020204" pitchFamily="18" charset="0"/>
                <a:cs typeface="Arial Narrow" panose="020B0604020202020204" pitchFamily="34" charset="0"/>
              </a:rPr>
              <a:t>is essentially an agreement between an insurer and a policyholder (the insured) whereby the policyholder makes periodic payments in exchange for coverage in case a stipulated event/</a:t>
            </a:r>
            <a:r>
              <a:rPr lang="en-US" sz="2400" b="1" u="none" strike="noStrike" dirty="0">
                <a:solidFill>
                  <a:srgbClr val="FF0000"/>
                </a:solidFill>
                <a:effectLst/>
                <a:latin typeface="Bookman Old Style" panose="02050604050505020204" pitchFamily="18" charset="0"/>
                <a:cs typeface="Arial Narrow" panose="020B0604020202020204" pitchFamily="34" charset="0"/>
              </a:rPr>
              <a:t>risk</a:t>
            </a:r>
            <a:r>
              <a:rPr lang="en-US" sz="2400" u="none" strike="noStrike" dirty="0">
                <a:effectLst/>
                <a:latin typeface="Bookman Old Style" panose="02050604050505020204" pitchFamily="18" charset="0"/>
                <a:cs typeface="Arial Narrow" panose="020B0604020202020204" pitchFamily="34" charset="0"/>
              </a:rPr>
              <a:t> occurs and leaves him/her in a disadvantaged position. </a:t>
            </a:r>
            <a:endParaRPr lang="en-US" sz="2400" dirty="0">
              <a:latin typeface="Bookman Old Style" panose="02050604050505020204" pitchFamily="18" charset="0"/>
              <a:cs typeface="Arial Narrow" panose="020B0604020202020204" pitchFamily="34" charset="0"/>
            </a:endParaRPr>
          </a:p>
          <a:p>
            <a:pPr marL="0" indent="0" algn="just">
              <a:lnSpc>
                <a:spcPct val="150000"/>
              </a:lnSpc>
              <a:buNone/>
            </a:pPr>
            <a:r>
              <a:rPr lang="en-US" sz="2400" u="none" strike="noStrike" dirty="0">
                <a:effectLst/>
                <a:latin typeface="Bookman Old Style" panose="02050604050505020204" pitchFamily="18" charset="0"/>
                <a:cs typeface="Arial Narrow" panose="020B0604020202020204" pitchFamily="34" charset="0"/>
              </a:rPr>
              <a:t>An insurance contract must meet </a:t>
            </a:r>
            <a:r>
              <a:rPr lang="en-US" sz="2400" b="1" u="none" strike="noStrike" dirty="0">
                <a:solidFill>
                  <a:srgbClr val="FF0000"/>
                </a:solidFill>
                <a:effectLst/>
                <a:latin typeface="Bookman Old Style" panose="02050604050505020204" pitchFamily="18" charset="0"/>
                <a:cs typeface="Arial Narrow" panose="020B0604020202020204" pitchFamily="34" charset="0"/>
              </a:rPr>
              <a:t>four conditions to be legally valid</a:t>
            </a:r>
            <a:r>
              <a:rPr lang="en-US" sz="2400" u="none" strike="noStrike" dirty="0">
                <a:effectLst/>
                <a:latin typeface="Bookman Old Style" panose="02050604050505020204" pitchFamily="18" charset="0"/>
                <a:cs typeface="Arial Narrow" panose="020B0604020202020204" pitchFamily="34" charset="0"/>
              </a:rPr>
              <a:t>: it must be </a:t>
            </a:r>
            <a:r>
              <a:rPr lang="en-US" sz="2400" b="1" u="none" strike="noStrike" dirty="0">
                <a:solidFill>
                  <a:srgbClr val="FF0000"/>
                </a:solidFill>
                <a:effectLst/>
                <a:latin typeface="Bookman Old Style" panose="02050604050505020204" pitchFamily="18" charset="0"/>
                <a:cs typeface="Arial Narrow" panose="020B0604020202020204" pitchFamily="34" charset="0"/>
              </a:rPr>
              <a:t>for a legal purpose</a:t>
            </a:r>
            <a:r>
              <a:rPr lang="en-US" sz="2400" u="none" strike="noStrike" dirty="0">
                <a:effectLst/>
                <a:latin typeface="Bookman Old Style" panose="02050604050505020204" pitchFamily="18" charset="0"/>
                <a:cs typeface="Arial Narrow" panose="020B0604020202020204" pitchFamily="34" charset="0"/>
              </a:rPr>
              <a:t>; the parties must </a:t>
            </a:r>
            <a:r>
              <a:rPr lang="en-US" sz="2400" b="1" u="none" strike="noStrike" dirty="0">
                <a:solidFill>
                  <a:srgbClr val="FF0000"/>
                </a:solidFill>
                <a:effectLst/>
                <a:latin typeface="Bookman Old Style" panose="02050604050505020204" pitchFamily="18" charset="0"/>
                <a:cs typeface="Arial Narrow" panose="020B0604020202020204" pitchFamily="34" charset="0"/>
              </a:rPr>
              <a:t>have a legal capacity to contract</a:t>
            </a:r>
            <a:r>
              <a:rPr lang="en-US" sz="2400" u="none" strike="noStrike" dirty="0">
                <a:effectLst/>
                <a:latin typeface="Bookman Old Style" panose="02050604050505020204" pitchFamily="18" charset="0"/>
                <a:cs typeface="Arial Narrow" panose="020B0604020202020204" pitchFamily="34" charset="0"/>
              </a:rPr>
              <a:t>; there </a:t>
            </a:r>
            <a:r>
              <a:rPr lang="en-US" sz="2400" b="1" u="none" strike="noStrike" dirty="0">
                <a:solidFill>
                  <a:srgbClr val="FF0000"/>
                </a:solidFill>
                <a:effectLst/>
                <a:latin typeface="Bookman Old Style" panose="02050604050505020204" pitchFamily="18" charset="0"/>
                <a:cs typeface="Arial Narrow" panose="020B0604020202020204" pitchFamily="34" charset="0"/>
              </a:rPr>
              <a:t>must be evidence of a meeting of minds between the insurer and the insured</a:t>
            </a:r>
            <a:r>
              <a:rPr lang="en-US" sz="2400" u="none" strike="noStrike" dirty="0">
                <a:effectLst/>
                <a:latin typeface="Bookman Old Style" panose="02050604050505020204" pitchFamily="18" charset="0"/>
                <a:cs typeface="Arial Narrow" panose="020B0604020202020204" pitchFamily="34" charset="0"/>
              </a:rPr>
              <a:t>; and there</a:t>
            </a:r>
            <a:r>
              <a:rPr lang="en-US" sz="2400" b="1" u="none" strike="noStrike" dirty="0">
                <a:solidFill>
                  <a:srgbClr val="FF0000"/>
                </a:solidFill>
                <a:effectLst/>
                <a:latin typeface="Bookman Old Style" panose="02050604050505020204" pitchFamily="18" charset="0"/>
                <a:cs typeface="Arial Narrow" panose="020B0604020202020204" pitchFamily="34" charset="0"/>
              </a:rPr>
              <a:t> must be a payment or consideration</a:t>
            </a:r>
            <a:r>
              <a:rPr lang="en-US" sz="2400" u="none" strike="noStrike" dirty="0">
                <a:effectLst/>
                <a:latin typeface="Bookman Old Style" panose="02050604050505020204" pitchFamily="18" charset="0"/>
                <a:cs typeface="Arial Narrow" panose="020B0604020202020204" pitchFamily="34" charset="0"/>
              </a:rPr>
              <a:t>.</a:t>
            </a:r>
            <a:endParaRPr lang="en-AF" sz="2400" dirty="0">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22258622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DD8D7A-6772-7D5E-30A4-3C93AB38B372}"/>
              </a:ext>
            </a:extLst>
          </p:cNvPr>
          <p:cNvSpPr>
            <a:spLocks noGrp="1"/>
          </p:cNvSpPr>
          <p:nvPr>
            <p:ph idx="1"/>
          </p:nvPr>
        </p:nvSpPr>
        <p:spPr>
          <a:xfrm>
            <a:off x="1069848" y="1115122"/>
            <a:ext cx="10058400" cy="5057078"/>
          </a:xfrm>
        </p:spPr>
        <p:txBody>
          <a:bodyPr>
            <a:normAutofit/>
          </a:bodyPr>
          <a:lstStyle/>
          <a:p>
            <a:pPr algn="just"/>
            <a:r>
              <a:rPr lang="en-US" sz="2400" b="1" u="none" strike="noStrike" dirty="0">
                <a:effectLst/>
                <a:latin typeface="Bookman Old Style" panose="02050604050505020204" pitchFamily="18" charset="0"/>
                <a:cs typeface="Arial Narrow" panose="020B0604020202020204" pitchFamily="34" charset="0"/>
              </a:rPr>
              <a:t>Legal Capacity</a:t>
            </a:r>
            <a:r>
              <a:rPr lang="en-US" sz="2400" b="1" dirty="0">
                <a:solidFill>
                  <a:srgbClr val="334155"/>
                </a:solidFill>
                <a:latin typeface="Bookman Old Style" panose="02050604050505020204" pitchFamily="18" charset="0"/>
                <a:cs typeface="Arial Narrow" panose="020B0604020202020204" pitchFamily="34" charset="0"/>
              </a:rPr>
              <a:t>:- </a:t>
            </a:r>
            <a:r>
              <a:rPr lang="en-US" sz="2400" u="none" strike="noStrike" dirty="0">
                <a:solidFill>
                  <a:srgbClr val="334155"/>
                </a:solidFill>
                <a:effectLst/>
                <a:latin typeface="Bookman Old Style" panose="02050604050505020204" pitchFamily="18" charset="0"/>
                <a:cs typeface="Arial Narrow" panose="020B0604020202020204" pitchFamily="34" charset="0"/>
              </a:rPr>
              <a:t>To satisfy this requirement, everyone who is a party to the contract must have the legal capacity or competence to enter into a contract. This means you have to meet certain requirements such as being above the age of majority in your jurisdiction and having the mental capacity to understand what you are signing and agreeing to.</a:t>
            </a:r>
          </a:p>
          <a:p>
            <a:pPr marL="0" indent="0" algn="just">
              <a:buNone/>
            </a:pPr>
            <a:endParaRPr lang="en-US" sz="2400" u="none" strike="noStrike" dirty="0">
              <a:solidFill>
                <a:srgbClr val="334155"/>
              </a:solidFill>
              <a:effectLst/>
              <a:latin typeface="Bookman Old Style" panose="02050604050505020204" pitchFamily="18" charset="0"/>
              <a:cs typeface="Arial Narrow" panose="020B0604020202020204" pitchFamily="34" charset="0"/>
            </a:endParaRPr>
          </a:p>
          <a:p>
            <a:pPr algn="just"/>
            <a:r>
              <a:rPr lang="en-US" sz="2400" b="1" u="none" strike="noStrike" dirty="0">
                <a:effectLst/>
                <a:latin typeface="Bookman Old Style" panose="02050604050505020204" pitchFamily="18" charset="0"/>
                <a:cs typeface="Arial Narrow" panose="020B0604020202020204" pitchFamily="34" charset="0"/>
              </a:rPr>
              <a:t>Legal Purpose</a:t>
            </a:r>
            <a:r>
              <a:rPr lang="en-US" sz="2400" b="1" u="none" strike="noStrike" dirty="0">
                <a:solidFill>
                  <a:srgbClr val="334155"/>
                </a:solidFill>
                <a:effectLst/>
                <a:latin typeface="Bookman Old Style" panose="02050604050505020204" pitchFamily="18" charset="0"/>
                <a:cs typeface="Arial Narrow" panose="020B0604020202020204" pitchFamily="34" charset="0"/>
              </a:rPr>
              <a:t> </a:t>
            </a:r>
            <a:r>
              <a:rPr lang="en-US" sz="2400" u="none" strike="noStrike" dirty="0">
                <a:solidFill>
                  <a:srgbClr val="334155"/>
                </a:solidFill>
                <a:effectLst/>
                <a:latin typeface="Bookman Old Style" panose="02050604050505020204" pitchFamily="18" charset="0"/>
                <a:cs typeface="Arial Narrow" panose="020B0604020202020204" pitchFamily="34" charset="0"/>
              </a:rPr>
              <a:t>– Obviously, the courts will not enforce a contract that is not legal. For example, a contract for the provision of illegal services would not be a legal and valid contract because the courts would not enforce it.</a:t>
            </a:r>
            <a:endParaRPr lang="en-AF" sz="2400" dirty="0">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24153128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BE80E4-8D81-5711-EA3E-D68E43E2F865}"/>
              </a:ext>
            </a:extLst>
          </p:cNvPr>
          <p:cNvSpPr>
            <a:spLocks noGrp="1"/>
          </p:cNvSpPr>
          <p:nvPr>
            <p:ph idx="1"/>
          </p:nvPr>
        </p:nvSpPr>
        <p:spPr>
          <a:xfrm>
            <a:off x="1069848" y="691377"/>
            <a:ext cx="10058400" cy="5480824"/>
          </a:xfrm>
        </p:spPr>
        <p:txBody>
          <a:bodyPr>
            <a:normAutofit lnSpcReduction="10000"/>
          </a:bodyPr>
          <a:lstStyle/>
          <a:p>
            <a:pPr algn="just"/>
            <a:r>
              <a:rPr lang="en-US" sz="2400" b="1" u="none" strike="noStrike" dirty="0">
                <a:effectLst/>
                <a:latin typeface="Bookman Old Style" panose="02050604050505020204" pitchFamily="18" charset="0"/>
                <a:cs typeface="Arial Narrow" panose="020B0604020202020204" pitchFamily="34" charset="0"/>
              </a:rPr>
              <a:t>Consideration: – </a:t>
            </a:r>
            <a:r>
              <a:rPr lang="en-US" sz="2400" u="none" strike="noStrike" dirty="0">
                <a:effectLst/>
                <a:latin typeface="Bookman Old Style" panose="02050604050505020204" pitchFamily="18" charset="0"/>
                <a:cs typeface="Arial Narrow" panose="020B0604020202020204" pitchFamily="34" charset="0"/>
              </a:rPr>
              <a:t>This refers to a fair exchange of value. A contract where one party gets everything while another party contributes nothing does not meet this requirement. In the example of an insurance policy, you are paying them premiums while they are providing you with a promise to pay claims in the future.</a:t>
            </a:r>
          </a:p>
          <a:p>
            <a:pPr algn="just"/>
            <a:r>
              <a:rPr lang="en-US" sz="2400" b="1" u="none" strike="noStrike" dirty="0">
                <a:effectLst/>
                <a:latin typeface="Bookman Old Style" panose="02050604050505020204" pitchFamily="18" charset="0"/>
                <a:cs typeface="Arial Narrow" panose="020B0604020202020204" pitchFamily="34" charset="0"/>
              </a:rPr>
              <a:t>Offer and Acceptance: </a:t>
            </a:r>
            <a:r>
              <a:rPr lang="en-US" sz="2400" u="none" strike="noStrike" dirty="0">
                <a:effectLst/>
                <a:latin typeface="Bookman Old Style" panose="02050604050505020204" pitchFamily="18" charset="0"/>
                <a:cs typeface="Arial Narrow" panose="020B0604020202020204" pitchFamily="34" charset="0"/>
              </a:rPr>
              <a:t>– This refers to an offering being made and then being accepted by the other party. When you fulfill this legal requirement, you are saying that all of the negotiations have been settled and you’ve come to an agreement. This is also often called “agreement” or a “meeting of the minds”. In the insurance context, that means you have made an application to the insurance company, they have accepted it and you have accepted the policy terms they offered.</a:t>
            </a:r>
          </a:p>
          <a:p>
            <a:pPr algn="just"/>
            <a:r>
              <a:rPr lang="en-US" sz="2400" b="1" u="none" strike="noStrike" dirty="0">
                <a:effectLst/>
                <a:latin typeface="Bookman Old Style" panose="02050604050505020204" pitchFamily="18" charset="0"/>
                <a:cs typeface="Arial Narrow" panose="020B0604020202020204" pitchFamily="34" charset="0"/>
              </a:rPr>
              <a:t>NB: </a:t>
            </a:r>
            <a:r>
              <a:rPr lang="en-US" sz="2400" u="none" strike="noStrike" dirty="0">
                <a:effectLst/>
                <a:latin typeface="Bookman Old Style" panose="02050604050505020204" pitchFamily="18" charset="0"/>
                <a:cs typeface="Arial Narrow" panose="020B0604020202020204" pitchFamily="34" charset="0"/>
              </a:rPr>
              <a:t>Offer is defined as a promise of money or an item of value from a promisor in exchange for performance by a </a:t>
            </a:r>
            <a:r>
              <a:rPr lang="en-US" sz="2400" u="none" strike="noStrike" dirty="0" err="1">
                <a:effectLst/>
                <a:latin typeface="Bookman Old Style" panose="02050604050505020204" pitchFamily="18" charset="0"/>
                <a:cs typeface="Arial Narrow" panose="020B0604020202020204" pitchFamily="34" charset="0"/>
              </a:rPr>
              <a:t>promisee</a:t>
            </a:r>
            <a:r>
              <a:rPr lang="en-US" sz="2400" b="0" i="0" u="none" strike="noStrike" dirty="0">
                <a:effectLst/>
                <a:latin typeface="Bookman Old Style" panose="02050604050505020204" pitchFamily="18" charset="0"/>
              </a:rPr>
              <a:t>.</a:t>
            </a:r>
            <a:endParaRPr lang="en-US" sz="2400" u="none" strike="noStrike" dirty="0">
              <a:effectLst/>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9135039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23F36-906B-DD6D-4016-EF2DF7A1C216}"/>
              </a:ext>
            </a:extLst>
          </p:cNvPr>
          <p:cNvSpPr>
            <a:spLocks noGrp="1"/>
          </p:cNvSpPr>
          <p:nvPr>
            <p:ph type="title"/>
          </p:nvPr>
        </p:nvSpPr>
        <p:spPr/>
        <p:txBody>
          <a:bodyPr>
            <a:normAutofit fontScale="90000"/>
          </a:bodyPr>
          <a:lstStyle/>
          <a:p>
            <a:pPr algn="ctr"/>
            <a:r>
              <a:rPr lang="en-US" sz="5400" b="1" dirty="0">
                <a:effectLst/>
                <a:latin typeface="Arial Narrow" panose="020B0604020202020204" pitchFamily="34" charset="0"/>
                <a:cs typeface="Arial Narrow" panose="020B0604020202020204" pitchFamily="34" charset="0"/>
              </a:rPr>
              <a:t>Insurance Claim </a:t>
            </a:r>
            <a:br>
              <a:rPr lang="en-US" sz="5400" b="1" dirty="0">
                <a:effectLst/>
                <a:latin typeface="Arial Narrow" panose="020B0604020202020204" pitchFamily="34" charset="0"/>
                <a:cs typeface="Arial Narrow" panose="020B0604020202020204" pitchFamily="34" charset="0"/>
              </a:rPr>
            </a:br>
            <a:endParaRPr lang="en-AF" dirty="0"/>
          </a:p>
        </p:txBody>
      </p:sp>
      <p:sp>
        <p:nvSpPr>
          <p:cNvPr id="3" name="Content Placeholder 2">
            <a:extLst>
              <a:ext uri="{FF2B5EF4-FFF2-40B4-BE49-F238E27FC236}">
                <a16:creationId xmlns:a16="http://schemas.microsoft.com/office/drawing/2014/main" id="{4B05BEE5-2C2E-9906-32F7-1B11EC4EF2D0}"/>
              </a:ext>
            </a:extLst>
          </p:cNvPr>
          <p:cNvSpPr>
            <a:spLocks noGrp="1"/>
          </p:cNvSpPr>
          <p:nvPr>
            <p:ph idx="1"/>
          </p:nvPr>
        </p:nvSpPr>
        <p:spPr/>
        <p:txBody>
          <a:bodyPr>
            <a:normAutofit/>
          </a:bodyPr>
          <a:lstStyle/>
          <a:p>
            <a:pPr algn="just">
              <a:lnSpc>
                <a:spcPct val="150000"/>
              </a:lnSpc>
            </a:pPr>
            <a:r>
              <a:rPr lang="en-US" sz="2400" dirty="0">
                <a:effectLst/>
                <a:latin typeface="Bookman Old Style" panose="02050604050505020204" pitchFamily="18" charset="0"/>
                <a:cs typeface="Arial Narrow" panose="020B0604020202020204" pitchFamily="34" charset="0"/>
              </a:rPr>
              <a:t>An Insurance Claim is a formal request by a policyholder to an insurance company for settlement or compensation benefit following the occurrence of a loss event/risk. </a:t>
            </a:r>
          </a:p>
          <a:p>
            <a:pPr marL="0" indent="0">
              <a:lnSpc>
                <a:spcPct val="150000"/>
              </a:lnSpc>
              <a:buNone/>
            </a:pPr>
            <a:endParaRPr lang="en-US" sz="2400" dirty="0">
              <a:effectLst/>
              <a:latin typeface="Bookman Old Style" panose="02050604050505020204" pitchFamily="18" charset="0"/>
              <a:cs typeface="Arial Narrow" panose="020B0604020202020204" pitchFamily="34" charset="0"/>
            </a:endParaRPr>
          </a:p>
          <a:p>
            <a:pPr>
              <a:lnSpc>
                <a:spcPct val="150000"/>
              </a:lnSpc>
            </a:pPr>
            <a:r>
              <a:rPr lang="en-US" sz="2400" dirty="0">
                <a:effectLst/>
                <a:latin typeface="Bookman Old Style" panose="02050604050505020204" pitchFamily="18" charset="0"/>
                <a:cs typeface="Arial Narrow" panose="020B0604020202020204" pitchFamily="34" charset="0"/>
              </a:rPr>
              <a:t>Making an insurance claim is simple and stress-free especially if you get the details right. </a:t>
            </a:r>
          </a:p>
          <a:p>
            <a:endParaRPr lang="en-AF" dirty="0"/>
          </a:p>
        </p:txBody>
      </p:sp>
    </p:spTree>
    <p:extLst>
      <p:ext uri="{BB962C8B-B14F-4D97-AF65-F5344CB8AC3E}">
        <p14:creationId xmlns:p14="http://schemas.microsoft.com/office/powerpoint/2010/main" val="12724595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B7CB7-1813-143B-500A-D40CB9455E8E}"/>
              </a:ext>
            </a:extLst>
          </p:cNvPr>
          <p:cNvSpPr>
            <a:spLocks noGrp="1"/>
          </p:cNvSpPr>
          <p:nvPr>
            <p:ph type="title"/>
          </p:nvPr>
        </p:nvSpPr>
        <p:spPr>
          <a:xfrm>
            <a:off x="1069848" y="484632"/>
            <a:ext cx="10058400" cy="675095"/>
          </a:xfrm>
        </p:spPr>
        <p:txBody>
          <a:bodyPr>
            <a:normAutofit/>
          </a:bodyPr>
          <a:lstStyle/>
          <a:p>
            <a:pPr algn="just"/>
            <a:r>
              <a:rPr lang="en-US" sz="3200" b="1" dirty="0">
                <a:effectLst/>
                <a:latin typeface="Arial Narrow" panose="020B0604020202020204" pitchFamily="34" charset="0"/>
                <a:cs typeface="Arial Narrow" panose="020B0604020202020204" pitchFamily="34" charset="0"/>
              </a:rPr>
              <a:t>Steps to follow when filing a claim.</a:t>
            </a:r>
            <a:endParaRPr lang="en-AF" sz="3200" dirty="0"/>
          </a:p>
        </p:txBody>
      </p:sp>
      <p:sp>
        <p:nvSpPr>
          <p:cNvPr id="3" name="Content Placeholder 2">
            <a:extLst>
              <a:ext uri="{FF2B5EF4-FFF2-40B4-BE49-F238E27FC236}">
                <a16:creationId xmlns:a16="http://schemas.microsoft.com/office/drawing/2014/main" id="{4D2D48C3-025B-8BB2-80F8-096AAC49B485}"/>
              </a:ext>
            </a:extLst>
          </p:cNvPr>
          <p:cNvSpPr>
            <a:spLocks noGrp="1"/>
          </p:cNvSpPr>
          <p:nvPr>
            <p:ph idx="1"/>
          </p:nvPr>
        </p:nvSpPr>
        <p:spPr>
          <a:xfrm>
            <a:off x="1069848" y="1159727"/>
            <a:ext cx="10058400" cy="5012473"/>
          </a:xfrm>
        </p:spPr>
        <p:txBody>
          <a:bodyPr>
            <a:normAutofit fontScale="62500" lnSpcReduction="20000"/>
          </a:bodyPr>
          <a:lstStyle/>
          <a:p>
            <a:pPr marL="0" indent="0" algn="just">
              <a:lnSpc>
                <a:spcPct val="150000"/>
              </a:lnSpc>
              <a:buNone/>
            </a:pPr>
            <a:r>
              <a:rPr lang="en-US" sz="3100" b="1" dirty="0">
                <a:effectLst/>
                <a:latin typeface="Bookman Old Style" panose="02050604050505020204" pitchFamily="18" charset="0"/>
                <a:cs typeface="Arial Narrow" panose="020B0604020202020204" pitchFamily="34" charset="0"/>
              </a:rPr>
              <a:t>Step 1- Immediately Notify your insurance provider</a:t>
            </a:r>
            <a:r>
              <a:rPr lang="en-US" sz="3100" dirty="0">
                <a:effectLst/>
                <a:latin typeface="Bookman Old Style" panose="02050604050505020204" pitchFamily="18" charset="0"/>
                <a:cs typeface="Arial Narrow" panose="020B0604020202020204" pitchFamily="34" charset="0"/>
              </a:rPr>
              <a:t>:-Inform your insurer the details of your claim and ask them what they require from you. The insurance provider will usually need legal documentation, police records, and witness statements among other things. </a:t>
            </a:r>
          </a:p>
          <a:p>
            <a:pPr marL="0" indent="0" algn="just">
              <a:buNone/>
            </a:pPr>
            <a:r>
              <a:rPr lang="en-US" sz="3100" dirty="0">
                <a:effectLst/>
                <a:latin typeface="Bookman Old Style" panose="02050604050505020204" pitchFamily="18" charset="0"/>
                <a:cs typeface="Arial Narrow" panose="020B0604020202020204" pitchFamily="34" charset="0"/>
              </a:rPr>
              <a:t>Also, in case you buy your insurance policy through a broker, they often assist with the claim process by offering you support and advice and working with the insurance company to get your claim sorted. </a:t>
            </a:r>
          </a:p>
          <a:p>
            <a:pPr marL="0" indent="0">
              <a:buNone/>
            </a:pPr>
            <a:endParaRPr lang="en-US" sz="3100" dirty="0">
              <a:effectLst/>
              <a:latin typeface="Bookman Old Style" panose="02050604050505020204" pitchFamily="18" charset="0"/>
              <a:cs typeface="Arial Narrow" panose="020B0604020202020204" pitchFamily="34" charset="0"/>
            </a:endParaRPr>
          </a:p>
          <a:p>
            <a:pPr marL="0" indent="0">
              <a:buNone/>
            </a:pPr>
            <a:r>
              <a:rPr lang="en-US" sz="3100" b="1" dirty="0">
                <a:effectLst/>
                <a:latin typeface="Bookman Old Style" panose="02050604050505020204" pitchFamily="18" charset="0"/>
                <a:cs typeface="Arial Narrow" panose="020B0604020202020204" pitchFamily="34" charset="0"/>
              </a:rPr>
              <a:t>As you notify the authorities, Find Out the following below; </a:t>
            </a:r>
          </a:p>
          <a:p>
            <a:pPr>
              <a:buFont typeface="Arial" panose="020B0604020202020204" pitchFamily="34" charset="0"/>
              <a:buChar char="•"/>
            </a:pPr>
            <a:r>
              <a:rPr lang="en-US" sz="3100" dirty="0">
                <a:effectLst/>
                <a:latin typeface="Bookman Old Style" panose="02050604050505020204" pitchFamily="18" charset="0"/>
                <a:cs typeface="Arial Narrow" panose="020B0604020202020204" pitchFamily="34" charset="0"/>
              </a:rPr>
              <a:t>Whether the damage is covered under the terms of your policy </a:t>
            </a:r>
          </a:p>
          <a:p>
            <a:pPr>
              <a:buFont typeface="Arial" panose="020B0604020202020204" pitchFamily="34" charset="0"/>
              <a:buChar char="•"/>
            </a:pPr>
            <a:r>
              <a:rPr lang="en-US" sz="3100" dirty="0">
                <a:effectLst/>
                <a:latin typeface="Bookman Old Style" panose="02050604050505020204" pitchFamily="18" charset="0"/>
                <a:cs typeface="Arial Narrow" panose="020B0604020202020204" pitchFamily="34" charset="0"/>
              </a:rPr>
              <a:t>How long you have to file a claim, whether your claim exceeds your deductible (the amount of loss you agree to pay before insurance kicks in) ?</a:t>
            </a:r>
          </a:p>
          <a:p>
            <a:pPr>
              <a:buFont typeface="Arial" panose="020B0604020202020204" pitchFamily="34" charset="0"/>
              <a:buChar char="•"/>
            </a:pPr>
            <a:r>
              <a:rPr lang="en-US" sz="3100" dirty="0">
                <a:effectLst/>
                <a:latin typeface="Bookman Old Style" panose="02050604050505020204" pitchFamily="18" charset="0"/>
                <a:cs typeface="Arial Narrow" panose="020B0604020202020204" pitchFamily="34" charset="0"/>
              </a:rPr>
              <a:t> How long it will take to process the claim?</a:t>
            </a:r>
          </a:p>
          <a:p>
            <a:pPr>
              <a:buFont typeface="Arial" panose="020B0604020202020204" pitchFamily="34" charset="0"/>
              <a:buChar char="•"/>
            </a:pPr>
            <a:r>
              <a:rPr lang="en-US" sz="3100" dirty="0">
                <a:effectLst/>
                <a:latin typeface="Bookman Old Style" panose="02050604050505020204" pitchFamily="18" charset="0"/>
                <a:cs typeface="Arial Narrow" panose="020B0604020202020204" pitchFamily="34" charset="0"/>
              </a:rPr>
              <a:t>Whether you’ll need estimates for repairs?</a:t>
            </a:r>
          </a:p>
          <a:p>
            <a:endParaRPr lang="en-AF" dirty="0"/>
          </a:p>
        </p:txBody>
      </p:sp>
    </p:spTree>
    <p:extLst>
      <p:ext uri="{BB962C8B-B14F-4D97-AF65-F5344CB8AC3E}">
        <p14:creationId xmlns:p14="http://schemas.microsoft.com/office/powerpoint/2010/main" val="21185088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1BF396-B2ED-4B31-93FF-120F6D9F8786}"/>
              </a:ext>
            </a:extLst>
          </p:cNvPr>
          <p:cNvSpPr>
            <a:spLocks noGrp="1"/>
          </p:cNvSpPr>
          <p:nvPr>
            <p:ph idx="1"/>
          </p:nvPr>
        </p:nvSpPr>
        <p:spPr>
          <a:xfrm>
            <a:off x="1069848" y="814039"/>
            <a:ext cx="10058400" cy="5358161"/>
          </a:xfrm>
        </p:spPr>
        <p:txBody>
          <a:bodyPr/>
          <a:lstStyle/>
          <a:p>
            <a:pPr marL="0" indent="0" algn="just">
              <a:lnSpc>
                <a:spcPct val="150000"/>
              </a:lnSpc>
              <a:buNone/>
            </a:pPr>
            <a:r>
              <a:rPr lang="en-US" sz="2000" b="1" dirty="0">
                <a:effectLst/>
                <a:latin typeface="Bookman Old Style" panose="02050604050505020204" pitchFamily="18" charset="0"/>
                <a:cs typeface="Arial Narrow" panose="020B0604020202020204" pitchFamily="34" charset="0"/>
              </a:rPr>
              <a:t>Step 2- Prepare all the necessary documentation required:-Prepare</a:t>
            </a:r>
            <a:r>
              <a:rPr lang="en-US" sz="2000" dirty="0">
                <a:effectLst/>
                <a:latin typeface="Bookman Old Style" panose="02050604050505020204" pitchFamily="18" charset="0"/>
                <a:cs typeface="Arial Narrow" panose="020B0604020202020204" pitchFamily="34" charset="0"/>
              </a:rPr>
              <a:t> all the </a:t>
            </a:r>
            <a:r>
              <a:rPr lang="en-US" sz="2000" b="1" dirty="0">
                <a:solidFill>
                  <a:srgbClr val="FF0000"/>
                </a:solidFill>
                <a:effectLst/>
                <a:latin typeface="Bookman Old Style" panose="02050604050505020204" pitchFamily="18" charset="0"/>
                <a:cs typeface="Arial Narrow" panose="020B0604020202020204" pitchFamily="34" charset="0"/>
              </a:rPr>
              <a:t>documents in place</a:t>
            </a:r>
            <a:r>
              <a:rPr lang="en-US" sz="2000" dirty="0">
                <a:effectLst/>
                <a:latin typeface="Bookman Old Style" panose="02050604050505020204" pitchFamily="18" charset="0"/>
                <a:cs typeface="Arial Narrow" panose="020B0604020202020204" pitchFamily="34" charset="0"/>
              </a:rPr>
              <a:t> to ensure a </a:t>
            </a:r>
            <a:r>
              <a:rPr lang="en-US" sz="2000" b="1" dirty="0">
                <a:solidFill>
                  <a:srgbClr val="FF0000"/>
                </a:solidFill>
                <a:effectLst/>
                <a:latin typeface="Bookman Old Style" panose="02050604050505020204" pitchFamily="18" charset="0"/>
                <a:cs typeface="Arial Narrow" panose="020B0604020202020204" pitchFamily="34" charset="0"/>
              </a:rPr>
              <a:t>quick and efficient processing time</a:t>
            </a:r>
            <a:r>
              <a:rPr lang="en-US" sz="2000" dirty="0">
                <a:effectLst/>
                <a:latin typeface="Bookman Old Style" panose="02050604050505020204" pitchFamily="18" charset="0"/>
                <a:cs typeface="Arial Narrow" panose="020B0604020202020204" pitchFamily="34" charset="0"/>
              </a:rPr>
              <a:t>. You must keep copies of all the documents and bills related to the incident. Write down detailed notes following conversations about the incident for example </a:t>
            </a:r>
            <a:r>
              <a:rPr lang="en-US" sz="2000" b="1" dirty="0">
                <a:solidFill>
                  <a:srgbClr val="FF0000"/>
                </a:solidFill>
                <a:effectLst/>
                <a:latin typeface="Bookman Old Style" panose="02050604050505020204" pitchFamily="18" charset="0"/>
                <a:cs typeface="Arial Narrow" panose="020B0604020202020204" pitchFamily="34" charset="0"/>
              </a:rPr>
              <a:t>indicating the time</a:t>
            </a:r>
            <a:r>
              <a:rPr lang="en-US" sz="2000" dirty="0">
                <a:effectLst/>
                <a:latin typeface="Bookman Old Style" panose="02050604050505020204" pitchFamily="18" charset="0"/>
                <a:cs typeface="Arial Narrow" panose="020B0604020202020204" pitchFamily="34" charset="0"/>
              </a:rPr>
              <a:t>, </a:t>
            </a:r>
            <a:r>
              <a:rPr lang="en-US" sz="2000" b="1" dirty="0">
                <a:solidFill>
                  <a:srgbClr val="FF0000"/>
                </a:solidFill>
                <a:effectLst/>
                <a:latin typeface="Bookman Old Style" panose="02050604050505020204" pitchFamily="18" charset="0"/>
                <a:cs typeface="Arial Narrow" panose="020B0604020202020204" pitchFamily="34" charset="0"/>
              </a:rPr>
              <a:t>date</a:t>
            </a:r>
            <a:r>
              <a:rPr lang="en-US" sz="2000" dirty="0">
                <a:effectLst/>
                <a:latin typeface="Bookman Old Style" panose="02050604050505020204" pitchFamily="18" charset="0"/>
                <a:cs typeface="Arial Narrow" panose="020B0604020202020204" pitchFamily="34" charset="0"/>
              </a:rPr>
              <a:t>, and </a:t>
            </a:r>
            <a:r>
              <a:rPr lang="en-US" sz="2000" b="1" dirty="0">
                <a:solidFill>
                  <a:srgbClr val="FF0000"/>
                </a:solidFill>
                <a:effectLst/>
                <a:latin typeface="Bookman Old Style" panose="02050604050505020204" pitchFamily="18" charset="0"/>
                <a:cs typeface="Arial Narrow" panose="020B0604020202020204" pitchFamily="34" charset="0"/>
              </a:rPr>
              <a:t>the people you spoke to during the incident</a:t>
            </a:r>
            <a:r>
              <a:rPr lang="en-US" sz="2000" dirty="0">
                <a:effectLst/>
                <a:latin typeface="Bookman Old Style" panose="02050604050505020204" pitchFamily="18" charset="0"/>
                <a:cs typeface="Arial Narrow" panose="020B0604020202020204" pitchFamily="34" charset="0"/>
              </a:rPr>
              <a:t>. </a:t>
            </a:r>
          </a:p>
          <a:p>
            <a:pPr algn="just">
              <a:lnSpc>
                <a:spcPct val="150000"/>
              </a:lnSpc>
            </a:pPr>
            <a:r>
              <a:rPr lang="en-US" sz="2000" dirty="0">
                <a:effectLst/>
                <a:latin typeface="Bookman Old Style" panose="02050604050505020204" pitchFamily="18" charset="0"/>
                <a:cs typeface="Arial Narrow" panose="020B0604020202020204" pitchFamily="34" charset="0"/>
              </a:rPr>
              <a:t>NB: Sometimes your insurer may require additional documents to enable them to process your claim. Make sure you avail all the necessary documents. </a:t>
            </a:r>
          </a:p>
          <a:p>
            <a:endParaRPr lang="en-AF" dirty="0"/>
          </a:p>
        </p:txBody>
      </p:sp>
    </p:spTree>
    <p:extLst>
      <p:ext uri="{BB962C8B-B14F-4D97-AF65-F5344CB8AC3E}">
        <p14:creationId xmlns:p14="http://schemas.microsoft.com/office/powerpoint/2010/main" val="2511703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BF3DC9-50D8-0C93-864A-EB086E394C01}"/>
              </a:ext>
            </a:extLst>
          </p:cNvPr>
          <p:cNvSpPr>
            <a:spLocks noGrp="1"/>
          </p:cNvSpPr>
          <p:nvPr>
            <p:ph idx="1"/>
          </p:nvPr>
        </p:nvSpPr>
        <p:spPr>
          <a:xfrm>
            <a:off x="1069848" y="992459"/>
            <a:ext cx="10058400" cy="5179741"/>
          </a:xfrm>
        </p:spPr>
        <p:txBody>
          <a:bodyPr>
            <a:normAutofit fontScale="92500" lnSpcReduction="10000"/>
          </a:bodyPr>
          <a:lstStyle/>
          <a:p>
            <a:pPr marL="0" indent="0" algn="just">
              <a:lnSpc>
                <a:spcPct val="150000"/>
              </a:lnSpc>
              <a:buNone/>
            </a:pPr>
            <a:r>
              <a:rPr lang="en-US" sz="2400" b="1" dirty="0">
                <a:effectLst/>
                <a:latin typeface="Bookman Old Style" panose="02050604050505020204" pitchFamily="18" charset="0"/>
                <a:cs typeface="Arial Narrow" panose="020B0604020202020204" pitchFamily="34" charset="0"/>
              </a:rPr>
              <a:t>Step 3 </a:t>
            </a:r>
          </a:p>
          <a:p>
            <a:pPr marL="0" indent="0" algn="just">
              <a:lnSpc>
                <a:spcPct val="150000"/>
              </a:lnSpc>
              <a:buNone/>
            </a:pPr>
            <a:r>
              <a:rPr lang="en-US" sz="2400" dirty="0">
                <a:effectLst/>
                <a:latin typeface="Bookman Old Style" panose="02050604050505020204" pitchFamily="18" charset="0"/>
                <a:cs typeface="Arial Narrow" panose="020B0604020202020204" pitchFamily="34" charset="0"/>
              </a:rPr>
              <a:t>After your claim has been acknowledged and registered by your insurer, </a:t>
            </a:r>
            <a:r>
              <a:rPr lang="en-US" sz="2400" b="1" dirty="0">
                <a:solidFill>
                  <a:srgbClr val="FF0000"/>
                </a:solidFill>
                <a:effectLst/>
                <a:latin typeface="Bookman Old Style" panose="02050604050505020204" pitchFamily="18" charset="0"/>
                <a:cs typeface="Arial Narrow" panose="020B0604020202020204" pitchFamily="34" charset="0"/>
              </a:rPr>
              <a:t>get a reference or claim number </a:t>
            </a:r>
            <a:r>
              <a:rPr lang="en-US" sz="2400" dirty="0">
                <a:effectLst/>
                <a:latin typeface="Bookman Old Style" panose="02050604050505020204" pitchFamily="18" charset="0"/>
                <a:cs typeface="Arial Narrow" panose="020B0604020202020204" pitchFamily="34" charset="0"/>
              </a:rPr>
              <a:t>from the insurer so that you can track the claim. </a:t>
            </a:r>
          </a:p>
          <a:p>
            <a:pPr marL="0" indent="0" algn="just">
              <a:lnSpc>
                <a:spcPct val="150000"/>
              </a:lnSpc>
              <a:buNone/>
            </a:pPr>
            <a:r>
              <a:rPr lang="en-US" sz="2400" b="1" dirty="0">
                <a:effectLst/>
                <a:latin typeface="Bookman Old Style" panose="02050604050505020204" pitchFamily="18" charset="0"/>
                <a:cs typeface="Arial Narrow" panose="020B0604020202020204" pitchFamily="34" charset="0"/>
              </a:rPr>
              <a:t>Step 4 </a:t>
            </a:r>
          </a:p>
          <a:p>
            <a:pPr marL="0" indent="0" algn="just">
              <a:lnSpc>
                <a:spcPct val="150000"/>
              </a:lnSpc>
              <a:buNone/>
            </a:pPr>
            <a:r>
              <a:rPr lang="en-US" sz="2400" dirty="0">
                <a:effectLst/>
                <a:latin typeface="Bookman Old Style" panose="02050604050505020204" pitchFamily="18" charset="0"/>
                <a:cs typeface="Arial Narrow" panose="020B0604020202020204" pitchFamily="34" charset="0"/>
              </a:rPr>
              <a:t>After filing the claim, </a:t>
            </a:r>
            <a:r>
              <a:rPr lang="en-US" sz="2400" b="1" dirty="0">
                <a:solidFill>
                  <a:srgbClr val="FF0000"/>
                </a:solidFill>
                <a:effectLst/>
                <a:latin typeface="Bookman Old Style" panose="02050604050505020204" pitchFamily="18" charset="0"/>
                <a:cs typeface="Arial Narrow" panose="020B0604020202020204" pitchFamily="34" charset="0"/>
              </a:rPr>
              <a:t>an assessor may be appointed to assess the loss or damage and confirm that the claim </a:t>
            </a:r>
            <a:r>
              <a:rPr lang="en-US" sz="2400" dirty="0">
                <a:effectLst/>
                <a:latin typeface="Bookman Old Style" panose="02050604050505020204" pitchFamily="18" charset="0"/>
                <a:cs typeface="Arial Narrow" panose="020B0604020202020204" pitchFamily="34" charset="0"/>
              </a:rPr>
              <a:t>is valid. An assessor will typically take into account the </a:t>
            </a:r>
            <a:r>
              <a:rPr lang="en-US" sz="2400" b="1" dirty="0">
                <a:solidFill>
                  <a:srgbClr val="7030A0"/>
                </a:solidFill>
                <a:effectLst/>
                <a:latin typeface="Bookman Old Style" panose="02050604050505020204" pitchFamily="18" charset="0"/>
                <a:cs typeface="Arial Narrow" panose="020B0604020202020204" pitchFamily="34" charset="0"/>
              </a:rPr>
              <a:t>whole sum insured </a:t>
            </a:r>
            <a:r>
              <a:rPr lang="en-US" sz="2400" dirty="0">
                <a:effectLst/>
                <a:latin typeface="Bookman Old Style" panose="02050604050505020204" pitchFamily="18" charset="0"/>
                <a:cs typeface="Arial Narrow" panose="020B0604020202020204" pitchFamily="34" charset="0"/>
              </a:rPr>
              <a:t>to determine the amount to be paid for the specific damaged or lost item by the insurance company. </a:t>
            </a:r>
          </a:p>
          <a:p>
            <a:endParaRPr lang="en-AF" dirty="0"/>
          </a:p>
        </p:txBody>
      </p:sp>
    </p:spTree>
    <p:extLst>
      <p:ext uri="{BB962C8B-B14F-4D97-AF65-F5344CB8AC3E}">
        <p14:creationId xmlns:p14="http://schemas.microsoft.com/office/powerpoint/2010/main" val="22634266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11FEE8-8408-2374-7EBE-2BB62F8CCC40}"/>
              </a:ext>
            </a:extLst>
          </p:cNvPr>
          <p:cNvSpPr>
            <a:spLocks noGrp="1"/>
          </p:cNvSpPr>
          <p:nvPr>
            <p:ph idx="1"/>
          </p:nvPr>
        </p:nvSpPr>
        <p:spPr>
          <a:xfrm>
            <a:off x="1069848" y="791737"/>
            <a:ext cx="10058400" cy="5380463"/>
          </a:xfrm>
        </p:spPr>
        <p:txBody>
          <a:bodyPr/>
          <a:lstStyle/>
          <a:p>
            <a:pPr marL="0" indent="0" algn="just">
              <a:buNone/>
            </a:pPr>
            <a:r>
              <a:rPr lang="en-US" sz="2400" b="1" dirty="0">
                <a:effectLst/>
                <a:latin typeface="Bookman Old Style" panose="02050604050505020204" pitchFamily="18" charset="0"/>
                <a:cs typeface="Arial Narrow" panose="020B0604020202020204" pitchFamily="34" charset="0"/>
              </a:rPr>
              <a:t>Considerations for making a claim</a:t>
            </a:r>
            <a:endParaRPr lang="en-US" sz="2400" b="1" dirty="0">
              <a:latin typeface="Bookman Old Style" panose="02050604050505020204" pitchFamily="18" charset="0"/>
              <a:cs typeface="Arial Narrow" panose="020B0604020202020204" pitchFamily="34" charset="0"/>
            </a:endParaRPr>
          </a:p>
          <a:p>
            <a:pPr algn="just"/>
            <a:r>
              <a:rPr lang="en-US" sz="2400" dirty="0">
                <a:effectLst/>
                <a:latin typeface="Bookman Old Style" panose="02050604050505020204" pitchFamily="18" charset="0"/>
                <a:cs typeface="Arial Narrow" panose="020B0604020202020204" pitchFamily="34" charset="0"/>
              </a:rPr>
              <a:t>1. You can only claim if you have </a:t>
            </a:r>
            <a:r>
              <a:rPr lang="en-US" sz="2400" b="1" dirty="0">
                <a:solidFill>
                  <a:srgbClr val="7030A0"/>
                </a:solidFill>
                <a:effectLst/>
                <a:latin typeface="Bookman Old Style" panose="02050604050505020204" pitchFamily="18" charset="0"/>
                <a:cs typeface="Arial Narrow" panose="020B0604020202020204" pitchFamily="34" charset="0"/>
              </a:rPr>
              <a:t>a valid active insurance policy</a:t>
            </a:r>
            <a:r>
              <a:rPr lang="en-US" sz="2400" dirty="0">
                <a:effectLst/>
                <a:latin typeface="Bookman Old Style" panose="02050604050505020204" pitchFamily="18" charset="0"/>
                <a:cs typeface="Arial Narrow" panose="020B0604020202020204" pitchFamily="34" charset="0"/>
              </a:rPr>
              <a:t>. </a:t>
            </a:r>
          </a:p>
          <a:p>
            <a:pPr marL="0" indent="0" algn="just">
              <a:buNone/>
            </a:pPr>
            <a:endParaRPr lang="en-US" sz="2400" dirty="0">
              <a:effectLst/>
              <a:latin typeface="Bookman Old Style" panose="02050604050505020204" pitchFamily="18" charset="0"/>
              <a:cs typeface="Arial Narrow" panose="020B0604020202020204" pitchFamily="34" charset="0"/>
            </a:endParaRPr>
          </a:p>
          <a:p>
            <a:pPr algn="just"/>
            <a:r>
              <a:rPr lang="en-US" sz="2400" dirty="0">
                <a:effectLst/>
                <a:latin typeface="Bookman Old Style" panose="02050604050505020204" pitchFamily="18" charset="0"/>
                <a:cs typeface="Arial Narrow" panose="020B0604020202020204" pitchFamily="34" charset="0"/>
              </a:rPr>
              <a:t>2. When </a:t>
            </a:r>
            <a:r>
              <a:rPr lang="en-US" sz="2400" b="1" dirty="0">
                <a:solidFill>
                  <a:srgbClr val="7030A0"/>
                </a:solidFill>
                <a:effectLst/>
                <a:latin typeface="Bookman Old Style" panose="02050604050505020204" pitchFamily="18" charset="0"/>
                <a:cs typeface="Arial Narrow" panose="020B0604020202020204" pitchFamily="34" charset="0"/>
              </a:rPr>
              <a:t>you are involved in a situation that has led to a loss that you think your insurance company may help you with</a:t>
            </a:r>
            <a:r>
              <a:rPr lang="en-US" sz="2400" dirty="0">
                <a:effectLst/>
                <a:latin typeface="Bookman Old Style" panose="02050604050505020204" pitchFamily="18" charset="0"/>
                <a:cs typeface="Arial Narrow" panose="020B0604020202020204" pitchFamily="34" charset="0"/>
              </a:rPr>
              <a:t>. For example, car accidents, fire, death, sickness , etc. </a:t>
            </a:r>
          </a:p>
          <a:p>
            <a:endParaRPr lang="en-AF" dirty="0"/>
          </a:p>
        </p:txBody>
      </p:sp>
    </p:spTree>
    <p:extLst>
      <p:ext uri="{BB962C8B-B14F-4D97-AF65-F5344CB8AC3E}">
        <p14:creationId xmlns:p14="http://schemas.microsoft.com/office/powerpoint/2010/main" val="24078528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8616A-C76B-62DE-C60F-3D98A46DC110}"/>
              </a:ext>
            </a:extLst>
          </p:cNvPr>
          <p:cNvSpPr>
            <a:spLocks noGrp="1"/>
          </p:cNvSpPr>
          <p:nvPr>
            <p:ph type="title"/>
          </p:nvPr>
        </p:nvSpPr>
        <p:spPr>
          <a:xfrm>
            <a:off x="980637" y="127793"/>
            <a:ext cx="10828503" cy="853514"/>
          </a:xfrm>
        </p:spPr>
        <p:txBody>
          <a:bodyPr>
            <a:normAutofit/>
          </a:bodyPr>
          <a:lstStyle/>
          <a:p>
            <a:pPr algn="just"/>
            <a:r>
              <a:rPr lang="en-US" sz="2400" b="1" dirty="0">
                <a:effectLst/>
                <a:latin typeface="Arial Narrow" panose="020B0604020202020204" pitchFamily="34" charset="0"/>
                <a:cs typeface="Arial Narrow" panose="020B0604020202020204" pitchFamily="34" charset="0"/>
              </a:rPr>
              <a:t>Circumstances Where Your Claim May Not be Paid.</a:t>
            </a:r>
            <a:endParaRPr lang="en-AF" sz="2400" dirty="0"/>
          </a:p>
        </p:txBody>
      </p:sp>
      <p:sp>
        <p:nvSpPr>
          <p:cNvPr id="3" name="Content Placeholder 2">
            <a:extLst>
              <a:ext uri="{FF2B5EF4-FFF2-40B4-BE49-F238E27FC236}">
                <a16:creationId xmlns:a16="http://schemas.microsoft.com/office/drawing/2014/main" id="{C2DDFC1B-137C-36D2-CBE8-F8205E3F3120}"/>
              </a:ext>
            </a:extLst>
          </p:cNvPr>
          <p:cNvSpPr>
            <a:spLocks noGrp="1"/>
          </p:cNvSpPr>
          <p:nvPr>
            <p:ph idx="1"/>
          </p:nvPr>
        </p:nvSpPr>
        <p:spPr>
          <a:xfrm>
            <a:off x="446049" y="1137424"/>
            <a:ext cx="11452301" cy="5430644"/>
          </a:xfrm>
        </p:spPr>
        <p:txBody>
          <a:bodyPr>
            <a:normAutofit fontScale="25000" lnSpcReduction="20000"/>
          </a:bodyPr>
          <a:lstStyle/>
          <a:p>
            <a:pPr marL="742950" indent="-742950" algn="just">
              <a:lnSpc>
                <a:spcPct val="120000"/>
              </a:lnSpc>
              <a:buFont typeface="+mj-lt"/>
              <a:buAutoNum type="arabicPeriod"/>
            </a:pPr>
            <a:r>
              <a:rPr lang="en-US" sz="9600" dirty="0">
                <a:effectLst/>
                <a:latin typeface="Bookman Old Style" panose="02050604050505020204" pitchFamily="18" charset="0"/>
                <a:cs typeface="Arial Narrow" panose="020B0604020202020204" pitchFamily="34" charset="0"/>
              </a:rPr>
              <a:t>If the loss you are reporting is not covered under your insurance policy. </a:t>
            </a:r>
          </a:p>
          <a:p>
            <a:pPr marL="742950" indent="-742950" algn="just">
              <a:lnSpc>
                <a:spcPct val="120000"/>
              </a:lnSpc>
              <a:buFont typeface="+mj-lt"/>
              <a:buAutoNum type="arabicPeriod"/>
            </a:pPr>
            <a:r>
              <a:rPr lang="en-US" sz="9600" dirty="0">
                <a:effectLst/>
                <a:latin typeface="Bookman Old Style" panose="02050604050505020204" pitchFamily="18" charset="0"/>
                <a:cs typeface="Arial Narrow" panose="020B0604020202020204" pitchFamily="34" charset="0"/>
              </a:rPr>
              <a:t> If you have not provided the necessary documents that support your claim or to enable the insurance company to process the claim. </a:t>
            </a:r>
          </a:p>
          <a:p>
            <a:pPr marL="742950" indent="-742950" algn="just">
              <a:lnSpc>
                <a:spcPct val="120000"/>
              </a:lnSpc>
              <a:buFont typeface="+mj-lt"/>
              <a:buAutoNum type="arabicPeriod"/>
            </a:pPr>
            <a:r>
              <a:rPr lang="en-US" sz="9600" dirty="0">
                <a:effectLst/>
                <a:latin typeface="Bookman Old Style" panose="02050604050505020204" pitchFamily="18" charset="0"/>
                <a:cs typeface="Arial Narrow" panose="020B0604020202020204" pitchFamily="34" charset="0"/>
              </a:rPr>
              <a:t>If your policy was not enforced</a:t>
            </a:r>
            <a:r>
              <a:rPr lang="en-US" sz="9600" dirty="0">
                <a:solidFill>
                  <a:srgbClr val="FF0000"/>
                </a:solidFill>
                <a:effectLst/>
                <a:latin typeface="Bookman Old Style" panose="02050604050505020204" pitchFamily="18" charset="0"/>
                <a:cs typeface="Arial Narrow" panose="020B0604020202020204" pitchFamily="34" charset="0"/>
              </a:rPr>
              <a:t>(active) </a:t>
            </a:r>
            <a:r>
              <a:rPr lang="en-US" sz="9600" dirty="0">
                <a:effectLst/>
                <a:latin typeface="Bookman Old Style" panose="02050604050505020204" pitchFamily="18" charset="0"/>
                <a:cs typeface="Arial Narrow" panose="020B0604020202020204" pitchFamily="34" charset="0"/>
              </a:rPr>
              <a:t>by the time what you are claiming happened </a:t>
            </a:r>
          </a:p>
          <a:p>
            <a:pPr marL="742950" indent="-742950" algn="just">
              <a:lnSpc>
                <a:spcPct val="120000"/>
              </a:lnSpc>
              <a:buFont typeface="+mj-lt"/>
              <a:buAutoNum type="arabicPeriod"/>
            </a:pPr>
            <a:r>
              <a:rPr lang="en-US" sz="9600" dirty="0">
                <a:effectLst/>
                <a:latin typeface="Bookman Old Style" panose="02050604050505020204" pitchFamily="18" charset="0"/>
                <a:cs typeface="Arial Narrow" panose="020B0604020202020204" pitchFamily="34" charset="0"/>
              </a:rPr>
              <a:t>If your policy is invalid because you deliberately or carelessly withheld information or misled your insurers </a:t>
            </a:r>
          </a:p>
          <a:p>
            <a:pPr marL="742950" indent="-742950" algn="just">
              <a:lnSpc>
                <a:spcPct val="120000"/>
              </a:lnSpc>
              <a:buFont typeface="+mj-lt"/>
              <a:buAutoNum type="arabicPeriod"/>
            </a:pPr>
            <a:r>
              <a:rPr lang="en-US" sz="9600" dirty="0">
                <a:effectLst/>
                <a:latin typeface="Bookman Old Style" panose="02050604050505020204" pitchFamily="18" charset="0"/>
                <a:cs typeface="Arial Narrow" panose="020B0604020202020204" pitchFamily="34" charset="0"/>
              </a:rPr>
              <a:t>If the policy is invalid because you did not tell the truth when you applied for insurance or failed to disclose something it could affect your claim. </a:t>
            </a:r>
          </a:p>
          <a:p>
            <a:endParaRPr lang="en-AF" dirty="0"/>
          </a:p>
        </p:txBody>
      </p:sp>
    </p:spTree>
    <p:extLst>
      <p:ext uri="{BB962C8B-B14F-4D97-AF65-F5344CB8AC3E}">
        <p14:creationId xmlns:p14="http://schemas.microsoft.com/office/powerpoint/2010/main" val="112955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D13B7A-4C96-F782-D4EB-808CBB108318}"/>
              </a:ext>
            </a:extLst>
          </p:cNvPr>
          <p:cNvSpPr>
            <a:spLocks noGrp="1"/>
          </p:cNvSpPr>
          <p:nvPr>
            <p:ph idx="1"/>
          </p:nvPr>
        </p:nvSpPr>
        <p:spPr>
          <a:xfrm>
            <a:off x="838200" y="800100"/>
            <a:ext cx="10515600" cy="5376863"/>
          </a:xfrm>
        </p:spPr>
        <p:txBody>
          <a:bodyPr>
            <a:normAutofit fontScale="85000" lnSpcReduction="20000"/>
          </a:bodyPr>
          <a:lstStyle/>
          <a:p>
            <a:pPr algn="just"/>
            <a:r>
              <a:rPr lang="en-US" sz="2400" b="1" u="none" strike="noStrike" dirty="0">
                <a:solidFill>
                  <a:srgbClr val="09161E"/>
                </a:solidFill>
                <a:effectLst/>
                <a:latin typeface="Bookman Old Style" panose="02050604050505020204" pitchFamily="18" charset="0"/>
                <a:cs typeface="Arial Narrow" panose="020B0604020202020204" pitchFamily="34" charset="0"/>
              </a:rPr>
              <a:t>Stolen Products:-</a:t>
            </a:r>
            <a:r>
              <a:rPr lang="en-US" sz="2400" u="none" strike="noStrike" dirty="0">
                <a:solidFill>
                  <a:srgbClr val="09161E"/>
                </a:solidFill>
                <a:effectLst/>
                <a:latin typeface="Bookman Old Style" panose="02050604050505020204" pitchFamily="18" charset="0"/>
                <a:cs typeface="Arial Narrow" panose="020B0604020202020204" pitchFamily="34" charset="0"/>
              </a:rPr>
              <a:t>Sometimes, packages are stolen while </a:t>
            </a:r>
            <a:r>
              <a:rPr lang="en-US" sz="2400" u="none" strike="noStrike" dirty="0" err="1">
                <a:solidFill>
                  <a:srgbClr val="09161E"/>
                </a:solidFill>
                <a:effectLst/>
                <a:latin typeface="Bookman Old Style" panose="02050604050505020204" pitchFamily="18" charset="0"/>
                <a:cs typeface="Arial Narrow" panose="020B0604020202020204" pitchFamily="34" charset="0"/>
              </a:rPr>
              <a:t>en</a:t>
            </a:r>
            <a:r>
              <a:rPr lang="en-US" sz="2400" u="none" strike="noStrike" dirty="0">
                <a:solidFill>
                  <a:srgbClr val="09161E"/>
                </a:solidFill>
                <a:effectLst/>
                <a:latin typeface="Bookman Old Style" panose="02050604050505020204" pitchFamily="18" charset="0"/>
                <a:cs typeface="Arial Narrow" panose="020B0604020202020204" pitchFamily="34" charset="0"/>
              </a:rPr>
              <a:t> route to their next destination. When shipping internationally, you never know how many people will come into contact with your packages. In addition, shipping by sea </a:t>
            </a:r>
            <a:r>
              <a:rPr lang="en-US" sz="2400" dirty="0">
                <a:solidFill>
                  <a:srgbClr val="09161E"/>
                </a:solidFill>
                <a:latin typeface="Bookman Old Style" panose="02050604050505020204" pitchFamily="18" charset="0"/>
                <a:cs typeface="Arial Narrow" panose="020B0604020202020204" pitchFamily="34" charset="0"/>
              </a:rPr>
              <a:t>has</a:t>
            </a:r>
            <a:r>
              <a:rPr lang="en-US" sz="2400" u="none" strike="noStrike" dirty="0">
                <a:solidFill>
                  <a:srgbClr val="09161E"/>
                </a:solidFill>
                <a:effectLst/>
                <a:latin typeface="Bookman Old Style" panose="02050604050505020204" pitchFamily="18" charset="0"/>
                <a:cs typeface="Arial Narrow" panose="020B0604020202020204" pitchFamily="34" charset="0"/>
              </a:rPr>
              <a:t> one of the highest risks of theft, so it’s best to protect your cargo at all times.</a:t>
            </a:r>
          </a:p>
          <a:p>
            <a:pPr marL="0" indent="0" algn="just">
              <a:buNone/>
            </a:pPr>
            <a:endParaRPr lang="en-US" sz="2400" u="none" strike="noStrike" dirty="0">
              <a:solidFill>
                <a:srgbClr val="09161E"/>
              </a:solidFill>
              <a:effectLst/>
              <a:latin typeface="Bookman Old Style" panose="02050604050505020204" pitchFamily="18" charset="0"/>
              <a:cs typeface="Arial Narrow" panose="020B0604020202020204" pitchFamily="34" charset="0"/>
            </a:endParaRPr>
          </a:p>
          <a:p>
            <a:pPr algn="just"/>
            <a:r>
              <a:rPr lang="en-US" sz="2400" b="1" u="none" strike="noStrike" dirty="0">
                <a:solidFill>
                  <a:srgbClr val="09161E"/>
                </a:solidFill>
                <a:effectLst/>
                <a:highlight>
                  <a:srgbClr val="FFFF00"/>
                </a:highlight>
                <a:latin typeface="Bookman Old Style" panose="02050604050505020204" pitchFamily="18" charset="0"/>
                <a:cs typeface="Arial Narrow" panose="020B0604020202020204" pitchFamily="34" charset="0"/>
              </a:rPr>
              <a:t>General Average:-</a:t>
            </a:r>
            <a:r>
              <a:rPr lang="en-US" sz="2400" b="1" i="0" u="none" strike="noStrike" dirty="0">
                <a:solidFill>
                  <a:srgbClr val="0F1E32"/>
                </a:solidFill>
                <a:effectLst/>
                <a:highlight>
                  <a:srgbClr val="FFFF00"/>
                </a:highlight>
                <a:latin typeface="Bookman Old Style" panose="02050604050505020204" pitchFamily="18" charset="0"/>
              </a:rPr>
              <a:t> </a:t>
            </a:r>
            <a:r>
              <a:rPr lang="en-US" sz="2400" i="0" u="none" strike="noStrike" dirty="0">
                <a:solidFill>
                  <a:srgbClr val="0F1E32"/>
                </a:solidFill>
                <a:effectLst/>
                <a:highlight>
                  <a:srgbClr val="FFFF00"/>
                </a:highlight>
                <a:latin typeface="Bookman Old Style" panose="02050604050505020204" pitchFamily="18" charset="0"/>
              </a:rPr>
              <a:t>General Average is a long-established principle of the Maritime Law which requires contribution from all whose goods were saved to the losses of those whose goods were sacrificed at time of common peril.</a:t>
            </a:r>
          </a:p>
          <a:p>
            <a:pPr marL="0" indent="0" algn="just">
              <a:buNone/>
            </a:pPr>
            <a:r>
              <a:rPr lang="en-US" sz="2400" b="0" i="0" u="none" strike="noStrike" dirty="0">
                <a:solidFill>
                  <a:srgbClr val="000000"/>
                </a:solidFill>
                <a:effectLst/>
                <a:latin typeface="Bookman Old Style" panose="02050604050505020204" pitchFamily="18" charset="0"/>
              </a:rPr>
              <a:t>Once a vessel owner declares General Average, a neutral third-party (the General Average adjuster) appointed by the vessel owner, will determine the applicable costs owed to and by each stakeholder involved in the vessel voyage. The adjuster will determine which </a:t>
            </a:r>
            <a:r>
              <a:rPr lang="en-US" sz="2400" b="0" i="0" u="none" strike="noStrike" dirty="0">
                <a:solidFill>
                  <a:srgbClr val="FF0000"/>
                </a:solidFill>
                <a:effectLst/>
                <a:latin typeface="Bookman Old Style" panose="02050604050505020204" pitchFamily="18" charset="0"/>
              </a:rPr>
              <a:t>losses qualify for General Average</a:t>
            </a:r>
            <a:r>
              <a:rPr lang="en-US" sz="2400" b="0" i="0" u="none" strike="noStrike" dirty="0">
                <a:solidFill>
                  <a:srgbClr val="000000"/>
                </a:solidFill>
                <a:effectLst/>
                <a:latin typeface="Bookman Old Style" panose="02050604050505020204" pitchFamily="18" charset="0"/>
              </a:rPr>
              <a:t>, </a:t>
            </a:r>
            <a:r>
              <a:rPr lang="en-US" sz="2400" b="0" i="0" u="none" strike="noStrike" dirty="0">
                <a:solidFill>
                  <a:srgbClr val="7030A0"/>
                </a:solidFill>
                <a:effectLst/>
                <a:latin typeface="Bookman Old Style" panose="02050604050505020204" pitchFamily="18" charset="0"/>
              </a:rPr>
              <a:t>total costs of the incident</a:t>
            </a:r>
            <a:r>
              <a:rPr lang="en-US" sz="2400" b="0" i="0" u="none" strike="noStrike" dirty="0">
                <a:solidFill>
                  <a:srgbClr val="000000"/>
                </a:solidFill>
                <a:effectLst/>
                <a:latin typeface="Bookman Old Style" panose="02050604050505020204" pitchFamily="18" charset="0"/>
              </a:rPr>
              <a:t>, as well as the </a:t>
            </a:r>
            <a:r>
              <a:rPr lang="en-US" sz="2400" b="0" i="0" u="none" strike="noStrike" dirty="0">
                <a:solidFill>
                  <a:srgbClr val="00B050"/>
                </a:solidFill>
                <a:effectLst/>
                <a:latin typeface="Bookman Old Style" panose="02050604050505020204" pitchFamily="18" charset="0"/>
              </a:rPr>
              <a:t>amount each party </a:t>
            </a:r>
            <a:r>
              <a:rPr lang="en-US" sz="2400" b="0" i="0" u="none" strike="noStrike" dirty="0">
                <a:solidFill>
                  <a:srgbClr val="000000"/>
                </a:solidFill>
                <a:effectLst/>
                <a:latin typeface="Bookman Old Style" panose="02050604050505020204" pitchFamily="18" charset="0"/>
              </a:rPr>
              <a:t>owes, etc. </a:t>
            </a:r>
          </a:p>
          <a:p>
            <a:pPr marL="0" indent="0" algn="just">
              <a:buNone/>
            </a:pPr>
            <a:r>
              <a:rPr lang="en-US" sz="2400" b="0" i="0" u="none" strike="noStrike" dirty="0">
                <a:solidFill>
                  <a:srgbClr val="000000"/>
                </a:solidFill>
                <a:effectLst/>
                <a:latin typeface="Bookman Old Style" panose="02050604050505020204" pitchFamily="18" charset="0"/>
              </a:rPr>
              <a:t>After the maritime incident stakeholders with cargo/cargoes aboard the ship will need to provide General Average guarantees. Any affected cargo will not be released to the cargo owner until the General Average guarantee has been provided. </a:t>
            </a:r>
          </a:p>
          <a:p>
            <a:pPr marL="0" indent="0" algn="just">
              <a:buNone/>
            </a:pPr>
            <a:r>
              <a:rPr lang="en-US" sz="2400" b="0" i="0" u="none" strike="noStrike" dirty="0">
                <a:solidFill>
                  <a:srgbClr val="000000"/>
                </a:solidFill>
                <a:effectLst/>
                <a:latin typeface="Bookman Old Style" panose="02050604050505020204" pitchFamily="18" charset="0"/>
              </a:rPr>
              <a:t>Cargo owners carrying cargo insurance should notify their Underwriters immediately so the guarantee is paid by the Insurance Company or will be faced with making payment on their own. </a:t>
            </a:r>
          </a:p>
          <a:p>
            <a:pPr algn="just"/>
            <a:endParaRPr lang="en-US" sz="2400" i="0" u="none" strike="noStrike" dirty="0">
              <a:solidFill>
                <a:srgbClr val="0F1E32"/>
              </a:solidFill>
              <a:effectLst/>
              <a:latin typeface="Bookman Old Style" panose="02050604050505020204" pitchFamily="18" charset="0"/>
            </a:endParaRPr>
          </a:p>
          <a:p>
            <a:endParaRPr lang="en-AF" sz="2400" dirty="0"/>
          </a:p>
          <a:p>
            <a:endParaRPr lang="en-AF" dirty="0"/>
          </a:p>
        </p:txBody>
      </p:sp>
    </p:spTree>
    <p:extLst>
      <p:ext uri="{BB962C8B-B14F-4D97-AF65-F5344CB8AC3E}">
        <p14:creationId xmlns:p14="http://schemas.microsoft.com/office/powerpoint/2010/main" val="32179708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9FE0F9-C03B-3170-81DE-221100DB5F33}"/>
              </a:ext>
            </a:extLst>
          </p:cNvPr>
          <p:cNvSpPr>
            <a:spLocks noGrp="1"/>
          </p:cNvSpPr>
          <p:nvPr>
            <p:ph idx="1"/>
          </p:nvPr>
        </p:nvSpPr>
        <p:spPr>
          <a:xfrm>
            <a:off x="1069848" y="947854"/>
            <a:ext cx="10058400" cy="5224346"/>
          </a:xfrm>
        </p:spPr>
        <p:txBody>
          <a:bodyPr/>
          <a:lstStyle/>
          <a:p>
            <a:pPr marL="0" indent="0">
              <a:buNone/>
            </a:pPr>
            <a:r>
              <a:rPr lang="en-US" sz="2000" dirty="0">
                <a:effectLst/>
                <a:latin typeface="Bookman Old Style" panose="02050604050505020204" pitchFamily="18" charset="0"/>
                <a:cs typeface="Arial Narrow" panose="020B0604020202020204" pitchFamily="34" charset="0"/>
              </a:rPr>
              <a:t>6. If there is an </a:t>
            </a:r>
            <a:r>
              <a:rPr lang="en-US" sz="2000" dirty="0">
                <a:effectLst/>
                <a:highlight>
                  <a:srgbClr val="FFFF00"/>
                </a:highlight>
                <a:latin typeface="Bookman Old Style" panose="02050604050505020204" pitchFamily="18" charset="0"/>
                <a:cs typeface="Arial Narrow" panose="020B0604020202020204" pitchFamily="34" charset="0"/>
              </a:rPr>
              <a:t>exclusion/exemption, limitation or disclaimer </a:t>
            </a:r>
            <a:r>
              <a:rPr lang="en-US" sz="2000" dirty="0">
                <a:effectLst/>
                <a:latin typeface="Bookman Old Style" panose="02050604050505020204" pitchFamily="18" charset="0"/>
                <a:cs typeface="Arial Narrow" panose="020B0604020202020204" pitchFamily="34" charset="0"/>
              </a:rPr>
              <a:t>clause in the policy it means that you can’t claim for what ‘s happened. </a:t>
            </a:r>
          </a:p>
          <a:p>
            <a:pPr algn="just"/>
            <a:r>
              <a:rPr lang="en-US" dirty="0"/>
              <a:t>E</a:t>
            </a:r>
            <a:r>
              <a:rPr lang="en-AF" dirty="0"/>
              <a:t>.g </a:t>
            </a:r>
            <a:r>
              <a:rPr lang="en-AF" dirty="0">
                <a:latin typeface="Bookman Old Style" panose="02050604050505020204" pitchFamily="18" charset="0"/>
              </a:rPr>
              <a:t>The insurance policy has a clause that </a:t>
            </a:r>
            <a:r>
              <a:rPr lang="en-US" dirty="0">
                <a:solidFill>
                  <a:srgbClr val="333333"/>
                </a:solidFill>
                <a:latin typeface="Bookman Old Style" panose="02050604050505020204" pitchFamily="18" charset="0"/>
              </a:rPr>
              <a:t>e</a:t>
            </a:r>
            <a:r>
              <a:rPr lang="en-US" b="0" i="0" u="none" strike="noStrike" dirty="0">
                <a:solidFill>
                  <a:srgbClr val="333333"/>
                </a:solidFill>
                <a:effectLst/>
                <a:latin typeface="Bookman Old Style" panose="02050604050505020204" pitchFamily="18" charset="0"/>
              </a:rPr>
              <a:t>xcludes liability for specific events that are identified in the contract as cases of ‘force majeure.</a:t>
            </a:r>
          </a:p>
          <a:p>
            <a:pPr algn="just"/>
            <a:r>
              <a:rPr lang="en-AF" dirty="0">
                <a:latin typeface="Bookman Old Style" panose="02050604050505020204" pitchFamily="18" charset="0"/>
              </a:rPr>
              <a:t>The insurance policy has a clause that </a:t>
            </a:r>
            <a:r>
              <a:rPr lang="en-US" dirty="0">
                <a:solidFill>
                  <a:srgbClr val="333333"/>
                </a:solidFill>
                <a:latin typeface="Bookman Old Style" panose="02050604050505020204" pitchFamily="18" charset="0"/>
              </a:rPr>
              <a:t>e</a:t>
            </a:r>
            <a:r>
              <a:rPr lang="en-US" b="0" i="0" u="none" strike="noStrike" dirty="0">
                <a:solidFill>
                  <a:srgbClr val="333333"/>
                </a:solidFill>
                <a:effectLst/>
                <a:latin typeface="Bookman Old Style" panose="02050604050505020204" pitchFamily="18" charset="0"/>
              </a:rPr>
              <a:t>xcludes liability by specifying a time limit within which the insured must make a claim or a notice of breach.</a:t>
            </a:r>
          </a:p>
          <a:p>
            <a:pPr algn="just"/>
            <a:r>
              <a:rPr lang="en-AF" dirty="0">
                <a:latin typeface="Bookman Old Style" panose="02050604050505020204" pitchFamily="18" charset="0"/>
              </a:rPr>
              <a:t>The insurance policy has a clause that </a:t>
            </a:r>
            <a:r>
              <a:rPr lang="en-US" dirty="0">
                <a:solidFill>
                  <a:srgbClr val="333333"/>
                </a:solidFill>
                <a:latin typeface="Bookman Old Style" panose="02050604050505020204" pitchFamily="18" charset="0"/>
              </a:rPr>
              <a:t>e</a:t>
            </a:r>
            <a:r>
              <a:rPr lang="en-US" b="0" i="0" u="none" strike="noStrike" dirty="0">
                <a:solidFill>
                  <a:srgbClr val="333333"/>
                </a:solidFill>
                <a:effectLst/>
                <a:latin typeface="Bookman Old Style" panose="02050604050505020204" pitchFamily="18" charset="0"/>
              </a:rPr>
              <a:t>xcludes liability by specifying how much can be paid in damages.</a:t>
            </a:r>
          </a:p>
          <a:p>
            <a:pPr algn="just"/>
            <a:endParaRPr lang="en-US" b="0" i="0" u="none" strike="noStrike" dirty="0">
              <a:solidFill>
                <a:srgbClr val="333333"/>
              </a:solidFill>
              <a:effectLst/>
              <a:latin typeface="Bookman Old Style" panose="02050604050505020204" pitchFamily="18" charset="0"/>
            </a:endParaRPr>
          </a:p>
          <a:p>
            <a:pPr algn="just"/>
            <a:endParaRPr lang="en-AF" dirty="0">
              <a:latin typeface="Bookman Old Style" panose="02050604050505020204" pitchFamily="18" charset="0"/>
            </a:endParaRPr>
          </a:p>
        </p:txBody>
      </p:sp>
    </p:spTree>
    <p:extLst>
      <p:ext uri="{BB962C8B-B14F-4D97-AF65-F5344CB8AC3E}">
        <p14:creationId xmlns:p14="http://schemas.microsoft.com/office/powerpoint/2010/main" val="26685020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C31F39-82C7-A46F-8308-909EEA0D68C3}"/>
              </a:ext>
            </a:extLst>
          </p:cNvPr>
          <p:cNvSpPr>
            <a:spLocks noGrp="1"/>
          </p:cNvSpPr>
          <p:nvPr>
            <p:ph idx="1"/>
          </p:nvPr>
        </p:nvSpPr>
        <p:spPr>
          <a:xfrm>
            <a:off x="1069848" y="847493"/>
            <a:ext cx="10058400" cy="5324707"/>
          </a:xfrm>
        </p:spPr>
        <p:txBody>
          <a:bodyPr>
            <a:normAutofit fontScale="92500" lnSpcReduction="10000"/>
          </a:bodyPr>
          <a:lstStyle/>
          <a:p>
            <a:pPr marL="0" indent="0" algn="just">
              <a:lnSpc>
                <a:spcPct val="120000"/>
              </a:lnSpc>
              <a:buNone/>
            </a:pPr>
            <a:r>
              <a:rPr lang="en-US" sz="2400" dirty="0">
                <a:effectLst/>
                <a:latin typeface="Bookman Old Style" panose="02050604050505020204" pitchFamily="18" charset="0"/>
                <a:cs typeface="Arial Narrow" panose="020B0604020202020204" pitchFamily="34" charset="0"/>
              </a:rPr>
              <a:t>7. If you have missed some installments of your premiums. </a:t>
            </a:r>
          </a:p>
          <a:p>
            <a:pPr marL="0" indent="0" algn="just">
              <a:lnSpc>
                <a:spcPct val="120000"/>
              </a:lnSpc>
              <a:buNone/>
            </a:pPr>
            <a:r>
              <a:rPr lang="en-US" sz="2400" dirty="0">
                <a:latin typeface="Bookman Old Style" panose="02050604050505020204" pitchFamily="18" charset="0"/>
                <a:cs typeface="Arial Narrow" panose="020B0604020202020204" pitchFamily="34" charset="0"/>
              </a:rPr>
              <a:t>8. </a:t>
            </a:r>
            <a:r>
              <a:rPr lang="en-US" sz="2400" dirty="0">
                <a:effectLst/>
                <a:latin typeface="Bookman Old Style" panose="02050604050505020204" pitchFamily="18" charset="0"/>
                <a:cs typeface="Arial Narrow" panose="020B0604020202020204" pitchFamily="34" charset="0"/>
              </a:rPr>
              <a:t>If you exaggerate the claim and you try to claim for more than you should. </a:t>
            </a:r>
          </a:p>
          <a:p>
            <a:pPr marL="0" indent="0" algn="just">
              <a:lnSpc>
                <a:spcPct val="120000"/>
              </a:lnSpc>
              <a:buNone/>
            </a:pPr>
            <a:r>
              <a:rPr lang="en-US" sz="2400" dirty="0">
                <a:effectLst/>
                <a:latin typeface="Bookman Old Style" panose="02050604050505020204" pitchFamily="18" charset="0"/>
                <a:cs typeface="Arial Narrow" panose="020B0604020202020204" pitchFamily="34" charset="0"/>
              </a:rPr>
              <a:t>9. If you did not inform your insurer about a change in your circumstances. </a:t>
            </a:r>
            <a:r>
              <a:rPr lang="en-US" sz="2000" i="0" u="none" strike="noStrike" dirty="0">
                <a:effectLst/>
                <a:latin typeface="Bookman Old Style" panose="02050604050505020204" pitchFamily="18" charset="0"/>
              </a:rPr>
              <a:t>These changes may include moving to a </a:t>
            </a:r>
            <a:r>
              <a:rPr lang="en-US" sz="2000" b="1" i="0" u="none" strike="noStrike" dirty="0">
                <a:effectLst/>
                <a:latin typeface="Bookman Old Style" panose="02050604050505020204" pitchFamily="18" charset="0"/>
              </a:rPr>
              <a:t>new address</a:t>
            </a:r>
            <a:r>
              <a:rPr lang="en-US" sz="2000" i="0" u="none" strike="noStrike" dirty="0">
                <a:effectLst/>
                <a:latin typeface="Bookman Old Style" panose="02050604050505020204" pitchFamily="18" charset="0"/>
              </a:rPr>
              <a:t>, </a:t>
            </a:r>
            <a:r>
              <a:rPr lang="en-US" sz="2000" b="1" i="0" u="none" strike="noStrike" dirty="0">
                <a:effectLst/>
                <a:latin typeface="Bookman Old Style" panose="02050604050505020204" pitchFamily="18" charset="0"/>
              </a:rPr>
              <a:t>making alterations to your property </a:t>
            </a:r>
            <a:r>
              <a:rPr lang="en-US" sz="2000" b="1" i="0" u="none" strike="noStrike" dirty="0" err="1">
                <a:effectLst/>
                <a:latin typeface="Bookman Old Style" panose="02050604050505020204" pitchFamily="18" charset="0"/>
              </a:rPr>
              <a:t>e.g</a:t>
            </a:r>
            <a:r>
              <a:rPr lang="en-US" sz="2000" b="1" i="0" u="none" strike="noStrike" dirty="0">
                <a:effectLst/>
                <a:latin typeface="Bookman Old Style" panose="02050604050505020204" pitchFamily="18" charset="0"/>
              </a:rPr>
              <a:t> adding a cover to the steering wheel</a:t>
            </a:r>
            <a:r>
              <a:rPr lang="en-US" sz="2000" i="0" u="none" strike="noStrike" dirty="0">
                <a:effectLst/>
                <a:latin typeface="Bookman Old Style" panose="02050604050505020204" pitchFamily="18" charset="0"/>
              </a:rPr>
              <a:t>, </a:t>
            </a:r>
            <a:r>
              <a:rPr lang="en-US" sz="2000" b="1" i="0" u="none" strike="noStrike" dirty="0">
                <a:effectLst/>
                <a:latin typeface="Bookman Old Style" panose="02050604050505020204" pitchFamily="18" charset="0"/>
              </a:rPr>
              <a:t>experiencing a driving license suspension</a:t>
            </a:r>
            <a:r>
              <a:rPr lang="en-US" sz="2000" i="0" u="none" strike="noStrike" dirty="0">
                <a:effectLst/>
                <a:latin typeface="Bookman Old Style" panose="02050604050505020204" pitchFamily="18" charset="0"/>
              </a:rPr>
              <a:t>, or </a:t>
            </a:r>
            <a:r>
              <a:rPr lang="en-US" sz="2000" b="1" i="0" u="none" strike="noStrike" dirty="0">
                <a:effectLst/>
                <a:latin typeface="Bookman Old Style" panose="02050604050505020204" pitchFamily="18" charset="0"/>
              </a:rPr>
              <a:t>adding modifications to your car</a:t>
            </a:r>
            <a:r>
              <a:rPr lang="en-US" sz="2000" i="0" u="none" strike="noStrike" dirty="0">
                <a:effectLst/>
                <a:latin typeface="Bookman Old Style" panose="02050604050505020204" pitchFamily="18" charset="0"/>
              </a:rPr>
              <a:t>. Similarly, in the case of business insurance, changes such as </a:t>
            </a:r>
            <a:r>
              <a:rPr lang="en-US" sz="2000" b="1" i="0" u="none" strike="noStrike" dirty="0">
                <a:solidFill>
                  <a:srgbClr val="7030A0"/>
                </a:solidFill>
                <a:effectLst/>
                <a:latin typeface="Bookman Old Style" panose="02050604050505020204" pitchFamily="18" charset="0"/>
              </a:rPr>
              <a:t>introducing new services</a:t>
            </a:r>
            <a:r>
              <a:rPr lang="en-US" sz="2000" i="0" u="none" strike="noStrike" dirty="0">
                <a:effectLst/>
                <a:latin typeface="Bookman Old Style" panose="02050604050505020204" pitchFamily="18" charset="0"/>
              </a:rPr>
              <a:t>, </a:t>
            </a:r>
            <a:r>
              <a:rPr lang="en-US" sz="2000" b="1" i="0" u="none" strike="noStrike" dirty="0">
                <a:solidFill>
                  <a:srgbClr val="7030A0"/>
                </a:solidFill>
                <a:effectLst/>
                <a:latin typeface="Bookman Old Style" panose="02050604050505020204" pitchFamily="18" charset="0"/>
              </a:rPr>
              <a:t>engaging contractors</a:t>
            </a:r>
            <a:r>
              <a:rPr lang="en-US" sz="2000" i="0" u="none" strike="noStrike" dirty="0">
                <a:effectLst/>
                <a:latin typeface="Bookman Old Style" panose="02050604050505020204" pitchFamily="18" charset="0"/>
              </a:rPr>
              <a:t>, </a:t>
            </a:r>
            <a:r>
              <a:rPr lang="en-US" sz="2000" b="1" i="0" u="none" strike="noStrike" dirty="0">
                <a:solidFill>
                  <a:srgbClr val="7030A0"/>
                </a:solidFill>
                <a:effectLst/>
                <a:latin typeface="Bookman Old Style" panose="02050604050505020204" pitchFamily="18" charset="0"/>
              </a:rPr>
              <a:t>increasing turnover activity</a:t>
            </a:r>
            <a:r>
              <a:rPr lang="en-US" sz="2000" i="0" u="none" strike="noStrike" dirty="0">
                <a:effectLst/>
                <a:latin typeface="Bookman Old Style" panose="02050604050505020204" pitchFamily="18" charset="0"/>
              </a:rPr>
              <a:t>, or </a:t>
            </a:r>
            <a:r>
              <a:rPr lang="en-US" sz="2000" b="1" i="0" u="none" strike="noStrike" dirty="0">
                <a:solidFill>
                  <a:srgbClr val="7030A0"/>
                </a:solidFill>
                <a:effectLst/>
                <a:latin typeface="Bookman Old Style" panose="02050604050505020204" pitchFamily="18" charset="0"/>
              </a:rPr>
              <a:t>purchasing additional machinery</a:t>
            </a:r>
            <a:r>
              <a:rPr lang="en-US" sz="2000" i="0" u="none" strike="noStrike" dirty="0">
                <a:effectLst/>
                <a:latin typeface="Bookman Old Style" panose="02050604050505020204" pitchFamily="18" charset="0"/>
              </a:rPr>
              <a:t>, </a:t>
            </a:r>
            <a:r>
              <a:rPr lang="en-US" sz="2000" b="1" i="0" u="none" strike="noStrike" dirty="0">
                <a:solidFill>
                  <a:srgbClr val="7030A0"/>
                </a:solidFill>
                <a:effectLst/>
                <a:latin typeface="Bookman Old Style" panose="02050604050505020204" pitchFamily="18" charset="0"/>
              </a:rPr>
              <a:t>systems</a:t>
            </a:r>
            <a:r>
              <a:rPr lang="en-US" sz="2000" i="0" u="none" strike="noStrike" dirty="0">
                <a:effectLst/>
                <a:latin typeface="Bookman Old Style" panose="02050604050505020204" pitchFamily="18" charset="0"/>
              </a:rPr>
              <a:t>, or </a:t>
            </a:r>
            <a:r>
              <a:rPr lang="en-US" sz="2000" b="1" i="0" u="none" strike="noStrike" dirty="0">
                <a:solidFill>
                  <a:srgbClr val="7030A0"/>
                </a:solidFill>
                <a:effectLst/>
                <a:latin typeface="Bookman Old Style" panose="02050604050505020204" pitchFamily="18" charset="0"/>
              </a:rPr>
              <a:t>stock</a:t>
            </a:r>
            <a:r>
              <a:rPr lang="en-US" sz="2000" i="0" u="none" strike="noStrike" dirty="0">
                <a:effectLst/>
                <a:latin typeface="Bookman Old Style" panose="02050604050505020204" pitchFamily="18" charset="0"/>
              </a:rPr>
              <a:t> can all impact your coverage</a:t>
            </a:r>
            <a:r>
              <a:rPr lang="en-US" sz="2000" b="1" i="0" u="none" strike="noStrike" dirty="0">
                <a:solidFill>
                  <a:srgbClr val="008080"/>
                </a:solidFill>
                <a:effectLst/>
                <a:latin typeface="Open Sans" panose="020B0606030504020204" pitchFamily="34" charset="0"/>
              </a:rPr>
              <a:t>.</a:t>
            </a:r>
            <a:endParaRPr lang="en-US" sz="2400" dirty="0">
              <a:effectLst/>
              <a:highlight>
                <a:srgbClr val="FFFF00"/>
              </a:highlight>
              <a:latin typeface="Bookman Old Style" panose="02050604050505020204" pitchFamily="18" charset="0"/>
              <a:cs typeface="Arial Narrow" panose="020B0604020202020204" pitchFamily="34" charset="0"/>
            </a:endParaRPr>
          </a:p>
          <a:p>
            <a:pPr marL="0" indent="0" algn="just">
              <a:lnSpc>
                <a:spcPct val="120000"/>
              </a:lnSpc>
              <a:buNone/>
            </a:pPr>
            <a:r>
              <a:rPr lang="en-US" sz="2400" dirty="0">
                <a:effectLst/>
                <a:latin typeface="Bookman Old Style" panose="02050604050505020204" pitchFamily="18" charset="0"/>
                <a:cs typeface="Arial Narrow" panose="020B0604020202020204" pitchFamily="34" charset="0"/>
              </a:rPr>
              <a:t>10. If you have not kept a certain condition in your policy. </a:t>
            </a:r>
          </a:p>
          <a:p>
            <a:pPr marL="0" indent="0" algn="just">
              <a:lnSpc>
                <a:spcPct val="120000"/>
              </a:lnSpc>
              <a:buNone/>
            </a:pPr>
            <a:r>
              <a:rPr lang="en-US" sz="2400" dirty="0">
                <a:effectLst/>
                <a:latin typeface="Bookman Old Style" panose="02050604050505020204" pitchFamily="18" charset="0"/>
                <a:cs typeface="Arial Narrow" panose="020B0604020202020204" pitchFamily="34" charset="0"/>
              </a:rPr>
              <a:t>11. If you have not followed the claims process correctly. </a:t>
            </a:r>
          </a:p>
          <a:p>
            <a:endParaRPr lang="en-AF" dirty="0"/>
          </a:p>
        </p:txBody>
      </p:sp>
    </p:spTree>
    <p:extLst>
      <p:ext uri="{BB962C8B-B14F-4D97-AF65-F5344CB8AC3E}">
        <p14:creationId xmlns:p14="http://schemas.microsoft.com/office/powerpoint/2010/main" val="14367574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7A764-2BBA-4EE2-55A9-6DEF9FC1C037}"/>
              </a:ext>
            </a:extLst>
          </p:cNvPr>
          <p:cNvSpPr>
            <a:spLocks noGrp="1"/>
          </p:cNvSpPr>
          <p:nvPr>
            <p:ph type="title"/>
          </p:nvPr>
        </p:nvSpPr>
        <p:spPr>
          <a:xfrm>
            <a:off x="838200" y="365125"/>
            <a:ext cx="10515600" cy="6078538"/>
          </a:xfrm>
        </p:spPr>
        <p:txBody>
          <a:bodyPr/>
          <a:lstStyle/>
          <a:p>
            <a:pPr algn="ctr"/>
            <a:r>
              <a:rPr lang="en-AF" b="1" dirty="0">
                <a:latin typeface="Arial Narrow" panose="020B0604020202020204" pitchFamily="34" charset="0"/>
                <a:cs typeface="Arial Narrow" panose="020B0604020202020204" pitchFamily="34" charset="0"/>
              </a:rPr>
              <a:t>THE END</a:t>
            </a:r>
          </a:p>
        </p:txBody>
      </p:sp>
    </p:spTree>
    <p:extLst>
      <p:ext uri="{BB962C8B-B14F-4D97-AF65-F5344CB8AC3E}">
        <p14:creationId xmlns:p14="http://schemas.microsoft.com/office/powerpoint/2010/main" val="1797155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E190ED-7AA5-8D9B-69B3-BF0746E44595}"/>
              </a:ext>
            </a:extLst>
          </p:cNvPr>
          <p:cNvSpPr>
            <a:spLocks noGrp="1"/>
          </p:cNvSpPr>
          <p:nvPr>
            <p:ph idx="1"/>
          </p:nvPr>
        </p:nvSpPr>
        <p:spPr>
          <a:xfrm>
            <a:off x="838200" y="125730"/>
            <a:ext cx="10515600" cy="6330826"/>
          </a:xfrm>
        </p:spPr>
        <p:txBody>
          <a:bodyPr>
            <a:noAutofit/>
          </a:bodyPr>
          <a:lstStyle/>
          <a:p>
            <a:pPr algn="just">
              <a:lnSpc>
                <a:spcPct val="120000"/>
              </a:lnSpc>
            </a:pPr>
            <a:r>
              <a:rPr lang="en-AF" sz="2400" b="1" dirty="0">
                <a:latin typeface="Bookman Old Style" panose="02050604050505020204" pitchFamily="18" charset="0"/>
                <a:cs typeface="Arial Narrow" panose="020B0604020202020204" pitchFamily="34" charset="0"/>
              </a:rPr>
              <a:t>Lagaggage recovery or compensation</a:t>
            </a:r>
            <a:r>
              <a:rPr lang="en-AF" sz="2400" dirty="0">
                <a:latin typeface="Bookman Old Style" panose="02050604050505020204" pitchFamily="18" charset="0"/>
                <a:cs typeface="Arial Narrow" panose="020B0604020202020204" pitchFamily="34" charset="0"/>
              </a:rPr>
              <a:t>:-</a:t>
            </a:r>
            <a:r>
              <a:rPr lang="en-US" sz="2400" b="0" i="0" u="none" strike="noStrike" dirty="0">
                <a:solidFill>
                  <a:srgbClr val="212529"/>
                </a:solidFill>
                <a:effectLst/>
                <a:latin typeface="Arial" panose="020B0604020202020204" pitchFamily="34" charset="0"/>
              </a:rPr>
              <a:t>  </a:t>
            </a:r>
            <a:r>
              <a:rPr lang="en-US" sz="2400" b="0" i="0" u="none" strike="noStrike" dirty="0">
                <a:solidFill>
                  <a:srgbClr val="212529"/>
                </a:solidFill>
                <a:effectLst/>
                <a:latin typeface="Bookman Old Style" panose="02050604050505020204" pitchFamily="18" charset="0"/>
              </a:rPr>
              <a:t>If your </a:t>
            </a:r>
            <a:r>
              <a:rPr lang="en-US" sz="2400" b="1" i="0" u="none" strike="noStrike" dirty="0">
                <a:solidFill>
                  <a:schemeClr val="accent5">
                    <a:lumMod val="75000"/>
                  </a:schemeClr>
                </a:solidFill>
                <a:effectLst/>
                <a:latin typeface="Bookman Old Style" panose="02050604050505020204" pitchFamily="18" charset="0"/>
              </a:rPr>
              <a:t>luggage is lost </a:t>
            </a:r>
            <a:r>
              <a:rPr lang="en-US" sz="2400" b="0" i="0" u="none" strike="noStrike" dirty="0">
                <a:solidFill>
                  <a:srgbClr val="212529"/>
                </a:solidFill>
                <a:effectLst/>
                <a:latin typeface="Bookman Old Style" panose="02050604050505020204" pitchFamily="18" charset="0"/>
              </a:rPr>
              <a:t>during a trip and cannot be located within a specified period (usually 21 days), airlines typically provide compensation for the value of the lost items. It's important to keep receipts or documentation of your belongings to support your claim.</a:t>
            </a:r>
            <a:r>
              <a:rPr lang="en-US" sz="2400" b="0" i="0" u="none" strike="noStrike" dirty="0">
                <a:solidFill>
                  <a:srgbClr val="212529"/>
                </a:solidFill>
                <a:effectLst/>
                <a:latin typeface="Arial" panose="020B0604020202020204" pitchFamily="34" charset="0"/>
              </a:rPr>
              <a:t> </a:t>
            </a:r>
          </a:p>
          <a:p>
            <a:pPr marL="0" indent="0" algn="just">
              <a:lnSpc>
                <a:spcPct val="120000"/>
              </a:lnSpc>
              <a:buNone/>
            </a:pPr>
            <a:r>
              <a:rPr lang="en-US" sz="2400" b="0" i="0" u="none" strike="noStrike" dirty="0">
                <a:solidFill>
                  <a:srgbClr val="212529"/>
                </a:solidFill>
                <a:effectLst/>
                <a:latin typeface="Bookman Old Style" panose="02050604050505020204" pitchFamily="18" charset="0"/>
              </a:rPr>
              <a:t>If the </a:t>
            </a:r>
            <a:r>
              <a:rPr lang="en-US" sz="2400" b="1" i="0" u="none" strike="noStrike" dirty="0">
                <a:solidFill>
                  <a:srgbClr val="FF0000"/>
                </a:solidFill>
                <a:effectLst/>
                <a:latin typeface="Bookman Old Style" panose="02050604050505020204" pitchFamily="18" charset="0"/>
              </a:rPr>
              <a:t>luggage is damaged during transit</a:t>
            </a:r>
            <a:r>
              <a:rPr lang="en-US" sz="2400" b="0" i="0" u="none" strike="noStrike" dirty="0">
                <a:solidFill>
                  <a:srgbClr val="212529"/>
                </a:solidFill>
                <a:effectLst/>
                <a:latin typeface="Bookman Old Style" panose="02050604050505020204" pitchFamily="18" charset="0"/>
              </a:rPr>
              <a:t>, one may be eligible for compensation to </a:t>
            </a:r>
            <a:r>
              <a:rPr lang="en-US" sz="2400" b="1" i="0" u="none" strike="noStrike" dirty="0">
                <a:solidFill>
                  <a:srgbClr val="FF0000"/>
                </a:solidFill>
                <a:effectLst/>
                <a:latin typeface="Bookman Old Style" panose="02050604050505020204" pitchFamily="18" charset="0"/>
              </a:rPr>
              <a:t>repair or replace </a:t>
            </a:r>
            <a:r>
              <a:rPr lang="en-US" sz="2400" b="0" i="0" u="none" strike="noStrike" dirty="0">
                <a:solidFill>
                  <a:srgbClr val="212529"/>
                </a:solidFill>
                <a:effectLst/>
                <a:latin typeface="Bookman Old Style" panose="02050604050505020204" pitchFamily="18" charset="0"/>
              </a:rPr>
              <a:t>the damaged items. Airlines often have specific guidelines regarding the types of damage covered and the reimbursement process.</a:t>
            </a:r>
            <a:r>
              <a:rPr lang="en-US" sz="2400" b="0" i="0" u="none" strike="noStrike" dirty="0">
                <a:solidFill>
                  <a:srgbClr val="212529"/>
                </a:solidFill>
                <a:effectLst/>
                <a:latin typeface="Arial" panose="020B0604020202020204" pitchFamily="34" charset="0"/>
              </a:rPr>
              <a:t> </a:t>
            </a:r>
          </a:p>
          <a:p>
            <a:pPr marL="0" indent="0" algn="just">
              <a:lnSpc>
                <a:spcPct val="120000"/>
              </a:lnSpc>
              <a:buNone/>
            </a:pPr>
            <a:r>
              <a:rPr lang="en-US" sz="2400" b="0" i="0" u="none" strike="noStrike" dirty="0">
                <a:solidFill>
                  <a:srgbClr val="212529"/>
                </a:solidFill>
                <a:effectLst/>
                <a:latin typeface="Bookman Old Style" panose="02050604050505020204" pitchFamily="18" charset="0"/>
              </a:rPr>
              <a:t>In the event that the </a:t>
            </a:r>
            <a:r>
              <a:rPr lang="en-US" sz="2400" b="1" i="0" u="none" strike="noStrike" dirty="0">
                <a:solidFill>
                  <a:srgbClr val="00B050"/>
                </a:solidFill>
                <a:effectLst/>
                <a:latin typeface="Bookman Old Style" panose="02050604050505020204" pitchFamily="18" charset="0"/>
              </a:rPr>
              <a:t>luggage is delayed and not returned within a reasonable timeframe</a:t>
            </a:r>
            <a:r>
              <a:rPr lang="en-US" sz="2400" b="0" i="0" u="none" strike="noStrike" dirty="0">
                <a:solidFill>
                  <a:srgbClr val="212529"/>
                </a:solidFill>
                <a:effectLst/>
                <a:latin typeface="Bookman Old Style" panose="02050604050505020204" pitchFamily="18" charset="0"/>
              </a:rPr>
              <a:t>, airlines may offer compensation for essential items one needs to purchase during the delay. This could include clothing, toiletries, and other necessities.</a:t>
            </a:r>
            <a:br>
              <a:rPr lang="en-US" sz="2400" dirty="0">
                <a:latin typeface="Bookman Old Style" panose="02050604050505020204" pitchFamily="18" charset="0"/>
              </a:rPr>
            </a:br>
            <a:endParaRPr lang="en-US" sz="2400" u="none" strike="noStrike" dirty="0">
              <a:effectLst/>
              <a:latin typeface="Bookman Old Style" panose="02050604050505020204" pitchFamily="18" charset="0"/>
              <a:cs typeface="Arial Narrow" panose="020B0604020202020204" pitchFamily="34" charset="0"/>
            </a:endParaRPr>
          </a:p>
        </p:txBody>
      </p:sp>
    </p:spTree>
    <p:extLst>
      <p:ext uri="{BB962C8B-B14F-4D97-AF65-F5344CB8AC3E}">
        <p14:creationId xmlns:p14="http://schemas.microsoft.com/office/powerpoint/2010/main" val="2939413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6464E1-2832-7290-9988-EE32A8FBC9BB}"/>
              </a:ext>
            </a:extLst>
          </p:cNvPr>
          <p:cNvSpPr>
            <a:spLocks noGrp="1"/>
          </p:cNvSpPr>
          <p:nvPr>
            <p:ph idx="1"/>
          </p:nvPr>
        </p:nvSpPr>
        <p:spPr>
          <a:xfrm>
            <a:off x="838200" y="780585"/>
            <a:ext cx="10515600" cy="5396378"/>
          </a:xfrm>
        </p:spPr>
        <p:txBody>
          <a:bodyPr>
            <a:normAutofit fontScale="85000" lnSpcReduction="10000"/>
          </a:bodyPr>
          <a:lstStyle/>
          <a:p>
            <a:pPr algn="just">
              <a:lnSpc>
                <a:spcPct val="120000"/>
              </a:lnSpc>
            </a:pPr>
            <a:r>
              <a:rPr lang="en-US" sz="2600" b="1" dirty="0">
                <a:latin typeface="Bookman Old Style" panose="02050604050505020204" pitchFamily="18" charset="0"/>
                <a:cs typeface="Arial Narrow" panose="020B0604020202020204" pitchFamily="34" charset="0"/>
              </a:rPr>
              <a:t>Cost reimbursement in case of flight delays:-</a:t>
            </a:r>
            <a:r>
              <a:rPr lang="en-US" sz="2600" dirty="0">
                <a:effectLst/>
                <a:latin typeface="Bookman Old Style" panose="02050604050505020204" pitchFamily="18" charset="0"/>
                <a:cs typeface="Arial Narrow" panose="020B0604020202020204" pitchFamily="34" charset="0"/>
              </a:rPr>
              <a:t>Delay in flights or rescheduling of flight is a common scenario during international travel. In case the aircraft is </a:t>
            </a:r>
            <a:r>
              <a:rPr lang="en-US" sz="2600" b="1" dirty="0">
                <a:effectLst/>
                <a:latin typeface="Bookman Old Style" panose="02050604050505020204" pitchFamily="18" charset="0"/>
                <a:cs typeface="Arial Narrow" panose="020B0604020202020204" pitchFamily="34" charset="0"/>
              </a:rPr>
              <a:t>delayed for more than 6 hours then the traveler can be reimbursed the amount spent on purchase of meals, refreshments etc. subject to submission of bills.</a:t>
            </a:r>
          </a:p>
          <a:p>
            <a:pPr marL="0" indent="0" algn="just">
              <a:lnSpc>
                <a:spcPct val="120000"/>
              </a:lnSpc>
              <a:buNone/>
            </a:pPr>
            <a:endParaRPr lang="en-US" sz="2600" b="1" dirty="0">
              <a:effectLst/>
              <a:latin typeface="Arial Narrow" panose="020B0604020202020204" pitchFamily="34" charset="0"/>
              <a:cs typeface="Arial Narrow" panose="020B0604020202020204" pitchFamily="34" charset="0"/>
            </a:endParaRPr>
          </a:p>
          <a:p>
            <a:pPr algn="just">
              <a:lnSpc>
                <a:spcPct val="120000"/>
              </a:lnSpc>
            </a:pPr>
            <a:r>
              <a:rPr lang="en-US" sz="2600" b="1" u="none" strike="noStrike" dirty="0">
                <a:effectLst/>
                <a:latin typeface="Bookman Old Style" panose="02050604050505020204" pitchFamily="18" charset="0"/>
                <a:cs typeface="Arial Narrow" panose="020B0604020202020204" pitchFamily="34" charset="0"/>
              </a:rPr>
              <a:t>Recovery of Passport or other important documents</a:t>
            </a:r>
            <a:r>
              <a:rPr lang="en-US" sz="2600" u="none" strike="noStrike" dirty="0">
                <a:effectLst/>
                <a:latin typeface="Bookman Old Style" panose="02050604050505020204" pitchFamily="18" charset="0"/>
                <a:cs typeface="Arial Narrow" panose="020B0604020202020204" pitchFamily="34" charset="0"/>
              </a:rPr>
              <a:t>:-In the event that the passport belonging to the insured is lost, the insured is reimbursed the actual expenses incurred in obtaining a duplicate or fresh passport.</a:t>
            </a:r>
          </a:p>
          <a:p>
            <a:pPr algn="just">
              <a:lnSpc>
                <a:spcPct val="120000"/>
              </a:lnSpc>
            </a:pPr>
            <a:endParaRPr lang="en-US" sz="2600" u="none" strike="noStrike" dirty="0">
              <a:effectLst/>
              <a:latin typeface="Bookman Old Style" panose="02050604050505020204" pitchFamily="18" charset="0"/>
              <a:cs typeface="Arial Narrow" panose="020B0604020202020204" pitchFamily="34" charset="0"/>
            </a:endParaRPr>
          </a:p>
          <a:p>
            <a:pPr algn="just">
              <a:lnSpc>
                <a:spcPct val="120000"/>
              </a:lnSpc>
            </a:pPr>
            <a:r>
              <a:rPr lang="en-US" sz="2800" u="none" strike="noStrike" dirty="0">
                <a:solidFill>
                  <a:srgbClr val="333333"/>
                </a:solidFill>
                <a:effectLst/>
                <a:latin typeface="Bookman Old Style" panose="02050604050505020204" pitchFamily="18" charset="0"/>
                <a:cs typeface="Arial Narrow" panose="020B0604020202020204" pitchFamily="34" charset="0"/>
              </a:rPr>
              <a:t>Helps protect from expensive </a:t>
            </a:r>
            <a:r>
              <a:rPr lang="en-US" sz="2800" b="1" u="none" strike="noStrike" dirty="0">
                <a:solidFill>
                  <a:srgbClr val="333333"/>
                </a:solidFill>
                <a:effectLst/>
                <a:latin typeface="Bookman Old Style" panose="02050604050505020204" pitchFamily="18" charset="0"/>
                <a:cs typeface="Arial Narrow" panose="020B0604020202020204" pitchFamily="34" charset="0"/>
              </a:rPr>
              <a:t>medical bills </a:t>
            </a:r>
            <a:r>
              <a:rPr lang="en-US" sz="2800" u="none" strike="noStrike" dirty="0">
                <a:solidFill>
                  <a:srgbClr val="333333"/>
                </a:solidFill>
                <a:effectLst/>
                <a:latin typeface="Bookman Old Style" panose="02050604050505020204" pitchFamily="18" charset="0"/>
                <a:cs typeface="Arial Narrow" panose="020B0604020202020204" pitchFamily="34" charset="0"/>
              </a:rPr>
              <a:t>in case you are injured or become ill while traveling abroad.</a:t>
            </a:r>
          </a:p>
          <a:p>
            <a:pPr algn="just">
              <a:lnSpc>
                <a:spcPct val="120000"/>
              </a:lnSpc>
            </a:pPr>
            <a:endParaRPr lang="en-AF" sz="2600" dirty="0">
              <a:latin typeface="Bookman Old Style" panose="02050604050505020204" pitchFamily="18" charset="0"/>
            </a:endParaRPr>
          </a:p>
          <a:p>
            <a:endParaRPr lang="en-AF" dirty="0"/>
          </a:p>
        </p:txBody>
      </p:sp>
    </p:spTree>
    <p:extLst>
      <p:ext uri="{BB962C8B-B14F-4D97-AF65-F5344CB8AC3E}">
        <p14:creationId xmlns:p14="http://schemas.microsoft.com/office/powerpoint/2010/main" val="2983477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301AA-0321-EC7A-977D-056FB887E053}"/>
              </a:ext>
            </a:extLst>
          </p:cNvPr>
          <p:cNvSpPr>
            <a:spLocks noGrp="1"/>
          </p:cNvSpPr>
          <p:nvPr>
            <p:ph type="title"/>
          </p:nvPr>
        </p:nvSpPr>
        <p:spPr/>
        <p:txBody>
          <a:bodyPr>
            <a:normAutofit/>
          </a:bodyPr>
          <a:lstStyle/>
          <a:p>
            <a:pPr algn="ctr"/>
            <a:r>
              <a:rPr lang="en-GB" sz="3600" b="1" dirty="0">
                <a:effectLst/>
                <a:latin typeface="Bookman Old Style" panose="02050604050505020204" pitchFamily="18" charset="0"/>
                <a:ea typeface="Arial Unicode MS" panose="020B0604020202020204" pitchFamily="34" charset="-128"/>
                <a:cs typeface="Arial Narrow" panose="020B0604020202020204" pitchFamily="34" charset="0"/>
              </a:rPr>
              <a:t>Terms used in insurance</a:t>
            </a:r>
            <a:br>
              <a:rPr lang="en-AF" sz="1800" dirty="0">
                <a:effectLst/>
                <a:latin typeface="Times New Roman" panose="02020603050405020304" pitchFamily="18" charset="0"/>
                <a:ea typeface="Times New Roman" panose="02020603050405020304" pitchFamily="18" charset="0"/>
              </a:rPr>
            </a:br>
            <a:endParaRPr lang="en-AF" dirty="0"/>
          </a:p>
        </p:txBody>
      </p:sp>
      <p:sp>
        <p:nvSpPr>
          <p:cNvPr id="3" name="Content Placeholder 2">
            <a:extLst>
              <a:ext uri="{FF2B5EF4-FFF2-40B4-BE49-F238E27FC236}">
                <a16:creationId xmlns:a16="http://schemas.microsoft.com/office/drawing/2014/main" id="{DCF09E40-A1F4-6996-3066-E2D461545FBD}"/>
              </a:ext>
            </a:extLst>
          </p:cNvPr>
          <p:cNvSpPr>
            <a:spLocks noGrp="1"/>
          </p:cNvSpPr>
          <p:nvPr>
            <p:ph idx="1"/>
          </p:nvPr>
        </p:nvSpPr>
        <p:spPr>
          <a:xfrm>
            <a:off x="1069848" y="1471961"/>
            <a:ext cx="10058400" cy="4700239"/>
          </a:xfrm>
        </p:spPr>
        <p:txBody>
          <a:bodyPr>
            <a:normAutofit/>
          </a:bodyPr>
          <a:lstStyle/>
          <a:p>
            <a:pPr algn="just"/>
            <a:r>
              <a:rPr lang="en-AF" sz="2800" b="1" kern="0" dirty="0">
                <a:effectLst/>
                <a:latin typeface="Bookman Old Style" panose="02050604050505020204" pitchFamily="18" charset="0"/>
                <a:ea typeface="Times New Roman" panose="02020603050405020304" pitchFamily="18" charset="0"/>
                <a:cs typeface="Arial Narrow" panose="020B0604020202020204" pitchFamily="34" charset="0"/>
              </a:rPr>
              <a:t>Insurance company/insurer:- </a:t>
            </a:r>
            <a:r>
              <a:rPr lang="en-US" sz="2400" b="0" i="0" u="none" strike="noStrike" dirty="0">
                <a:solidFill>
                  <a:srgbClr val="181C32"/>
                </a:solidFill>
                <a:effectLst/>
                <a:latin typeface="Bookman Old Style" panose="02050604050505020204" pitchFamily="18" charset="0"/>
              </a:rPr>
              <a:t>is a business that sells insurance policies to people or other businesses. When you buy insurance from a company, you pay them money (called a premium) to protect you from certain risks. For example, if you buy car insurance, the company will pay for damages if you get into a car accident.</a:t>
            </a:r>
            <a:endParaRPr lang="en-US" sz="2400" u="none" strike="noStrike" dirty="0">
              <a:effectLst/>
              <a:latin typeface="Bookman Old Style" panose="02050604050505020204" pitchFamily="18" charset="0"/>
              <a:cs typeface="Arial Narrow" panose="020B0604020202020204" pitchFamily="34" charset="0"/>
            </a:endParaRPr>
          </a:p>
          <a:p>
            <a:pPr algn="just"/>
            <a:r>
              <a:rPr lang="en-US" sz="2800" b="1" dirty="0">
                <a:latin typeface="Bookman Old Style" panose="02050604050505020204" pitchFamily="18" charset="0"/>
                <a:cs typeface="Arial Narrow" panose="020B0604020202020204" pitchFamily="34" charset="0"/>
              </a:rPr>
              <a:t>Insurance broker: </a:t>
            </a:r>
            <a:r>
              <a:rPr lang="en-US" sz="2400" b="0" i="0" u="none" strike="noStrike" dirty="0">
                <a:solidFill>
                  <a:srgbClr val="000000"/>
                </a:solidFill>
                <a:effectLst/>
                <a:latin typeface="Bookman Old Style" panose="02050604050505020204" pitchFamily="18" charset="0"/>
              </a:rPr>
              <a:t>a person or company that is not employed by an </a:t>
            </a:r>
            <a:r>
              <a:rPr lang="en-US" sz="2400" b="0" i="0" u="none" strike="noStrike" dirty="0">
                <a:effectLst/>
                <a:latin typeface="Bookman Old Style" panose="02050604050505020204" pitchFamily="18" charset="0"/>
                <a:hlinkClick r:id="rId2" tooltip="Definition of insurance"/>
              </a:rPr>
              <a:t>insurance</a:t>
            </a:r>
            <a:r>
              <a:rPr lang="en-US" sz="2400" b="0" i="0" u="none" strike="noStrike" dirty="0">
                <a:solidFill>
                  <a:srgbClr val="000000"/>
                </a:solidFill>
                <a:effectLst/>
                <a:latin typeface="Bookman Old Style" panose="02050604050505020204" pitchFamily="18" charset="0"/>
              </a:rPr>
              <a:t> company, that </a:t>
            </a:r>
            <a:r>
              <a:rPr lang="en-US" sz="2400" b="0" i="0" u="none" strike="noStrike" dirty="0">
                <a:effectLst/>
                <a:latin typeface="Bookman Old Style" panose="02050604050505020204" pitchFamily="18" charset="0"/>
                <a:hlinkClick r:id="rId3" tooltip="Definition of finds"/>
              </a:rPr>
              <a:t>finds</a:t>
            </a:r>
            <a:r>
              <a:rPr lang="en-US" sz="2400" b="0" i="0" u="none" strike="noStrike" dirty="0">
                <a:solidFill>
                  <a:srgbClr val="000000"/>
                </a:solidFill>
                <a:effectLst/>
                <a:latin typeface="Bookman Old Style" panose="02050604050505020204" pitchFamily="18" charset="0"/>
              </a:rPr>
              <a:t> the </a:t>
            </a:r>
            <a:r>
              <a:rPr lang="en-US" sz="2400" b="0" i="0" u="none" strike="noStrike" dirty="0">
                <a:effectLst/>
                <a:latin typeface="Bookman Old Style" panose="02050604050505020204" pitchFamily="18" charset="0"/>
                <a:hlinkClick r:id="rId4" tooltip="Definition of best"/>
              </a:rPr>
              <a:t>best</a:t>
            </a:r>
            <a:r>
              <a:rPr lang="en-US" sz="2400" b="0" i="0" u="none" strike="noStrike" dirty="0">
                <a:solidFill>
                  <a:srgbClr val="000000"/>
                </a:solidFill>
                <a:effectLst/>
                <a:latin typeface="Bookman Old Style" panose="02050604050505020204" pitchFamily="18" charset="0"/>
              </a:rPr>
              <a:t> policy for someone who </a:t>
            </a:r>
            <a:r>
              <a:rPr lang="en-US" sz="2400" b="0" i="0" u="none" strike="noStrike" dirty="0">
                <a:effectLst/>
                <a:latin typeface="Bookman Old Style" panose="02050604050505020204" pitchFamily="18" charset="0"/>
                <a:hlinkClick r:id="rId5" tooltip="Definition of wants"/>
              </a:rPr>
              <a:t>wants</a:t>
            </a:r>
            <a:r>
              <a:rPr lang="en-US" sz="2400" b="0" i="0" u="none" strike="noStrike" dirty="0">
                <a:solidFill>
                  <a:srgbClr val="000000"/>
                </a:solidFill>
                <a:effectLst/>
                <a:latin typeface="Bookman Old Style" panose="02050604050505020204" pitchFamily="18" charset="0"/>
              </a:rPr>
              <a:t> insurance</a:t>
            </a:r>
            <a:r>
              <a:rPr lang="en-US" sz="2400" u="none" strike="noStrike" dirty="0">
                <a:solidFill>
                  <a:srgbClr val="000000"/>
                </a:solidFill>
                <a:effectLst/>
                <a:latin typeface="Bookman Old Style" panose="02050604050505020204" pitchFamily="18" charset="0"/>
                <a:cs typeface="Arial Narrow" panose="020B0604020202020204" pitchFamily="34" charset="0"/>
              </a:rPr>
              <a:t>. </a:t>
            </a:r>
            <a:r>
              <a:rPr lang="en-US" sz="2400" strike="noStrike" dirty="0">
                <a:solidFill>
                  <a:srgbClr val="000000"/>
                </a:solidFill>
                <a:effectLst/>
                <a:latin typeface="Bookman Old Style" panose="02050604050505020204" pitchFamily="18" charset="0"/>
                <a:cs typeface="Arial Narrow" panose="020B0604020202020204" pitchFamily="34" charset="0"/>
              </a:rPr>
              <a:t>An insurance broker </a:t>
            </a:r>
            <a:r>
              <a:rPr lang="en-US" sz="2400" b="0" i="0" strike="noStrike" dirty="0">
                <a:solidFill>
                  <a:srgbClr val="000000"/>
                </a:solidFill>
                <a:effectLst/>
                <a:latin typeface="Bookman Old Style" panose="02050604050505020204" pitchFamily="18" charset="0"/>
              </a:rPr>
              <a:t> </a:t>
            </a:r>
            <a:r>
              <a:rPr lang="en-US" sz="2400" b="0" i="0" strike="noStrike" dirty="0">
                <a:effectLst/>
                <a:latin typeface="Bookman Old Style" panose="02050604050505020204" pitchFamily="18" charset="0"/>
                <a:hlinkClick r:id="rId6" tooltip="Definition of advises"/>
              </a:rPr>
              <a:t>advises</a:t>
            </a:r>
            <a:r>
              <a:rPr lang="en-US" sz="2400" b="0" i="0" strike="noStrike" dirty="0">
                <a:solidFill>
                  <a:srgbClr val="000000"/>
                </a:solidFill>
                <a:effectLst/>
                <a:latin typeface="Bookman Old Style" panose="02050604050505020204" pitchFamily="18" charset="0"/>
              </a:rPr>
              <a:t> people on their insurance </a:t>
            </a:r>
            <a:r>
              <a:rPr lang="en-US" sz="2400" b="0" i="0" strike="noStrike" dirty="0">
                <a:effectLst/>
                <a:latin typeface="Bookman Old Style" panose="02050604050505020204" pitchFamily="18" charset="0"/>
                <a:hlinkClick r:id="rId7" tooltip="Definition of needs"/>
              </a:rPr>
              <a:t>needs</a:t>
            </a:r>
            <a:r>
              <a:rPr lang="en-US" sz="2400" b="0" i="0" strike="noStrike" dirty="0">
                <a:solidFill>
                  <a:srgbClr val="000000"/>
                </a:solidFill>
                <a:effectLst/>
                <a:latin typeface="Bookman Old Style" panose="02050604050505020204" pitchFamily="18" charset="0"/>
              </a:rPr>
              <a:t> and </a:t>
            </a:r>
            <a:r>
              <a:rPr lang="en-US" sz="2400" b="0" i="0" strike="noStrike" dirty="0">
                <a:effectLst/>
                <a:latin typeface="Bookman Old Style" panose="02050604050505020204" pitchFamily="18" charset="0"/>
                <a:hlinkClick r:id="rId8" tooltip="Definition of negotiates"/>
              </a:rPr>
              <a:t>negotiates</a:t>
            </a:r>
            <a:r>
              <a:rPr lang="en-US" sz="2400" b="0" i="0" strike="noStrike" dirty="0">
                <a:solidFill>
                  <a:srgbClr val="000000"/>
                </a:solidFill>
                <a:effectLst/>
                <a:latin typeface="Bookman Old Style" panose="02050604050505020204" pitchFamily="18" charset="0"/>
              </a:rPr>
              <a:t> insurance </a:t>
            </a:r>
            <a:r>
              <a:rPr lang="en-US" sz="2400" b="0" i="0" strike="noStrike" dirty="0">
                <a:effectLst/>
                <a:latin typeface="Bookman Old Style" panose="02050604050505020204" pitchFamily="18" charset="0"/>
                <a:hlinkClick r:id="rId9" tooltip="Definition of contracts"/>
              </a:rPr>
              <a:t>contracts</a:t>
            </a:r>
            <a:r>
              <a:rPr lang="en-US" sz="2400" b="0" i="0" strike="noStrike" dirty="0">
                <a:solidFill>
                  <a:srgbClr val="000000"/>
                </a:solidFill>
                <a:effectLst/>
                <a:latin typeface="Bookman Old Style" panose="02050604050505020204" pitchFamily="18" charset="0"/>
              </a:rPr>
              <a:t> on their </a:t>
            </a:r>
            <a:r>
              <a:rPr lang="en-US" sz="2400" b="0" i="0" strike="noStrike" dirty="0">
                <a:effectLst/>
                <a:latin typeface="Bookman Old Style" panose="02050604050505020204" pitchFamily="18" charset="0"/>
                <a:hlinkClick r:id="rId10" tooltip="Definition of behalf"/>
              </a:rPr>
              <a:t>behalf</a:t>
            </a:r>
            <a:r>
              <a:rPr lang="en-US" sz="2400" b="0" i="0" strike="noStrike" dirty="0">
                <a:solidFill>
                  <a:srgbClr val="000000"/>
                </a:solidFill>
                <a:effectLst/>
                <a:latin typeface="Bookman Old Style" panose="02050604050505020204" pitchFamily="18" charset="0"/>
              </a:rPr>
              <a:t> with </a:t>
            </a:r>
            <a:r>
              <a:rPr lang="en-US" sz="2400" b="0" i="0" strike="noStrike" dirty="0">
                <a:effectLst/>
                <a:latin typeface="Bookman Old Style" panose="02050604050505020204" pitchFamily="18" charset="0"/>
                <a:hlinkClick r:id="rId11" tooltip="Definition of insurers"/>
              </a:rPr>
              <a:t>insurers</a:t>
            </a:r>
            <a:r>
              <a:rPr lang="en-US" sz="2400" b="0" i="0" strike="noStrike" dirty="0">
                <a:solidFill>
                  <a:srgbClr val="000000"/>
                </a:solidFill>
                <a:effectLst/>
                <a:latin typeface="Bookman Old Style" panose="02050604050505020204" pitchFamily="18" charset="0"/>
              </a:rPr>
              <a:t> in return for a </a:t>
            </a:r>
            <a:r>
              <a:rPr lang="en-US" sz="2400" b="0" i="0" strike="noStrike" dirty="0">
                <a:effectLst/>
                <a:latin typeface="Bookman Old Style" panose="02050604050505020204" pitchFamily="18" charset="0"/>
                <a:hlinkClick r:id="rId12" tooltip="Definition of fee"/>
              </a:rPr>
              <a:t>fee</a:t>
            </a:r>
            <a:r>
              <a:rPr lang="en-US" sz="2400" b="0" i="0" strike="noStrike" dirty="0">
                <a:solidFill>
                  <a:srgbClr val="000000"/>
                </a:solidFill>
                <a:effectLst/>
                <a:latin typeface="Bookman Old Style" panose="02050604050505020204" pitchFamily="18" charset="0"/>
              </a:rPr>
              <a:t> or </a:t>
            </a:r>
            <a:r>
              <a:rPr lang="en-US" sz="2400" b="0" i="0" strike="noStrike" dirty="0">
                <a:effectLst/>
                <a:latin typeface="Bookman Old Style" panose="02050604050505020204" pitchFamily="18" charset="0"/>
                <a:hlinkClick r:id="rId13" tooltip="Definition of commission"/>
              </a:rPr>
              <a:t>commission</a:t>
            </a:r>
            <a:r>
              <a:rPr lang="en-US" sz="2400" b="0" i="0" strike="noStrike" dirty="0">
                <a:effectLst/>
                <a:latin typeface="Bookman Old Style" panose="02050604050505020204" pitchFamily="18" charset="0"/>
              </a:rPr>
              <a:t>.</a:t>
            </a:r>
            <a:endParaRPr lang="en-US" sz="2800" u="none" strike="noStrike" dirty="0">
              <a:solidFill>
                <a:srgbClr val="000000"/>
              </a:solidFill>
              <a:effectLst/>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2524795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05E885-AB4F-7D23-428E-AC8FE8B1625A}"/>
              </a:ext>
            </a:extLst>
          </p:cNvPr>
          <p:cNvSpPr>
            <a:spLocks noGrp="1"/>
          </p:cNvSpPr>
          <p:nvPr>
            <p:ph idx="1"/>
          </p:nvPr>
        </p:nvSpPr>
        <p:spPr>
          <a:xfrm>
            <a:off x="838200" y="189572"/>
            <a:ext cx="10515600" cy="5987392"/>
          </a:xfrm>
        </p:spPr>
        <p:txBody>
          <a:bodyPr>
            <a:normAutofit/>
          </a:bodyPr>
          <a:lstStyle/>
          <a:p>
            <a:pPr algn="just"/>
            <a:r>
              <a:rPr lang="en-US" sz="2400" b="1" dirty="0">
                <a:effectLst/>
                <a:latin typeface="Bookman Old Style" panose="02050604050505020204" pitchFamily="18" charset="0"/>
                <a:cs typeface="Arial Narrow" panose="020B0604020202020204" pitchFamily="34" charset="0"/>
              </a:rPr>
              <a:t>Insurance policy holders/insured:-</a:t>
            </a:r>
            <a:r>
              <a:rPr lang="en-US" sz="2400" u="none" strike="noStrike" dirty="0">
                <a:solidFill>
                  <a:srgbClr val="202124"/>
                </a:solidFill>
                <a:effectLst/>
                <a:latin typeface="Bookman Old Style" panose="02050604050505020204" pitchFamily="18" charset="0"/>
                <a:cs typeface="Arial Narrow" panose="020B0604020202020204" pitchFamily="34" charset="0"/>
              </a:rPr>
              <a:t>A policyholder is </a:t>
            </a:r>
            <a:r>
              <a:rPr lang="en-US" sz="2400" u="none" strike="noStrike" dirty="0">
                <a:solidFill>
                  <a:srgbClr val="040C28"/>
                </a:solidFill>
                <a:effectLst/>
                <a:latin typeface="Bookman Old Style" panose="02050604050505020204" pitchFamily="18" charset="0"/>
                <a:cs typeface="Arial Narrow" panose="020B0604020202020204" pitchFamily="34" charset="0"/>
              </a:rPr>
              <a:t>a person who has purchased the insurance policy</a:t>
            </a:r>
            <a:r>
              <a:rPr lang="en-US" sz="2400" u="none" strike="noStrike" dirty="0">
                <a:solidFill>
                  <a:srgbClr val="202124"/>
                </a:solidFill>
                <a:effectLst/>
                <a:latin typeface="Bookman Old Style" panose="02050604050505020204" pitchFamily="18" charset="0"/>
                <a:cs typeface="Arial Narrow" panose="020B0604020202020204" pitchFamily="34" charset="0"/>
              </a:rPr>
              <a:t>. Thus a policyholder is the owner of the policy and is the name that goes into the records of the company. Most often, the policyholder is the one who is insured/covered in the policy as well. However, distinctions have been drawn between the policy holder and the insured by some scholars(see table below).</a:t>
            </a:r>
          </a:p>
          <a:p>
            <a:pPr algn="just"/>
            <a:endParaRPr lang="en-US" sz="2800" dirty="0">
              <a:effectLst/>
              <a:latin typeface="Arial Narrow" panose="020B0604020202020204" pitchFamily="34" charset="0"/>
              <a:cs typeface="Arial Narrow" panose="020B0604020202020204" pitchFamily="34" charset="0"/>
            </a:endParaRPr>
          </a:p>
          <a:p>
            <a:pPr algn="just"/>
            <a:endParaRPr lang="en-US" b="1" dirty="0">
              <a:latin typeface="Arial Narrow" panose="020B0604020202020204" pitchFamily="34" charset="0"/>
              <a:cs typeface="Arial Narrow" panose="020B0604020202020204" pitchFamily="34" charset="0"/>
            </a:endParaRPr>
          </a:p>
          <a:p>
            <a:endParaRPr lang="en-AF" dirty="0"/>
          </a:p>
        </p:txBody>
      </p:sp>
      <p:graphicFrame>
        <p:nvGraphicFramePr>
          <p:cNvPr id="2" name="Table 1">
            <a:extLst>
              <a:ext uri="{FF2B5EF4-FFF2-40B4-BE49-F238E27FC236}">
                <a16:creationId xmlns:a16="http://schemas.microsoft.com/office/drawing/2014/main" id="{53103841-8B6D-BCD5-76D3-5A7F76DB06FD}"/>
              </a:ext>
            </a:extLst>
          </p:cNvPr>
          <p:cNvGraphicFramePr>
            <a:graphicFrameLocks noGrp="1"/>
          </p:cNvGraphicFramePr>
          <p:nvPr>
            <p:extLst>
              <p:ext uri="{D42A27DB-BD31-4B8C-83A1-F6EECF244321}">
                <p14:modId xmlns:p14="http://schemas.microsoft.com/office/powerpoint/2010/main" val="1818079923"/>
              </p:ext>
            </p:extLst>
          </p:nvPr>
        </p:nvGraphicFramePr>
        <p:xfrm>
          <a:off x="1092820" y="2566452"/>
          <a:ext cx="10426390" cy="3779520"/>
        </p:xfrm>
        <a:graphic>
          <a:graphicData uri="http://schemas.openxmlformats.org/drawingml/2006/table">
            <a:tbl>
              <a:tblPr firstRow="1" firstCol="1" bandRow="1">
                <a:tableStyleId>{5C22544A-7EE6-4342-B048-85BDC9FD1C3A}</a:tableStyleId>
              </a:tblPr>
              <a:tblGrid>
                <a:gridCol w="1483112">
                  <a:extLst>
                    <a:ext uri="{9D8B030D-6E8A-4147-A177-3AD203B41FA5}">
                      <a16:colId xmlns:a16="http://schemas.microsoft.com/office/drawing/2014/main" val="1383140580"/>
                    </a:ext>
                  </a:extLst>
                </a:gridCol>
                <a:gridCol w="4834876">
                  <a:extLst>
                    <a:ext uri="{9D8B030D-6E8A-4147-A177-3AD203B41FA5}">
                      <a16:colId xmlns:a16="http://schemas.microsoft.com/office/drawing/2014/main" val="2724967568"/>
                    </a:ext>
                  </a:extLst>
                </a:gridCol>
                <a:gridCol w="4108402">
                  <a:extLst>
                    <a:ext uri="{9D8B030D-6E8A-4147-A177-3AD203B41FA5}">
                      <a16:colId xmlns:a16="http://schemas.microsoft.com/office/drawing/2014/main" val="2079033906"/>
                    </a:ext>
                  </a:extLst>
                </a:gridCol>
              </a:tblGrid>
              <a:tr h="344016">
                <a:tc>
                  <a:txBody>
                    <a:bodyPr/>
                    <a:lstStyle/>
                    <a:p>
                      <a:r>
                        <a:rPr lang="en-AF" sz="1800" kern="100" dirty="0">
                          <a:effectLst/>
                          <a:latin typeface="Bookman Old Style" panose="02050604050505020204" pitchFamily="18" charset="0"/>
                        </a:rPr>
                        <a:t>Aspects</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r>
                        <a:rPr lang="en-AF" sz="1800" kern="100" dirty="0">
                          <a:effectLst/>
                          <a:latin typeface="Bookman Old Style" panose="02050604050505020204" pitchFamily="18" charset="0"/>
                        </a:rPr>
                        <a:t>Policyholder</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r>
                        <a:rPr lang="en-AF" sz="1800" kern="100">
                          <a:effectLst/>
                          <a:latin typeface="Bookman Old Style" panose="02050604050505020204" pitchFamily="18" charset="0"/>
                        </a:rPr>
                        <a:t>Insured</a:t>
                      </a:r>
                      <a:endParaRPr lang="en-AF" sz="1800" kern="10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extLst>
                  <a:ext uri="{0D108BD9-81ED-4DB2-BD59-A6C34878D82A}">
                    <a16:rowId xmlns:a16="http://schemas.microsoft.com/office/drawing/2014/main" val="2233753958"/>
                  </a:ext>
                </a:extLst>
              </a:tr>
              <a:tr h="0">
                <a:tc>
                  <a:txBody>
                    <a:bodyPr/>
                    <a:lstStyle/>
                    <a:p>
                      <a:pPr algn="just"/>
                      <a:r>
                        <a:rPr lang="en-AF" sz="1800" kern="100" dirty="0">
                          <a:effectLst/>
                          <a:latin typeface="Bookman Old Style" panose="02050604050505020204" pitchFamily="18" charset="0"/>
                        </a:rPr>
                        <a:t>Definition</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dirty="0">
                          <a:effectLst/>
                          <a:latin typeface="Bookman Old Style" panose="02050604050505020204" pitchFamily="18" charset="0"/>
                        </a:rPr>
                        <a:t>The policyholder or policy owner is an individual who plans and buys a policy.</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a:effectLst/>
                          <a:latin typeface="Bookman Old Style" panose="02050604050505020204" pitchFamily="18" charset="0"/>
                        </a:rPr>
                        <a:t>The individual who gets life coverage against risks as per the policy is an insured person.</a:t>
                      </a:r>
                      <a:endParaRPr lang="en-AF" sz="1800" kern="10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extLst>
                  <a:ext uri="{0D108BD9-81ED-4DB2-BD59-A6C34878D82A}">
                    <a16:rowId xmlns:a16="http://schemas.microsoft.com/office/drawing/2014/main" val="2703783749"/>
                  </a:ext>
                </a:extLst>
              </a:tr>
              <a:tr h="379142">
                <a:tc>
                  <a:txBody>
                    <a:bodyPr/>
                    <a:lstStyle/>
                    <a:p>
                      <a:pPr algn="just"/>
                      <a:r>
                        <a:rPr lang="en-AF" sz="1800" kern="100">
                          <a:effectLst/>
                          <a:latin typeface="Bookman Old Style" panose="02050604050505020204" pitchFamily="18" charset="0"/>
                        </a:rPr>
                        <a:t>Objective</a:t>
                      </a:r>
                      <a:endParaRPr lang="en-AF" sz="1800" kern="10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dirty="0">
                          <a:effectLst/>
                          <a:latin typeface="Bookman Old Style" panose="02050604050505020204" pitchFamily="18" charset="0"/>
                        </a:rPr>
                        <a:t>Only if a policyholder is an insured person will the beneficiary get the entire sum assured on the death of that insured person (policyholder).</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dirty="0">
                          <a:effectLst/>
                          <a:latin typeface="Bookman Old Style" panose="02050604050505020204" pitchFamily="18" charset="0"/>
                        </a:rPr>
                        <a:t>The beneficiary receives the full coverage money on the insured person's death.</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extLst>
                  <a:ext uri="{0D108BD9-81ED-4DB2-BD59-A6C34878D82A}">
                    <a16:rowId xmlns:a16="http://schemas.microsoft.com/office/drawing/2014/main" val="2726742848"/>
                  </a:ext>
                </a:extLst>
              </a:tr>
              <a:tr h="754376">
                <a:tc>
                  <a:txBody>
                    <a:bodyPr/>
                    <a:lstStyle/>
                    <a:p>
                      <a:pPr algn="just"/>
                      <a:r>
                        <a:rPr lang="en-AF" sz="1800" kern="100">
                          <a:effectLst/>
                          <a:latin typeface="Bookman Old Style" panose="02050604050505020204" pitchFamily="18" charset="0"/>
                        </a:rPr>
                        <a:t>Role</a:t>
                      </a:r>
                      <a:endParaRPr lang="en-AF" sz="1800" kern="10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dirty="0">
                          <a:effectLst/>
                          <a:latin typeface="Bookman Old Style" panose="02050604050505020204" pitchFamily="18" charset="0"/>
                        </a:rPr>
                        <a:t>The policyholder decides the ‘</a:t>
                      </a:r>
                      <a:r>
                        <a:rPr lang="en-AF" sz="1800" u="sng" kern="100" dirty="0">
                          <a:effectLst/>
                          <a:latin typeface="Bookman Old Style" panose="02050604050505020204" pitchFamily="18" charset="0"/>
                          <a:hlinkClick r:id="rId2"/>
                        </a:rPr>
                        <a:t>nominee</a:t>
                      </a:r>
                      <a:r>
                        <a:rPr lang="en-AF" sz="1800" kern="100" dirty="0">
                          <a:effectLst/>
                          <a:latin typeface="Bookman Old Style" panose="02050604050505020204" pitchFamily="18" charset="0"/>
                        </a:rPr>
                        <a:t>’ or beneficiary.</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tc>
                  <a:txBody>
                    <a:bodyPr/>
                    <a:lstStyle/>
                    <a:p>
                      <a:pPr algn="just"/>
                      <a:r>
                        <a:rPr lang="en-AF" sz="1800" kern="100" dirty="0">
                          <a:effectLst/>
                          <a:latin typeface="Bookman Old Style" panose="02050604050505020204" pitchFamily="18" charset="0"/>
                        </a:rPr>
                        <a:t>The insured person may be the policyholder or may be decided by a policyholder.</a:t>
                      </a:r>
                      <a:endParaRPr lang="en-AF" sz="1800" kern="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95250" marR="95250" marT="95250" marB="95250" anchor="ctr"/>
                </a:tc>
                <a:extLst>
                  <a:ext uri="{0D108BD9-81ED-4DB2-BD59-A6C34878D82A}">
                    <a16:rowId xmlns:a16="http://schemas.microsoft.com/office/drawing/2014/main" val="1451731307"/>
                  </a:ext>
                </a:extLst>
              </a:tr>
            </a:tbl>
          </a:graphicData>
        </a:graphic>
      </p:graphicFrame>
    </p:spTree>
    <p:extLst>
      <p:ext uri="{BB962C8B-B14F-4D97-AF65-F5344CB8AC3E}">
        <p14:creationId xmlns:p14="http://schemas.microsoft.com/office/powerpoint/2010/main" val="1842712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5D24AD-B434-C5BF-CE39-B79BB32BC4AA}"/>
              </a:ext>
            </a:extLst>
          </p:cNvPr>
          <p:cNvSpPr>
            <a:spLocks noGrp="1"/>
          </p:cNvSpPr>
          <p:nvPr>
            <p:ph idx="1"/>
          </p:nvPr>
        </p:nvSpPr>
        <p:spPr>
          <a:xfrm>
            <a:off x="838200" y="579863"/>
            <a:ext cx="10515600" cy="5597100"/>
          </a:xfrm>
        </p:spPr>
        <p:txBody>
          <a:bodyPr>
            <a:normAutofit/>
          </a:bodyPr>
          <a:lstStyle/>
          <a:p>
            <a:pPr algn="just"/>
            <a:r>
              <a:rPr lang="en-US" sz="2400" b="1" dirty="0">
                <a:latin typeface="Bookman Old Style" panose="02050604050505020204" pitchFamily="18" charset="0"/>
                <a:cs typeface="Arial Narrow" panose="020B0604020202020204" pitchFamily="34" charset="0"/>
              </a:rPr>
              <a:t>Insurance agents</a:t>
            </a:r>
            <a:r>
              <a:rPr lang="en-US" sz="2400" dirty="0">
                <a:latin typeface="Bookman Old Style" panose="02050604050505020204" pitchFamily="18" charset="0"/>
                <a:cs typeface="Arial Narrow" panose="020B0604020202020204" pitchFamily="34" charset="0"/>
              </a:rPr>
              <a:t>:-</a:t>
            </a:r>
            <a:r>
              <a:rPr lang="en-US" sz="2400" strike="noStrike" dirty="0">
                <a:effectLst/>
                <a:latin typeface="Bookman Old Style" panose="02050604050505020204" pitchFamily="18" charset="0"/>
                <a:cs typeface="Arial Narrow" panose="020B0604020202020204" pitchFamily="34" charset="0"/>
              </a:rPr>
              <a:t>An insurance agent represents one or more </a:t>
            </a:r>
            <a:r>
              <a:rPr lang="en-US" sz="2400" dirty="0">
                <a:effectLst/>
                <a:latin typeface="Bookman Old Style" panose="02050604050505020204" pitchFamily="18" charset="0"/>
                <a:cs typeface="Arial Narrow" panose="020B0604020202020204" pitchFamily="34" charset="0"/>
                <a:hlinkClick r:id="rId2" tooltip="Business insurance for insurance agencies">
                  <a:extLst>
                    <a:ext uri="{A12FA001-AC4F-418D-AE19-62706E023703}">
                      <ahyp:hlinkClr xmlns:ahyp="http://schemas.microsoft.com/office/drawing/2018/hyperlinkcolor" val="tx"/>
                    </a:ext>
                  </a:extLst>
                </a:hlinkClick>
              </a:rPr>
              <a:t>insurance companies</a:t>
            </a:r>
            <a:r>
              <a:rPr lang="en-US" sz="2400" strike="noStrike" dirty="0">
                <a:effectLst/>
                <a:latin typeface="Bookman Old Style" panose="02050604050505020204" pitchFamily="18" charset="0"/>
                <a:cs typeface="Arial Narrow" panose="020B0604020202020204" pitchFamily="34" charset="0"/>
              </a:rPr>
              <a:t> and sells their policies for a commission. They can either work full-time at insurance sales for an agency, or as </a:t>
            </a:r>
            <a:r>
              <a:rPr lang="en-US" sz="2400" dirty="0">
                <a:effectLst/>
                <a:latin typeface="Bookman Old Style" panose="02050604050505020204" pitchFamily="18" charset="0"/>
                <a:cs typeface="Arial Narrow" panose="020B0604020202020204" pitchFamily="34" charset="0"/>
                <a:hlinkClick r:id="rId3">
                  <a:extLst>
                    <a:ext uri="{A12FA001-AC4F-418D-AE19-62706E023703}">
                      <ahyp:hlinkClr xmlns:ahyp="http://schemas.microsoft.com/office/drawing/2018/hyperlinkcolor" val="tx"/>
                    </a:ext>
                  </a:extLst>
                </a:hlinkClick>
              </a:rPr>
              <a:t>independent contractors</a:t>
            </a:r>
            <a:r>
              <a:rPr lang="en-US" sz="2400" strike="noStrike" dirty="0">
                <a:effectLst/>
                <a:latin typeface="Bookman Old Style" panose="02050604050505020204" pitchFamily="18" charset="0"/>
                <a:cs typeface="Arial Narrow" panose="020B0604020202020204" pitchFamily="34" charset="0"/>
              </a:rPr>
              <a:t>.</a:t>
            </a:r>
            <a:r>
              <a:rPr lang="en-US" sz="2400" b="0" i="0" u="none" strike="noStrike" dirty="0">
                <a:solidFill>
                  <a:srgbClr val="2B2A3A"/>
                </a:solidFill>
                <a:effectLst/>
                <a:latin typeface="Bookman Old Style" panose="02050604050505020204" pitchFamily="18" charset="0"/>
              </a:rPr>
              <a:t> </a:t>
            </a:r>
            <a:r>
              <a:rPr lang="en-US" sz="2400" u="none" strike="noStrike" dirty="0">
                <a:solidFill>
                  <a:srgbClr val="2B2A3A"/>
                </a:solidFill>
                <a:effectLst/>
                <a:latin typeface="Bookman Old Style" panose="02050604050505020204" pitchFamily="18" charset="0"/>
                <a:cs typeface="Arial Narrow" panose="020B0604020202020204" pitchFamily="34" charset="0"/>
              </a:rPr>
              <a:t>The agent has an agency agreement, or contract, with the insurer that stipulates the different types of insurance the agent is able to sell and the commission rates for each policy.</a:t>
            </a:r>
          </a:p>
          <a:p>
            <a:pPr marL="0" indent="0" algn="just">
              <a:buNone/>
            </a:pPr>
            <a:endParaRPr lang="en-US" sz="2400" u="none" strike="noStrike" dirty="0">
              <a:solidFill>
                <a:srgbClr val="2B2A3A"/>
              </a:solidFill>
              <a:effectLst/>
              <a:latin typeface="Bookman Old Style" panose="02050604050505020204" pitchFamily="18" charset="0"/>
              <a:cs typeface="Arial Narrow" panose="020B0604020202020204" pitchFamily="34" charset="0"/>
            </a:endParaRPr>
          </a:p>
          <a:p>
            <a:pPr algn="just"/>
            <a:r>
              <a:rPr lang="en-US" sz="2400" b="1" u="none" strike="noStrike" dirty="0">
                <a:effectLst/>
                <a:latin typeface="Bookman Old Style" panose="02050604050505020204" pitchFamily="18" charset="0"/>
                <a:cs typeface="Arial Narrow" panose="020B0604020202020204" pitchFamily="34" charset="0"/>
              </a:rPr>
              <a:t>Reinsurance </a:t>
            </a:r>
            <a:r>
              <a:rPr lang="en-US" sz="2400" u="none" strike="noStrike" dirty="0">
                <a:effectLst/>
                <a:latin typeface="Bookman Old Style" panose="02050604050505020204" pitchFamily="18" charset="0"/>
                <a:cs typeface="Arial Narrow" panose="020B0604020202020204" pitchFamily="34" charset="0"/>
              </a:rPr>
              <a:t>is the insurance for insurance companies. It’s a way of transferring some of the financial risk(insurance liabilities) insurance companies assume in insuring cars, homes, and businesses to another insurance company, the reinsurer.</a:t>
            </a:r>
            <a:r>
              <a:rPr lang="en-US" sz="2400" b="0" i="0" u="none" strike="noStrike" dirty="0">
                <a:solidFill>
                  <a:srgbClr val="202122"/>
                </a:solidFill>
                <a:effectLst/>
                <a:latin typeface="Bookman Old Style" panose="02050604050505020204" pitchFamily="18" charset="0"/>
              </a:rPr>
              <a:t> </a:t>
            </a:r>
          </a:p>
          <a:p>
            <a:pPr marL="0" indent="0" algn="just">
              <a:buNone/>
            </a:pPr>
            <a:endParaRPr lang="en-US" sz="2400" dirty="0">
              <a:effectLst/>
              <a:latin typeface="Bookman Old Style" panose="02050604050505020204" pitchFamily="18" charset="0"/>
              <a:cs typeface="Arial Narrow" panose="020B0604020202020204" pitchFamily="34" charset="0"/>
            </a:endParaRPr>
          </a:p>
        </p:txBody>
      </p:sp>
    </p:spTree>
    <p:extLst>
      <p:ext uri="{BB962C8B-B14F-4D97-AF65-F5344CB8AC3E}">
        <p14:creationId xmlns:p14="http://schemas.microsoft.com/office/powerpoint/2010/main" val="38654463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2155</TotalTime>
  <Words>4421</Words>
  <Application>Microsoft Macintosh PowerPoint</Application>
  <PresentationFormat>Widescreen</PresentationFormat>
  <Paragraphs>186</Paragraphs>
  <Slides>42</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42</vt:i4>
      </vt:variant>
    </vt:vector>
  </HeadingPairs>
  <TitlesOfParts>
    <vt:vector size="52" baseType="lpstr">
      <vt:lpstr>Arial</vt:lpstr>
      <vt:lpstr>Arial Narrow</vt:lpstr>
      <vt:lpstr>Bookman Old Style</vt:lpstr>
      <vt:lpstr>Calibri</vt:lpstr>
      <vt:lpstr>Calibri Light</vt:lpstr>
      <vt:lpstr>Google Sans</vt:lpstr>
      <vt:lpstr>Open Sans</vt:lpstr>
      <vt:lpstr>Times New Roman</vt:lpstr>
      <vt:lpstr>Wingdings</vt:lpstr>
      <vt:lpstr>Office Theme</vt:lpstr>
      <vt:lpstr>INSURANCE IN TRANSPORT AND LOGISTICS </vt:lpstr>
      <vt:lpstr>What is insurance?</vt:lpstr>
      <vt:lpstr>Rationale for insurance</vt:lpstr>
      <vt:lpstr>PowerPoint Presentation</vt:lpstr>
      <vt:lpstr>PowerPoint Presentation</vt:lpstr>
      <vt:lpstr>PowerPoint Presentation</vt:lpstr>
      <vt:lpstr>Terms used in insurance </vt:lpstr>
      <vt:lpstr>PowerPoint Presentation</vt:lpstr>
      <vt:lpstr>PowerPoint Presentation</vt:lpstr>
      <vt:lpstr>PowerPoint Presentation</vt:lpstr>
      <vt:lpstr>PowerPoint Presentation</vt:lpstr>
      <vt:lpstr>Function of insurance    </vt:lpstr>
      <vt:lpstr>PowerPoint Presentation</vt:lpstr>
      <vt:lpstr>Risk transfer</vt:lpstr>
      <vt:lpstr>PowerPoint Presentation</vt:lpstr>
      <vt:lpstr>Stakeholders in the insurance industry</vt:lpstr>
      <vt:lpstr>PRINCIPLES OF INSURANCE</vt:lpstr>
      <vt:lpstr>PowerPoint Presentation</vt:lpstr>
      <vt:lpstr>PowerPoint Presentation</vt:lpstr>
      <vt:lpstr>PowerPoint Presentation</vt:lpstr>
      <vt:lpstr>PowerPoint Presentation</vt:lpstr>
      <vt:lpstr>PowerPoint Presentation</vt:lpstr>
      <vt:lpstr>PowerPoint Presentation</vt:lpstr>
      <vt:lpstr> Types of insurance discussion cont </vt:lpstr>
      <vt:lpstr>Private Motor insurance</vt:lpstr>
      <vt:lpstr>Transportation/Transit insurance</vt:lpstr>
      <vt:lpstr> Key Factors to Consider When Selecting a Policy </vt:lpstr>
      <vt:lpstr>PowerPoint Presentation</vt:lpstr>
      <vt:lpstr>Information required when obtaining a cargo insurance policy</vt:lpstr>
      <vt:lpstr>Marine cargo insurance covers(Institute cargo clauses)</vt:lpstr>
      <vt:lpstr>INSURANCE CONTRACT  </vt:lpstr>
      <vt:lpstr>PowerPoint Presentation</vt:lpstr>
      <vt:lpstr>PowerPoint Presentation</vt:lpstr>
      <vt:lpstr>Insurance Claim  </vt:lpstr>
      <vt:lpstr>Steps to follow when filing a claim.</vt:lpstr>
      <vt:lpstr>PowerPoint Presentation</vt:lpstr>
      <vt:lpstr>PowerPoint Presentation</vt:lpstr>
      <vt:lpstr>PowerPoint Presentation</vt:lpstr>
      <vt:lpstr>Circumstances Where Your Claim May Not be Paid.</vt:lpstr>
      <vt:lpstr>PowerPoint Presentation</vt:lpstr>
      <vt:lpstr>PowerPoint Presentation</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IN TRANSPORT AND LOGISTICS </dc:title>
  <dc:creator>Sheila Namagembe</dc:creator>
  <cp:lastModifiedBy>sheila namagembe</cp:lastModifiedBy>
  <cp:revision>247</cp:revision>
  <dcterms:created xsi:type="dcterms:W3CDTF">2024-01-15T11:26:10Z</dcterms:created>
  <dcterms:modified xsi:type="dcterms:W3CDTF">2026-02-17T14:23:10Z</dcterms:modified>
</cp:coreProperties>
</file>