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5" r:id="rId2"/>
    <p:sldId id="351" r:id="rId3"/>
    <p:sldId id="302" r:id="rId4"/>
    <p:sldId id="303" r:id="rId5"/>
    <p:sldId id="336" r:id="rId6"/>
    <p:sldId id="337" r:id="rId7"/>
    <p:sldId id="338" r:id="rId8"/>
    <p:sldId id="339" r:id="rId9"/>
    <p:sldId id="340" r:id="rId10"/>
    <p:sldId id="341" r:id="rId11"/>
    <p:sldId id="343" r:id="rId12"/>
    <p:sldId id="344" r:id="rId13"/>
    <p:sldId id="346" r:id="rId14"/>
    <p:sldId id="347" r:id="rId15"/>
    <p:sldId id="348" r:id="rId16"/>
    <p:sldId id="349" r:id="rId17"/>
    <p:sldId id="350" r:id="rId18"/>
    <p:sldId id="352" r:id="rId19"/>
    <p:sldId id="353" r:id="rId20"/>
    <p:sldId id="354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978"/>
    <a:srgbClr val="3F5175"/>
    <a:srgbClr val="3B4C6D"/>
    <a:srgbClr val="CDBA89"/>
    <a:srgbClr val="FCB432"/>
    <a:srgbClr val="FDD183"/>
    <a:srgbClr val="C5AE75"/>
    <a:srgbClr val="E6D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1" autoAdjust="0"/>
    <p:restoredTop sz="98789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932"/>
    </p:cViewPr>
  </p:sorterViewPr>
  <p:notesViewPr>
    <p:cSldViewPr>
      <p:cViewPr>
        <p:scale>
          <a:sx n="75" d="100"/>
          <a:sy n="75" d="100"/>
        </p:scale>
        <p:origin x="-64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en-US"/>
              <a:t>Chapter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514600" y="0"/>
            <a:ext cx="434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r>
              <a:rPr lang="en-US" altLang="en-US"/>
              <a:t>Corporate Citizenship:  </a:t>
            </a:r>
            <a:br>
              <a:rPr lang="en-US" altLang="en-US"/>
            </a:br>
            <a:r>
              <a:rPr lang="en-US" altLang="en-US"/>
              <a:t>Social Responsibility, Responsiveness, and Performance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95821E2-26A8-44E0-B736-F7B68EA992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176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en-US"/>
              <a:t>Chapter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590800" y="0"/>
            <a:ext cx="426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r>
              <a:rPr lang="en-US" altLang="en-US"/>
              <a:t>Corporate Citizenship: </a:t>
            </a:r>
            <a:br>
              <a:rPr lang="en-US" altLang="en-US"/>
            </a:br>
            <a:r>
              <a:rPr lang="en-US" altLang="en-US"/>
              <a:t>Social Responsibility, Responsiveness, and Performance</a:t>
            </a:r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0724FB-EF8A-4716-816A-2043FA447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17563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Chapter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Corporate Citizenship: </a:t>
            </a:r>
            <a:br>
              <a:rPr lang="en-US" altLang="en-US" smtClean="0"/>
            </a:br>
            <a:r>
              <a:rPr lang="en-US" altLang="en-US" smtClean="0"/>
              <a:t>Social Responsibility, Responsiveness, and Performance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EFC130-107D-44F7-A159-58688C661537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717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70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Chapter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Corporate Citizenship: </a:t>
            </a:r>
            <a:br>
              <a:rPr lang="en-US" altLang="en-US" smtClean="0"/>
            </a:br>
            <a:r>
              <a:rPr lang="en-US" altLang="en-US" smtClean="0"/>
              <a:t>Social Responsibility, Responsiveness, and Performance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3606DD-3FED-4867-A7C6-A698F16D5D9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922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544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22FC-FA37-4350-A46B-8FFB72BD5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36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76EB7-E4A9-4CE1-AB71-A060BEE88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1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81000"/>
            <a:ext cx="215265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305550" cy="57451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BBAAB-C27B-49D3-8C7A-31C360D1A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603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924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83135-4247-44F7-8B23-57D33A6EE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69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2F1CB-5A0F-4F07-A1E6-D391DF96F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7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2D9A8-524E-496A-B20D-CE39ADACF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4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7D00A-454C-401D-820B-75FAF41909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70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E8DEC-6C5E-461A-AE51-D3C159877F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24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63BA-B12A-42E3-9290-754CEDD70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48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32C42-A63C-4858-9041-5960E5EFFB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74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7549F-88E8-4D20-85F9-64CDEC9C6A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E3618-7E89-4BEE-93CA-20D6150AF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93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1">
            <a:gsLst>
              <a:gs pos="0">
                <a:srgbClr val="385370"/>
              </a:gs>
              <a:gs pos="100000">
                <a:srgbClr val="1A263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A46F461-B9F6-49EE-B06F-97222565A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17"/>
          <p:cNvGrpSpPr>
            <a:grpSpLocks/>
          </p:cNvGrpSpPr>
          <p:nvPr userDrawn="1"/>
        </p:nvGrpSpPr>
        <p:grpSpPr bwMode="auto">
          <a:xfrm>
            <a:off x="-20638" y="-20638"/>
            <a:ext cx="9164638" cy="1392238"/>
            <a:chOff x="-13" y="-13"/>
            <a:chExt cx="5773" cy="877"/>
          </a:xfrm>
        </p:grpSpPr>
        <p:sp>
          <p:nvSpPr>
            <p:cNvPr id="1033" name="Rectangle 12"/>
            <p:cNvSpPr>
              <a:spLocks noChangeArrowheads="1"/>
            </p:cNvSpPr>
            <p:nvPr userDrawn="1"/>
          </p:nvSpPr>
          <p:spPr bwMode="auto">
            <a:xfrm>
              <a:off x="83" y="-13"/>
              <a:ext cx="5677" cy="253"/>
            </a:xfrm>
            <a:prstGeom prst="rect">
              <a:avLst/>
            </a:prstGeom>
            <a:solidFill>
              <a:srgbClr val="CDBA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034" name="Group 16"/>
            <p:cNvGrpSpPr>
              <a:grpSpLocks/>
            </p:cNvGrpSpPr>
            <p:nvPr userDrawn="1"/>
          </p:nvGrpSpPr>
          <p:grpSpPr bwMode="auto">
            <a:xfrm>
              <a:off x="-13" y="-13"/>
              <a:ext cx="733" cy="877"/>
              <a:chOff x="-13" y="-13"/>
              <a:chExt cx="733" cy="877"/>
            </a:xfrm>
          </p:grpSpPr>
          <p:sp>
            <p:nvSpPr>
              <p:cNvPr id="1035" name="Rectangle 8"/>
              <p:cNvSpPr>
                <a:spLocks noChangeArrowheads="1"/>
              </p:cNvSpPr>
              <p:nvPr userDrawn="1"/>
            </p:nvSpPr>
            <p:spPr bwMode="auto">
              <a:xfrm>
                <a:off x="-13" y="0"/>
                <a:ext cx="733" cy="864"/>
              </a:xfrm>
              <a:prstGeom prst="rect">
                <a:avLst/>
              </a:prstGeom>
              <a:solidFill>
                <a:srgbClr val="FDD18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9"/>
              <p:cNvSpPr>
                <a:spLocks noChangeArrowheads="1"/>
              </p:cNvSpPr>
              <p:nvPr userDrawn="1"/>
            </p:nvSpPr>
            <p:spPr bwMode="auto">
              <a:xfrm>
                <a:off x="-13" y="-13"/>
                <a:ext cx="733" cy="205"/>
              </a:xfrm>
              <a:prstGeom prst="rect">
                <a:avLst/>
              </a:prstGeom>
              <a:solidFill>
                <a:srgbClr val="FCB43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81000"/>
            <a:ext cx="7924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FDD1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5370"/>
        </a:buClr>
        <a:buSzPct val="120000"/>
        <a:buFont typeface="Wingdings" panose="05000000000000000000" pitchFamily="2" charset="2"/>
        <a:buChar char="§"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DD183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Corporate Social Responsibility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</a:t>
            </a:r>
            <a:r>
              <a:rPr lang="en-US" altLang="en-US" dirty="0" smtClean="0"/>
              <a:t>n Hospitality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257800"/>
          </a:xfrm>
        </p:spPr>
        <p:txBody>
          <a:bodyPr/>
          <a:lstStyle/>
          <a:p>
            <a:pPr marL="623888">
              <a:buClrTx/>
            </a:pPr>
            <a:r>
              <a:rPr lang="en-US" altLang="ja-JP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Friedman:</a:t>
            </a:r>
            <a:r>
              <a:rPr lang="ja-JP" altLang="en-US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“</a:t>
            </a:r>
            <a:r>
              <a:rPr lang="en-US" altLang="ja-JP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Few trends could so thoroughly undermine the very foundations of our free society as the acceptance by corporate officials of a social responsibility other than to make as much money for their stockholders as possible.</a:t>
            </a:r>
            <a:r>
              <a:rPr lang="ja-JP" altLang="en-US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”</a:t>
            </a:r>
            <a:r>
              <a:rPr lang="en-US" altLang="ja-JP" sz="3200" smtClean="0">
                <a:solidFill>
                  <a:srgbClr val="003366"/>
                </a:solidFill>
                <a:ea typeface="MS PGothic" panose="020B0600070205080204" pitchFamily="34" charset="-128"/>
              </a:rPr>
              <a:t/>
            </a:r>
            <a:br>
              <a:rPr lang="en-US" altLang="ja-JP" sz="3200" smtClean="0">
                <a:solidFill>
                  <a:srgbClr val="003366"/>
                </a:solidFill>
                <a:ea typeface="MS PGothic" panose="020B0600070205080204" pitchFamily="34" charset="-128"/>
              </a:rPr>
            </a:br>
            <a:endParaRPr lang="en-US" altLang="en-US" sz="320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76288" y="319088"/>
            <a:ext cx="7924800" cy="1447800"/>
          </a:xfrm>
        </p:spPr>
        <p:txBody>
          <a:bodyPr/>
          <a:lstStyle/>
          <a:p>
            <a:r>
              <a:rPr lang="en-US" altLang="en-US" sz="4800" smtClean="0">
                <a:solidFill>
                  <a:srgbClr val="000000"/>
                </a:solidFill>
              </a:rPr>
              <a:t>The Societal View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693025" cy="4495800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No one group of stakeholder has a priority over other groups, and corporations must balance the interests of all stakeholders.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D04B08B3-1EBB-4DB0-8310-0DC90DD7FCBA}" type="slidenum">
              <a:rPr lang="en-US" altLang="en-US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E1E87CA-6752-48F0-B0DC-D019E00DEDD6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752600"/>
          </a:xfrm>
        </p:spPr>
        <p:txBody>
          <a:bodyPr rIns="132080"/>
          <a:lstStyle/>
          <a:p>
            <a:pPr algn="ctr" eaLnBrk="1" hangingPunct="1"/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Stakeholders defined</a:t>
            </a:r>
          </a:p>
        </p:txBody>
      </p:sp>
      <p:sp>
        <p:nvSpPr>
          <p:cNvPr id="1741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As Freeman defined them, a firm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stakeholders include those who affect or are affected by the firm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goals</a:t>
            </a:r>
            <a:endParaRPr lang="en-US" altLang="ja-JP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Simply put, they include those groups that have a stake in the firm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operations 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MS PGothic" panose="020B0600070205080204" pitchFamily="34" charset="-128"/>
              </a:rPr>
              <a:t/>
            </a:r>
            <a:b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MS PGothic" panose="020B0600070205080204" pitchFamily="34" charset="-128"/>
              </a:rPr>
            </a:br>
            <a:endParaRPr lang="en-US" altLang="en-US" sz="3200" smtClean="0">
              <a:solidFill>
                <a:schemeClr val="tx2"/>
              </a:solidFill>
              <a:sym typeface="MS PGothic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0920B090-2542-4BA6-9EFA-2EA7A7E14201}" type="slidenum">
              <a:rPr lang="en-US" altLang="en-US" sz="2400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400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843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55588" y="3022600"/>
            <a:ext cx="8459787" cy="29972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success of a firm is directly related to its ability to incorporate stakeholder/constitute concerns into its business model.</a:t>
            </a: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Conflicting/competing stakeholder interests </a:t>
            </a: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50813" y="6286500"/>
            <a:ext cx="452437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27C50A8-7ED5-4D1D-B910-14F37B2F652C}" type="slidenum">
              <a:rPr lang="en-US" altLang="en-US" sz="2400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400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438150" y="1281113"/>
            <a:ext cx="82296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0">
                <a:solidFill>
                  <a:schemeClr val="tx2"/>
                </a:solidFill>
                <a:latin typeface="Calibri" panose="020F0502020204030204" pitchFamily="34" charset="0"/>
                <a:ea typeface="ヒラギノ角ゴ ProN W3" pitchFamily="-84" charset="-128"/>
                <a:sym typeface="Arial" panose="020B0604020202020204" pitchFamily="34" charset="0"/>
              </a:rPr>
              <a:t>CSR = A company's relationships with its stakeholders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97AD6D67-A4ED-4AE0-84CF-0802683CF95C}" type="slidenum">
              <a:rPr lang="en-US" altLang="en-US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9459" name="Rectangle 8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z="44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Underlying Arguments for CSR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5052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</a:t>
            </a: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Ethical</a:t>
            </a: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</a:t>
            </a: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ADE7C6E-F5B6-41D2-AEEF-ADED5E30C835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76BB260-FE0A-4758-B2B2-8C7931D91C7A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828800"/>
          </a:xfrm>
        </p:spPr>
        <p:txBody>
          <a:bodyPr rIns="132080"/>
          <a:lstStyle/>
          <a:p>
            <a:pPr algn="ctr" eaLnBrk="1" hangingPunct="1"/>
            <a:r>
              <a:rPr lang="en-US" altLang="en-US" sz="44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Moral Argument for CSR</a:t>
            </a:r>
          </a:p>
        </p:txBody>
      </p:sp>
      <p:sp>
        <p:nvSpPr>
          <p:cNvPr id="2048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52463" y="1828800"/>
            <a:ext cx="8077200" cy="4495800"/>
          </a:xfrm>
        </p:spPr>
        <p:txBody>
          <a:bodyPr rIns="132080"/>
          <a:lstStyle/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sym typeface="Arial Bold" panose="020B0704020202020204" pitchFamily="34" charset="0"/>
              </a:rPr>
              <a:t>CSR = the relationship/interdependence between a company &amp; the wider society within which it operates. </a:t>
            </a: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ja-JP" altLang="en-US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‘</a:t>
            </a:r>
            <a:r>
              <a:rPr lang="en-US" altLang="ja-JP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for profit</a:t>
            </a:r>
            <a:r>
              <a:rPr lang="ja-JP" altLang="en-US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 entities do not exist in a vacuum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: they need to be congruent with societal values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0D076FF-48B7-4260-803C-966DA2A06A67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1507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752600"/>
          </a:xfrm>
        </p:spPr>
        <p:txBody>
          <a:bodyPr rIns="132080"/>
          <a:lstStyle/>
          <a:p>
            <a:pPr algn="ctr" eaLnBrk="1" hangingPunct="1"/>
            <a:r>
              <a:rPr lang="en-US" altLang="en-US" sz="44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Rational Argument for CSR</a:t>
            </a:r>
          </a:p>
        </p:txBody>
      </p:sp>
      <p:sp>
        <p:nvSpPr>
          <p:cNvPr id="2150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76238" y="1143000"/>
            <a:ext cx="8534400" cy="5435600"/>
          </a:xfrm>
        </p:spPr>
        <p:txBody>
          <a:bodyPr rIns="132080"/>
          <a:lstStyle/>
          <a:p>
            <a:pPr marL="39688" indent="0"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 Italic" panose="020B0704020202090204" pitchFamily="34" charset="0"/>
            </a:endParaRP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sym typeface="Arial Bold" panose="020B0704020202020204" pitchFamily="34" charset="0"/>
              </a:rPr>
              <a:t>Businesses seek to maximize their performance by minimizing restrictions on operations. </a:t>
            </a: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sym typeface="Arial Bold" panose="020B0704020202020204" pitchFamily="34" charset="0"/>
              </a:rPr>
              <a:t>In today</a:t>
            </a:r>
            <a:r>
              <a:rPr lang="ja-JP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s globalizing and wired world, CSR is a means of anticipating and reflecting societal concerns to minimize operational and financial limitations on business</a:t>
            </a: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</a:rPr>
              <a:t> “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The Iron law of Social Responsibility</a:t>
            </a: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</a:rPr>
              <a:t>”</a:t>
            </a:r>
            <a:endParaRPr lang="en-US" altLang="ja-JP" sz="3200" smtClean="0">
              <a:solidFill>
                <a:schemeClr val="tx2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 eaLnBrk="1" hangingPunct="1"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sym typeface="Arial Bold" panose="020B0704020202020204" pitchFamily="34" charset="0"/>
              </a:rPr>
              <a:t>If you abuse your power, you will face societal sanctions—such as laws, fines, prohibitions, boycotts, or social activism—impact the firm</a:t>
            </a:r>
            <a:r>
              <a:rPr lang="ja-JP" altLang="en-US" sz="20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20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s strategic goals.</a:t>
            </a:r>
            <a:endParaRPr lang="en-US" altLang="ja-JP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lvl="1"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D24F819-07DC-4043-A37D-BCB175533C4B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304800" y="968375"/>
            <a:ext cx="8305800" cy="1241425"/>
          </a:xfrm>
        </p:spPr>
        <p:txBody>
          <a:bodyPr rIns="132080"/>
          <a:lstStyle/>
          <a:p>
            <a:pPr algn="ctr" eaLnBrk="1" hangingPunct="1"/>
            <a:r>
              <a:rPr lang="en-US" altLang="en-US" sz="44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Economic Argument for CSR</a:t>
            </a:r>
          </a:p>
        </p:txBody>
      </p:sp>
      <p:sp>
        <p:nvSpPr>
          <p:cNvPr id="2253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793750" y="1758950"/>
            <a:ext cx="8077200" cy="548005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cs typeface="Calibri" panose="020F0502020204030204" pitchFamily="34" charset="0"/>
              <a:sym typeface="Arial Bold Italic" panose="020B0704020202090204" pitchFamily="34" charset="0"/>
            </a:endParaRP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cs typeface="Calibri" panose="020F0502020204030204" pitchFamily="34" charset="0"/>
                <a:sym typeface="Arial Bold" panose="020B0704020202020204" pitchFamily="34" charset="0"/>
              </a:rPr>
              <a:t>Economic self-interest for business 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CSR provides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a point of differentiation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competitive market advantage and avoid moral, legal and other sanctions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a reflection of the needs and concerns of their various stakeholder groups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By doing so, a company is more likely to retain its societal legitimacy, and maximize its financial viability, over the long term.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319088"/>
            <a:ext cx="9137650" cy="523875"/>
          </a:xfrm>
          <a:prstGeom prst="rect">
            <a:avLst/>
          </a:prstGeom>
          <a:solidFill>
            <a:srgbClr val="0F406D"/>
          </a:solidFill>
          <a:ln w="9525">
            <a:solidFill>
              <a:srgbClr val="2D2D8A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ts val="6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003366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Antecedents of CSR in 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CSR in hospitality has evolved over time with different antecedents emerging through this evolution</a:t>
            </a:r>
          </a:p>
          <a:p>
            <a:pPr lvl="0"/>
            <a:r>
              <a:rPr lang="en-US" dirty="0" smtClean="0"/>
              <a:t>Consumer expectations</a:t>
            </a:r>
          </a:p>
          <a:p>
            <a:pPr lvl="0"/>
            <a:r>
              <a:rPr lang="en-US" dirty="0" smtClean="0"/>
              <a:t>Regulatory environment</a:t>
            </a:r>
          </a:p>
          <a:p>
            <a:pPr lvl="0"/>
            <a:r>
              <a:rPr lang="en-US" dirty="0" smtClean="0"/>
              <a:t>Globalization</a:t>
            </a:r>
          </a:p>
          <a:p>
            <a:pPr lvl="0"/>
            <a:r>
              <a:rPr lang="en-US" dirty="0" smtClean="0"/>
              <a:t>Stakeholder pressure</a:t>
            </a:r>
          </a:p>
          <a:p>
            <a:pPr lvl="0"/>
            <a:r>
              <a:rPr lang="en-US" dirty="0" smtClean="0"/>
              <a:t>Competitive advantage</a:t>
            </a:r>
          </a:p>
          <a:p>
            <a:pPr marL="0" lvl="0" indent="0">
              <a:buNone/>
            </a:pPr>
            <a:r>
              <a:rPr lang="en-US" dirty="0" smtClean="0"/>
              <a:t>The antecedents interact and influence each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20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CSR process in 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Environmental sustainability</a:t>
            </a:r>
          </a:p>
          <a:p>
            <a:r>
              <a:rPr lang="en-US" dirty="0" smtClean="0"/>
              <a:t>Community engagement</a:t>
            </a:r>
          </a:p>
          <a:p>
            <a:r>
              <a:rPr lang="en-US" dirty="0" smtClean="0"/>
              <a:t>Employee welfare</a:t>
            </a:r>
          </a:p>
          <a:p>
            <a:r>
              <a:rPr lang="en-US" dirty="0" smtClean="0"/>
              <a:t>Ethical sourcing</a:t>
            </a:r>
          </a:p>
          <a:p>
            <a:r>
              <a:rPr lang="en-US" dirty="0" smtClean="0"/>
              <a:t>Guest engagement – towel and linen reuse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90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Corporate social responsibility</a:t>
            </a:r>
            <a:r>
              <a:rPr lang="en-US" b="0" smtClean="0"/>
              <a:t> (</a:t>
            </a:r>
            <a:r>
              <a:rPr lang="en-US" smtClean="0"/>
              <a:t>CSR</a:t>
            </a:r>
            <a:r>
              <a:rPr lang="en-US" b="0" smtClean="0"/>
              <a:t>) is a self-regulating business model that helps a company be socially accountable—to itself, its stakeholders, and the public.</a:t>
            </a:r>
          </a:p>
          <a:p>
            <a:r>
              <a:rPr lang="en-US" b="0" smtClean="0"/>
              <a:t>It is a company's commitment to manage the </a:t>
            </a:r>
            <a:r>
              <a:rPr lang="en-US" smtClean="0"/>
              <a:t>social</a:t>
            </a:r>
            <a:r>
              <a:rPr lang="en-US" b="0" smtClean="0"/>
              <a:t>, environmental and economic effects of its operations responsibly and in line with public expectations.</a:t>
            </a: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5C3306-15ED-4A02-B3CA-F9BA0270930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CSR in hospitality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Enhanced reputation – brand image – customer loyalty and satisfaction</a:t>
            </a:r>
          </a:p>
          <a:p>
            <a:r>
              <a:rPr lang="en-US" dirty="0" smtClean="0"/>
              <a:t>Cost savings – </a:t>
            </a:r>
            <a:r>
              <a:rPr lang="en-US" dirty="0" err="1" smtClean="0"/>
              <a:t>eg</a:t>
            </a:r>
            <a:r>
              <a:rPr lang="en-US" dirty="0" smtClean="0"/>
              <a:t> through guest engagement</a:t>
            </a:r>
          </a:p>
          <a:p>
            <a:r>
              <a:rPr lang="en-US" dirty="0" smtClean="0"/>
              <a:t>Talent retention </a:t>
            </a:r>
          </a:p>
          <a:p>
            <a:r>
              <a:rPr lang="en-US" dirty="0" smtClean="0"/>
              <a:t>Positive impact on local communities – job creation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054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DE7DC6-2955-4190-8783-2F66A40B8941}" type="slidenum">
              <a:rPr lang="en-US" altLang="en-US" sz="1400" b="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Arguments </a:t>
            </a:r>
            <a:r>
              <a:rPr lang="en-US" altLang="en-US" i="1" smtClean="0"/>
              <a:t>Against</a:t>
            </a:r>
            <a:r>
              <a:rPr lang="en-US" altLang="en-US" smtClean="0"/>
              <a:t>  CSR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03438"/>
            <a:ext cx="403383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Restricts the classic economic goal of profit maximization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Business is not equipped to handle social activities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Dilutes the primary purpose of business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103438"/>
            <a:ext cx="4033837" cy="4525962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300" smtClean="0"/>
              <a:t>Increases the power of business 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sz="2300" smtClean="0"/>
              <a:t>Limits the ability to compete in a global marketplace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300" smtClean="0"/>
          </a:p>
        </p:txBody>
      </p:sp>
      <p:sp>
        <p:nvSpPr>
          <p:cNvPr id="61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278C23-BC91-409B-8604-55FCC8D5D22C}" type="slidenum">
              <a:rPr lang="en-US" altLang="en-US" sz="1400" b="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74838"/>
            <a:ext cx="4038600" cy="4525962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social issues brought on by business, and allows business to be part of the solution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Protects business </a:t>
            </a:r>
            <a:br>
              <a:rPr lang="en-US" altLang="en-US" sz="2200" smtClean="0"/>
            </a:br>
            <a:r>
              <a:rPr lang="en-US" altLang="en-US" sz="2200" smtClean="0"/>
              <a:t>self-interest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Wards off future government intervention</a:t>
            </a:r>
            <a:br>
              <a:rPr lang="en-US" altLang="en-US" sz="2200" smtClean="0"/>
            </a:br>
            <a:endParaRPr lang="en-US" altLang="en-US" sz="2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874838"/>
            <a:ext cx="4114800" cy="4114800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issues by using business resources and expertise</a:t>
            </a:r>
            <a:br>
              <a:rPr lang="en-US" altLang="en-US" sz="2200" smtClean="0"/>
            </a:br>
            <a:r>
              <a:rPr lang="en-US" altLang="en-US" sz="2200" smtClean="0"/>
              <a:t> </a:t>
            </a:r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issues by being proactive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The public supports CSR 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Arguments </a:t>
            </a:r>
            <a:r>
              <a:rPr lang="en-US" altLang="en-US" i="1" smtClean="0"/>
              <a:t>For </a:t>
            </a:r>
            <a:r>
              <a:rPr lang="en-US" altLang="en-US" smtClean="0"/>
              <a:t> CSR</a:t>
            </a:r>
          </a:p>
        </p:txBody>
      </p:sp>
      <p:sp>
        <p:nvSpPr>
          <p:cNvPr id="819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E760469-0107-45D7-B02F-F76355ED72E7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>
          <a:xfrm>
            <a:off x="136525" y="1066800"/>
            <a:ext cx="9067800" cy="928688"/>
          </a:xfrm>
        </p:spPr>
        <p:txBody>
          <a:bodyPr rIns="132080"/>
          <a:lstStyle/>
          <a:p>
            <a:pPr algn="ctr" eaLnBrk="1" hangingPunct="1"/>
            <a:r>
              <a:rPr lang="en-US" sz="3600" smtClean="0">
                <a:solidFill>
                  <a:schemeClr val="tx2"/>
                </a:solidFill>
                <a:sym typeface="Arial Bold" panose="020B0704020202020204" pitchFamily="34" charset="0"/>
              </a:rPr>
              <a:t>CSR is both critical and controversial</a:t>
            </a: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1825" y="2235200"/>
            <a:ext cx="7693025" cy="44958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It is critical because the for-profit sector is the largest and most innovative part of any free society’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economy.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 </a:t>
            </a: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It is controversial because some see CSR as a distraction from the economic purpose of a business.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D635D5-D5F9-48D9-890E-FD7B9104CDD3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title"/>
          </p:nvPr>
        </p:nvSpPr>
        <p:spPr>
          <a:xfrm>
            <a:off x="914400" y="979488"/>
            <a:ext cx="79248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4400" smtClean="0">
                <a:solidFill>
                  <a:schemeClr val="tx2"/>
                </a:solidFill>
                <a:sym typeface="MS PGothic" panose="020B0600070205080204" pitchFamily="34" charset="-128"/>
              </a:rPr>
              <a:t/>
            </a:r>
            <a:br>
              <a:rPr lang="en-US" altLang="en-US" sz="4400" smtClean="0">
                <a:solidFill>
                  <a:schemeClr val="tx2"/>
                </a:solidFill>
                <a:sym typeface="MS PGothic" panose="020B0600070205080204" pitchFamily="34" charset="-128"/>
              </a:rPr>
            </a:br>
            <a:r>
              <a:rPr lang="en-US" alt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Business &amp; Society </a:t>
            </a:r>
          </a:p>
        </p:txBody>
      </p:sp>
      <p:sp>
        <p:nvSpPr>
          <p:cNvPr id="1126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 rIns="13208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People create organizations to leverage their collective resources in pursuit of common goals. 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As organizations pursue these goals, they interact with others inside a larger context called society. 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295275"/>
            <a:ext cx="9137650" cy="522288"/>
          </a:xfrm>
          <a:prstGeom prst="rect">
            <a:avLst/>
          </a:prstGeom>
          <a:solidFill>
            <a:srgbClr val="0F406D"/>
          </a:solidFill>
          <a:ln w="9525">
            <a:solidFill>
              <a:srgbClr val="2D2D8A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ts val="6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003366"/>
              </a:buClr>
              <a:buSzPct val="8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smtClean="0">
              <a:solidFill>
                <a:srgbClr val="FFFFFF"/>
              </a:solidFill>
              <a:ea typeface="ヒラギノ角ゴ ProN W3" pitchFamily="-84" charset="-128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19213"/>
            <a:ext cx="7924800" cy="990600"/>
          </a:xfrm>
        </p:spPr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CSR is controversial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Do companies have obligations beyond the benefits their economic success already provides?</a:t>
            </a:r>
          </a:p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Two opposing views: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The Business View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>
              <a:buClrTx/>
            </a:pP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Milton Friedman</a:t>
            </a: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the only social responsibility of business is to increase its profits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en-US" sz="3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319088"/>
            <a:ext cx="7607300" cy="1874837"/>
          </a:xfrm>
        </p:spPr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Social responsibility: A corporate responsibility?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763000" cy="4865688"/>
          </a:xfrm>
        </p:spPr>
        <p:txBody>
          <a:bodyPr/>
          <a:lstStyle/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Friedman:</a:t>
            </a:r>
          </a:p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 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Profit, as a result of the actions of the firm, is an end in itself.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ja-JP" sz="3200" smtClean="0">
              <a:solidFill>
                <a:schemeClr val="tx2"/>
              </a:solidFill>
              <a:ea typeface="MS PGothic" panose="020B0600070205080204" pitchFamily="34" charset="-128"/>
            </a:endParaRP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A firm does not need to have any additional justification for existing.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ja-JP" sz="3200" smtClean="0">
              <a:solidFill>
                <a:schemeClr val="tx2"/>
              </a:solidFill>
              <a:ea typeface="MS PGothic" panose="020B0600070205080204" pitchFamily="34" charset="-128"/>
            </a:endParaRP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Social value is maximized when a firm focuses on pursuing its self-interest in attempting to maximize profits.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en-US" sz="3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683</Words>
  <Application>Microsoft Office PowerPoint</Application>
  <PresentationFormat>On-screen Show (4:3)</PresentationFormat>
  <Paragraphs>118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Wingdings</vt:lpstr>
      <vt:lpstr>Tahoma</vt:lpstr>
      <vt:lpstr>Arial Bold</vt:lpstr>
      <vt:lpstr>MS PGothic</vt:lpstr>
      <vt:lpstr>ヒラギノ角ゴ ProN W3</vt:lpstr>
      <vt:lpstr>ヒラギノ角ゴ ProN W6</vt:lpstr>
      <vt:lpstr>Calibri</vt:lpstr>
      <vt:lpstr>Copperplate Bold</vt:lpstr>
      <vt:lpstr>Arial Bold Italic</vt:lpstr>
      <vt:lpstr>Default Design</vt:lpstr>
      <vt:lpstr>Corporate Social Responsibility</vt:lpstr>
      <vt:lpstr>Definition</vt:lpstr>
      <vt:lpstr>Arguments Against  CSR</vt:lpstr>
      <vt:lpstr>Arguments For  CSR</vt:lpstr>
      <vt:lpstr>CSR is both critical and controversial</vt:lpstr>
      <vt:lpstr> Business &amp; Society </vt:lpstr>
      <vt:lpstr>CSR is controversial</vt:lpstr>
      <vt:lpstr>The Business View</vt:lpstr>
      <vt:lpstr>Social responsibility: A corporate responsibility?</vt:lpstr>
      <vt:lpstr>PowerPoint Presentation</vt:lpstr>
      <vt:lpstr>The Societal View</vt:lpstr>
      <vt:lpstr>Stakeholders defined</vt:lpstr>
      <vt:lpstr>PowerPoint Presentation</vt:lpstr>
      <vt:lpstr>Underlying Arguments for CSR</vt:lpstr>
      <vt:lpstr>A Moral Argument for CSR</vt:lpstr>
      <vt:lpstr>A Rational Argument for CSR</vt:lpstr>
      <vt:lpstr>An Economic Argument for CSR</vt:lpstr>
      <vt:lpstr>Antecedents of CSR in hospitality</vt:lpstr>
      <vt:lpstr>CSR process in hospitality</vt:lpstr>
      <vt:lpstr>Outcomes of CSR in hospitality firms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Corporate Citizenship: Social Responsibility, Responsiveness, and Performance</dc:subject>
  <dc:creator>Deborah Baker</dc:creator>
  <cp:lastModifiedBy>rebs dawa</cp:lastModifiedBy>
  <cp:revision>214</cp:revision>
  <cp:lastPrinted>1601-01-01T00:00:00Z</cp:lastPrinted>
  <dcterms:created xsi:type="dcterms:W3CDTF">1601-01-01T00:00:00Z</dcterms:created>
  <dcterms:modified xsi:type="dcterms:W3CDTF">2024-02-13T17:40:24Z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