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256" r:id="rId2"/>
    <p:sldId id="257" r:id="rId3"/>
    <p:sldId id="259" r:id="rId4"/>
    <p:sldId id="258" r:id="rId5"/>
    <p:sldId id="260" r:id="rId6"/>
    <p:sldId id="331" r:id="rId7"/>
    <p:sldId id="332" r:id="rId8"/>
    <p:sldId id="262" r:id="rId9"/>
    <p:sldId id="263" r:id="rId10"/>
    <p:sldId id="264" r:id="rId11"/>
    <p:sldId id="334" r:id="rId12"/>
    <p:sldId id="309" r:id="rId13"/>
    <p:sldId id="333" r:id="rId14"/>
    <p:sldId id="265" r:id="rId15"/>
    <p:sldId id="266" r:id="rId16"/>
    <p:sldId id="267" r:id="rId17"/>
    <p:sldId id="306" r:id="rId18"/>
    <p:sldId id="307" r:id="rId19"/>
    <p:sldId id="308" r:id="rId20"/>
    <p:sldId id="269" r:id="rId21"/>
    <p:sldId id="268" r:id="rId22"/>
    <p:sldId id="326" r:id="rId23"/>
    <p:sldId id="278" r:id="rId24"/>
    <p:sldId id="281" r:id="rId25"/>
    <p:sldId id="283" r:id="rId26"/>
    <p:sldId id="270" r:id="rId27"/>
    <p:sldId id="271" r:id="rId28"/>
    <p:sldId id="272" r:id="rId29"/>
    <p:sldId id="277" r:id="rId30"/>
    <p:sldId id="284" r:id="rId31"/>
    <p:sldId id="285" r:id="rId32"/>
    <p:sldId id="318" r:id="rId33"/>
    <p:sldId id="327" r:id="rId34"/>
    <p:sldId id="286" r:id="rId35"/>
    <p:sldId id="273" r:id="rId36"/>
    <p:sldId id="275" r:id="rId37"/>
    <p:sldId id="276" r:id="rId38"/>
    <p:sldId id="335" r:id="rId39"/>
    <p:sldId id="288" r:id="rId40"/>
    <p:sldId id="328" r:id="rId41"/>
    <p:sldId id="289" r:id="rId42"/>
    <p:sldId id="329" r:id="rId43"/>
    <p:sldId id="336" r:id="rId44"/>
    <p:sldId id="330" r:id="rId45"/>
    <p:sldId id="290" r:id="rId46"/>
    <p:sldId id="291" r:id="rId47"/>
    <p:sldId id="293" r:id="rId48"/>
    <p:sldId id="338" r:id="rId49"/>
    <p:sldId id="294" r:id="rId50"/>
    <p:sldId id="337" r:id="rId51"/>
    <p:sldId id="310" r:id="rId52"/>
    <p:sldId id="295" r:id="rId53"/>
    <p:sldId id="296" r:id="rId54"/>
    <p:sldId id="305" r:id="rId55"/>
    <p:sldId id="299" r:id="rId56"/>
    <p:sldId id="300" r:id="rId57"/>
    <p:sldId id="301" r:id="rId58"/>
    <p:sldId id="302" r:id="rId59"/>
    <p:sldId id="312" r:id="rId60"/>
    <p:sldId id="311" r:id="rId61"/>
    <p:sldId id="313" r:id="rId62"/>
    <p:sldId id="314" r:id="rId63"/>
    <p:sldId id="315" r:id="rId64"/>
    <p:sldId id="316" r:id="rId65"/>
    <p:sldId id="303" r:id="rId66"/>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3"/>
  </p:normalViewPr>
  <p:slideViewPr>
    <p:cSldViewPr snapToGrid="0">
      <p:cViewPr varScale="1">
        <p:scale>
          <a:sx n="109" d="100"/>
          <a:sy n="109" d="100"/>
        </p:scale>
        <p:origin x="6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7BDE87-C6F6-2D47-AAC5-9F94AAFE1CC1}" type="datetimeFigureOut">
              <a:rPr lang="en-UG" smtClean="0"/>
              <a:t>23/08/2026</a:t>
            </a:fld>
            <a:endParaRPr lang="en-U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F16E8B-02AD-ED48-8155-59ADF6ABCE0F}" type="slidenum">
              <a:rPr lang="en-UG" smtClean="0"/>
              <a:t>‹#›</a:t>
            </a:fld>
            <a:endParaRPr lang="en-UG"/>
          </a:p>
        </p:txBody>
      </p:sp>
    </p:spTree>
    <p:extLst>
      <p:ext uri="{BB962C8B-B14F-4D97-AF65-F5344CB8AC3E}">
        <p14:creationId xmlns:p14="http://schemas.microsoft.com/office/powerpoint/2010/main" val="2490365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7EF16E8B-02AD-ED48-8155-59ADF6ABCE0F}" type="slidenum">
              <a:rPr lang="en-UG" smtClean="0"/>
              <a:t>16</a:t>
            </a:fld>
            <a:endParaRPr lang="en-UG"/>
          </a:p>
        </p:txBody>
      </p:sp>
    </p:spTree>
    <p:extLst>
      <p:ext uri="{BB962C8B-B14F-4D97-AF65-F5344CB8AC3E}">
        <p14:creationId xmlns:p14="http://schemas.microsoft.com/office/powerpoint/2010/main" val="2405170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C5F4D-713C-C741-0655-1FBA6FD0EC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8C92F272-A356-F9D2-58C0-164B9B39DA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F4502467-F8F8-89CC-2944-B47FD18A8051}"/>
              </a:ext>
            </a:extLst>
          </p:cNvPr>
          <p:cNvSpPr>
            <a:spLocks noGrp="1"/>
          </p:cNvSpPr>
          <p:nvPr>
            <p:ph type="dt" sz="half" idx="10"/>
          </p:nvPr>
        </p:nvSpPr>
        <p:spPr/>
        <p:txBody>
          <a:bodyPr/>
          <a:lstStyle/>
          <a:p>
            <a:fld id="{6F9C66D2-5ACB-7044-9E49-C96A139F8354}" type="datetime1">
              <a:rPr lang="en-US" smtClean="0"/>
              <a:t>8/23/26</a:t>
            </a:fld>
            <a:endParaRPr lang="en-AF"/>
          </a:p>
        </p:txBody>
      </p:sp>
      <p:sp>
        <p:nvSpPr>
          <p:cNvPr id="5" name="Footer Placeholder 4">
            <a:extLst>
              <a:ext uri="{FF2B5EF4-FFF2-40B4-BE49-F238E27FC236}">
                <a16:creationId xmlns:a16="http://schemas.microsoft.com/office/drawing/2014/main" id="{729F56E4-2750-21F5-A3A0-A76259668A28}"/>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2B496BF5-5670-4ADA-72B0-C66F0330542F}"/>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3462832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9FD4-8CCB-CB84-E335-ABBD0AAED94C}"/>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28062F0C-5C18-736E-F5FE-396A424404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C75502E0-D1B4-628D-F56F-E851EC3059B8}"/>
              </a:ext>
            </a:extLst>
          </p:cNvPr>
          <p:cNvSpPr>
            <a:spLocks noGrp="1"/>
          </p:cNvSpPr>
          <p:nvPr>
            <p:ph type="dt" sz="half" idx="10"/>
          </p:nvPr>
        </p:nvSpPr>
        <p:spPr/>
        <p:txBody>
          <a:bodyPr/>
          <a:lstStyle/>
          <a:p>
            <a:fld id="{BB86522E-8597-9844-9C67-A2F37269EFC9}" type="datetime1">
              <a:rPr lang="en-US" smtClean="0"/>
              <a:t>8/23/26</a:t>
            </a:fld>
            <a:endParaRPr lang="en-AF"/>
          </a:p>
        </p:txBody>
      </p:sp>
      <p:sp>
        <p:nvSpPr>
          <p:cNvPr id="5" name="Footer Placeholder 4">
            <a:extLst>
              <a:ext uri="{FF2B5EF4-FFF2-40B4-BE49-F238E27FC236}">
                <a16:creationId xmlns:a16="http://schemas.microsoft.com/office/drawing/2014/main" id="{14951CF4-DC8F-423A-96BC-84FDF393D75A}"/>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12D53656-C405-7D58-563B-365898761953}"/>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4135135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EB8A25-5760-7109-4121-4E87710C8F8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37E03909-18B5-9246-60AA-CBC941A7FA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AC9FCC58-846A-8427-3119-05D85E5883C8}"/>
              </a:ext>
            </a:extLst>
          </p:cNvPr>
          <p:cNvSpPr>
            <a:spLocks noGrp="1"/>
          </p:cNvSpPr>
          <p:nvPr>
            <p:ph type="dt" sz="half" idx="10"/>
          </p:nvPr>
        </p:nvSpPr>
        <p:spPr/>
        <p:txBody>
          <a:bodyPr/>
          <a:lstStyle/>
          <a:p>
            <a:fld id="{0409FDA4-32A8-204E-BF89-A473C049443C}" type="datetime1">
              <a:rPr lang="en-US" smtClean="0"/>
              <a:t>8/23/26</a:t>
            </a:fld>
            <a:endParaRPr lang="en-AF"/>
          </a:p>
        </p:txBody>
      </p:sp>
      <p:sp>
        <p:nvSpPr>
          <p:cNvPr id="5" name="Footer Placeholder 4">
            <a:extLst>
              <a:ext uri="{FF2B5EF4-FFF2-40B4-BE49-F238E27FC236}">
                <a16:creationId xmlns:a16="http://schemas.microsoft.com/office/drawing/2014/main" id="{ECFA0810-C4CC-718D-34C6-7305382F1B4B}"/>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669C8376-CFC1-21B4-932F-AC46504E3CBE}"/>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77363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2426-2E5C-381E-2DD4-0D0B1A04C9D4}"/>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FDF24523-89E8-075E-EDB6-0BA7EAABEC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12D334D7-8755-17A0-85C2-B14A02B361BD}"/>
              </a:ext>
            </a:extLst>
          </p:cNvPr>
          <p:cNvSpPr>
            <a:spLocks noGrp="1"/>
          </p:cNvSpPr>
          <p:nvPr>
            <p:ph type="dt" sz="half" idx="10"/>
          </p:nvPr>
        </p:nvSpPr>
        <p:spPr/>
        <p:txBody>
          <a:bodyPr/>
          <a:lstStyle/>
          <a:p>
            <a:fld id="{30426BC2-C130-E242-9D0D-7222D78EBEC9}" type="datetime1">
              <a:rPr lang="en-US" smtClean="0"/>
              <a:t>8/23/26</a:t>
            </a:fld>
            <a:endParaRPr lang="en-AF"/>
          </a:p>
        </p:txBody>
      </p:sp>
      <p:sp>
        <p:nvSpPr>
          <p:cNvPr id="5" name="Footer Placeholder 4">
            <a:extLst>
              <a:ext uri="{FF2B5EF4-FFF2-40B4-BE49-F238E27FC236}">
                <a16:creationId xmlns:a16="http://schemas.microsoft.com/office/drawing/2014/main" id="{DD308AEE-B602-AE9D-4D37-C70D229F8345}"/>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F8B28DA7-740D-8E26-5C7E-CA0D54B97BB5}"/>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288019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AEA9-C576-0CDE-6DC3-F3D1523C2F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E1CFC160-2F64-365A-3634-C8B7DA3A95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E7E723-06E6-6E12-8556-16DA4B07A68C}"/>
              </a:ext>
            </a:extLst>
          </p:cNvPr>
          <p:cNvSpPr>
            <a:spLocks noGrp="1"/>
          </p:cNvSpPr>
          <p:nvPr>
            <p:ph type="dt" sz="half" idx="10"/>
          </p:nvPr>
        </p:nvSpPr>
        <p:spPr/>
        <p:txBody>
          <a:bodyPr/>
          <a:lstStyle/>
          <a:p>
            <a:fld id="{06AAD446-AEF3-374F-97B0-3F7B43DE3FA7}" type="datetime1">
              <a:rPr lang="en-US" smtClean="0"/>
              <a:t>8/23/26</a:t>
            </a:fld>
            <a:endParaRPr lang="en-AF"/>
          </a:p>
        </p:txBody>
      </p:sp>
      <p:sp>
        <p:nvSpPr>
          <p:cNvPr id="5" name="Footer Placeholder 4">
            <a:extLst>
              <a:ext uri="{FF2B5EF4-FFF2-40B4-BE49-F238E27FC236}">
                <a16:creationId xmlns:a16="http://schemas.microsoft.com/office/drawing/2014/main" id="{2D49D49B-17B4-AA66-4F12-0213F26D95E5}"/>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16E454B0-525B-07D4-20CA-46F0F74A213D}"/>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3742907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D6971-90E1-A2F7-D286-AD1D525204D3}"/>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5C0BC3B4-4297-D248-8890-5448D4E74A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B2C1F4D0-E875-8B14-20B9-218764AF14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AB5E55A1-F02F-2D93-4375-F9A1CD2D5C6E}"/>
              </a:ext>
            </a:extLst>
          </p:cNvPr>
          <p:cNvSpPr>
            <a:spLocks noGrp="1"/>
          </p:cNvSpPr>
          <p:nvPr>
            <p:ph type="dt" sz="half" idx="10"/>
          </p:nvPr>
        </p:nvSpPr>
        <p:spPr/>
        <p:txBody>
          <a:bodyPr/>
          <a:lstStyle/>
          <a:p>
            <a:fld id="{7658856F-B4E7-A447-8634-7D8222A9F1D7}" type="datetime1">
              <a:rPr lang="en-US" smtClean="0"/>
              <a:t>8/23/26</a:t>
            </a:fld>
            <a:endParaRPr lang="en-AF"/>
          </a:p>
        </p:txBody>
      </p:sp>
      <p:sp>
        <p:nvSpPr>
          <p:cNvPr id="6" name="Footer Placeholder 5">
            <a:extLst>
              <a:ext uri="{FF2B5EF4-FFF2-40B4-BE49-F238E27FC236}">
                <a16:creationId xmlns:a16="http://schemas.microsoft.com/office/drawing/2014/main" id="{EECD82F3-5E42-E97A-CB17-53DCFAF3184C}"/>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04C3B6CE-71D5-2784-2AAC-4A8FC9E6D871}"/>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888952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8F0B2-614F-91FB-943F-E1EBDCBB1880}"/>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4C903536-B33D-B6F7-6253-92A6317DFD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886A29-6FD7-985E-45EF-DEE74F7EA4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FA927874-A2FA-C743-95DD-6F6706D397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1530D7-AD9D-612C-DEA0-7392711662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8732DFA1-F857-8026-9EE6-7E0053F11284}"/>
              </a:ext>
            </a:extLst>
          </p:cNvPr>
          <p:cNvSpPr>
            <a:spLocks noGrp="1"/>
          </p:cNvSpPr>
          <p:nvPr>
            <p:ph type="dt" sz="half" idx="10"/>
          </p:nvPr>
        </p:nvSpPr>
        <p:spPr/>
        <p:txBody>
          <a:bodyPr/>
          <a:lstStyle/>
          <a:p>
            <a:fld id="{7CCE487D-F2DF-6B42-A926-8432BF280231}" type="datetime1">
              <a:rPr lang="en-US" smtClean="0"/>
              <a:t>8/23/26</a:t>
            </a:fld>
            <a:endParaRPr lang="en-AF"/>
          </a:p>
        </p:txBody>
      </p:sp>
      <p:sp>
        <p:nvSpPr>
          <p:cNvPr id="8" name="Footer Placeholder 7">
            <a:extLst>
              <a:ext uri="{FF2B5EF4-FFF2-40B4-BE49-F238E27FC236}">
                <a16:creationId xmlns:a16="http://schemas.microsoft.com/office/drawing/2014/main" id="{C042FCD9-B686-BB86-C092-CCEEC79FA3A1}"/>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281F497E-8C56-BD01-FF87-C41288B06AEC}"/>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62056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1A68-DA91-15BD-5F7B-FFA8A8AA91E0}"/>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7F6EF464-E25F-1D04-F1E9-6A8464176FBE}"/>
              </a:ext>
            </a:extLst>
          </p:cNvPr>
          <p:cNvSpPr>
            <a:spLocks noGrp="1"/>
          </p:cNvSpPr>
          <p:nvPr>
            <p:ph type="dt" sz="half" idx="10"/>
          </p:nvPr>
        </p:nvSpPr>
        <p:spPr/>
        <p:txBody>
          <a:bodyPr/>
          <a:lstStyle/>
          <a:p>
            <a:fld id="{D018FC71-2EDC-1C43-BC8F-5CC584946F0D}" type="datetime1">
              <a:rPr lang="en-US" smtClean="0"/>
              <a:t>8/23/26</a:t>
            </a:fld>
            <a:endParaRPr lang="en-AF"/>
          </a:p>
        </p:txBody>
      </p:sp>
      <p:sp>
        <p:nvSpPr>
          <p:cNvPr id="4" name="Footer Placeholder 3">
            <a:extLst>
              <a:ext uri="{FF2B5EF4-FFF2-40B4-BE49-F238E27FC236}">
                <a16:creationId xmlns:a16="http://schemas.microsoft.com/office/drawing/2014/main" id="{6CB5EC3E-37E7-8352-A024-CFA7A6BA327F}"/>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7BA10445-C5AE-ABEB-E632-98BEDD467DCE}"/>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426591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1852CA-80E8-5EF0-A796-9F879893DE42}"/>
              </a:ext>
            </a:extLst>
          </p:cNvPr>
          <p:cNvSpPr>
            <a:spLocks noGrp="1"/>
          </p:cNvSpPr>
          <p:nvPr>
            <p:ph type="dt" sz="half" idx="10"/>
          </p:nvPr>
        </p:nvSpPr>
        <p:spPr/>
        <p:txBody>
          <a:bodyPr/>
          <a:lstStyle/>
          <a:p>
            <a:fld id="{2E179E07-9319-1D40-92C5-792CB3F37E6E}" type="datetime1">
              <a:rPr lang="en-US" smtClean="0"/>
              <a:t>8/23/26</a:t>
            </a:fld>
            <a:endParaRPr lang="en-AF"/>
          </a:p>
        </p:txBody>
      </p:sp>
      <p:sp>
        <p:nvSpPr>
          <p:cNvPr id="3" name="Footer Placeholder 2">
            <a:extLst>
              <a:ext uri="{FF2B5EF4-FFF2-40B4-BE49-F238E27FC236}">
                <a16:creationId xmlns:a16="http://schemas.microsoft.com/office/drawing/2014/main" id="{3E20396E-39B4-6675-65EE-159B930EE4B3}"/>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FC02495B-F8D4-3791-A7D4-4BDCFD8716EF}"/>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4210707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E0A1C-6D52-9FF5-9B8E-713FA9FC7F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F7EA51F9-9B59-E2D8-341A-10A1F4A67F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491AB26F-1571-45B5-39B1-BF4E69F0B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2485D-7D59-9E88-D14D-844607A9D944}"/>
              </a:ext>
            </a:extLst>
          </p:cNvPr>
          <p:cNvSpPr>
            <a:spLocks noGrp="1"/>
          </p:cNvSpPr>
          <p:nvPr>
            <p:ph type="dt" sz="half" idx="10"/>
          </p:nvPr>
        </p:nvSpPr>
        <p:spPr/>
        <p:txBody>
          <a:bodyPr/>
          <a:lstStyle/>
          <a:p>
            <a:fld id="{C6D0FDF6-277B-F145-9074-3562125F28A1}" type="datetime1">
              <a:rPr lang="en-US" smtClean="0"/>
              <a:t>8/23/26</a:t>
            </a:fld>
            <a:endParaRPr lang="en-AF"/>
          </a:p>
        </p:txBody>
      </p:sp>
      <p:sp>
        <p:nvSpPr>
          <p:cNvPr id="6" name="Footer Placeholder 5">
            <a:extLst>
              <a:ext uri="{FF2B5EF4-FFF2-40B4-BE49-F238E27FC236}">
                <a16:creationId xmlns:a16="http://schemas.microsoft.com/office/drawing/2014/main" id="{751C2759-07CE-0BFF-A00B-543CB04439E2}"/>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ED75AA05-A940-C9F7-BFAB-D9C4B08ECCA1}"/>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383578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611D1-7C43-6F55-B11B-FCC31BCC88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F67F8357-9B6D-4416-8BA9-7A58EF3D6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8BD378E2-5328-A5CA-5B45-3C0DE3957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1DEC99-04D8-0EE5-CBF3-5208FCAA8AC2}"/>
              </a:ext>
            </a:extLst>
          </p:cNvPr>
          <p:cNvSpPr>
            <a:spLocks noGrp="1"/>
          </p:cNvSpPr>
          <p:nvPr>
            <p:ph type="dt" sz="half" idx="10"/>
          </p:nvPr>
        </p:nvSpPr>
        <p:spPr/>
        <p:txBody>
          <a:bodyPr/>
          <a:lstStyle/>
          <a:p>
            <a:fld id="{8274320C-B4A2-A843-BF83-17E67ACECAA4}" type="datetime1">
              <a:rPr lang="en-US" smtClean="0"/>
              <a:t>8/23/26</a:t>
            </a:fld>
            <a:endParaRPr lang="en-AF"/>
          </a:p>
        </p:txBody>
      </p:sp>
      <p:sp>
        <p:nvSpPr>
          <p:cNvPr id="6" name="Footer Placeholder 5">
            <a:extLst>
              <a:ext uri="{FF2B5EF4-FFF2-40B4-BE49-F238E27FC236}">
                <a16:creationId xmlns:a16="http://schemas.microsoft.com/office/drawing/2014/main" id="{5173099F-8AA4-FD64-1B2F-A86A480802B8}"/>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8DAC50F5-745B-3CD9-E3CD-351D29301781}"/>
              </a:ext>
            </a:extLst>
          </p:cNvPr>
          <p:cNvSpPr>
            <a:spLocks noGrp="1"/>
          </p:cNvSpPr>
          <p:nvPr>
            <p:ph type="sldNum" sz="quarter" idx="12"/>
          </p:nvPr>
        </p:nvSpPr>
        <p:spPr/>
        <p:txBody>
          <a:bodyPr/>
          <a:lstStyle/>
          <a:p>
            <a:fld id="{E55267B4-430F-8C40-BE59-8FFFDF70D87A}" type="slidenum">
              <a:rPr lang="en-AF" smtClean="0"/>
              <a:t>‹#›</a:t>
            </a:fld>
            <a:endParaRPr lang="en-AF"/>
          </a:p>
        </p:txBody>
      </p:sp>
    </p:spTree>
    <p:extLst>
      <p:ext uri="{BB962C8B-B14F-4D97-AF65-F5344CB8AC3E}">
        <p14:creationId xmlns:p14="http://schemas.microsoft.com/office/powerpoint/2010/main" val="481144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0894DD-27CA-7504-5299-23AB7D9AF4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303061D6-5F96-331C-30EC-E45D0EE7F0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862035AA-E9BF-80B9-C2AE-0F9B1F26FE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5A8834-09CB-8F40-A296-FE7D6A7A8609}" type="datetime1">
              <a:rPr lang="en-US" smtClean="0"/>
              <a:t>8/23/26</a:t>
            </a:fld>
            <a:endParaRPr lang="en-AF"/>
          </a:p>
        </p:txBody>
      </p:sp>
      <p:sp>
        <p:nvSpPr>
          <p:cNvPr id="5" name="Footer Placeholder 4">
            <a:extLst>
              <a:ext uri="{FF2B5EF4-FFF2-40B4-BE49-F238E27FC236}">
                <a16:creationId xmlns:a16="http://schemas.microsoft.com/office/drawing/2014/main" id="{0702B2FE-CDF1-B945-7561-AA7C57B38D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28636C7C-1666-FC9D-8273-E3C2F5CDD8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5267B4-430F-8C40-BE59-8FFFDF70D87A}" type="slidenum">
              <a:rPr lang="en-AF" smtClean="0"/>
              <a:t>‹#›</a:t>
            </a:fld>
            <a:endParaRPr lang="en-AF"/>
          </a:p>
        </p:txBody>
      </p:sp>
    </p:spTree>
    <p:extLst>
      <p:ext uri="{BB962C8B-B14F-4D97-AF65-F5344CB8AC3E}">
        <p14:creationId xmlns:p14="http://schemas.microsoft.com/office/powerpoint/2010/main" val="40660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aolex.fao.org/docs/pdf/uga209143.pdf" TargetMode="External"/><Relationship Id="rId2" Type="http://schemas.openxmlformats.org/officeDocument/2006/relationships/hyperlink" Target="https://ulii.org/akn/ug/act/statute/1992/13/eng@2000-12-31/source.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asn.flightsafety.org/wikibase/326628"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A492-7ED2-5AD1-B8B4-DD5EDDB7C33A}"/>
              </a:ext>
            </a:extLst>
          </p:cNvPr>
          <p:cNvSpPr>
            <a:spLocks noGrp="1"/>
          </p:cNvSpPr>
          <p:nvPr>
            <p:ph type="ctrTitle"/>
          </p:nvPr>
        </p:nvSpPr>
        <p:spPr>
          <a:xfrm>
            <a:off x="1524000" y="2381148"/>
            <a:ext cx="9144000" cy="1692089"/>
          </a:xfrm>
        </p:spPr>
        <p:txBody>
          <a:bodyPr>
            <a:normAutofit/>
          </a:bodyPr>
          <a:lstStyle/>
          <a:p>
            <a:r>
              <a:rPr lang="en-GB" sz="4400" b="1" kern="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Regulation</a:t>
            </a:r>
            <a:r>
              <a:rPr lang="en-GB" sz="4400" b="1" kern="0" dirty="0">
                <a:solidFill>
                  <a:srgbClr val="000000"/>
                </a:solidFill>
                <a:effectLst/>
                <a:latin typeface="American Typewriter" panose="02090604020004020304" pitchFamily="18" charset="77"/>
                <a:ea typeface="Palatino Linotype" panose="02040502050505030304" pitchFamily="18" charset="0"/>
                <a:cs typeface="Times New Roman" panose="02020603050405020304" pitchFamily="18" charset="0"/>
              </a:rPr>
              <a:t> </a:t>
            </a:r>
            <a:r>
              <a:rPr lang="en-GB" sz="4400" b="1" kern="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of</a:t>
            </a:r>
            <a:r>
              <a:rPr lang="en-GB" sz="4400" b="1" kern="0" dirty="0">
                <a:solidFill>
                  <a:srgbClr val="000000"/>
                </a:solidFill>
                <a:effectLst/>
                <a:latin typeface="American Typewriter" panose="02090604020004020304" pitchFamily="18" charset="77"/>
                <a:ea typeface="Palatino Linotype" panose="02040502050505030304" pitchFamily="18" charset="0"/>
                <a:cs typeface="Times New Roman" panose="02020603050405020304" pitchFamily="18" charset="0"/>
              </a:rPr>
              <a:t> </a:t>
            </a:r>
            <a:r>
              <a:rPr lang="en-GB" sz="4400" b="1" kern="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Passenger</a:t>
            </a:r>
            <a:r>
              <a:rPr lang="en-GB" sz="4400" b="1" kern="0" dirty="0">
                <a:solidFill>
                  <a:srgbClr val="000000"/>
                </a:solidFill>
                <a:effectLst/>
                <a:latin typeface="American Typewriter" panose="02090604020004020304" pitchFamily="18" charset="77"/>
                <a:ea typeface="Palatino Linotype" panose="02040502050505030304" pitchFamily="18" charset="0"/>
                <a:cs typeface="Times New Roman" panose="02020603050405020304" pitchFamily="18" charset="0"/>
              </a:rPr>
              <a:t> </a:t>
            </a:r>
            <a:r>
              <a:rPr lang="en-GB" sz="4400" b="1" kern="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Transportation</a:t>
            </a:r>
            <a:r>
              <a:rPr lang="en-AF" sz="4400" b="1" dirty="0">
                <a:effectLst/>
                <a:latin typeface="American Typewriter" panose="02090604020004020304" pitchFamily="18" charset="77"/>
                <a:cs typeface="Times New Roman" panose="02020603050405020304" pitchFamily="18" charset="0"/>
              </a:rPr>
              <a:t> </a:t>
            </a:r>
            <a:endParaRPr lang="en-AF" sz="4400" b="1" dirty="0">
              <a:latin typeface="American Typewriter" panose="02090604020004020304" pitchFamily="18" charset="77"/>
              <a:cs typeface="Times New Roman" panose="02020603050405020304" pitchFamily="18" charset="0"/>
            </a:endParaRPr>
          </a:p>
        </p:txBody>
      </p:sp>
      <p:sp>
        <p:nvSpPr>
          <p:cNvPr id="3" name="TextBox 2">
            <a:extLst>
              <a:ext uri="{FF2B5EF4-FFF2-40B4-BE49-F238E27FC236}">
                <a16:creationId xmlns:a16="http://schemas.microsoft.com/office/drawing/2014/main" id="{B0A7D96B-3481-2B92-927A-C36E5EA9CE55}"/>
              </a:ext>
            </a:extLst>
          </p:cNvPr>
          <p:cNvSpPr txBox="1"/>
          <p:nvPr/>
        </p:nvSpPr>
        <p:spPr>
          <a:xfrm>
            <a:off x="9666514" y="3249386"/>
            <a:ext cx="184731" cy="369332"/>
          </a:xfrm>
          <a:prstGeom prst="rect">
            <a:avLst/>
          </a:prstGeom>
          <a:noFill/>
        </p:spPr>
        <p:txBody>
          <a:bodyPr wrap="none" rtlCol="0">
            <a:spAutoFit/>
          </a:bodyPr>
          <a:lstStyle/>
          <a:p>
            <a:endParaRPr lang="en-AF" dirty="0"/>
          </a:p>
        </p:txBody>
      </p:sp>
      <p:sp>
        <p:nvSpPr>
          <p:cNvPr id="5" name="Slide Number Placeholder 4">
            <a:extLst>
              <a:ext uri="{FF2B5EF4-FFF2-40B4-BE49-F238E27FC236}">
                <a16:creationId xmlns:a16="http://schemas.microsoft.com/office/drawing/2014/main" id="{24E62172-E393-D2A4-12B2-136638364F51}"/>
              </a:ext>
            </a:extLst>
          </p:cNvPr>
          <p:cNvSpPr>
            <a:spLocks noGrp="1"/>
          </p:cNvSpPr>
          <p:nvPr>
            <p:ph type="sldNum" sz="quarter" idx="12"/>
          </p:nvPr>
        </p:nvSpPr>
        <p:spPr/>
        <p:txBody>
          <a:bodyPr/>
          <a:lstStyle/>
          <a:p>
            <a:fld id="{E55267B4-430F-8C40-BE59-8FFFDF70D87A}" type="slidenum">
              <a:rPr lang="en-AF" smtClean="0"/>
              <a:t>1</a:t>
            </a:fld>
            <a:endParaRPr lang="en-AF"/>
          </a:p>
        </p:txBody>
      </p:sp>
    </p:spTree>
    <p:extLst>
      <p:ext uri="{BB962C8B-B14F-4D97-AF65-F5344CB8AC3E}">
        <p14:creationId xmlns:p14="http://schemas.microsoft.com/office/powerpoint/2010/main" val="2838283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BF0D81-F834-2483-353D-60D50B0D745D}"/>
              </a:ext>
            </a:extLst>
          </p:cNvPr>
          <p:cNvSpPr>
            <a:spLocks noGrp="1"/>
          </p:cNvSpPr>
          <p:nvPr>
            <p:ph idx="1"/>
          </p:nvPr>
        </p:nvSpPr>
        <p:spPr>
          <a:xfrm>
            <a:off x="339969" y="105508"/>
            <a:ext cx="6307016" cy="6071455"/>
          </a:xfrm>
        </p:spPr>
        <p:txBody>
          <a:bodyPr>
            <a:normAutofit fontScale="85000" lnSpcReduction="10000"/>
          </a:bodyPr>
          <a:lstStyle/>
          <a:p>
            <a:pPr algn="just">
              <a:buFont typeface="Apple Color Emoji" pitchFamily="2" charset="0"/>
              <a:buChar char="💦"/>
            </a:pPr>
            <a:r>
              <a:rPr lang="en-US" b="1" dirty="0">
                <a:effectLst/>
                <a:latin typeface="American Typewriter" panose="02090604020004020304" pitchFamily="18" charset="77"/>
              </a:rPr>
              <a:t>Group D1</a:t>
            </a:r>
            <a:r>
              <a:rPr lang="en-US" dirty="0">
                <a:effectLst/>
                <a:latin typeface="American Typewriter" panose="02090604020004020304" pitchFamily="18" charset="77"/>
              </a:rPr>
              <a:t>: motor vehicles used for the carriage of passengers and having more than </a:t>
            </a:r>
            <a:r>
              <a:rPr lang="en-US" b="1" dirty="0">
                <a:solidFill>
                  <a:srgbClr val="FF0000"/>
                </a:solidFill>
                <a:effectLst/>
                <a:latin typeface="American Typewriter" panose="02090604020004020304" pitchFamily="18" charset="77"/>
              </a:rPr>
              <a:t>8 seats in addition to the driver’s seat but not more than 16 seats</a:t>
            </a:r>
            <a:r>
              <a:rPr lang="en-US" dirty="0">
                <a:effectLst/>
                <a:latin typeface="American Typewriter" panose="02090604020004020304" pitchFamily="18" charset="77"/>
              </a:rPr>
              <a:t> </a:t>
            </a:r>
            <a:r>
              <a:rPr lang="en-US" b="1" dirty="0">
                <a:solidFill>
                  <a:srgbClr val="00B050"/>
                </a:solidFill>
                <a:effectLst/>
                <a:latin typeface="American Typewriter" panose="02090604020004020304" pitchFamily="18" charset="77"/>
              </a:rPr>
              <a:t>in addition to the driver’s seat. </a:t>
            </a:r>
            <a:r>
              <a:rPr lang="en-US" dirty="0">
                <a:effectLst/>
                <a:latin typeface="American Typewriter" panose="02090604020004020304" pitchFamily="18" charset="77"/>
              </a:rPr>
              <a:t>Motor vehicles of this subcategory may be coupled with a trailer of a </a:t>
            </a:r>
            <a:r>
              <a:rPr lang="en-GB" b="0" i="0" u="none" strike="noStrike" dirty="0">
                <a:solidFill>
                  <a:srgbClr val="000000"/>
                </a:solidFill>
                <a:effectLst/>
                <a:latin typeface="American Typewriter" panose="02090604020004020304" pitchFamily="18" charset="77"/>
              </a:rPr>
              <a:t>Maximum weight of 750 kg</a:t>
            </a:r>
            <a:r>
              <a:rPr lang="en-GB" b="0" i="0" u="none" strike="noStrike" dirty="0">
                <a:solidFill>
                  <a:srgbClr val="000000"/>
                </a:solidFill>
                <a:effectLst/>
                <a:latin typeface="-webkit-standard"/>
              </a:rPr>
              <a:t>. </a:t>
            </a:r>
            <a:r>
              <a:rPr lang="en-GB" b="0" i="0" u="none" strike="noStrike" dirty="0">
                <a:solidFill>
                  <a:srgbClr val="000000"/>
                </a:solidFill>
                <a:effectLst/>
                <a:latin typeface="American Typewriter" panose="02090604020004020304" pitchFamily="18" charset="77"/>
              </a:rPr>
              <a:t>E.g. the </a:t>
            </a:r>
            <a:r>
              <a:rPr lang="en-GB" b="1" i="0" u="none" strike="noStrike" dirty="0">
                <a:solidFill>
                  <a:srgbClr val="000000"/>
                </a:solidFill>
                <a:effectLst/>
                <a:latin typeface="American Typewriter" panose="02090604020004020304" pitchFamily="18" charset="77"/>
              </a:rPr>
              <a:t>standard commuter taxis </a:t>
            </a:r>
            <a:r>
              <a:rPr lang="en-GB" b="0" i="0" u="none" strike="noStrike" dirty="0">
                <a:solidFill>
                  <a:srgbClr val="000000"/>
                </a:solidFill>
                <a:effectLst/>
                <a:latin typeface="American Typewriter" panose="02090604020004020304" pitchFamily="18" charset="77"/>
              </a:rPr>
              <a:t>designed to carry more than 8 and up to 16 passengers</a:t>
            </a:r>
            <a:endParaRPr lang="en-US" b="1" dirty="0">
              <a:solidFill>
                <a:srgbClr val="00B050"/>
              </a:solidFill>
              <a:effectLst/>
              <a:latin typeface="American Typewriter" panose="02090604020004020304" pitchFamily="18" charset="77"/>
            </a:endParaRPr>
          </a:p>
          <a:p>
            <a:pPr algn="just">
              <a:buFont typeface="Apple Color Emoji" pitchFamily="2" charset="0"/>
              <a:buChar char="💦"/>
            </a:pPr>
            <a:endParaRPr lang="en-US" b="1" dirty="0">
              <a:solidFill>
                <a:srgbClr val="00B050"/>
              </a:solidFill>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Group DE</a:t>
            </a:r>
            <a:r>
              <a:rPr lang="en-US" dirty="0">
                <a:effectLst/>
                <a:latin typeface="American Typewriter" panose="02090604020004020304" pitchFamily="18" charset="77"/>
              </a:rPr>
              <a:t>: motor vehicles used for the carriage of passengers with a seating accommodation </a:t>
            </a:r>
            <a:r>
              <a:rPr lang="en-US" b="1" dirty="0">
                <a:solidFill>
                  <a:srgbClr val="7030A0"/>
                </a:solidFill>
                <a:effectLst/>
                <a:latin typeface="American Typewriter" panose="02090604020004020304" pitchFamily="18" charset="77"/>
              </a:rPr>
              <a:t>exceeding 30 seats in addition to the driver’s seat</a:t>
            </a:r>
            <a:r>
              <a:rPr lang="en-US" dirty="0">
                <a:effectLst/>
                <a:latin typeface="American Typewriter" panose="02090604020004020304" pitchFamily="18" charset="77"/>
              </a:rPr>
              <a:t> and motor vehicles of this subcategory may be coupled to a trailer whose permissible maximum mass exceeds 750 kg .</a:t>
            </a:r>
          </a:p>
          <a:p>
            <a:pPr algn="just"/>
            <a:r>
              <a:rPr lang="en-US" dirty="0" err="1">
                <a:latin typeface="American Typewriter" panose="02090604020004020304" pitchFamily="18" charset="77"/>
              </a:rPr>
              <a:t>E.g</a:t>
            </a:r>
            <a:r>
              <a:rPr lang="en-US" dirty="0">
                <a:latin typeface="American Typewriter" panose="02090604020004020304" pitchFamily="18" charset="77"/>
              </a:rPr>
              <a:t> Buses, coaches</a:t>
            </a:r>
            <a:endParaRPr lang="en-US" dirty="0">
              <a:effectLst/>
              <a:latin typeface="American Typewriter" panose="02090604020004020304" pitchFamily="18" charset="77"/>
            </a:endParaRPr>
          </a:p>
          <a:p>
            <a:endParaRPr lang="en-AF" dirty="0"/>
          </a:p>
        </p:txBody>
      </p:sp>
      <p:sp>
        <p:nvSpPr>
          <p:cNvPr id="4" name="Slide Number Placeholder 3">
            <a:extLst>
              <a:ext uri="{FF2B5EF4-FFF2-40B4-BE49-F238E27FC236}">
                <a16:creationId xmlns:a16="http://schemas.microsoft.com/office/drawing/2014/main" id="{09DC0E5E-7733-9AA1-C3E2-320C31C3330C}"/>
              </a:ext>
            </a:extLst>
          </p:cNvPr>
          <p:cNvSpPr>
            <a:spLocks noGrp="1"/>
          </p:cNvSpPr>
          <p:nvPr>
            <p:ph type="sldNum" sz="quarter" idx="12"/>
          </p:nvPr>
        </p:nvSpPr>
        <p:spPr/>
        <p:txBody>
          <a:bodyPr/>
          <a:lstStyle/>
          <a:p>
            <a:fld id="{E55267B4-430F-8C40-BE59-8FFFDF70D87A}" type="slidenum">
              <a:rPr lang="en-AF" smtClean="0"/>
              <a:t>10</a:t>
            </a:fld>
            <a:endParaRPr lang="en-AF"/>
          </a:p>
        </p:txBody>
      </p:sp>
      <p:pic>
        <p:nvPicPr>
          <p:cNvPr id="2" name="Picture 1">
            <a:extLst>
              <a:ext uri="{FF2B5EF4-FFF2-40B4-BE49-F238E27FC236}">
                <a16:creationId xmlns:a16="http://schemas.microsoft.com/office/drawing/2014/main" id="{22243E99-1750-CF95-4CF6-CACE012C26C8}"/>
              </a:ext>
            </a:extLst>
          </p:cNvPr>
          <p:cNvPicPr>
            <a:picLocks noChangeAspect="1"/>
          </p:cNvPicPr>
          <p:nvPr/>
        </p:nvPicPr>
        <p:blipFill>
          <a:blip r:embed="rId2"/>
          <a:stretch>
            <a:fillRect/>
          </a:stretch>
        </p:blipFill>
        <p:spPr>
          <a:xfrm>
            <a:off x="6944945" y="3141235"/>
            <a:ext cx="4801577" cy="3429000"/>
          </a:xfrm>
          <a:prstGeom prst="rect">
            <a:avLst/>
          </a:prstGeom>
        </p:spPr>
      </p:pic>
      <p:pic>
        <p:nvPicPr>
          <p:cNvPr id="5" name="Picture 4">
            <a:extLst>
              <a:ext uri="{FF2B5EF4-FFF2-40B4-BE49-F238E27FC236}">
                <a16:creationId xmlns:a16="http://schemas.microsoft.com/office/drawing/2014/main" id="{CC180DFC-C26A-D736-BBD4-1BBC709D6832}"/>
              </a:ext>
            </a:extLst>
          </p:cNvPr>
          <p:cNvPicPr>
            <a:picLocks noChangeAspect="1"/>
          </p:cNvPicPr>
          <p:nvPr/>
        </p:nvPicPr>
        <p:blipFill>
          <a:blip r:embed="rId3"/>
          <a:stretch>
            <a:fillRect/>
          </a:stretch>
        </p:blipFill>
        <p:spPr>
          <a:xfrm>
            <a:off x="6799384" y="105508"/>
            <a:ext cx="5052648" cy="2883162"/>
          </a:xfrm>
          <a:prstGeom prst="rect">
            <a:avLst/>
          </a:prstGeom>
        </p:spPr>
      </p:pic>
    </p:spTree>
    <p:extLst>
      <p:ext uri="{BB962C8B-B14F-4D97-AF65-F5344CB8AC3E}">
        <p14:creationId xmlns:p14="http://schemas.microsoft.com/office/powerpoint/2010/main" val="3021621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14D4B4E-3D57-9031-8A56-64F7E605D680}"/>
              </a:ext>
            </a:extLst>
          </p:cNvPr>
          <p:cNvPicPr>
            <a:picLocks noGrp="1" noChangeAspect="1"/>
          </p:cNvPicPr>
          <p:nvPr>
            <p:ph idx="1"/>
          </p:nvPr>
        </p:nvPicPr>
        <p:blipFill>
          <a:blip r:embed="rId2"/>
          <a:stretch>
            <a:fillRect/>
          </a:stretch>
        </p:blipFill>
        <p:spPr>
          <a:xfrm>
            <a:off x="5473169" y="313348"/>
            <a:ext cx="6521046" cy="5935052"/>
          </a:xfrm>
        </p:spPr>
      </p:pic>
      <p:sp>
        <p:nvSpPr>
          <p:cNvPr id="4" name="Slide Number Placeholder 3">
            <a:extLst>
              <a:ext uri="{FF2B5EF4-FFF2-40B4-BE49-F238E27FC236}">
                <a16:creationId xmlns:a16="http://schemas.microsoft.com/office/drawing/2014/main" id="{02A1C656-A093-B2A6-DEB4-C44E6A9A410D}"/>
              </a:ext>
            </a:extLst>
          </p:cNvPr>
          <p:cNvSpPr>
            <a:spLocks noGrp="1"/>
          </p:cNvSpPr>
          <p:nvPr>
            <p:ph type="sldNum" sz="quarter" idx="12"/>
          </p:nvPr>
        </p:nvSpPr>
        <p:spPr/>
        <p:txBody>
          <a:bodyPr/>
          <a:lstStyle/>
          <a:p>
            <a:fld id="{E55267B4-430F-8C40-BE59-8FFFDF70D87A}" type="slidenum">
              <a:rPr lang="en-AF" smtClean="0"/>
              <a:t>11</a:t>
            </a:fld>
            <a:endParaRPr lang="en-AF"/>
          </a:p>
        </p:txBody>
      </p:sp>
      <p:pic>
        <p:nvPicPr>
          <p:cNvPr id="6" name="Picture 5">
            <a:extLst>
              <a:ext uri="{FF2B5EF4-FFF2-40B4-BE49-F238E27FC236}">
                <a16:creationId xmlns:a16="http://schemas.microsoft.com/office/drawing/2014/main" id="{1138216C-B2F4-8DB9-CF5A-FB79416DC517}"/>
              </a:ext>
            </a:extLst>
          </p:cNvPr>
          <p:cNvPicPr>
            <a:picLocks noChangeAspect="1"/>
          </p:cNvPicPr>
          <p:nvPr/>
        </p:nvPicPr>
        <p:blipFill>
          <a:blip r:embed="rId3"/>
          <a:stretch>
            <a:fillRect/>
          </a:stretch>
        </p:blipFill>
        <p:spPr>
          <a:xfrm>
            <a:off x="197785" y="0"/>
            <a:ext cx="5090831" cy="3065829"/>
          </a:xfrm>
          <a:prstGeom prst="rect">
            <a:avLst/>
          </a:prstGeom>
        </p:spPr>
      </p:pic>
      <p:pic>
        <p:nvPicPr>
          <p:cNvPr id="7" name="Picture 6">
            <a:extLst>
              <a:ext uri="{FF2B5EF4-FFF2-40B4-BE49-F238E27FC236}">
                <a16:creationId xmlns:a16="http://schemas.microsoft.com/office/drawing/2014/main" id="{A7B24C2F-6E8D-2F63-54F7-30467A4ADF54}"/>
              </a:ext>
            </a:extLst>
          </p:cNvPr>
          <p:cNvPicPr>
            <a:picLocks noChangeAspect="1"/>
          </p:cNvPicPr>
          <p:nvPr/>
        </p:nvPicPr>
        <p:blipFill>
          <a:blip r:embed="rId4"/>
          <a:stretch>
            <a:fillRect/>
          </a:stretch>
        </p:blipFill>
        <p:spPr>
          <a:xfrm>
            <a:off x="197785" y="3176954"/>
            <a:ext cx="5041900" cy="3544522"/>
          </a:xfrm>
          <a:prstGeom prst="rect">
            <a:avLst/>
          </a:prstGeom>
        </p:spPr>
      </p:pic>
    </p:spTree>
    <p:extLst>
      <p:ext uri="{BB962C8B-B14F-4D97-AF65-F5344CB8AC3E}">
        <p14:creationId xmlns:p14="http://schemas.microsoft.com/office/powerpoint/2010/main" val="2661013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7A29E4-FC6F-5680-2D3F-69889B4DDAD8}"/>
              </a:ext>
            </a:extLst>
          </p:cNvPr>
          <p:cNvSpPr>
            <a:spLocks noGrp="1"/>
          </p:cNvSpPr>
          <p:nvPr>
            <p:ph idx="1"/>
          </p:nvPr>
        </p:nvSpPr>
        <p:spPr>
          <a:xfrm>
            <a:off x="621631" y="715108"/>
            <a:ext cx="5955015" cy="5329176"/>
          </a:xfrm>
        </p:spPr>
        <p:txBody>
          <a:bodyPr/>
          <a:lstStyle/>
          <a:p>
            <a:pPr>
              <a:buFont typeface="Apple Color Emoji" pitchFamily="2" charset="0"/>
              <a:buChar char="💦"/>
            </a:pPr>
            <a:r>
              <a:rPr lang="en-US" b="1" dirty="0">
                <a:latin typeface="American Typewriter" panose="02090604020004020304" pitchFamily="18" charset="77"/>
              </a:rPr>
              <a:t>T</a:t>
            </a:r>
            <a:r>
              <a:rPr lang="en-AF" b="1">
                <a:latin typeface="American Typewriter" panose="02090604020004020304" pitchFamily="18" charset="77"/>
              </a:rPr>
              <a:t>ricycles</a:t>
            </a:r>
            <a:r>
              <a:rPr lang="en-AF">
                <a:latin typeface="American Typewriter" panose="02090604020004020304" pitchFamily="18" charset="77"/>
              </a:rPr>
              <a:t> </a:t>
            </a:r>
            <a:r>
              <a:rPr lang="en-AF" dirty="0">
                <a:latin typeface="American Typewriter" panose="02090604020004020304" pitchFamily="18" charset="77"/>
              </a:rPr>
              <a:t>e.g tukutuku.These require a </a:t>
            </a:r>
            <a:r>
              <a:rPr lang="en-AF" b="1" dirty="0">
                <a:latin typeface="American Typewriter" panose="02090604020004020304" pitchFamily="18" charset="77"/>
              </a:rPr>
              <a:t>B1</a:t>
            </a:r>
            <a:r>
              <a:rPr lang="en-AF" dirty="0">
                <a:latin typeface="American Typewriter" panose="02090604020004020304" pitchFamily="18" charset="77"/>
              </a:rPr>
              <a:t> license.</a:t>
            </a:r>
          </a:p>
          <a:p>
            <a:pPr algn="just">
              <a:buFont typeface="Apple Color Emoji" pitchFamily="2" charset="0"/>
              <a:buChar char="💦"/>
            </a:pPr>
            <a:endParaRPr lang="en-AF" dirty="0">
              <a:latin typeface="American Typewriter" panose="02090604020004020304" pitchFamily="18" charset="77"/>
            </a:endParaRPr>
          </a:p>
          <a:p>
            <a:pPr algn="just">
              <a:buFont typeface="Apple Color Emoji" pitchFamily="2" charset="0"/>
              <a:buChar char="💦"/>
            </a:pPr>
            <a:r>
              <a:rPr lang="en-AF" b="1" dirty="0">
                <a:latin typeface="American Typewriter" panose="02090604020004020304" pitchFamily="18" charset="77"/>
              </a:rPr>
              <a:t>Motorcycles</a:t>
            </a:r>
            <a:r>
              <a:rPr lang="en-AF" dirty="0">
                <a:latin typeface="American Typewriter" panose="02090604020004020304" pitchFamily="18" charset="77"/>
              </a:rPr>
              <a:t>:- operators require an </a:t>
            </a:r>
            <a:r>
              <a:rPr lang="en-AF" b="1" dirty="0">
                <a:latin typeface="American Typewriter" panose="02090604020004020304" pitchFamily="18" charset="77"/>
              </a:rPr>
              <a:t>A</a:t>
            </a:r>
            <a:r>
              <a:rPr lang="en-AF" sz="2400" dirty="0">
                <a:latin typeface="American Typewriter" panose="02090604020004020304" pitchFamily="18" charset="77"/>
              </a:rPr>
              <a:t> </a:t>
            </a:r>
            <a:r>
              <a:rPr lang="en-AF" dirty="0">
                <a:latin typeface="American Typewriter" panose="02090604020004020304" pitchFamily="18" charset="77"/>
              </a:rPr>
              <a:t>license if the motorcycle has an engine capacity of 125cc</a:t>
            </a:r>
          </a:p>
        </p:txBody>
      </p:sp>
      <p:sp>
        <p:nvSpPr>
          <p:cNvPr id="2" name="TextBox 1">
            <a:extLst>
              <a:ext uri="{FF2B5EF4-FFF2-40B4-BE49-F238E27FC236}">
                <a16:creationId xmlns:a16="http://schemas.microsoft.com/office/drawing/2014/main" id="{3F9F1EB9-C192-EF29-7F6A-C38E3C6F844F}"/>
              </a:ext>
            </a:extLst>
          </p:cNvPr>
          <p:cNvSpPr txBox="1"/>
          <p:nvPr/>
        </p:nvSpPr>
        <p:spPr>
          <a:xfrm>
            <a:off x="1921495" y="69194"/>
            <a:ext cx="1835759" cy="523220"/>
          </a:xfrm>
          <a:prstGeom prst="rect">
            <a:avLst/>
          </a:prstGeom>
          <a:noFill/>
        </p:spPr>
        <p:txBody>
          <a:bodyPr wrap="none" rtlCol="0">
            <a:spAutoFit/>
          </a:bodyPr>
          <a:lstStyle/>
          <a:p>
            <a:r>
              <a:rPr lang="en-UG" sz="2800" b="1" dirty="0">
                <a:latin typeface="American Typewriter" panose="02090604020004020304" pitchFamily="18" charset="77"/>
              </a:rPr>
              <a:t>OTHERS</a:t>
            </a:r>
            <a:r>
              <a:rPr lang="en-UG" sz="2800" dirty="0"/>
              <a:t> </a:t>
            </a:r>
          </a:p>
        </p:txBody>
      </p:sp>
      <p:sp>
        <p:nvSpPr>
          <p:cNvPr id="5" name="Slide Number Placeholder 4">
            <a:extLst>
              <a:ext uri="{FF2B5EF4-FFF2-40B4-BE49-F238E27FC236}">
                <a16:creationId xmlns:a16="http://schemas.microsoft.com/office/drawing/2014/main" id="{E6ADF2A1-1412-495D-2788-35326ABAB8BA}"/>
              </a:ext>
            </a:extLst>
          </p:cNvPr>
          <p:cNvSpPr>
            <a:spLocks noGrp="1"/>
          </p:cNvSpPr>
          <p:nvPr>
            <p:ph type="sldNum" sz="quarter" idx="12"/>
          </p:nvPr>
        </p:nvSpPr>
        <p:spPr/>
        <p:txBody>
          <a:bodyPr/>
          <a:lstStyle/>
          <a:p>
            <a:fld id="{E55267B4-430F-8C40-BE59-8FFFDF70D87A}" type="slidenum">
              <a:rPr lang="en-AF" smtClean="0"/>
              <a:t>12</a:t>
            </a:fld>
            <a:endParaRPr lang="en-AF"/>
          </a:p>
        </p:txBody>
      </p:sp>
      <p:pic>
        <p:nvPicPr>
          <p:cNvPr id="4" name="Picture 3">
            <a:extLst>
              <a:ext uri="{FF2B5EF4-FFF2-40B4-BE49-F238E27FC236}">
                <a16:creationId xmlns:a16="http://schemas.microsoft.com/office/drawing/2014/main" id="{4C14B5AB-DEDD-C7D8-41CE-5DC0674763ED}"/>
              </a:ext>
            </a:extLst>
          </p:cNvPr>
          <p:cNvPicPr>
            <a:picLocks noChangeAspect="1"/>
          </p:cNvPicPr>
          <p:nvPr/>
        </p:nvPicPr>
        <p:blipFill>
          <a:blip r:embed="rId2"/>
          <a:stretch>
            <a:fillRect/>
          </a:stretch>
        </p:blipFill>
        <p:spPr>
          <a:xfrm>
            <a:off x="6893168" y="330804"/>
            <a:ext cx="5205047" cy="3537811"/>
          </a:xfrm>
          <a:prstGeom prst="rect">
            <a:avLst/>
          </a:prstGeom>
        </p:spPr>
      </p:pic>
      <p:pic>
        <p:nvPicPr>
          <p:cNvPr id="6" name="Picture 5">
            <a:extLst>
              <a:ext uri="{FF2B5EF4-FFF2-40B4-BE49-F238E27FC236}">
                <a16:creationId xmlns:a16="http://schemas.microsoft.com/office/drawing/2014/main" id="{A7698B18-E0DA-A1B3-A973-DF6D5D13DBAE}"/>
              </a:ext>
            </a:extLst>
          </p:cNvPr>
          <p:cNvPicPr>
            <a:picLocks noChangeAspect="1"/>
          </p:cNvPicPr>
          <p:nvPr/>
        </p:nvPicPr>
        <p:blipFill>
          <a:blip r:embed="rId3"/>
          <a:stretch>
            <a:fillRect/>
          </a:stretch>
        </p:blipFill>
        <p:spPr>
          <a:xfrm>
            <a:off x="6893169" y="4009292"/>
            <a:ext cx="5298832" cy="2712183"/>
          </a:xfrm>
          <a:prstGeom prst="rect">
            <a:avLst/>
          </a:prstGeom>
        </p:spPr>
      </p:pic>
    </p:spTree>
    <p:extLst>
      <p:ext uri="{BB962C8B-B14F-4D97-AF65-F5344CB8AC3E}">
        <p14:creationId xmlns:p14="http://schemas.microsoft.com/office/powerpoint/2010/main" val="1015494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44589E-185E-82F5-9402-71A420D91CF2}"/>
              </a:ext>
            </a:extLst>
          </p:cNvPr>
          <p:cNvSpPr>
            <a:spLocks noGrp="1"/>
          </p:cNvSpPr>
          <p:nvPr>
            <p:ph idx="1"/>
          </p:nvPr>
        </p:nvSpPr>
        <p:spPr>
          <a:xfrm>
            <a:off x="838200" y="382772"/>
            <a:ext cx="10515600" cy="5794191"/>
          </a:xfrm>
        </p:spPr>
        <p:txBody>
          <a:bodyPr>
            <a:normAutofit fontScale="92500" lnSpcReduction="20000"/>
          </a:bodyPr>
          <a:lstStyle/>
          <a:p>
            <a:pPr marL="0" indent="0" algn="l">
              <a:buNone/>
            </a:pPr>
            <a:r>
              <a:rPr lang="en-GB" b="1" i="0" u="none" strike="noStrike" dirty="0">
                <a:solidFill>
                  <a:srgbClr val="000000"/>
                </a:solidFill>
                <a:effectLst/>
                <a:latin typeface="American Typewriter" panose="02090604020004020304" pitchFamily="18" charset="77"/>
              </a:rPr>
              <a:t>Seat Counts by Bus Type</a:t>
            </a:r>
          </a:p>
          <a:p>
            <a:pPr algn="l">
              <a:buFont typeface="Apple Color Emoji" pitchFamily="2" charset="0"/>
              <a:buChar char="🌧"/>
            </a:pPr>
            <a:r>
              <a:rPr lang="en-GB" b="1" i="0" u="none" strike="noStrike" dirty="0">
                <a:solidFill>
                  <a:srgbClr val="000000"/>
                </a:solidFill>
                <a:effectLst/>
                <a:latin typeface="American Typewriter" panose="02090604020004020304" pitchFamily="18" charset="77"/>
              </a:rPr>
              <a:t>Minibuses / Matatus:</a:t>
            </a:r>
            <a:r>
              <a:rPr lang="en-GB" b="0" i="0" u="none" strike="noStrike" dirty="0">
                <a:solidFill>
                  <a:srgbClr val="000000"/>
                </a:solidFill>
                <a:effectLst/>
                <a:latin typeface="American Typewriter" panose="02090604020004020304" pitchFamily="18" charset="77"/>
              </a:rPr>
              <a:t> 14 seats (standard urban commuter transit)</a:t>
            </a:r>
          </a:p>
          <a:p>
            <a:pPr algn="l">
              <a:buFont typeface="Apple Color Emoji" pitchFamily="2" charset="0"/>
              <a:buChar char="🌧"/>
            </a:pPr>
            <a:r>
              <a:rPr lang="en-GB" b="1" i="0" u="none" strike="noStrike" dirty="0">
                <a:solidFill>
                  <a:srgbClr val="000000"/>
                </a:solidFill>
                <a:effectLst/>
                <a:latin typeface="American Typewriter" panose="02090604020004020304" pitchFamily="18" charset="77"/>
              </a:rPr>
              <a:t>Medium Buses / Coasters:</a:t>
            </a:r>
            <a:r>
              <a:rPr lang="en-GB" b="0" i="0" u="none" strike="noStrike" dirty="0">
                <a:solidFill>
                  <a:srgbClr val="000000"/>
                </a:solidFill>
                <a:effectLst/>
                <a:latin typeface="American Typewriter" panose="02090604020004020304" pitchFamily="18" charset="77"/>
              </a:rPr>
              <a:t> 25 to 35 seats (often used for school,  staff or public transport)</a:t>
            </a:r>
          </a:p>
          <a:p>
            <a:pPr algn="l">
              <a:buFont typeface="Apple Color Emoji" pitchFamily="2" charset="0"/>
              <a:buChar char="🌧"/>
            </a:pPr>
            <a:r>
              <a:rPr lang="en-GB" b="1" i="0" u="none" strike="noStrike" dirty="0">
                <a:solidFill>
                  <a:srgbClr val="000000"/>
                </a:solidFill>
                <a:effectLst/>
                <a:latin typeface="American Typewriter" panose="02090604020004020304" pitchFamily="18" charset="77"/>
              </a:rPr>
              <a:t>Standard Large Coaches:</a:t>
            </a:r>
            <a:r>
              <a:rPr lang="en-GB" b="0" i="0" u="none" strike="noStrike" dirty="0">
                <a:solidFill>
                  <a:srgbClr val="000000"/>
                </a:solidFill>
                <a:effectLst/>
                <a:latin typeface="American Typewriter" panose="02090604020004020304" pitchFamily="18" charset="77"/>
              </a:rPr>
              <a:t> 36 to 51 seats (frequent for upcountry public transport)</a:t>
            </a:r>
          </a:p>
          <a:p>
            <a:pPr algn="l">
              <a:buFont typeface="Apple Color Emoji" pitchFamily="2" charset="0"/>
              <a:buChar char="🌧"/>
            </a:pPr>
            <a:r>
              <a:rPr lang="en-GB" b="1" i="0" u="none" strike="noStrike" dirty="0">
                <a:solidFill>
                  <a:srgbClr val="000000"/>
                </a:solidFill>
                <a:effectLst/>
                <a:latin typeface="American Typewriter" panose="02090604020004020304" pitchFamily="18" charset="77"/>
              </a:rPr>
              <a:t>Maxi / Heavy-Duty Buses:</a:t>
            </a:r>
            <a:r>
              <a:rPr lang="en-GB" b="0" i="0" u="none" strike="noStrike" dirty="0">
                <a:solidFill>
                  <a:srgbClr val="000000"/>
                </a:solidFill>
                <a:effectLst/>
                <a:latin typeface="American Typewriter" panose="02090604020004020304" pitchFamily="18" charset="77"/>
              </a:rPr>
              <a:t> 60 to 67 seats</a:t>
            </a:r>
          </a:p>
          <a:p>
            <a:pPr algn="l">
              <a:buFont typeface="Apple Color Emoji" pitchFamily="2" charset="0"/>
              <a:buChar char="🌧"/>
            </a:pPr>
            <a:r>
              <a:rPr lang="en-GB" b="1" i="0" u="none" strike="noStrike" dirty="0">
                <a:solidFill>
                  <a:srgbClr val="000000"/>
                </a:solidFill>
                <a:effectLst/>
                <a:latin typeface="American Typewriter" panose="02090604020004020304" pitchFamily="18" charset="77"/>
              </a:rPr>
              <a:t>Double-decker buses:</a:t>
            </a:r>
            <a:r>
              <a:rPr lang="en-GB" b="0" i="0" u="none" strike="noStrike" dirty="0">
                <a:solidFill>
                  <a:srgbClr val="000000"/>
                </a:solidFill>
                <a:effectLst/>
                <a:latin typeface="American Typewriter" panose="02090604020004020304" pitchFamily="18" charset="77"/>
              </a:rPr>
              <a:t> </a:t>
            </a:r>
            <a:r>
              <a:rPr lang="en-GB" b="1" u="none" strike="noStrike" dirty="0">
                <a:effectLst/>
                <a:latin typeface="American Typewriter" panose="02090604020004020304" pitchFamily="18" charset="77"/>
              </a:rPr>
              <a:t> 69 passengers</a:t>
            </a:r>
            <a:endParaRPr lang="en-GB" b="0" i="0" u="none" strike="noStrike" dirty="0">
              <a:solidFill>
                <a:srgbClr val="000000"/>
              </a:solidFill>
              <a:effectLst/>
              <a:latin typeface="American Typewriter" panose="02090604020004020304" pitchFamily="18" charset="77"/>
            </a:endParaRPr>
          </a:p>
          <a:p>
            <a:pPr marL="0" indent="0">
              <a:buNone/>
            </a:pPr>
            <a:endParaRPr lang="en-UG" dirty="0"/>
          </a:p>
          <a:p>
            <a:pPr marL="0" indent="0" algn="just">
              <a:buNone/>
            </a:pPr>
            <a:r>
              <a:rPr lang="en-GB" b="1" i="1" u="none" strike="noStrike" dirty="0">
                <a:solidFill>
                  <a:srgbClr val="000000"/>
                </a:solidFill>
                <a:effectLst/>
                <a:latin typeface="American Typewriter" panose="02090604020004020304" pitchFamily="18" charset="77"/>
              </a:rPr>
              <a:t>Full-size charter and large coach buses </a:t>
            </a:r>
            <a:r>
              <a:rPr lang="en-GB" b="0" i="1" u="none" strike="noStrike" dirty="0">
                <a:solidFill>
                  <a:srgbClr val="000000"/>
                </a:solidFill>
                <a:effectLst/>
                <a:latin typeface="American Typewriter" panose="02090604020004020304" pitchFamily="18" charset="77"/>
              </a:rPr>
              <a:t>in Uganda are widely available for </a:t>
            </a:r>
            <a:r>
              <a:rPr lang="en-GB" b="1" i="1" u="none" strike="noStrike" dirty="0">
                <a:solidFill>
                  <a:srgbClr val="0070C0"/>
                </a:solidFill>
                <a:effectLst/>
                <a:latin typeface="American Typewriter" panose="02090604020004020304" pitchFamily="18" charset="77"/>
              </a:rPr>
              <a:t>group transit</a:t>
            </a:r>
            <a:r>
              <a:rPr lang="en-GB" b="0" i="1" u="none" strike="noStrike" dirty="0">
                <a:solidFill>
                  <a:srgbClr val="000000"/>
                </a:solidFill>
                <a:effectLst/>
                <a:latin typeface="American Typewriter" panose="02090604020004020304" pitchFamily="18" charset="77"/>
              </a:rPr>
              <a:t>, </a:t>
            </a:r>
            <a:r>
              <a:rPr lang="en-GB" b="1" i="1" u="none" strike="noStrike" dirty="0">
                <a:solidFill>
                  <a:srgbClr val="00B050"/>
                </a:solidFill>
                <a:effectLst/>
                <a:latin typeface="American Typewriter" panose="02090604020004020304" pitchFamily="18" charset="77"/>
              </a:rPr>
              <a:t>corporate events</a:t>
            </a:r>
            <a:r>
              <a:rPr lang="en-GB" b="0" i="1" u="none" strike="noStrike" dirty="0">
                <a:solidFill>
                  <a:srgbClr val="000000"/>
                </a:solidFill>
                <a:effectLst/>
                <a:latin typeface="American Typewriter" panose="02090604020004020304" pitchFamily="18" charset="77"/>
              </a:rPr>
              <a:t>, </a:t>
            </a:r>
            <a:r>
              <a:rPr lang="en-GB" b="1" i="1" u="none" strike="noStrike" dirty="0">
                <a:solidFill>
                  <a:srgbClr val="7030A0"/>
                </a:solidFill>
                <a:effectLst/>
                <a:latin typeface="American Typewriter" panose="02090604020004020304" pitchFamily="18" charset="77"/>
              </a:rPr>
              <a:t>long-distance intercity routes</a:t>
            </a:r>
            <a:r>
              <a:rPr lang="en-GB" b="0" i="1" u="none" strike="noStrike" dirty="0">
                <a:solidFill>
                  <a:srgbClr val="000000"/>
                </a:solidFill>
                <a:effectLst/>
                <a:latin typeface="American Typewriter" panose="02090604020004020304" pitchFamily="18" charset="77"/>
              </a:rPr>
              <a:t>, and </a:t>
            </a:r>
            <a:r>
              <a:rPr lang="en-GB" b="1" i="1" u="none" strike="noStrike" dirty="0">
                <a:solidFill>
                  <a:schemeClr val="accent5"/>
                </a:solidFill>
                <a:effectLst/>
                <a:latin typeface="American Typewriter" panose="02090604020004020304" pitchFamily="18" charset="77"/>
              </a:rPr>
              <a:t>cross-border travel</a:t>
            </a:r>
            <a:r>
              <a:rPr lang="en-GB" b="0" i="1" u="none" strike="noStrike" dirty="0">
                <a:solidFill>
                  <a:srgbClr val="000000"/>
                </a:solidFill>
                <a:effectLst/>
                <a:latin typeface="American Typewriter" panose="02090604020004020304" pitchFamily="18" charset="77"/>
              </a:rPr>
              <a:t>. Daily rentals typically range from UGX 1,000,000 to UGX 4,500,000 depending on the bus size (from 28-seater coasters to 60–80 seater full-size coaches), fuel inclusion, and destination</a:t>
            </a:r>
            <a:endParaRPr lang="en-UG" i="1" dirty="0">
              <a:latin typeface="American Typewriter" panose="02090604020004020304" pitchFamily="18" charset="77"/>
            </a:endParaRPr>
          </a:p>
          <a:p>
            <a:endParaRPr lang="en-UG" dirty="0"/>
          </a:p>
        </p:txBody>
      </p:sp>
      <p:sp>
        <p:nvSpPr>
          <p:cNvPr id="4" name="Slide Number Placeholder 3">
            <a:extLst>
              <a:ext uri="{FF2B5EF4-FFF2-40B4-BE49-F238E27FC236}">
                <a16:creationId xmlns:a16="http://schemas.microsoft.com/office/drawing/2014/main" id="{A8C8A746-23C3-0912-9D68-9C25EAC0532B}"/>
              </a:ext>
            </a:extLst>
          </p:cNvPr>
          <p:cNvSpPr>
            <a:spLocks noGrp="1"/>
          </p:cNvSpPr>
          <p:nvPr>
            <p:ph type="sldNum" sz="quarter" idx="12"/>
          </p:nvPr>
        </p:nvSpPr>
        <p:spPr/>
        <p:txBody>
          <a:bodyPr/>
          <a:lstStyle/>
          <a:p>
            <a:fld id="{E55267B4-430F-8C40-BE59-8FFFDF70D87A}" type="slidenum">
              <a:rPr lang="en-AF" smtClean="0"/>
              <a:t>13</a:t>
            </a:fld>
            <a:endParaRPr lang="en-AF"/>
          </a:p>
        </p:txBody>
      </p:sp>
    </p:spTree>
    <p:extLst>
      <p:ext uri="{BB962C8B-B14F-4D97-AF65-F5344CB8AC3E}">
        <p14:creationId xmlns:p14="http://schemas.microsoft.com/office/powerpoint/2010/main" val="1822901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76C28-A0AF-40EA-26C7-A77B9EE9E247}"/>
              </a:ext>
            </a:extLst>
          </p:cNvPr>
          <p:cNvSpPr>
            <a:spLocks noGrp="1"/>
          </p:cNvSpPr>
          <p:nvPr>
            <p:ph type="title"/>
          </p:nvPr>
        </p:nvSpPr>
        <p:spPr>
          <a:xfrm>
            <a:off x="324853" y="120317"/>
            <a:ext cx="11538284" cy="1570372"/>
          </a:xfrm>
        </p:spPr>
        <p:txBody>
          <a:bodyPr>
            <a:normAutofit fontScale="90000"/>
          </a:bodyPr>
          <a:lstStyle/>
          <a:p>
            <a:br>
              <a:rPr lang="en-US" dirty="0">
                <a:effectLst/>
                <a:latin typeface="Times New Roman" panose="02020603050405020304" pitchFamily="18" charset="0"/>
              </a:rPr>
            </a:br>
            <a:br>
              <a:rPr lang="en-US" dirty="0">
                <a:effectLst/>
                <a:latin typeface="Times New Roman" panose="02020603050405020304" pitchFamily="18" charset="0"/>
              </a:rPr>
            </a:br>
            <a:r>
              <a:rPr lang="en-US" b="1" dirty="0">
                <a:effectLst/>
                <a:latin typeface="American Typewriter" panose="02090604020004020304" pitchFamily="18" charset="77"/>
              </a:rPr>
              <a:t>Transport Operator Penalties(Causing bodily injury or death through reckless driving) </a:t>
            </a:r>
            <a:br>
              <a:rPr lang="en-US" dirty="0">
                <a:effectLst/>
                <a:latin typeface="Times New Roman" panose="02020603050405020304" pitchFamily="18" charset="0"/>
              </a:rPr>
            </a:br>
            <a:endParaRPr lang="en-AF" dirty="0"/>
          </a:p>
        </p:txBody>
      </p:sp>
      <p:sp>
        <p:nvSpPr>
          <p:cNvPr id="3" name="Content Placeholder 2">
            <a:extLst>
              <a:ext uri="{FF2B5EF4-FFF2-40B4-BE49-F238E27FC236}">
                <a16:creationId xmlns:a16="http://schemas.microsoft.com/office/drawing/2014/main" id="{E0BCB9A8-3C7B-E4E7-3BF3-9C0F2B0E4CF3}"/>
              </a:ext>
            </a:extLst>
          </p:cNvPr>
          <p:cNvSpPr>
            <a:spLocks noGrp="1"/>
          </p:cNvSpPr>
          <p:nvPr>
            <p:ph idx="1"/>
          </p:nvPr>
        </p:nvSpPr>
        <p:spPr>
          <a:xfrm>
            <a:off x="501316" y="2066257"/>
            <a:ext cx="9918031" cy="4351338"/>
          </a:xfrm>
        </p:spPr>
        <p:txBody>
          <a:bodyPr>
            <a:normAutofit/>
          </a:bodyPr>
          <a:lstStyle/>
          <a:p>
            <a:pPr algn="just">
              <a:buFont typeface="Apple Color Emoji" pitchFamily="2" charset="0"/>
              <a:buChar char="💧"/>
            </a:pPr>
            <a:r>
              <a:rPr lang="en-US" b="1" dirty="0">
                <a:effectLst/>
                <a:latin typeface="American Typewriter" panose="02090604020004020304" pitchFamily="18" charset="77"/>
              </a:rPr>
              <a:t>Causing death</a:t>
            </a:r>
            <a:r>
              <a:rPr lang="en-US" dirty="0">
                <a:effectLst/>
                <a:latin typeface="American Typewriter" panose="02090604020004020304" pitchFamily="18" charset="77"/>
              </a:rPr>
              <a:t>:-A person who causes the death of any person by reckless driving of a motor vehicle commits an offence and is liable, on conviction, </a:t>
            </a:r>
            <a:r>
              <a:rPr lang="en-US" dirty="0">
                <a:solidFill>
                  <a:srgbClr val="7030A0"/>
                </a:solidFill>
                <a:effectLst/>
                <a:latin typeface="American Typewriter" panose="02090604020004020304" pitchFamily="18" charset="77"/>
              </a:rPr>
              <a:t>to imprisonment not exceeding ten years</a:t>
            </a:r>
            <a:r>
              <a:rPr lang="en-US" dirty="0">
                <a:solidFill>
                  <a:srgbClr val="7030A0"/>
                </a:solidFill>
                <a:latin typeface="American Typewriter" panose="02090604020004020304" pitchFamily="18" charset="77"/>
              </a:rPr>
              <a:t>.</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Causing injury:- </a:t>
            </a:r>
            <a:r>
              <a:rPr lang="en-US" dirty="0">
                <a:effectLst/>
                <a:latin typeface="American Typewriter" panose="02090604020004020304" pitchFamily="18" charset="77"/>
              </a:rPr>
              <a:t>A person who causes bodily injury to any person by reckless driving of a motor vehicle</a:t>
            </a:r>
            <a:r>
              <a:rPr lang="en-US" dirty="0">
                <a:latin typeface="American Typewriter" panose="02090604020004020304" pitchFamily="18" charset="77"/>
              </a:rPr>
              <a:t> </a:t>
            </a:r>
            <a:r>
              <a:rPr lang="en-US" dirty="0">
                <a:effectLst/>
                <a:latin typeface="American Typewriter" panose="02090604020004020304" pitchFamily="18" charset="77"/>
              </a:rPr>
              <a:t>commits an offence and is liable, on conviction, to </a:t>
            </a:r>
            <a:r>
              <a:rPr lang="en-US" dirty="0">
                <a:solidFill>
                  <a:srgbClr val="7030A0"/>
                </a:solidFill>
                <a:effectLst/>
                <a:latin typeface="American Typewriter" panose="02090604020004020304" pitchFamily="18" charset="77"/>
              </a:rPr>
              <a:t>a fine not exceeding one hundred currency points</a:t>
            </a:r>
            <a:r>
              <a:rPr lang="en-US" dirty="0">
                <a:effectLst/>
                <a:latin typeface="American Typewriter" panose="02090604020004020304" pitchFamily="18" charset="77"/>
              </a:rPr>
              <a:t> or </a:t>
            </a:r>
            <a:r>
              <a:rPr lang="en-US" dirty="0">
                <a:solidFill>
                  <a:srgbClr val="7030A0"/>
                </a:solidFill>
                <a:effectLst/>
                <a:latin typeface="American Typewriter" panose="02090604020004020304" pitchFamily="18" charset="77"/>
              </a:rPr>
              <a:t>imprisonment not exceeding three years or both</a:t>
            </a:r>
            <a:r>
              <a:rPr lang="en-US" dirty="0">
                <a:effectLst/>
                <a:latin typeface="American Typewriter" panose="02090604020004020304" pitchFamily="18" charset="77"/>
              </a:rPr>
              <a:t>. </a:t>
            </a:r>
          </a:p>
          <a:p>
            <a:endParaRPr lang="en-AF" dirty="0"/>
          </a:p>
        </p:txBody>
      </p:sp>
      <p:sp>
        <p:nvSpPr>
          <p:cNvPr id="5" name="Slide Number Placeholder 4">
            <a:extLst>
              <a:ext uri="{FF2B5EF4-FFF2-40B4-BE49-F238E27FC236}">
                <a16:creationId xmlns:a16="http://schemas.microsoft.com/office/drawing/2014/main" id="{8732FC51-676E-502E-E7E2-7AD9F017CECD}"/>
              </a:ext>
            </a:extLst>
          </p:cNvPr>
          <p:cNvSpPr>
            <a:spLocks noGrp="1"/>
          </p:cNvSpPr>
          <p:nvPr>
            <p:ph type="sldNum" sz="quarter" idx="12"/>
          </p:nvPr>
        </p:nvSpPr>
        <p:spPr/>
        <p:txBody>
          <a:bodyPr/>
          <a:lstStyle/>
          <a:p>
            <a:fld id="{E55267B4-430F-8C40-BE59-8FFFDF70D87A}" type="slidenum">
              <a:rPr lang="en-AF" smtClean="0"/>
              <a:t>14</a:t>
            </a:fld>
            <a:endParaRPr lang="en-AF"/>
          </a:p>
        </p:txBody>
      </p:sp>
    </p:spTree>
    <p:extLst>
      <p:ext uri="{BB962C8B-B14F-4D97-AF65-F5344CB8AC3E}">
        <p14:creationId xmlns:p14="http://schemas.microsoft.com/office/powerpoint/2010/main" val="3840815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0E5226-A3F2-F688-03B7-EFC09DA562F2}"/>
              </a:ext>
            </a:extLst>
          </p:cNvPr>
          <p:cNvSpPr>
            <a:spLocks noGrp="1"/>
          </p:cNvSpPr>
          <p:nvPr>
            <p:ph idx="1"/>
          </p:nvPr>
        </p:nvSpPr>
        <p:spPr>
          <a:xfrm>
            <a:off x="838200" y="703385"/>
            <a:ext cx="10515600" cy="5473578"/>
          </a:xfrm>
        </p:spPr>
        <p:txBody>
          <a:bodyPr>
            <a:normAutofit fontScale="92500" lnSpcReduction="10000"/>
          </a:bodyPr>
          <a:lstStyle/>
          <a:p>
            <a:pPr algn="just">
              <a:buFont typeface="Apple Color Emoji" pitchFamily="2" charset="0"/>
              <a:buChar char="💧"/>
            </a:pPr>
            <a:r>
              <a:rPr lang="en-US" b="1" dirty="0">
                <a:effectLst/>
                <a:latin typeface="American Typewriter" panose="02090604020004020304" pitchFamily="18" charset="77"/>
              </a:rPr>
              <a:t>Causing an accident</a:t>
            </a:r>
            <a:r>
              <a:rPr lang="en-US" dirty="0">
                <a:effectLst/>
                <a:latin typeface="American Typewriter" panose="02090604020004020304" pitchFamily="18" charset="77"/>
              </a:rPr>
              <a:t>:-A person who causes an accident by reckless driving commits an offence and is liable, on conviction, </a:t>
            </a:r>
            <a:r>
              <a:rPr lang="en-US" dirty="0">
                <a:solidFill>
                  <a:srgbClr val="7030A0"/>
                </a:solidFill>
                <a:effectLst/>
                <a:latin typeface="American Typewriter" panose="02090604020004020304" pitchFamily="18" charset="77"/>
              </a:rPr>
              <a:t>to a fine not exceeding one hundred currency points </a:t>
            </a:r>
            <a:r>
              <a:rPr lang="en-US" dirty="0">
                <a:effectLst/>
                <a:latin typeface="American Typewriter" panose="02090604020004020304" pitchFamily="18" charset="77"/>
              </a:rPr>
              <a:t>or </a:t>
            </a:r>
            <a:r>
              <a:rPr lang="en-US" dirty="0">
                <a:solidFill>
                  <a:srgbClr val="7030A0"/>
                </a:solidFill>
                <a:effectLst/>
                <a:latin typeface="American Typewriter" panose="02090604020004020304" pitchFamily="18" charset="77"/>
              </a:rPr>
              <a:t>imprisonment not exceeding one year or both. </a:t>
            </a:r>
          </a:p>
          <a:p>
            <a:pPr marL="0" indent="0" algn="just">
              <a:buNone/>
            </a:pPr>
            <a:endParaRPr lang="en-US" dirty="0">
              <a:solidFill>
                <a:srgbClr val="7030A0"/>
              </a:solidFill>
              <a:effectLst/>
              <a:latin typeface="American Typewriter" panose="02090604020004020304" pitchFamily="18" charset="77"/>
            </a:endParaRPr>
          </a:p>
          <a:p>
            <a:pPr marL="0" indent="0" algn="just">
              <a:buNone/>
            </a:pPr>
            <a:r>
              <a:rPr lang="en-US" b="1" dirty="0">
                <a:solidFill>
                  <a:srgbClr val="FF0000"/>
                </a:solidFill>
                <a:effectLst/>
                <a:latin typeface="American Typewriter" panose="02090604020004020304" pitchFamily="18" charset="77"/>
              </a:rPr>
              <a:t>Other offenses </a:t>
            </a:r>
          </a:p>
          <a:p>
            <a:pPr algn="just">
              <a:buFont typeface="Apple Color Emoji" pitchFamily="2" charset="0"/>
              <a:buChar char="🍏"/>
            </a:pPr>
            <a:r>
              <a:rPr lang="en-US" dirty="0">
                <a:effectLst/>
                <a:latin typeface="American Typewriter" panose="02090604020004020304" pitchFamily="18" charset="77"/>
              </a:rPr>
              <a:t> </a:t>
            </a:r>
            <a:r>
              <a:rPr lang="en-US" b="1" dirty="0">
                <a:effectLst/>
                <a:latin typeface="American Typewriter" panose="02090604020004020304" pitchFamily="18" charset="77"/>
              </a:rPr>
              <a:t>Refusing to give a name and address </a:t>
            </a:r>
            <a:r>
              <a:rPr lang="en-US" dirty="0">
                <a:effectLst/>
                <a:latin typeface="American Typewriter" panose="02090604020004020304" pitchFamily="18" charset="77"/>
              </a:rPr>
              <a:t>to the police officer in the event of committing a traffic offense may warrant some one’s </a:t>
            </a:r>
            <a:r>
              <a:rPr lang="en-US" b="1" dirty="0">
                <a:effectLst/>
                <a:latin typeface="American Typewriter" panose="02090604020004020304" pitchFamily="18" charset="77"/>
              </a:rPr>
              <a:t>arrest by a police officer</a:t>
            </a:r>
            <a:r>
              <a:rPr lang="en-US" dirty="0">
                <a:latin typeface="American Typewriter" panose="02090604020004020304" pitchFamily="18" charset="77"/>
              </a:rPr>
              <a:t>.</a:t>
            </a:r>
            <a:endParaRPr lang="en-US" dirty="0">
              <a:effectLst/>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Giving </a:t>
            </a:r>
            <a:r>
              <a:rPr lang="en-US" b="1" dirty="0">
                <a:latin typeface="American Typewriter" panose="02090604020004020304" pitchFamily="18" charset="77"/>
              </a:rPr>
              <a:t>wrong information concerning the </a:t>
            </a:r>
            <a:r>
              <a:rPr lang="en-US" b="1" dirty="0">
                <a:effectLst/>
                <a:latin typeface="American Typewriter" panose="02090604020004020304" pitchFamily="18" charset="77"/>
              </a:rPr>
              <a:t>name or address to a police</a:t>
            </a:r>
            <a:r>
              <a:rPr lang="en-US" dirty="0">
                <a:effectLst/>
                <a:latin typeface="American Typewriter" panose="02090604020004020304" pitchFamily="18" charset="77"/>
              </a:rPr>
              <a:t> officer in the event of </a:t>
            </a:r>
            <a:r>
              <a:rPr lang="en-US" dirty="0">
                <a:latin typeface="American Typewriter" panose="02090604020004020304" pitchFamily="18" charset="77"/>
              </a:rPr>
              <a:t>committing a traffic offense </a:t>
            </a:r>
            <a:r>
              <a:rPr lang="en-US" dirty="0">
                <a:effectLst/>
                <a:latin typeface="American Typewriter" panose="02090604020004020304" pitchFamily="18" charset="77"/>
              </a:rPr>
              <a:t>may warrant some one’s </a:t>
            </a:r>
            <a:r>
              <a:rPr lang="en-US" b="1" dirty="0">
                <a:effectLst/>
                <a:latin typeface="American Typewriter" panose="02090604020004020304" pitchFamily="18" charset="77"/>
              </a:rPr>
              <a:t>arrest by a police officer</a:t>
            </a:r>
            <a:r>
              <a:rPr lang="en-US" dirty="0">
                <a:effectLst/>
                <a:latin typeface="American Typewriter" panose="02090604020004020304" pitchFamily="18" charset="77"/>
              </a:rPr>
              <a:t>.</a:t>
            </a:r>
          </a:p>
          <a:p>
            <a:pPr algn="just">
              <a:buFont typeface="Apple Color Emoji" pitchFamily="2" charset="0"/>
              <a:buChar char="🍏"/>
            </a:pPr>
            <a:r>
              <a:rPr lang="en-US" b="1" dirty="0">
                <a:effectLst/>
                <a:latin typeface="American Typewriter" panose="02090604020004020304" pitchFamily="18" charset="77"/>
              </a:rPr>
              <a:t> A motor vehicle</a:t>
            </a:r>
            <a:r>
              <a:rPr lang="en-US" b="1" dirty="0">
                <a:latin typeface="American Typewriter" panose="02090604020004020304" pitchFamily="18" charset="77"/>
              </a:rPr>
              <a:t> </a:t>
            </a:r>
            <a:r>
              <a:rPr lang="en-US" b="1" dirty="0">
                <a:effectLst/>
                <a:latin typeface="American Typewriter" panose="02090604020004020304" pitchFamily="18" charset="77"/>
              </a:rPr>
              <a:t>not bearing an identification plate </a:t>
            </a:r>
            <a:r>
              <a:rPr lang="en-US" dirty="0">
                <a:effectLst/>
                <a:latin typeface="American Typewriter" panose="02090604020004020304" pitchFamily="18" charset="77"/>
              </a:rPr>
              <a:t>may warrant some one’s </a:t>
            </a:r>
            <a:r>
              <a:rPr lang="en-US" b="1" dirty="0">
                <a:effectLst/>
                <a:latin typeface="American Typewriter" panose="02090604020004020304" pitchFamily="18" charset="77"/>
              </a:rPr>
              <a:t>arrest by a police officer</a:t>
            </a:r>
          </a:p>
          <a:p>
            <a:endParaRPr lang="en-AF" dirty="0"/>
          </a:p>
        </p:txBody>
      </p:sp>
      <p:sp>
        <p:nvSpPr>
          <p:cNvPr id="4" name="Slide Number Placeholder 3">
            <a:extLst>
              <a:ext uri="{FF2B5EF4-FFF2-40B4-BE49-F238E27FC236}">
                <a16:creationId xmlns:a16="http://schemas.microsoft.com/office/drawing/2014/main" id="{C214229C-9FDE-A705-9E78-FF6A1ED29713}"/>
              </a:ext>
            </a:extLst>
          </p:cNvPr>
          <p:cNvSpPr>
            <a:spLocks noGrp="1"/>
          </p:cNvSpPr>
          <p:nvPr>
            <p:ph type="sldNum" sz="quarter" idx="12"/>
          </p:nvPr>
        </p:nvSpPr>
        <p:spPr/>
        <p:txBody>
          <a:bodyPr/>
          <a:lstStyle/>
          <a:p>
            <a:fld id="{E55267B4-430F-8C40-BE59-8FFFDF70D87A}" type="slidenum">
              <a:rPr lang="en-AF" smtClean="0"/>
              <a:t>15</a:t>
            </a:fld>
            <a:endParaRPr lang="en-AF"/>
          </a:p>
        </p:txBody>
      </p:sp>
    </p:spTree>
    <p:extLst>
      <p:ext uri="{BB962C8B-B14F-4D97-AF65-F5344CB8AC3E}">
        <p14:creationId xmlns:p14="http://schemas.microsoft.com/office/powerpoint/2010/main" val="418397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AE86E-5CE4-0E55-4CFC-E72480ED6AA9}"/>
              </a:ext>
            </a:extLst>
          </p:cNvPr>
          <p:cNvSpPr>
            <a:spLocks noGrp="1"/>
          </p:cNvSpPr>
          <p:nvPr>
            <p:ph type="title"/>
          </p:nvPr>
        </p:nvSpPr>
        <p:spPr>
          <a:xfrm>
            <a:off x="838200" y="365125"/>
            <a:ext cx="10515600" cy="549275"/>
          </a:xfrm>
        </p:spPr>
        <p:txBody>
          <a:bodyPr>
            <a:normAutofit fontScale="90000"/>
          </a:bodyPr>
          <a:lstStyle/>
          <a:p>
            <a:pPr algn="ctr"/>
            <a:r>
              <a:rPr lang="en-AF" b="1" dirty="0">
                <a:latin typeface="American Typewriter" panose="02090604020004020304" pitchFamily="18" charset="77"/>
                <a:cs typeface="Times New Roman" panose="02020603050405020304" pitchFamily="18" charset="0"/>
              </a:rPr>
              <a:t>What is reckless driving?</a:t>
            </a:r>
          </a:p>
        </p:txBody>
      </p:sp>
      <p:sp>
        <p:nvSpPr>
          <p:cNvPr id="3" name="Content Placeholder 2">
            <a:extLst>
              <a:ext uri="{FF2B5EF4-FFF2-40B4-BE49-F238E27FC236}">
                <a16:creationId xmlns:a16="http://schemas.microsoft.com/office/drawing/2014/main" id="{64ED3473-E8E4-42EC-0A11-28FC5F213315}"/>
              </a:ext>
            </a:extLst>
          </p:cNvPr>
          <p:cNvSpPr>
            <a:spLocks noGrp="1"/>
          </p:cNvSpPr>
          <p:nvPr>
            <p:ph idx="1"/>
          </p:nvPr>
        </p:nvSpPr>
        <p:spPr>
          <a:xfrm>
            <a:off x="838200" y="1127050"/>
            <a:ext cx="10515600" cy="5465135"/>
          </a:xfrm>
        </p:spPr>
        <p:txBody>
          <a:bodyPr>
            <a:normAutofit fontScale="92500" lnSpcReduction="20000"/>
          </a:bodyPr>
          <a:lstStyle/>
          <a:p>
            <a:pPr algn="just">
              <a:buFont typeface="Apple Color Emoji" pitchFamily="2" charset="0"/>
              <a:buChar char="🌶"/>
            </a:pPr>
            <a:r>
              <a:rPr lang="en-US" dirty="0">
                <a:effectLst/>
                <a:latin typeface="American Typewriter" panose="02090604020004020304" pitchFamily="18" charset="77"/>
              </a:rPr>
              <a:t>Driving over the prescribed speed limit</a:t>
            </a:r>
          </a:p>
          <a:p>
            <a:pPr algn="just">
              <a:buFont typeface="Apple Color Emoji" pitchFamily="2" charset="0"/>
              <a:buChar char="🌶"/>
            </a:pPr>
            <a:r>
              <a:rPr lang="en-US" b="1" dirty="0">
                <a:effectLst/>
                <a:latin typeface="American Typewriter" panose="02090604020004020304" pitchFamily="18" charset="77"/>
              </a:rPr>
              <a:t> </a:t>
            </a:r>
            <a:r>
              <a:rPr lang="en-US" dirty="0">
                <a:effectLst/>
                <a:latin typeface="American Typewriter" panose="02090604020004020304" pitchFamily="18" charset="77"/>
              </a:rPr>
              <a:t>Failing to use signals </a:t>
            </a:r>
          </a:p>
          <a:p>
            <a:pPr algn="just">
              <a:buFont typeface="Apple Color Emoji" pitchFamily="2" charset="0"/>
              <a:buChar char="🌶"/>
            </a:pPr>
            <a:r>
              <a:rPr lang="en-US" b="1" dirty="0">
                <a:effectLst/>
                <a:latin typeface="American Typewriter" panose="02090604020004020304" pitchFamily="18" charset="77"/>
              </a:rPr>
              <a:t> </a:t>
            </a:r>
            <a:r>
              <a:rPr lang="en-US" dirty="0">
                <a:effectLst/>
                <a:latin typeface="American Typewriter" panose="02090604020004020304" pitchFamily="18" charset="77"/>
              </a:rPr>
              <a:t>Disobeying traffic signs and signals</a:t>
            </a:r>
          </a:p>
          <a:p>
            <a:pPr algn="just">
              <a:buFont typeface="Apple Color Emoji" pitchFamily="2" charset="0"/>
              <a:buChar char="🌶"/>
            </a:pPr>
            <a:r>
              <a:rPr lang="en-US" dirty="0">
                <a:effectLst/>
                <a:latin typeface="American Typewriter" panose="02090604020004020304" pitchFamily="18" charset="77"/>
              </a:rPr>
              <a:t>Drifting into another lane </a:t>
            </a:r>
          </a:p>
          <a:p>
            <a:pPr algn="just">
              <a:buFont typeface="Apple Color Emoji" pitchFamily="2" charset="0"/>
              <a:buChar char="🌶"/>
            </a:pPr>
            <a:r>
              <a:rPr lang="en-US" b="1" dirty="0">
                <a:effectLst/>
                <a:latin typeface="American Typewriter" panose="02090604020004020304" pitchFamily="18" charset="77"/>
              </a:rPr>
              <a:t> </a:t>
            </a:r>
            <a:r>
              <a:rPr lang="en-US" dirty="0">
                <a:effectLst/>
                <a:latin typeface="American Typewriter" panose="02090604020004020304" pitchFamily="18" charset="77"/>
              </a:rPr>
              <a:t>Distracted driving  </a:t>
            </a:r>
            <a:r>
              <a:rPr lang="en-US" dirty="0" err="1">
                <a:effectLst/>
                <a:latin typeface="American Typewriter" panose="02090604020004020304" pitchFamily="18" charset="77"/>
              </a:rPr>
              <a:t>e.g</a:t>
            </a:r>
            <a:r>
              <a:rPr lang="en-US" dirty="0">
                <a:effectLst/>
                <a:latin typeface="American Typewriter" panose="02090604020004020304" pitchFamily="18" charset="77"/>
              </a:rPr>
              <a:t> while eating, lifting children while on the steering wheel</a:t>
            </a:r>
          </a:p>
          <a:p>
            <a:pPr algn="just">
              <a:buFont typeface="Apple Color Emoji" pitchFamily="2" charset="0"/>
              <a:buChar char="🌶"/>
            </a:pPr>
            <a:r>
              <a:rPr lang="en-US" b="1" dirty="0">
                <a:effectLst/>
                <a:latin typeface="American Typewriter" panose="02090604020004020304" pitchFamily="18" charset="77"/>
              </a:rPr>
              <a:t> </a:t>
            </a:r>
            <a:r>
              <a:rPr lang="en-US" dirty="0">
                <a:effectLst/>
                <a:latin typeface="American Typewriter" panose="02090604020004020304" pitchFamily="18" charset="77"/>
              </a:rPr>
              <a:t>Using a hand held mobile phone while driving </a:t>
            </a:r>
          </a:p>
          <a:p>
            <a:pPr algn="just">
              <a:buFont typeface="Apple Color Emoji" pitchFamily="2" charset="0"/>
              <a:buChar char="🌶"/>
            </a:pPr>
            <a:r>
              <a:rPr lang="en-US" b="1" dirty="0">
                <a:effectLst/>
                <a:latin typeface="American Typewriter" panose="02090604020004020304" pitchFamily="18" charset="77"/>
              </a:rPr>
              <a:t> </a:t>
            </a:r>
            <a:r>
              <a:rPr lang="en-US" dirty="0">
                <a:effectLst/>
                <a:latin typeface="American Typewriter" panose="02090604020004020304" pitchFamily="18" charset="77"/>
              </a:rPr>
              <a:t>Driving a vehicle on a public road without due care and attention or reasonable consideration for other persons using the public road </a:t>
            </a:r>
          </a:p>
          <a:p>
            <a:pPr algn="just">
              <a:buFont typeface="Apple Color Emoji" pitchFamily="2" charset="0"/>
              <a:buChar char="🌶"/>
            </a:pPr>
            <a:r>
              <a:rPr lang="en-US" dirty="0">
                <a:effectLst/>
                <a:latin typeface="American Typewriter" panose="02090604020004020304" pitchFamily="18" charset="77"/>
              </a:rPr>
              <a:t>Driving while under the influence of drink or drugs contrary to this Act </a:t>
            </a:r>
          </a:p>
          <a:p>
            <a:pPr algn="just">
              <a:buFont typeface="Apple Color Emoji" pitchFamily="2" charset="0"/>
              <a:buChar char="🌶"/>
            </a:pPr>
            <a:r>
              <a:rPr lang="en-US" dirty="0">
                <a:effectLst/>
                <a:latin typeface="American Typewriter" panose="02090604020004020304" pitchFamily="18" charset="77"/>
              </a:rPr>
              <a:t>Failing to stop for a pedestrian at a designated pedestrian crossing. </a:t>
            </a:r>
          </a:p>
          <a:p>
            <a:endParaRPr lang="en-AF" dirty="0"/>
          </a:p>
        </p:txBody>
      </p:sp>
      <p:sp>
        <p:nvSpPr>
          <p:cNvPr id="5" name="Slide Number Placeholder 4">
            <a:extLst>
              <a:ext uri="{FF2B5EF4-FFF2-40B4-BE49-F238E27FC236}">
                <a16:creationId xmlns:a16="http://schemas.microsoft.com/office/drawing/2014/main" id="{5F6AEBD9-4080-39D1-F4C5-74F403149344}"/>
              </a:ext>
            </a:extLst>
          </p:cNvPr>
          <p:cNvSpPr>
            <a:spLocks noGrp="1"/>
          </p:cNvSpPr>
          <p:nvPr>
            <p:ph type="sldNum" sz="quarter" idx="12"/>
          </p:nvPr>
        </p:nvSpPr>
        <p:spPr/>
        <p:txBody>
          <a:bodyPr/>
          <a:lstStyle/>
          <a:p>
            <a:fld id="{E55267B4-430F-8C40-BE59-8FFFDF70D87A}" type="slidenum">
              <a:rPr lang="en-AF" smtClean="0"/>
              <a:t>16</a:t>
            </a:fld>
            <a:endParaRPr lang="en-AF"/>
          </a:p>
        </p:txBody>
      </p:sp>
    </p:spTree>
    <p:extLst>
      <p:ext uri="{BB962C8B-B14F-4D97-AF65-F5344CB8AC3E}">
        <p14:creationId xmlns:p14="http://schemas.microsoft.com/office/powerpoint/2010/main" val="1946182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6214-4BAE-33DC-89B7-102071CFF43F}"/>
              </a:ext>
            </a:extLst>
          </p:cNvPr>
          <p:cNvSpPr>
            <a:spLocks noGrp="1"/>
          </p:cNvSpPr>
          <p:nvPr>
            <p:ph type="title"/>
          </p:nvPr>
        </p:nvSpPr>
        <p:spPr/>
        <p:txBody>
          <a:bodyPr/>
          <a:lstStyle/>
          <a:p>
            <a:pPr algn="just"/>
            <a:r>
              <a:rPr lang="en-AF" b="1" dirty="0">
                <a:latin typeface="American Typewriter" panose="02090604020004020304" pitchFamily="18" charset="77"/>
              </a:rPr>
              <a:t>Taxi operators’ conduct while in the taxi park</a:t>
            </a:r>
          </a:p>
        </p:txBody>
      </p:sp>
      <p:sp>
        <p:nvSpPr>
          <p:cNvPr id="3" name="Content Placeholder 2">
            <a:extLst>
              <a:ext uri="{FF2B5EF4-FFF2-40B4-BE49-F238E27FC236}">
                <a16:creationId xmlns:a16="http://schemas.microsoft.com/office/drawing/2014/main" id="{C3D24CDC-DA55-37CB-F07D-16105BA4912E}"/>
              </a:ext>
            </a:extLst>
          </p:cNvPr>
          <p:cNvSpPr>
            <a:spLocks noGrp="1"/>
          </p:cNvSpPr>
          <p:nvPr>
            <p:ph idx="1"/>
          </p:nvPr>
        </p:nvSpPr>
        <p:spPr/>
        <p:txBody>
          <a:bodyPr>
            <a:normAutofit/>
          </a:bodyPr>
          <a:lstStyle/>
          <a:p>
            <a:pPr algn="just">
              <a:buFont typeface="Apple Color Emoji" pitchFamily="2" charset="0"/>
              <a:buChar char="🫕"/>
            </a:pPr>
            <a:r>
              <a:rPr lang="en-US" b="1" dirty="0">
                <a:effectLst/>
                <a:latin typeface="American Typewriter" panose="02090604020004020304" pitchFamily="18" charset="77"/>
              </a:rPr>
              <a:t>Entry</a:t>
            </a:r>
            <a:r>
              <a:rPr lang="en-US" dirty="0">
                <a:effectLst/>
                <a:latin typeface="American Typewriter" panose="02090604020004020304" pitchFamily="18" charset="77"/>
              </a:rPr>
              <a:t> </a:t>
            </a:r>
            <a:r>
              <a:rPr lang="en-US" b="1" dirty="0">
                <a:effectLst/>
                <a:latin typeface="American Typewriter" panose="02090604020004020304" pitchFamily="18" charset="77"/>
              </a:rPr>
              <a:t>fee</a:t>
            </a:r>
            <a:r>
              <a:rPr lang="en-US" dirty="0">
                <a:effectLst/>
                <a:latin typeface="American Typewriter" panose="02090604020004020304" pitchFamily="18" charset="77"/>
              </a:rPr>
              <a:t>:-Every taxi shall enter a park through a controlled gate on payment of a fee  on every entry which payment shall be evidenced by the issue of a receipt by an officer of the council.</a:t>
            </a:r>
          </a:p>
          <a:p>
            <a:pPr algn="just">
              <a:buFont typeface="Apple Color Emoji" pitchFamily="2" charset="0"/>
              <a:buChar char="🫕"/>
            </a:pPr>
            <a:r>
              <a:rPr lang="en-US" b="1" dirty="0">
                <a:effectLst/>
                <a:latin typeface="American Typewriter" panose="02090604020004020304" pitchFamily="18" charset="77"/>
              </a:rPr>
              <a:t>Compulsory</a:t>
            </a:r>
            <a:r>
              <a:rPr lang="en-US" dirty="0">
                <a:effectLst/>
                <a:latin typeface="American Typewriter" panose="02090604020004020304" pitchFamily="18" charset="77"/>
              </a:rPr>
              <a:t> </a:t>
            </a:r>
            <a:r>
              <a:rPr lang="en-US" b="1" dirty="0">
                <a:effectLst/>
                <a:latin typeface="American Typewriter" panose="02090604020004020304" pitchFamily="18" charset="77"/>
              </a:rPr>
              <a:t>inspection</a:t>
            </a:r>
            <a:r>
              <a:rPr lang="en-US" dirty="0">
                <a:effectLst/>
                <a:latin typeface="American Typewriter" panose="02090604020004020304" pitchFamily="18" charset="77"/>
              </a:rPr>
              <a:t>:-The receipt shall be produced at any time by the driver or conductor of the taxi for inspection by an officer of the council.</a:t>
            </a:r>
          </a:p>
          <a:p>
            <a:pPr algn="just">
              <a:buFont typeface="Apple Color Emoji" pitchFamily="2" charset="0"/>
              <a:buChar char="🫕"/>
            </a:pPr>
            <a:r>
              <a:rPr lang="en-US" b="1" dirty="0">
                <a:effectLst/>
                <a:latin typeface="American Typewriter" panose="02090604020004020304" pitchFamily="18" charset="77"/>
              </a:rPr>
              <a:t>Traffic</a:t>
            </a:r>
            <a:r>
              <a:rPr lang="en-US" dirty="0">
                <a:effectLst/>
                <a:latin typeface="American Typewriter" panose="02090604020004020304" pitchFamily="18" charset="77"/>
              </a:rPr>
              <a:t> </a:t>
            </a:r>
            <a:r>
              <a:rPr lang="en-US" b="1" dirty="0">
                <a:effectLst/>
                <a:latin typeface="American Typewriter" panose="02090604020004020304" pitchFamily="18" charset="77"/>
              </a:rPr>
              <a:t>control</a:t>
            </a:r>
            <a:r>
              <a:rPr lang="en-US" dirty="0">
                <a:effectLst/>
                <a:latin typeface="American Typewriter" panose="02090604020004020304" pitchFamily="18" charset="77"/>
              </a:rPr>
              <a:t>:-The driver or conductor of the taxi shall at all times obey the orders, directions or instructions of an officer of the council.</a:t>
            </a:r>
          </a:p>
          <a:p>
            <a:pPr algn="just"/>
            <a:endParaRPr lang="en-US" dirty="0">
              <a:effectLst/>
              <a:latin typeface="Times" pitchFamily="2" charset="0"/>
            </a:endParaRPr>
          </a:p>
          <a:p>
            <a:pPr marL="0" indent="0" algn="just">
              <a:buNone/>
            </a:pPr>
            <a:endParaRPr lang="en-US" dirty="0">
              <a:effectLst/>
              <a:latin typeface="American Typewriter" panose="02090604020004020304" pitchFamily="18" charset="77"/>
            </a:endParaRPr>
          </a:p>
          <a:p>
            <a:pPr marL="0" indent="0" algn="just">
              <a:buNone/>
            </a:pPr>
            <a:endParaRPr lang="en-US" dirty="0">
              <a:effectLst/>
              <a:latin typeface="American Typewriter" panose="02090604020004020304" pitchFamily="18" charset="77"/>
            </a:endParaRPr>
          </a:p>
          <a:p>
            <a:pPr marL="0" indent="0" algn="just">
              <a:buNone/>
            </a:pPr>
            <a:endParaRPr lang="en-US" dirty="0">
              <a:effectLst/>
              <a:latin typeface="American Typewriter" panose="02090604020004020304" pitchFamily="18" charset="77"/>
            </a:endParaRPr>
          </a:p>
          <a:p>
            <a:endParaRPr lang="en-AF" dirty="0"/>
          </a:p>
        </p:txBody>
      </p:sp>
      <p:sp>
        <p:nvSpPr>
          <p:cNvPr id="5" name="Slide Number Placeholder 4">
            <a:extLst>
              <a:ext uri="{FF2B5EF4-FFF2-40B4-BE49-F238E27FC236}">
                <a16:creationId xmlns:a16="http://schemas.microsoft.com/office/drawing/2014/main" id="{C4FE0F4A-1FCB-A551-1682-5608113ED656}"/>
              </a:ext>
            </a:extLst>
          </p:cNvPr>
          <p:cNvSpPr>
            <a:spLocks noGrp="1"/>
          </p:cNvSpPr>
          <p:nvPr>
            <p:ph type="sldNum" sz="quarter" idx="12"/>
          </p:nvPr>
        </p:nvSpPr>
        <p:spPr/>
        <p:txBody>
          <a:bodyPr/>
          <a:lstStyle/>
          <a:p>
            <a:fld id="{E55267B4-430F-8C40-BE59-8FFFDF70D87A}" type="slidenum">
              <a:rPr lang="en-AF" smtClean="0"/>
              <a:t>17</a:t>
            </a:fld>
            <a:endParaRPr lang="en-AF"/>
          </a:p>
        </p:txBody>
      </p:sp>
    </p:spTree>
    <p:extLst>
      <p:ext uri="{BB962C8B-B14F-4D97-AF65-F5344CB8AC3E}">
        <p14:creationId xmlns:p14="http://schemas.microsoft.com/office/powerpoint/2010/main" val="1930823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6B3CA5-DD74-4D46-5F13-83320B92B42C}"/>
              </a:ext>
            </a:extLst>
          </p:cNvPr>
          <p:cNvSpPr>
            <a:spLocks noGrp="1"/>
          </p:cNvSpPr>
          <p:nvPr>
            <p:ph idx="1"/>
          </p:nvPr>
        </p:nvSpPr>
        <p:spPr>
          <a:xfrm>
            <a:off x="117231" y="0"/>
            <a:ext cx="7526215" cy="6623538"/>
          </a:xfrm>
        </p:spPr>
        <p:txBody>
          <a:bodyPr>
            <a:normAutofit fontScale="92500" lnSpcReduction="10000"/>
          </a:bodyPr>
          <a:lstStyle/>
          <a:p>
            <a:pPr algn="just">
              <a:buFont typeface="Apple Color Emoji" pitchFamily="2" charset="0"/>
              <a:buChar char="🫕"/>
            </a:pPr>
            <a:r>
              <a:rPr lang="en-US" b="1" dirty="0">
                <a:effectLst/>
                <a:latin typeface="American Typewriter" panose="02090604020004020304" pitchFamily="18" charset="77"/>
              </a:rPr>
              <a:t>Touting</a:t>
            </a:r>
            <a:r>
              <a:rPr lang="en-US" dirty="0">
                <a:effectLst/>
                <a:latin typeface="American Typewriter" panose="02090604020004020304" pitchFamily="18" charset="77"/>
              </a:rPr>
              <a:t> </a:t>
            </a:r>
            <a:r>
              <a:rPr lang="en-US" b="1" dirty="0">
                <a:effectLst/>
                <a:latin typeface="American Typewriter" panose="02090604020004020304" pitchFamily="18" charset="77"/>
              </a:rPr>
              <a:t>for</a:t>
            </a:r>
            <a:r>
              <a:rPr lang="en-US" dirty="0">
                <a:effectLst/>
                <a:latin typeface="American Typewriter" panose="02090604020004020304" pitchFamily="18" charset="77"/>
              </a:rPr>
              <a:t> </a:t>
            </a:r>
            <a:r>
              <a:rPr lang="en-US" b="1" dirty="0">
                <a:effectLst/>
                <a:latin typeface="American Typewriter" panose="02090604020004020304" pitchFamily="18" charset="77"/>
              </a:rPr>
              <a:t>passengers</a:t>
            </a:r>
            <a:r>
              <a:rPr lang="en-US" dirty="0">
                <a:effectLst/>
                <a:latin typeface="American Typewriter" panose="02090604020004020304" pitchFamily="18" charset="77"/>
              </a:rPr>
              <a:t> </a:t>
            </a:r>
            <a:r>
              <a:rPr lang="en-US" b="1" dirty="0">
                <a:effectLst/>
                <a:latin typeface="American Typewriter" panose="02090604020004020304" pitchFamily="18" charset="77"/>
              </a:rPr>
              <a:t>prohibited</a:t>
            </a:r>
            <a:r>
              <a:rPr lang="en-US" dirty="0">
                <a:effectLst/>
                <a:latin typeface="American Typewriter" panose="02090604020004020304" pitchFamily="18" charset="77"/>
              </a:rPr>
              <a:t>:-While any taxi is within the park, it shall not be lawful for the driver or conductor of the taxi or any other person employed in connection with the taxi to solicit for passengers </a:t>
            </a:r>
            <a:r>
              <a:rPr lang="en-US" dirty="0" err="1">
                <a:effectLst/>
                <a:latin typeface="American Typewriter" panose="02090604020004020304" pitchFamily="18" charset="77"/>
              </a:rPr>
              <a:t>e.g</a:t>
            </a:r>
            <a:r>
              <a:rPr lang="en-US" dirty="0">
                <a:effectLst/>
                <a:latin typeface="American Typewriter" panose="02090604020004020304" pitchFamily="18" charset="77"/>
              </a:rPr>
              <a:t> </a:t>
            </a:r>
            <a:r>
              <a:rPr lang="en-GB" b="0" i="1" u="none" strike="noStrike" dirty="0">
                <a:solidFill>
                  <a:srgbClr val="FF0000"/>
                </a:solidFill>
                <a:effectLst/>
                <a:latin typeface="American Typewriter" panose="02090604020004020304" pitchFamily="18" charset="77"/>
              </a:rPr>
              <a:t>Approaching people or calling out in public places to offer transport services</a:t>
            </a:r>
            <a:r>
              <a:rPr lang="en-GB" b="0" i="0" u="none" strike="noStrike" dirty="0">
                <a:solidFill>
                  <a:srgbClr val="000000"/>
                </a:solidFill>
                <a:effectLst/>
                <a:latin typeface="American Typewriter" panose="02090604020004020304" pitchFamily="18" charset="77"/>
              </a:rPr>
              <a:t>. </a:t>
            </a:r>
          </a:p>
          <a:p>
            <a:pPr algn="just">
              <a:buFont typeface="Apple Color Emoji" pitchFamily="2" charset="0"/>
              <a:buChar char="🫕"/>
            </a:pPr>
            <a:endParaRPr lang="en-GB" b="0" i="0" u="none" strike="noStrike" dirty="0">
              <a:solidFill>
                <a:srgbClr val="000000"/>
              </a:solidFill>
              <a:effectLst/>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Taxis to operate within the park</a:t>
            </a:r>
            <a:r>
              <a:rPr lang="en-US" dirty="0">
                <a:effectLst/>
                <a:latin typeface="American Typewriter" panose="02090604020004020304" pitchFamily="18" charset="77"/>
              </a:rPr>
              <a:t>:-It shall be unlawful for any driver or conductor of a taxi to carry passengers from outside the park; except when passengers are beyond a distance of </a:t>
            </a:r>
            <a:r>
              <a:rPr lang="en-US" b="1" dirty="0">
                <a:solidFill>
                  <a:srgbClr val="FF0000"/>
                </a:solidFill>
                <a:effectLst/>
                <a:latin typeface="American Typewriter" panose="02090604020004020304" pitchFamily="18" charset="77"/>
              </a:rPr>
              <a:t>one hundred </a:t>
            </a:r>
            <a:r>
              <a:rPr lang="en-US" b="1" dirty="0" err="1">
                <a:solidFill>
                  <a:srgbClr val="FF0000"/>
                </a:solidFill>
                <a:effectLst/>
                <a:latin typeface="American Typewriter" panose="02090604020004020304" pitchFamily="18" charset="77"/>
              </a:rPr>
              <a:t>metres</a:t>
            </a:r>
            <a:r>
              <a:rPr lang="en-US" b="1" dirty="0">
                <a:solidFill>
                  <a:srgbClr val="FF0000"/>
                </a:solidFill>
                <a:effectLst/>
                <a:latin typeface="American Typewriter" panose="02090604020004020304" pitchFamily="18" charset="77"/>
              </a:rPr>
              <a:t> </a:t>
            </a:r>
            <a:r>
              <a:rPr lang="en-US" dirty="0">
                <a:effectLst/>
                <a:latin typeface="American Typewriter" panose="02090604020004020304" pitchFamily="18" charset="77"/>
              </a:rPr>
              <a:t>from the outer limit of any park.</a:t>
            </a:r>
          </a:p>
          <a:p>
            <a:pPr>
              <a:buFont typeface="Apple Color Emoji" pitchFamily="2" charset="0"/>
              <a:buChar char="🫕"/>
            </a:pPr>
            <a:endParaRPr lang="en-US" dirty="0">
              <a:effectLst/>
              <a:latin typeface="American Typewriter" panose="02090604020004020304" pitchFamily="18" charset="77"/>
            </a:endParaRPr>
          </a:p>
          <a:p>
            <a:pPr>
              <a:buFont typeface="Apple Color Emoji" pitchFamily="2" charset="0"/>
              <a:buChar char="🫕"/>
            </a:pPr>
            <a:r>
              <a:rPr lang="en-US" b="1" dirty="0">
                <a:effectLst/>
                <a:latin typeface="American Typewriter" panose="02090604020004020304" pitchFamily="18" charset="77"/>
              </a:rPr>
              <a:t>Passengers to stand in queues or lines</a:t>
            </a:r>
            <a:r>
              <a:rPr lang="en-US" dirty="0">
                <a:effectLst/>
                <a:latin typeface="American Typewriter" panose="02090604020004020304" pitchFamily="18" charset="77"/>
              </a:rPr>
              <a:t>:-Persons within any park intending to use taxis shall stand in queues or lines.</a:t>
            </a:r>
          </a:p>
          <a:p>
            <a:endParaRPr lang="en-AF" dirty="0"/>
          </a:p>
        </p:txBody>
      </p:sp>
      <p:pic>
        <p:nvPicPr>
          <p:cNvPr id="2" name="Picture 1">
            <a:extLst>
              <a:ext uri="{FF2B5EF4-FFF2-40B4-BE49-F238E27FC236}">
                <a16:creationId xmlns:a16="http://schemas.microsoft.com/office/drawing/2014/main" id="{61B4131C-DF73-5DFA-A5BD-C2E0BCE90FD5}"/>
              </a:ext>
            </a:extLst>
          </p:cNvPr>
          <p:cNvPicPr>
            <a:picLocks noChangeAspect="1"/>
          </p:cNvPicPr>
          <p:nvPr/>
        </p:nvPicPr>
        <p:blipFill>
          <a:blip r:embed="rId2"/>
          <a:stretch>
            <a:fillRect/>
          </a:stretch>
        </p:blipFill>
        <p:spPr>
          <a:xfrm>
            <a:off x="7925289" y="778119"/>
            <a:ext cx="3492500" cy="2324100"/>
          </a:xfrm>
          <a:prstGeom prst="rect">
            <a:avLst/>
          </a:prstGeom>
        </p:spPr>
      </p:pic>
      <p:pic>
        <p:nvPicPr>
          <p:cNvPr id="4" name="Picture 3">
            <a:extLst>
              <a:ext uri="{FF2B5EF4-FFF2-40B4-BE49-F238E27FC236}">
                <a16:creationId xmlns:a16="http://schemas.microsoft.com/office/drawing/2014/main" id="{4414659B-FFE0-6334-F812-633E5AF65388}"/>
              </a:ext>
            </a:extLst>
          </p:cNvPr>
          <p:cNvPicPr>
            <a:picLocks noChangeAspect="1"/>
          </p:cNvPicPr>
          <p:nvPr/>
        </p:nvPicPr>
        <p:blipFill>
          <a:blip r:embed="rId3"/>
          <a:stretch>
            <a:fillRect/>
          </a:stretch>
        </p:blipFill>
        <p:spPr>
          <a:xfrm>
            <a:off x="7925289" y="3429000"/>
            <a:ext cx="3492500" cy="2324100"/>
          </a:xfrm>
          <a:prstGeom prst="rect">
            <a:avLst/>
          </a:prstGeom>
        </p:spPr>
      </p:pic>
      <p:sp>
        <p:nvSpPr>
          <p:cNvPr id="6" name="Slide Number Placeholder 5">
            <a:extLst>
              <a:ext uri="{FF2B5EF4-FFF2-40B4-BE49-F238E27FC236}">
                <a16:creationId xmlns:a16="http://schemas.microsoft.com/office/drawing/2014/main" id="{4AB5D5E3-2D15-1832-F8A0-78EBB4BE3193}"/>
              </a:ext>
            </a:extLst>
          </p:cNvPr>
          <p:cNvSpPr>
            <a:spLocks noGrp="1"/>
          </p:cNvSpPr>
          <p:nvPr>
            <p:ph type="sldNum" sz="quarter" idx="12"/>
          </p:nvPr>
        </p:nvSpPr>
        <p:spPr/>
        <p:txBody>
          <a:bodyPr/>
          <a:lstStyle/>
          <a:p>
            <a:fld id="{E55267B4-430F-8C40-BE59-8FFFDF70D87A}" type="slidenum">
              <a:rPr lang="en-AF" smtClean="0"/>
              <a:t>18</a:t>
            </a:fld>
            <a:endParaRPr lang="en-AF"/>
          </a:p>
        </p:txBody>
      </p:sp>
    </p:spTree>
    <p:extLst>
      <p:ext uri="{BB962C8B-B14F-4D97-AF65-F5344CB8AC3E}">
        <p14:creationId xmlns:p14="http://schemas.microsoft.com/office/powerpoint/2010/main" val="4220409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C0B881-5CA6-907E-C94F-B278B4B10779}"/>
              </a:ext>
            </a:extLst>
          </p:cNvPr>
          <p:cNvSpPr>
            <a:spLocks noGrp="1"/>
          </p:cNvSpPr>
          <p:nvPr>
            <p:ph idx="1"/>
          </p:nvPr>
        </p:nvSpPr>
        <p:spPr>
          <a:xfrm>
            <a:off x="380999" y="477471"/>
            <a:ext cx="10603523" cy="5864714"/>
          </a:xfrm>
        </p:spPr>
        <p:txBody>
          <a:bodyPr>
            <a:normAutofit lnSpcReduction="10000"/>
          </a:bodyPr>
          <a:lstStyle/>
          <a:p>
            <a:pPr algn="just">
              <a:buFont typeface="Apple Color Emoji" pitchFamily="2" charset="0"/>
              <a:buChar char="🫕"/>
            </a:pPr>
            <a:r>
              <a:rPr lang="en-US" b="1" dirty="0">
                <a:effectLst/>
                <a:latin typeface="American Typewriter" panose="02090604020004020304" pitchFamily="18" charset="77"/>
              </a:rPr>
              <a:t>Care to be exercised while using parks:-</a:t>
            </a:r>
            <a:r>
              <a:rPr lang="en-US" dirty="0">
                <a:effectLst/>
                <a:latin typeface="American Typewriter" panose="02090604020004020304" pitchFamily="18" charset="77"/>
              </a:rPr>
              <a:t>No taxi shall be driven or used within the park in such manner as to be a danger or nuisance to other persons, taxis or any other property.</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Protection</a:t>
            </a:r>
            <a:r>
              <a:rPr lang="en-US" dirty="0">
                <a:effectLst/>
                <a:latin typeface="American Typewriter" panose="02090604020004020304" pitchFamily="18" charset="77"/>
              </a:rPr>
              <a:t> </a:t>
            </a:r>
            <a:r>
              <a:rPr lang="en-US" b="1" dirty="0">
                <a:effectLst/>
                <a:latin typeface="American Typewriter" panose="02090604020004020304" pitchFamily="18" charset="77"/>
              </a:rPr>
              <a:t>from</a:t>
            </a:r>
            <a:r>
              <a:rPr lang="en-US" dirty="0">
                <a:effectLst/>
                <a:latin typeface="American Typewriter" panose="02090604020004020304" pitchFamily="18" charset="77"/>
              </a:rPr>
              <a:t> </a:t>
            </a:r>
            <a:r>
              <a:rPr lang="en-US" b="1" dirty="0">
                <a:effectLst/>
                <a:latin typeface="American Typewriter" panose="02090604020004020304" pitchFamily="18" charset="77"/>
              </a:rPr>
              <a:t>liability</a:t>
            </a:r>
            <a:r>
              <a:rPr lang="en-US" dirty="0">
                <a:effectLst/>
                <a:latin typeface="American Typewriter" panose="02090604020004020304" pitchFamily="18" charset="77"/>
              </a:rPr>
              <a:t>:-The council shall not be liable for loss, injury or damage to any person, taxi or any other property.</a:t>
            </a:r>
          </a:p>
          <a:p>
            <a:pPr algn="just">
              <a:buFont typeface="Apple Color Emoji" pitchFamily="2" charset="0"/>
              <a:buChar char="🫕"/>
            </a:pPr>
            <a:endParaRPr lang="en-US" dirty="0">
              <a:effectLst/>
              <a:latin typeface="Times" pitchFamily="2" charset="0"/>
            </a:endParaRPr>
          </a:p>
          <a:p>
            <a:pPr algn="just">
              <a:buFont typeface="Apple Color Emoji" pitchFamily="2" charset="0"/>
              <a:buChar char="🫕"/>
            </a:pPr>
            <a:r>
              <a:rPr lang="en-US" b="1" dirty="0">
                <a:effectLst/>
                <a:latin typeface="American Typewriter" panose="02090604020004020304" pitchFamily="18" charset="77"/>
              </a:rPr>
              <a:t>Offences and penalties:-</a:t>
            </a:r>
            <a:r>
              <a:rPr lang="en-US" dirty="0">
                <a:effectLst/>
                <a:latin typeface="American Typewriter" panose="02090604020004020304" pitchFamily="18" charset="77"/>
              </a:rPr>
              <a:t>Any person who contravenes any provision of these Byelaws commits an offence and is liable </a:t>
            </a:r>
            <a:r>
              <a:rPr lang="en-US" dirty="0">
                <a:solidFill>
                  <a:srgbClr val="FF0000"/>
                </a:solidFill>
                <a:effectLst/>
                <a:latin typeface="American Typewriter" panose="02090604020004020304" pitchFamily="18" charset="77"/>
              </a:rPr>
              <a:t>on conviction to a fine not exceeding one thousand shillings </a:t>
            </a:r>
            <a:r>
              <a:rPr lang="en-US" dirty="0">
                <a:solidFill>
                  <a:schemeClr val="accent2">
                    <a:lumMod val="50000"/>
                  </a:schemeClr>
                </a:solidFill>
                <a:effectLst/>
                <a:latin typeface="American Typewriter" panose="02090604020004020304" pitchFamily="18" charset="77"/>
              </a:rPr>
              <a:t>or to imprisonment for a term not exceeding three months</a:t>
            </a:r>
            <a:r>
              <a:rPr lang="en-US" dirty="0">
                <a:solidFill>
                  <a:schemeClr val="accent1">
                    <a:lumMod val="40000"/>
                    <a:lumOff val="60000"/>
                  </a:schemeClr>
                </a:solidFill>
                <a:effectLst/>
                <a:latin typeface="American Typewriter" panose="02090604020004020304" pitchFamily="18" charset="77"/>
              </a:rPr>
              <a:t> </a:t>
            </a:r>
            <a:r>
              <a:rPr lang="en-US" dirty="0">
                <a:effectLst/>
                <a:latin typeface="American Typewriter" panose="02090604020004020304" pitchFamily="18" charset="77"/>
              </a:rPr>
              <a:t>or to both</a:t>
            </a:r>
          </a:p>
          <a:p>
            <a:endParaRPr lang="en-US" b="1" dirty="0">
              <a:effectLst/>
              <a:latin typeface="Times" pitchFamily="2" charset="0"/>
            </a:endParaRPr>
          </a:p>
          <a:p>
            <a:endParaRPr lang="en-AF" dirty="0"/>
          </a:p>
        </p:txBody>
      </p:sp>
      <p:sp>
        <p:nvSpPr>
          <p:cNvPr id="4" name="Slide Number Placeholder 3">
            <a:extLst>
              <a:ext uri="{FF2B5EF4-FFF2-40B4-BE49-F238E27FC236}">
                <a16:creationId xmlns:a16="http://schemas.microsoft.com/office/drawing/2014/main" id="{4A7509D1-B120-53AA-EE73-DEF7319A68DC}"/>
              </a:ext>
            </a:extLst>
          </p:cNvPr>
          <p:cNvSpPr>
            <a:spLocks noGrp="1"/>
          </p:cNvSpPr>
          <p:nvPr>
            <p:ph type="sldNum" sz="quarter" idx="12"/>
          </p:nvPr>
        </p:nvSpPr>
        <p:spPr/>
        <p:txBody>
          <a:bodyPr/>
          <a:lstStyle/>
          <a:p>
            <a:fld id="{E55267B4-430F-8C40-BE59-8FFFDF70D87A}" type="slidenum">
              <a:rPr lang="en-AF" smtClean="0"/>
              <a:t>19</a:t>
            </a:fld>
            <a:endParaRPr lang="en-AF"/>
          </a:p>
        </p:txBody>
      </p:sp>
    </p:spTree>
    <p:extLst>
      <p:ext uri="{BB962C8B-B14F-4D97-AF65-F5344CB8AC3E}">
        <p14:creationId xmlns:p14="http://schemas.microsoft.com/office/powerpoint/2010/main" val="588102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5948CE-8A9E-399D-6439-2AA4AB59FFE9}"/>
              </a:ext>
            </a:extLst>
          </p:cNvPr>
          <p:cNvSpPr>
            <a:spLocks noGrp="1"/>
          </p:cNvSpPr>
          <p:nvPr>
            <p:ph idx="1"/>
          </p:nvPr>
        </p:nvSpPr>
        <p:spPr>
          <a:xfrm>
            <a:off x="838200" y="973777"/>
            <a:ext cx="10515600" cy="5203186"/>
          </a:xfrm>
        </p:spPr>
        <p:txBody>
          <a:bodyPr>
            <a:normAutofit/>
          </a:bodyPr>
          <a:lstStyle/>
          <a:p>
            <a:pPr>
              <a:lnSpc>
                <a:spcPct val="200000"/>
              </a:lnSpc>
            </a:pPr>
            <a:r>
              <a:rPr lang="en-US" sz="2400" b="0" i="0" strike="noStrike" dirty="0">
                <a:effectLst/>
                <a:latin typeface="American Typewriter" panose="02090604020004020304" pitchFamily="18" charset="77"/>
                <a:cs typeface="Times New Roman" panose="02020603050405020304" pitchFamily="18" charset="0"/>
                <a:hlinkClick r:id="rId2">
                  <a:extLst>
                    <a:ext uri="{A12FA001-AC4F-418D-AE19-62706E023703}">
                      <ahyp:hlinkClr xmlns:ahyp="http://schemas.microsoft.com/office/drawing/2018/hyperlinkcolor" val="tx"/>
                    </a:ext>
                  </a:extLst>
                </a:hlinkClick>
              </a:rPr>
              <a:t>Uganda Railways Corporation A</a:t>
            </a:r>
            <a:r>
              <a:rPr lang="en-US" sz="2400" b="0" i="0" strike="noStrike" dirty="0">
                <a:effectLst/>
                <a:latin typeface="American Typewriter" panose="02090604020004020304" pitchFamily="18" charset="77"/>
                <a:cs typeface="Times New Roman" panose="02020603050405020304" pitchFamily="18" charset="0"/>
              </a:rPr>
              <a:t>CT,</a:t>
            </a:r>
            <a:r>
              <a:rPr lang="en-GB" sz="1800" dirty="0">
                <a:effectLst/>
                <a:latin typeface="PTSans" panose="020B0503020203020204" pitchFamily="34" charset="77"/>
              </a:rPr>
              <a:t> </a:t>
            </a:r>
            <a:r>
              <a:rPr lang="en-GB" sz="2400" dirty="0">
                <a:effectLst/>
                <a:latin typeface="Bookman Old Style" panose="02050604050505020204" pitchFamily="18" charset="0"/>
              </a:rPr>
              <a:t>CAP, 331 </a:t>
            </a:r>
            <a:endParaRPr lang="en-US" sz="2400" b="0" i="0" strike="noStrike" dirty="0">
              <a:effectLst/>
              <a:latin typeface="Bookman Old Style" panose="02050604050505020204" pitchFamily="18" charset="0"/>
              <a:cs typeface="Times New Roman" panose="02020603050405020304" pitchFamily="18" charset="0"/>
            </a:endParaRPr>
          </a:p>
          <a:p>
            <a:pPr>
              <a:lnSpc>
                <a:spcPct val="200000"/>
              </a:lnSpc>
            </a:pPr>
            <a:r>
              <a:rPr lang="en-US" sz="2400" b="0" i="0" strike="noStrike" dirty="0">
                <a:solidFill>
                  <a:srgbClr val="681DA8"/>
                </a:solidFill>
                <a:effectLst/>
                <a:latin typeface="American Typewriter" panose="02090604020004020304" pitchFamily="18" charset="77"/>
                <a:cs typeface="Times New Roman" panose="02020603050405020304" pitchFamily="18" charset="0"/>
                <a:hlinkClick r:id="rId3"/>
              </a:rPr>
              <a:t>The Inland Water Transport ACT,2021.</a:t>
            </a:r>
          </a:p>
          <a:p>
            <a:pPr>
              <a:lnSpc>
                <a:spcPct val="200000"/>
              </a:lnSpc>
            </a:pPr>
            <a:r>
              <a:rPr lang="en-US" sz="2400" dirty="0">
                <a:effectLst/>
                <a:latin typeface="American Typewriter" panose="02090604020004020304" pitchFamily="18" charset="77"/>
                <a:cs typeface="Times New Roman" panose="02020603050405020304" pitchFamily="18" charset="0"/>
              </a:rPr>
              <a:t> The Traffic and Road Safety ACT, 1998 (AMENDMENT) ACT, 2020 </a:t>
            </a:r>
          </a:p>
          <a:p>
            <a:pPr>
              <a:lnSpc>
                <a:spcPct val="110000"/>
              </a:lnSpc>
            </a:pPr>
            <a:r>
              <a:rPr lang="en-US" sz="2400" dirty="0">
                <a:effectLst/>
                <a:latin typeface="American Typewriter" panose="02090604020004020304" pitchFamily="18" charset="77"/>
                <a:cs typeface="Times New Roman" panose="02020603050405020304" pitchFamily="18" charset="0"/>
              </a:rPr>
              <a:t>The Civil Aviation (Commercial Air Transport By Foreign Air Operators Within Uganda) Regulations, 2022 Arrangement of Regulations ; Civil Aviation (</a:t>
            </a:r>
            <a:r>
              <a:rPr lang="en-US" sz="2400" dirty="0" err="1">
                <a:effectLst/>
                <a:latin typeface="American Typewriter" panose="02090604020004020304" pitchFamily="18" charset="77"/>
                <a:cs typeface="Times New Roman" panose="02020603050405020304" pitchFamily="18" charset="0"/>
              </a:rPr>
              <a:t>Ammendment</a:t>
            </a:r>
            <a:r>
              <a:rPr lang="en-US" sz="2400" dirty="0">
                <a:latin typeface="American Typewriter" panose="02090604020004020304" pitchFamily="18" charset="77"/>
                <a:cs typeface="Times New Roman" panose="02020603050405020304" pitchFamily="18" charset="0"/>
              </a:rPr>
              <a:t>) ACT 2024</a:t>
            </a:r>
            <a:endParaRPr lang="en-US" sz="2400" dirty="0">
              <a:effectLst/>
              <a:latin typeface="American Typewriter" panose="02090604020004020304" pitchFamily="18" charset="77"/>
              <a:cs typeface="Times New Roman" panose="02020603050405020304" pitchFamily="18" charset="0"/>
            </a:endParaRPr>
          </a:p>
          <a:p>
            <a:pPr>
              <a:lnSpc>
                <a:spcPct val="110000"/>
              </a:lnSpc>
            </a:pPr>
            <a:r>
              <a:rPr lang="en-US" sz="2400" dirty="0">
                <a:effectLst/>
                <a:latin typeface="American Typewriter" panose="02090604020004020304" pitchFamily="18" charset="77"/>
              </a:rPr>
              <a:t>The Local Governments (Kampala City) (Taxi Parks) Byelaws.</a:t>
            </a:r>
          </a:p>
          <a:p>
            <a:pPr>
              <a:lnSpc>
                <a:spcPct val="110000"/>
              </a:lnSpc>
            </a:pPr>
            <a:endParaRPr lang="en-US" sz="2400" dirty="0">
              <a:latin typeface="Times New Roman" panose="02020603050405020304" pitchFamily="18" charset="0"/>
              <a:cs typeface="Times New Roman" panose="02020603050405020304" pitchFamily="18" charset="0"/>
            </a:endParaRPr>
          </a:p>
          <a:p>
            <a:pPr>
              <a:lnSpc>
                <a:spcPct val="200000"/>
              </a:lnSpc>
            </a:pPr>
            <a:endParaRPr lang="en-US" dirty="0">
              <a:effectLst/>
              <a:latin typeface="Times New Roman" panose="02020603050405020304" pitchFamily="18" charset="0"/>
              <a:cs typeface="Times New Roman" panose="02020603050405020304" pitchFamily="18" charset="0"/>
            </a:endParaRPr>
          </a:p>
          <a:p>
            <a:pPr>
              <a:lnSpc>
                <a:spcPct val="200000"/>
              </a:lnSpc>
            </a:pPr>
            <a:endParaRPr lang="en-US" b="0" i="0" strike="noStrike" dirty="0">
              <a:solidFill>
                <a:srgbClr val="681DA8"/>
              </a:solidFill>
              <a:effectLst/>
              <a:latin typeface="Times New Roman" panose="02020603050405020304" pitchFamily="18" charset="0"/>
              <a:cs typeface="Times New Roman" panose="02020603050405020304" pitchFamily="18" charset="0"/>
              <a:hlinkClick r:id="rId3"/>
            </a:endParaRPr>
          </a:p>
          <a:p>
            <a:endParaRPr lang="en-US" b="0" i="0" strike="noStrike" dirty="0">
              <a:effectLst/>
              <a:latin typeface="Arial" panose="020B0604020202020204" pitchFamily="34" charset="0"/>
              <a:hlinkClick r:id="rId2">
                <a:extLst>
                  <a:ext uri="{A12FA001-AC4F-418D-AE19-62706E023703}">
                    <ahyp:hlinkClr xmlns:ahyp="http://schemas.microsoft.com/office/drawing/2018/hyperlinkcolor" val="tx"/>
                  </a:ext>
                </a:extLst>
              </a:hlinkClick>
            </a:endParaRPr>
          </a:p>
          <a:p>
            <a:endParaRPr lang="en-AF" dirty="0"/>
          </a:p>
        </p:txBody>
      </p:sp>
      <p:sp>
        <p:nvSpPr>
          <p:cNvPr id="4" name="Slide Number Placeholder 3">
            <a:extLst>
              <a:ext uri="{FF2B5EF4-FFF2-40B4-BE49-F238E27FC236}">
                <a16:creationId xmlns:a16="http://schemas.microsoft.com/office/drawing/2014/main" id="{40E040AA-4799-046F-4156-20C4C4F78161}"/>
              </a:ext>
            </a:extLst>
          </p:cNvPr>
          <p:cNvSpPr>
            <a:spLocks noGrp="1"/>
          </p:cNvSpPr>
          <p:nvPr>
            <p:ph type="sldNum" sz="quarter" idx="12"/>
          </p:nvPr>
        </p:nvSpPr>
        <p:spPr/>
        <p:txBody>
          <a:bodyPr/>
          <a:lstStyle/>
          <a:p>
            <a:fld id="{E55267B4-430F-8C40-BE59-8FFFDF70D87A}" type="slidenum">
              <a:rPr lang="en-AF" smtClean="0"/>
              <a:t>2</a:t>
            </a:fld>
            <a:endParaRPr lang="en-AF"/>
          </a:p>
        </p:txBody>
      </p:sp>
    </p:spTree>
    <p:extLst>
      <p:ext uri="{BB962C8B-B14F-4D97-AF65-F5344CB8AC3E}">
        <p14:creationId xmlns:p14="http://schemas.microsoft.com/office/powerpoint/2010/main" val="422726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FA093-A4BA-2E03-D5FB-34852E6BBC91}"/>
              </a:ext>
            </a:extLst>
          </p:cNvPr>
          <p:cNvSpPr>
            <a:spLocks noGrp="1"/>
          </p:cNvSpPr>
          <p:nvPr>
            <p:ph type="title"/>
          </p:nvPr>
        </p:nvSpPr>
        <p:spPr>
          <a:xfrm>
            <a:off x="838200" y="365125"/>
            <a:ext cx="10515600" cy="5560662"/>
          </a:xfrm>
        </p:spPr>
        <p:txBody>
          <a:bodyPr/>
          <a:lstStyle/>
          <a:p>
            <a:pPr algn="ctr"/>
            <a:r>
              <a:rPr lang="en-GB" sz="3600" b="1" dirty="0">
                <a:effectLst/>
                <a:latin typeface="American Typewriter" panose="02090604020004020304" pitchFamily="18" charset="77"/>
              </a:rPr>
              <a:t>Uganda Railways Corporation Act </a:t>
            </a:r>
            <a:br>
              <a:rPr lang="en-GB" sz="3600" b="1" dirty="0">
                <a:effectLst/>
                <a:latin typeface="American Typewriter" panose="02090604020004020304" pitchFamily="18" charset="77"/>
              </a:rPr>
            </a:br>
            <a:r>
              <a:rPr lang="en-GB" sz="3600" b="1" dirty="0">
                <a:effectLst/>
                <a:latin typeface="American Typewriter" panose="02090604020004020304" pitchFamily="18" charset="77"/>
              </a:rPr>
              <a:t>CAP, 331 </a:t>
            </a:r>
            <a:br>
              <a:rPr lang="en-GB" dirty="0"/>
            </a:br>
            <a:br>
              <a:rPr lang="en-US" sz="4400" b="1" i="0" strike="noStrike" dirty="0">
                <a:effectLst/>
                <a:latin typeface="American Typewriter" panose="02090604020004020304" pitchFamily="18" charset="77"/>
                <a:cs typeface="Times New Roman" panose="02020603050405020304" pitchFamily="18" charset="0"/>
              </a:rPr>
            </a:br>
            <a:endParaRPr lang="en-AF" b="1" dirty="0">
              <a:latin typeface="American Typewriter" panose="02090604020004020304" pitchFamily="18" charset="77"/>
            </a:endParaRPr>
          </a:p>
        </p:txBody>
      </p:sp>
      <p:sp>
        <p:nvSpPr>
          <p:cNvPr id="4" name="Slide Number Placeholder 3">
            <a:extLst>
              <a:ext uri="{FF2B5EF4-FFF2-40B4-BE49-F238E27FC236}">
                <a16:creationId xmlns:a16="http://schemas.microsoft.com/office/drawing/2014/main" id="{34B23C0E-E259-55EE-AD5F-DE5E1016224D}"/>
              </a:ext>
            </a:extLst>
          </p:cNvPr>
          <p:cNvSpPr>
            <a:spLocks noGrp="1"/>
          </p:cNvSpPr>
          <p:nvPr>
            <p:ph type="sldNum" sz="quarter" idx="12"/>
          </p:nvPr>
        </p:nvSpPr>
        <p:spPr/>
        <p:txBody>
          <a:bodyPr/>
          <a:lstStyle/>
          <a:p>
            <a:fld id="{E55267B4-430F-8C40-BE59-8FFFDF70D87A}" type="slidenum">
              <a:rPr lang="en-AF" smtClean="0"/>
              <a:t>20</a:t>
            </a:fld>
            <a:endParaRPr lang="en-AF"/>
          </a:p>
        </p:txBody>
      </p:sp>
    </p:spTree>
    <p:extLst>
      <p:ext uri="{BB962C8B-B14F-4D97-AF65-F5344CB8AC3E}">
        <p14:creationId xmlns:p14="http://schemas.microsoft.com/office/powerpoint/2010/main" val="4074627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3CB8-8256-297D-DF96-6240C71495BF}"/>
              </a:ext>
            </a:extLst>
          </p:cNvPr>
          <p:cNvSpPr>
            <a:spLocks noGrp="1"/>
          </p:cNvSpPr>
          <p:nvPr>
            <p:ph type="title"/>
          </p:nvPr>
        </p:nvSpPr>
        <p:spPr>
          <a:xfrm>
            <a:off x="838200" y="365126"/>
            <a:ext cx="10515600" cy="977900"/>
          </a:xfrm>
        </p:spPr>
        <p:txBody>
          <a:bodyPr>
            <a:normAutofit fontScale="90000"/>
          </a:bodyPr>
          <a:lstStyle/>
          <a:p>
            <a:r>
              <a:rPr lang="en-US" b="1" dirty="0">
                <a:effectLst/>
                <a:latin typeface="American Typewriter" panose="02090604020004020304" pitchFamily="18" charset="77"/>
              </a:rPr>
              <a:t>Carriage of Passengers</a:t>
            </a: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5FAD1A39-4F42-DE44-9BC7-730905645E62}"/>
              </a:ext>
            </a:extLst>
          </p:cNvPr>
          <p:cNvSpPr>
            <a:spLocks noGrp="1"/>
          </p:cNvSpPr>
          <p:nvPr>
            <p:ph idx="1"/>
          </p:nvPr>
        </p:nvSpPr>
        <p:spPr>
          <a:xfrm>
            <a:off x="242888" y="1343026"/>
            <a:ext cx="11530012" cy="5314949"/>
          </a:xfrm>
        </p:spPr>
        <p:txBody>
          <a:bodyPr>
            <a:normAutofit lnSpcReduction="10000"/>
          </a:bodyPr>
          <a:lstStyle/>
          <a:p>
            <a:pPr algn="just">
              <a:buFont typeface="Apple Color Emoji" pitchFamily="2" charset="0"/>
              <a:buChar char="🥚"/>
            </a:pPr>
            <a:r>
              <a:rPr lang="en-US" dirty="0">
                <a:effectLst/>
                <a:latin typeface="American Typewriter" panose="02090604020004020304" pitchFamily="18" charset="77"/>
              </a:rPr>
              <a:t>Determine the conditions upon which passengers may be carried. </a:t>
            </a:r>
            <a:r>
              <a:rPr lang="en-US" dirty="0" err="1">
                <a:effectLst/>
                <a:latin typeface="American Typewriter" panose="02090604020004020304" pitchFamily="18" charset="77"/>
              </a:rPr>
              <a:t>E.g</a:t>
            </a:r>
            <a:r>
              <a:rPr lang="en-US" dirty="0">
                <a:effectLst/>
                <a:latin typeface="American Typewriter" panose="02090604020004020304" pitchFamily="18" charset="77"/>
              </a:rPr>
              <a:t> </a:t>
            </a:r>
            <a:r>
              <a:rPr lang="en-GB" b="0" i="0" u="none" strike="noStrike" dirty="0">
                <a:solidFill>
                  <a:srgbClr val="000000"/>
                </a:solidFill>
                <a:effectLst/>
                <a:latin typeface="American Typewriter" panose="02090604020004020304" pitchFamily="18" charset="77"/>
              </a:rPr>
              <a:t>Passengers keeping windows closed while the train is in motion and avoid littering the coaches of the train</a:t>
            </a:r>
            <a:endParaRPr lang="en-US" dirty="0">
              <a:effectLst/>
              <a:latin typeface="American Typewriter" panose="02090604020004020304" pitchFamily="18" charset="77"/>
            </a:endParaRP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Determine the fares for the carriage of passengers.</a:t>
            </a:r>
            <a:r>
              <a:rPr lang="en-GB" b="0" i="0" u="none" strike="noStrike" dirty="0">
                <a:solidFill>
                  <a:srgbClr val="000000"/>
                </a:solidFill>
                <a:effectLst/>
                <a:latin typeface="American Typewriter" panose="02090604020004020304" pitchFamily="18" charset="77"/>
              </a:rPr>
              <a:t> Free rides are not authorized for general public services.</a:t>
            </a:r>
            <a:endParaRPr lang="en-US" dirty="0">
              <a:effectLst/>
              <a:latin typeface="American Typewriter" panose="02090604020004020304" pitchFamily="18" charset="77"/>
            </a:endParaRPr>
          </a:p>
          <a:p>
            <a:pPr algn="just">
              <a:buFont typeface="Apple Color Emoji" pitchFamily="2" charset="0"/>
              <a:buChar char="🥚"/>
            </a:pPr>
            <a:endParaRPr lang="en-US" dirty="0">
              <a:effectLst/>
              <a:latin typeface="Times" pitchFamily="2" charset="0"/>
            </a:endParaRPr>
          </a:p>
          <a:p>
            <a:pPr algn="just">
              <a:buFont typeface="Apple Color Emoji" pitchFamily="2" charset="0"/>
              <a:buChar char="🥚"/>
            </a:pPr>
            <a:r>
              <a:rPr lang="en-US" dirty="0">
                <a:effectLst/>
                <a:latin typeface="American Typewriter" panose="02090604020004020304" pitchFamily="18" charset="77"/>
              </a:rPr>
              <a:t>Determine </a:t>
            </a:r>
            <a:r>
              <a:rPr lang="en-US" dirty="0">
                <a:solidFill>
                  <a:srgbClr val="7030A0"/>
                </a:solidFill>
                <a:effectLst/>
                <a:latin typeface="American Typewriter" panose="02090604020004020304" pitchFamily="18" charset="77"/>
              </a:rPr>
              <a:t>the different classes of accommodation available to passengers in trains</a:t>
            </a:r>
            <a:r>
              <a:rPr lang="en-US" dirty="0">
                <a:effectLst/>
                <a:latin typeface="American Typewriter" panose="02090604020004020304" pitchFamily="18" charset="77"/>
              </a:rPr>
              <a:t>. </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latin typeface="American Typewriter" panose="02090604020004020304" pitchFamily="18" charset="77"/>
              </a:rPr>
              <a:t>Make p</a:t>
            </a:r>
            <a:r>
              <a:rPr lang="en-US" dirty="0">
                <a:effectLst/>
                <a:latin typeface="American Typewriter" panose="02090604020004020304" pitchFamily="18" charset="77"/>
              </a:rPr>
              <a:t>rovisions  for the carriage of a specified amount of luggage by a passenger free of charge, and different amounts may be determined for passengers travelling by different classes.</a:t>
            </a:r>
          </a:p>
          <a:p>
            <a:pPr algn="just">
              <a:buFont typeface="Apple Color Emoji" pitchFamily="2" charset="0"/>
              <a:buChar char="🥚"/>
            </a:pPr>
            <a:endParaRPr lang="en-US" dirty="0">
              <a:effectLst/>
              <a:latin typeface="Times" pitchFamily="2" charset="0"/>
            </a:endParaRPr>
          </a:p>
          <a:p>
            <a:pPr>
              <a:buFont typeface="Apple Color Emoji" pitchFamily="2" charset="0"/>
              <a:buChar char="🥚"/>
            </a:pPr>
            <a:endParaRPr lang="en-US" dirty="0">
              <a:effectLst/>
              <a:latin typeface="Times" pitchFamily="2" charset="0"/>
            </a:endParaRPr>
          </a:p>
          <a:p>
            <a:pPr>
              <a:buFont typeface="Apple Color Emoji" pitchFamily="2" charset="0"/>
              <a:buChar char="🥚"/>
            </a:pPr>
            <a:endParaRPr lang="en-US" dirty="0">
              <a:effectLst/>
              <a:latin typeface="Times" pitchFamily="2" charset="0"/>
            </a:endParaRPr>
          </a:p>
          <a:p>
            <a:pPr marL="0" indent="0">
              <a:buNone/>
            </a:pPr>
            <a:endParaRPr lang="en-US" dirty="0">
              <a:effectLst/>
              <a:latin typeface="Times" pitchFamily="2" charset="0"/>
            </a:endParaRPr>
          </a:p>
          <a:p>
            <a:endParaRPr lang="en-AF" dirty="0"/>
          </a:p>
        </p:txBody>
      </p:sp>
      <p:sp>
        <p:nvSpPr>
          <p:cNvPr id="4" name="TextBox 3">
            <a:extLst>
              <a:ext uri="{FF2B5EF4-FFF2-40B4-BE49-F238E27FC236}">
                <a16:creationId xmlns:a16="http://schemas.microsoft.com/office/drawing/2014/main" id="{8523B048-D1A8-6DCC-6D4C-454F912632EC}"/>
              </a:ext>
            </a:extLst>
          </p:cNvPr>
          <p:cNvSpPr txBox="1"/>
          <p:nvPr/>
        </p:nvSpPr>
        <p:spPr>
          <a:xfrm>
            <a:off x="6725653" y="330690"/>
            <a:ext cx="4343400" cy="954107"/>
          </a:xfrm>
          <a:prstGeom prst="rect">
            <a:avLst/>
          </a:prstGeom>
          <a:noFill/>
        </p:spPr>
        <p:txBody>
          <a:bodyPr wrap="square" rtlCol="0">
            <a:spAutoFit/>
          </a:bodyPr>
          <a:lstStyle/>
          <a:p>
            <a:r>
              <a:rPr lang="en-AF" sz="2800" b="1" dirty="0">
                <a:solidFill>
                  <a:schemeClr val="accent6"/>
                </a:solidFill>
                <a:latin typeface="American Typewriter" panose="02090604020004020304" pitchFamily="18" charset="77"/>
              </a:rPr>
              <a:t>(Role of the Rail way </a:t>
            </a:r>
          </a:p>
          <a:p>
            <a:r>
              <a:rPr lang="en-AF" sz="2800" b="1" dirty="0">
                <a:solidFill>
                  <a:schemeClr val="accent6"/>
                </a:solidFill>
                <a:latin typeface="American Typewriter" panose="02090604020004020304" pitchFamily="18" charset="77"/>
              </a:rPr>
              <a:t>corporation)</a:t>
            </a:r>
          </a:p>
        </p:txBody>
      </p:sp>
      <p:sp>
        <p:nvSpPr>
          <p:cNvPr id="6" name="Slide Number Placeholder 5">
            <a:extLst>
              <a:ext uri="{FF2B5EF4-FFF2-40B4-BE49-F238E27FC236}">
                <a16:creationId xmlns:a16="http://schemas.microsoft.com/office/drawing/2014/main" id="{AD48F610-F505-C3AF-86BE-F9458F4E589E}"/>
              </a:ext>
            </a:extLst>
          </p:cNvPr>
          <p:cNvSpPr>
            <a:spLocks noGrp="1"/>
          </p:cNvSpPr>
          <p:nvPr>
            <p:ph type="sldNum" sz="quarter" idx="12"/>
          </p:nvPr>
        </p:nvSpPr>
        <p:spPr/>
        <p:txBody>
          <a:bodyPr/>
          <a:lstStyle/>
          <a:p>
            <a:fld id="{E55267B4-430F-8C40-BE59-8FFFDF70D87A}" type="slidenum">
              <a:rPr lang="en-AF" smtClean="0"/>
              <a:t>21</a:t>
            </a:fld>
            <a:endParaRPr lang="en-AF"/>
          </a:p>
        </p:txBody>
      </p:sp>
    </p:spTree>
    <p:extLst>
      <p:ext uri="{BB962C8B-B14F-4D97-AF65-F5344CB8AC3E}">
        <p14:creationId xmlns:p14="http://schemas.microsoft.com/office/powerpoint/2010/main" val="4000648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2DC540-25CD-0772-F27D-80ABA255682F}"/>
              </a:ext>
            </a:extLst>
          </p:cNvPr>
          <p:cNvSpPr>
            <a:spLocks noGrp="1"/>
          </p:cNvSpPr>
          <p:nvPr>
            <p:ph idx="1"/>
          </p:nvPr>
        </p:nvSpPr>
        <p:spPr>
          <a:xfrm>
            <a:off x="838200" y="616011"/>
            <a:ext cx="10515600" cy="5625978"/>
          </a:xfrm>
        </p:spPr>
        <p:txBody>
          <a:bodyPr>
            <a:normAutofit/>
          </a:bodyPr>
          <a:lstStyle/>
          <a:p>
            <a:pPr algn="just">
              <a:buFont typeface="Apple Color Emoji" pitchFamily="2" charset="0"/>
              <a:buChar char="🥚"/>
            </a:pPr>
            <a:r>
              <a:rPr lang="en-GB" sz="2400" dirty="0">
                <a:effectLst/>
                <a:latin typeface="American Typewriter" panose="02090604020004020304" pitchFamily="18" charset="77"/>
                <a:cs typeface="Times New Roman" panose="02020603050405020304" pitchFamily="18" charset="0"/>
              </a:rPr>
              <a:t>Provision of transport services, etc. other than by the corporation </a:t>
            </a:r>
          </a:p>
          <a:p>
            <a:pPr marL="457200" indent="-457200" algn="just">
              <a:buAutoNum type="alphaLcParenBoth"/>
            </a:pPr>
            <a:r>
              <a:rPr lang="en-GB" sz="2400" b="1" dirty="0">
                <a:solidFill>
                  <a:schemeClr val="accent6">
                    <a:lumMod val="75000"/>
                  </a:schemeClr>
                </a:solidFill>
                <a:effectLst/>
                <a:latin typeface="American Typewriter" panose="02090604020004020304" pitchFamily="18" charset="77"/>
                <a:cs typeface="Times New Roman" panose="02020603050405020304" pitchFamily="18" charset="0"/>
              </a:rPr>
              <a:t>No rail transport services shall be provided except for </a:t>
            </a:r>
            <a:r>
              <a:rPr lang="en-GB" sz="2400" dirty="0">
                <a:effectLst/>
                <a:latin typeface="American Typewriter" panose="02090604020004020304" pitchFamily="18" charset="77"/>
                <a:cs typeface="Times New Roman" panose="02020603050405020304" pitchFamily="18" charset="0"/>
              </a:rPr>
              <a:t>carriage of passengers or goods for hire or reward</a:t>
            </a:r>
          </a:p>
          <a:p>
            <a:pPr marL="0" indent="0" algn="just">
              <a:buNone/>
            </a:pPr>
            <a:endParaRPr lang="en-GB" sz="2400" dirty="0">
              <a:effectLst/>
              <a:latin typeface="American Typewriter" panose="02090604020004020304" pitchFamily="18" charset="77"/>
              <a:cs typeface="Times New Roman" panose="02020603050405020304" pitchFamily="18" charset="0"/>
            </a:endParaRPr>
          </a:p>
          <a:p>
            <a:pPr marL="0" indent="0" algn="just">
              <a:buNone/>
            </a:pPr>
            <a:r>
              <a:rPr lang="en-GB" sz="2400" dirty="0">
                <a:effectLst/>
                <a:latin typeface="American Typewriter" panose="02090604020004020304" pitchFamily="18" charset="77"/>
                <a:cs typeface="Times New Roman" panose="02020603050405020304" pitchFamily="18" charset="0"/>
              </a:rPr>
              <a:t>(b)</a:t>
            </a:r>
            <a:r>
              <a:rPr lang="en-GB" sz="2400" b="1" dirty="0">
                <a:solidFill>
                  <a:srgbClr val="FF0000"/>
                </a:solidFill>
                <a:effectLst/>
                <a:latin typeface="American Typewriter" panose="02090604020004020304" pitchFamily="18" charset="77"/>
                <a:cs typeface="Times New Roman" panose="02020603050405020304" pitchFamily="18" charset="0"/>
              </a:rPr>
              <a:t>No rail shall be constructed for the carriage on it of passengers </a:t>
            </a:r>
            <a:r>
              <a:rPr lang="en-GB" sz="2400" dirty="0">
                <a:effectLst/>
                <a:latin typeface="American Typewriter" panose="02090604020004020304" pitchFamily="18" charset="77"/>
                <a:cs typeface="Times New Roman" panose="02020603050405020304" pitchFamily="18" charset="0"/>
              </a:rPr>
              <a:t>or for reward, within Uganda, by any person other than the corporation, except on industrial estates for industrial purposes only. </a:t>
            </a:r>
          </a:p>
          <a:p>
            <a:pPr marL="0" indent="0" algn="just">
              <a:buNone/>
            </a:pPr>
            <a:endParaRPr lang="en-GB" sz="2400" dirty="0">
              <a:effectLst/>
              <a:latin typeface="American Typewriter" panose="02090604020004020304" pitchFamily="18" charset="77"/>
              <a:cs typeface="Times New Roman" panose="02020603050405020304" pitchFamily="18" charset="0"/>
            </a:endParaRPr>
          </a:p>
          <a:p>
            <a:pPr marL="0" indent="0" algn="just">
              <a:buNone/>
            </a:pPr>
            <a:r>
              <a:rPr lang="en-GB" sz="2400" dirty="0">
                <a:effectLst/>
                <a:latin typeface="American Typewriter" panose="02090604020004020304" pitchFamily="18" charset="77"/>
                <a:cs typeface="Times New Roman" panose="02020603050405020304" pitchFamily="18" charset="0"/>
              </a:rPr>
              <a:t>c) </a:t>
            </a:r>
            <a:r>
              <a:rPr lang="en-GB" sz="2400" b="1" dirty="0">
                <a:solidFill>
                  <a:srgbClr val="0070C0"/>
                </a:solidFill>
                <a:effectLst/>
                <a:latin typeface="American Typewriter" panose="02090604020004020304" pitchFamily="18" charset="77"/>
                <a:cs typeface="Times New Roman" panose="02020603050405020304" pitchFamily="18" charset="0"/>
              </a:rPr>
              <a:t>Corporation not to provide services at a loss  e.g</a:t>
            </a:r>
            <a:r>
              <a:rPr lang="en-GB" sz="2400" b="1" dirty="0">
                <a:solidFill>
                  <a:srgbClr val="0070C0"/>
                </a:solidFill>
                <a:latin typeface="American Typewriter" panose="02090604020004020304" pitchFamily="18" charset="77"/>
                <a:cs typeface="Times New Roman" panose="02020603050405020304" pitchFamily="18" charset="0"/>
              </a:rPr>
              <a:t>. </a:t>
            </a:r>
            <a:r>
              <a:rPr lang="en-GB" sz="2400" b="1" i="1" dirty="0">
                <a:solidFill>
                  <a:srgbClr val="0070C0"/>
                </a:solidFill>
                <a:latin typeface="American Typewriter" panose="02090604020004020304" pitchFamily="18" charset="77"/>
                <a:cs typeface="Times New Roman" panose="02020603050405020304" pitchFamily="18" charset="0"/>
              </a:rPr>
              <a:t>It </a:t>
            </a:r>
            <a:r>
              <a:rPr lang="en-GB" sz="2400" i="1" dirty="0">
                <a:effectLst/>
                <a:latin typeface="American Typewriter" panose="02090604020004020304" pitchFamily="18" charset="77"/>
                <a:cs typeface="Times New Roman" panose="02020603050405020304" pitchFamily="18" charset="0"/>
              </a:rPr>
              <a:t>shall not be required by the Government to provide transport services or any other facilities either free or at a rate of charge which is insufficient to meet the cost involved in the provision of those services or facilities by the corporation unless the Government undertakes in writing to make good the amount of the loss incurred. </a:t>
            </a:r>
          </a:p>
          <a:p>
            <a:endParaRPr lang="en-UG" dirty="0"/>
          </a:p>
        </p:txBody>
      </p:sp>
      <p:sp>
        <p:nvSpPr>
          <p:cNvPr id="5" name="Slide Number Placeholder 4">
            <a:extLst>
              <a:ext uri="{FF2B5EF4-FFF2-40B4-BE49-F238E27FC236}">
                <a16:creationId xmlns:a16="http://schemas.microsoft.com/office/drawing/2014/main" id="{B181C504-0F99-0994-22FF-39629909F3B2}"/>
              </a:ext>
            </a:extLst>
          </p:cNvPr>
          <p:cNvSpPr>
            <a:spLocks noGrp="1"/>
          </p:cNvSpPr>
          <p:nvPr>
            <p:ph type="sldNum" sz="quarter" idx="12"/>
          </p:nvPr>
        </p:nvSpPr>
        <p:spPr/>
        <p:txBody>
          <a:bodyPr/>
          <a:lstStyle/>
          <a:p>
            <a:fld id="{E55267B4-430F-8C40-BE59-8FFFDF70D87A}" type="slidenum">
              <a:rPr lang="en-AF" smtClean="0"/>
              <a:t>22</a:t>
            </a:fld>
            <a:endParaRPr lang="en-AF"/>
          </a:p>
        </p:txBody>
      </p:sp>
    </p:spTree>
    <p:extLst>
      <p:ext uri="{BB962C8B-B14F-4D97-AF65-F5344CB8AC3E}">
        <p14:creationId xmlns:p14="http://schemas.microsoft.com/office/powerpoint/2010/main" val="2246836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2EAA7-D738-0B18-22A7-6BB66542CAA7}"/>
              </a:ext>
            </a:extLst>
          </p:cNvPr>
          <p:cNvSpPr>
            <a:spLocks noGrp="1"/>
          </p:cNvSpPr>
          <p:nvPr>
            <p:ph type="title"/>
          </p:nvPr>
        </p:nvSpPr>
        <p:spPr>
          <a:xfrm>
            <a:off x="838200" y="365125"/>
            <a:ext cx="10515600" cy="835025"/>
          </a:xfrm>
        </p:spPr>
        <p:txBody>
          <a:bodyPr>
            <a:normAutofit fontScale="90000"/>
          </a:bodyPr>
          <a:lstStyle/>
          <a:p>
            <a:pPr algn="ctr"/>
            <a:r>
              <a:rPr lang="en-US" b="1" dirty="0">
                <a:effectLst/>
                <a:latin typeface="American Typewriter" panose="02090604020004020304" pitchFamily="18" charset="77"/>
              </a:rPr>
              <a:t>Overcharge and undercharge.</a:t>
            </a:r>
            <a:br>
              <a:rPr lang="en-US" b="1" dirty="0">
                <a:effectLst/>
                <a:latin typeface="American Typewriter" panose="02090604020004020304" pitchFamily="18" charset="77"/>
              </a:rPr>
            </a:b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0E9F0641-BF39-6875-054F-21AEDE82E287}"/>
              </a:ext>
            </a:extLst>
          </p:cNvPr>
          <p:cNvSpPr>
            <a:spLocks noGrp="1"/>
          </p:cNvSpPr>
          <p:nvPr>
            <p:ph idx="1"/>
          </p:nvPr>
        </p:nvSpPr>
        <p:spPr>
          <a:xfrm>
            <a:off x="838200" y="1200150"/>
            <a:ext cx="10515600" cy="5292725"/>
          </a:xfrm>
        </p:spPr>
        <p:txBody>
          <a:bodyPr>
            <a:normAutofit/>
          </a:bodyPr>
          <a:lstStyle/>
          <a:p>
            <a:pPr marL="0" indent="0" algn="just">
              <a:buNone/>
            </a:pPr>
            <a:r>
              <a:rPr lang="en-US" dirty="0">
                <a:effectLst/>
                <a:latin typeface="American Typewriter" panose="02090604020004020304" pitchFamily="18" charset="77"/>
              </a:rPr>
              <a:t>Where the amount paid for the carriage of any passenger by the corporation, is found to be incorrect, if the amount is—</a:t>
            </a:r>
            <a:endParaRPr lang="en-US" dirty="0">
              <a:latin typeface="American Typewriter" panose="02090604020004020304" pitchFamily="18" charset="77"/>
            </a:endParaRP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(a) </a:t>
            </a:r>
            <a:r>
              <a:rPr lang="en-US" dirty="0">
                <a:solidFill>
                  <a:srgbClr val="FF0000"/>
                </a:solidFill>
                <a:effectLst/>
                <a:latin typeface="American Typewriter" panose="02090604020004020304" pitchFamily="18" charset="77"/>
              </a:rPr>
              <a:t>an overcharge, the passenger or the person who paid the charge shall be entitled to a refund of the amount of the overcharge.</a:t>
            </a:r>
          </a:p>
          <a:p>
            <a:pPr marL="0" indent="0" algn="just">
              <a:buNone/>
            </a:pPr>
            <a:endParaRPr lang="en-US" dirty="0">
              <a:effectLst/>
              <a:latin typeface="Times" pitchFamily="2" charset="0"/>
            </a:endParaRPr>
          </a:p>
          <a:p>
            <a:pPr marL="0" indent="0" algn="just">
              <a:buNone/>
            </a:pPr>
            <a:r>
              <a:rPr lang="en-US" dirty="0">
                <a:effectLst/>
                <a:latin typeface="American Typewriter" panose="02090604020004020304" pitchFamily="18" charset="77"/>
              </a:rPr>
              <a:t>(b) </a:t>
            </a:r>
            <a:r>
              <a:rPr lang="en-US" dirty="0">
                <a:solidFill>
                  <a:srgbClr val="7030A0"/>
                </a:solidFill>
                <a:effectLst/>
                <a:latin typeface="American Typewriter" panose="02090604020004020304" pitchFamily="18" charset="77"/>
              </a:rPr>
              <a:t>an undercharge, the corporation shall be entitled to collect the amount of the undercharge from the passenger or the person who paid the charge.</a:t>
            </a:r>
          </a:p>
          <a:p>
            <a:endParaRPr lang="en-AF" dirty="0"/>
          </a:p>
        </p:txBody>
      </p:sp>
      <p:sp>
        <p:nvSpPr>
          <p:cNvPr id="5" name="Slide Number Placeholder 4">
            <a:extLst>
              <a:ext uri="{FF2B5EF4-FFF2-40B4-BE49-F238E27FC236}">
                <a16:creationId xmlns:a16="http://schemas.microsoft.com/office/drawing/2014/main" id="{E5636036-56B3-0DC9-572C-26977BC7744B}"/>
              </a:ext>
            </a:extLst>
          </p:cNvPr>
          <p:cNvSpPr>
            <a:spLocks noGrp="1"/>
          </p:cNvSpPr>
          <p:nvPr>
            <p:ph type="sldNum" sz="quarter" idx="12"/>
          </p:nvPr>
        </p:nvSpPr>
        <p:spPr/>
        <p:txBody>
          <a:bodyPr/>
          <a:lstStyle/>
          <a:p>
            <a:fld id="{E55267B4-430F-8C40-BE59-8FFFDF70D87A}" type="slidenum">
              <a:rPr lang="en-AF" smtClean="0"/>
              <a:t>23</a:t>
            </a:fld>
            <a:endParaRPr lang="en-AF"/>
          </a:p>
        </p:txBody>
      </p:sp>
    </p:spTree>
    <p:extLst>
      <p:ext uri="{BB962C8B-B14F-4D97-AF65-F5344CB8AC3E}">
        <p14:creationId xmlns:p14="http://schemas.microsoft.com/office/powerpoint/2010/main" val="1012393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7D1AB4-3F3F-46C8-24B4-1004C637BAD2}"/>
              </a:ext>
            </a:extLst>
          </p:cNvPr>
          <p:cNvSpPr>
            <a:spLocks noGrp="1"/>
          </p:cNvSpPr>
          <p:nvPr>
            <p:ph idx="1"/>
          </p:nvPr>
        </p:nvSpPr>
        <p:spPr>
          <a:xfrm>
            <a:off x="838200" y="517358"/>
            <a:ext cx="10515600" cy="5659605"/>
          </a:xfrm>
        </p:spPr>
        <p:txBody>
          <a:bodyPr>
            <a:normAutofit fontScale="92500" lnSpcReduction="10000"/>
          </a:bodyPr>
          <a:lstStyle/>
          <a:p>
            <a:pPr marL="0" indent="0" algn="just">
              <a:buNone/>
            </a:pPr>
            <a:r>
              <a:rPr lang="en-US" b="1" dirty="0">
                <a:effectLst/>
                <a:latin typeface="American Typewriter" panose="02090604020004020304" pitchFamily="18" charset="77"/>
              </a:rPr>
              <a:t>NB: </a:t>
            </a:r>
            <a:r>
              <a:rPr lang="en-US" dirty="0">
                <a:effectLst/>
                <a:latin typeface="American Typewriter" panose="02090604020004020304" pitchFamily="18" charset="77"/>
              </a:rPr>
              <a:t>An overcharge or undercharge shall not be refunded or collected under unless a notice in writing containing such particulars as may reasonably be necessary is given—</a:t>
            </a:r>
          </a:p>
          <a:p>
            <a:pPr marL="514350" indent="-514350" algn="just">
              <a:buFont typeface="Arial" panose="020B0604020202020204" pitchFamily="34" charset="0"/>
              <a:buAutoNum type="alphaLcParenBoth"/>
            </a:pPr>
            <a:r>
              <a:rPr lang="en-US" dirty="0">
                <a:solidFill>
                  <a:srgbClr val="FF0000"/>
                </a:solidFill>
                <a:effectLst/>
                <a:latin typeface="American Typewriter" panose="02090604020004020304" pitchFamily="18" charset="77"/>
              </a:rPr>
              <a:t>by the person claiming the overcharge to the managing director within </a:t>
            </a:r>
            <a:r>
              <a:rPr lang="en-US" dirty="0">
                <a:effectLst/>
                <a:latin typeface="American Typewriter" panose="02090604020004020304" pitchFamily="18" charset="77"/>
              </a:rPr>
              <a:t>three months after the commencement of the passenger’s journey.</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Or</a:t>
            </a:r>
          </a:p>
          <a:p>
            <a:pPr marL="0" indent="0" algn="just">
              <a:buNone/>
            </a:pPr>
            <a:endParaRPr lang="en-US" dirty="0">
              <a:effectLst/>
              <a:latin typeface="American Typewriter" panose="02090604020004020304" pitchFamily="18" charset="77"/>
            </a:endParaRPr>
          </a:p>
          <a:p>
            <a:pPr algn="just"/>
            <a:r>
              <a:rPr lang="en-US" dirty="0">
                <a:effectLst/>
                <a:latin typeface="American Typewriter" panose="02090604020004020304" pitchFamily="18" charset="77"/>
              </a:rPr>
              <a:t>(</a:t>
            </a:r>
            <a:r>
              <a:rPr lang="en-US" dirty="0">
                <a:solidFill>
                  <a:schemeClr val="accent4">
                    <a:lumMod val="50000"/>
                  </a:schemeClr>
                </a:solidFill>
                <a:effectLst/>
                <a:latin typeface="American Typewriter" panose="02090604020004020304" pitchFamily="18" charset="77"/>
              </a:rPr>
              <a:t>b) by the managing director, to the person against whom the amount of the undercharge is claimed. </a:t>
            </a:r>
            <a:r>
              <a:rPr lang="en-US" dirty="0">
                <a:effectLst/>
                <a:latin typeface="American Typewriter" panose="02090604020004020304" pitchFamily="18" charset="77"/>
              </a:rPr>
              <a:t>Where the undercharge is caused by any information or description subsequently found to be incorrect, the period of three months shall commence from the discovery by the corporation of the correct information or description.</a:t>
            </a:r>
          </a:p>
          <a:p>
            <a:pPr marL="0" indent="0" algn="just">
              <a:buNone/>
            </a:pPr>
            <a:endParaRPr lang="en-US" dirty="0">
              <a:solidFill>
                <a:schemeClr val="accent4">
                  <a:lumMod val="50000"/>
                </a:schemeClr>
              </a:solidFill>
              <a:effectLst/>
              <a:latin typeface="American Typewriter" panose="02090604020004020304" pitchFamily="18" charset="77"/>
            </a:endParaRPr>
          </a:p>
          <a:p>
            <a:endParaRPr lang="en-AF" dirty="0"/>
          </a:p>
        </p:txBody>
      </p:sp>
      <p:sp>
        <p:nvSpPr>
          <p:cNvPr id="4" name="Slide Number Placeholder 3">
            <a:extLst>
              <a:ext uri="{FF2B5EF4-FFF2-40B4-BE49-F238E27FC236}">
                <a16:creationId xmlns:a16="http://schemas.microsoft.com/office/drawing/2014/main" id="{93FA1FBA-A40F-5EE4-6484-BAFFABE91F12}"/>
              </a:ext>
            </a:extLst>
          </p:cNvPr>
          <p:cNvSpPr>
            <a:spLocks noGrp="1"/>
          </p:cNvSpPr>
          <p:nvPr>
            <p:ph type="sldNum" sz="quarter" idx="12"/>
          </p:nvPr>
        </p:nvSpPr>
        <p:spPr/>
        <p:txBody>
          <a:bodyPr/>
          <a:lstStyle/>
          <a:p>
            <a:fld id="{E55267B4-430F-8C40-BE59-8FFFDF70D87A}" type="slidenum">
              <a:rPr lang="en-AF" smtClean="0"/>
              <a:t>24</a:t>
            </a:fld>
            <a:endParaRPr lang="en-AF"/>
          </a:p>
        </p:txBody>
      </p:sp>
    </p:spTree>
    <p:extLst>
      <p:ext uri="{BB962C8B-B14F-4D97-AF65-F5344CB8AC3E}">
        <p14:creationId xmlns:p14="http://schemas.microsoft.com/office/powerpoint/2010/main" val="3585142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2AE88-93EC-041D-F9B0-BE5E03A9999D}"/>
              </a:ext>
            </a:extLst>
          </p:cNvPr>
          <p:cNvSpPr>
            <a:spLocks noGrp="1"/>
          </p:cNvSpPr>
          <p:nvPr>
            <p:ph idx="1"/>
          </p:nvPr>
        </p:nvSpPr>
        <p:spPr>
          <a:xfrm>
            <a:off x="838200" y="529389"/>
            <a:ext cx="10515600" cy="5647574"/>
          </a:xfrm>
        </p:spPr>
        <p:txBody>
          <a:bodyPr>
            <a:normAutofit fontScale="92500" lnSpcReduction="10000"/>
          </a:bodyPr>
          <a:lstStyle/>
          <a:p>
            <a:pPr marL="0" indent="0" algn="just">
              <a:buNone/>
            </a:pPr>
            <a:r>
              <a:rPr lang="en-US" b="1" dirty="0">
                <a:effectLst/>
                <a:latin typeface="American Typewriter" panose="02090604020004020304" pitchFamily="18" charset="77"/>
              </a:rPr>
              <a:t>NB 2: Refund of money for a ticket not used:- </a:t>
            </a:r>
            <a:r>
              <a:rPr lang="en-US" dirty="0">
                <a:effectLst/>
                <a:latin typeface="American Typewriter" panose="02090604020004020304" pitchFamily="18" charset="77"/>
              </a:rPr>
              <a:t>Where a ticket issued under this Act has not been used, a refund of the amount paid for the ticket shall be given if within three months </a:t>
            </a:r>
            <a:r>
              <a:rPr lang="en-US" dirty="0">
                <a:solidFill>
                  <a:srgbClr val="FF0000"/>
                </a:solidFill>
                <a:effectLst/>
                <a:latin typeface="American Typewriter" panose="02090604020004020304" pitchFamily="18" charset="77"/>
              </a:rPr>
              <a:t>after the date of the expiry of the validity of the ticket a notice in writing</a:t>
            </a:r>
            <a:r>
              <a:rPr lang="en-US" dirty="0">
                <a:effectLst/>
                <a:latin typeface="American Typewriter" panose="02090604020004020304" pitchFamily="18" charset="77"/>
              </a:rPr>
              <a:t> containing such particulars as may reasonably be necessary is given to the managing director by the person claiming the refund.</a:t>
            </a:r>
          </a:p>
          <a:p>
            <a:pPr marL="0" indent="0" algn="just">
              <a:buNone/>
            </a:pPr>
            <a:endParaRPr lang="en-US" dirty="0">
              <a:latin typeface="American Typewriter" panose="02090604020004020304" pitchFamily="18" charset="77"/>
            </a:endParaRPr>
          </a:p>
          <a:p>
            <a:pPr marL="0" indent="0" algn="just">
              <a:buNone/>
            </a:pPr>
            <a:r>
              <a:rPr lang="en-US" dirty="0">
                <a:effectLst/>
                <a:latin typeface="American Typewriter" panose="02090604020004020304" pitchFamily="18" charset="77"/>
              </a:rPr>
              <a:t> </a:t>
            </a:r>
            <a:r>
              <a:rPr lang="en-US" b="1" dirty="0">
                <a:effectLst/>
                <a:latin typeface="American Typewriter" panose="02090604020004020304" pitchFamily="18" charset="77"/>
              </a:rPr>
              <a:t>NB 3: Failure to claim a refund within the stipulated time:- </a:t>
            </a:r>
            <a:r>
              <a:rPr lang="en-US" dirty="0">
                <a:effectLst/>
                <a:latin typeface="American Typewriter" panose="02090604020004020304" pitchFamily="18" charset="77"/>
              </a:rPr>
              <a:t>Where the person claiming a refund proves, to the satisfaction of the managing director, that it was impracticable for him or her to notify the managing director of his or her claim within the times specified  and that the notification was made or given in reasonable time, nothing shall prejudice the right of that person to obtain the refund.</a:t>
            </a:r>
          </a:p>
          <a:p>
            <a:endParaRPr lang="en-AF" dirty="0"/>
          </a:p>
        </p:txBody>
      </p:sp>
      <p:sp>
        <p:nvSpPr>
          <p:cNvPr id="4" name="Slide Number Placeholder 3">
            <a:extLst>
              <a:ext uri="{FF2B5EF4-FFF2-40B4-BE49-F238E27FC236}">
                <a16:creationId xmlns:a16="http://schemas.microsoft.com/office/drawing/2014/main" id="{CAA679BD-89A6-C0C5-94F5-AE621C16A419}"/>
              </a:ext>
            </a:extLst>
          </p:cNvPr>
          <p:cNvSpPr>
            <a:spLocks noGrp="1"/>
          </p:cNvSpPr>
          <p:nvPr>
            <p:ph type="sldNum" sz="quarter" idx="12"/>
          </p:nvPr>
        </p:nvSpPr>
        <p:spPr/>
        <p:txBody>
          <a:bodyPr/>
          <a:lstStyle/>
          <a:p>
            <a:fld id="{E55267B4-430F-8C40-BE59-8FFFDF70D87A}" type="slidenum">
              <a:rPr lang="en-AF" smtClean="0"/>
              <a:t>25</a:t>
            </a:fld>
            <a:endParaRPr lang="en-AF"/>
          </a:p>
        </p:txBody>
      </p:sp>
    </p:spTree>
    <p:extLst>
      <p:ext uri="{BB962C8B-B14F-4D97-AF65-F5344CB8AC3E}">
        <p14:creationId xmlns:p14="http://schemas.microsoft.com/office/powerpoint/2010/main" val="494128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E25B1-2A17-2842-C06B-432787AB544D}"/>
              </a:ext>
            </a:extLst>
          </p:cNvPr>
          <p:cNvSpPr>
            <a:spLocks noGrp="1"/>
          </p:cNvSpPr>
          <p:nvPr>
            <p:ph type="title"/>
          </p:nvPr>
        </p:nvSpPr>
        <p:spPr>
          <a:xfrm>
            <a:off x="1042988" y="365125"/>
            <a:ext cx="10310812" cy="1325563"/>
          </a:xfrm>
        </p:spPr>
        <p:txBody>
          <a:bodyPr>
            <a:normAutofit fontScale="90000"/>
          </a:bodyPr>
          <a:lstStyle/>
          <a:p>
            <a:pPr algn="just"/>
            <a:br>
              <a:rPr lang="en-US" b="1" dirty="0">
                <a:effectLst/>
                <a:latin typeface="American Typewriter" panose="02090604020004020304" pitchFamily="18" charset="77"/>
              </a:rPr>
            </a:br>
            <a:r>
              <a:rPr lang="en-GB" sz="4000" b="1" dirty="0">
                <a:effectLst/>
                <a:latin typeface="American Typewriter" panose="02090604020004020304" pitchFamily="18" charset="77"/>
              </a:rPr>
              <a:t>Responsibility of the corporation as a carrier and warehouse person </a:t>
            </a:r>
            <a:br>
              <a:rPr lang="en-GB" sz="4000" dirty="0">
                <a:latin typeface="American Typewriter" panose="02090604020004020304" pitchFamily="18" charset="77"/>
              </a:rPr>
            </a:br>
            <a:br>
              <a:rPr lang="en-US" sz="4000" b="1" dirty="0">
                <a:effectLst/>
                <a:latin typeface="American Typewriter" panose="02090604020004020304" pitchFamily="18" charset="77"/>
              </a:rPr>
            </a:br>
            <a:endParaRPr lang="en-AF" sz="4000"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946AB50F-6ACC-44B9-0E6B-265DCC197A07}"/>
              </a:ext>
            </a:extLst>
          </p:cNvPr>
          <p:cNvSpPr>
            <a:spLocks noGrp="1"/>
          </p:cNvSpPr>
          <p:nvPr>
            <p:ph idx="1"/>
          </p:nvPr>
        </p:nvSpPr>
        <p:spPr/>
        <p:txBody>
          <a:bodyPr>
            <a:normAutofit/>
          </a:bodyPr>
          <a:lstStyle/>
          <a:p>
            <a:pPr algn="just">
              <a:lnSpc>
                <a:spcPct val="150000"/>
              </a:lnSpc>
              <a:buFont typeface="Apple Color Emoji" pitchFamily="2" charset="0"/>
              <a:buChar char="🍏"/>
            </a:pPr>
            <a:r>
              <a:rPr lang="en-US" b="1" dirty="0">
                <a:effectLst/>
                <a:latin typeface="American Typewriter" panose="02090604020004020304" pitchFamily="18" charset="77"/>
              </a:rPr>
              <a:t>.Liability for loss of life, etc. of passengers</a:t>
            </a:r>
          </a:p>
          <a:p>
            <a:pPr marL="0" indent="0" algn="just">
              <a:lnSpc>
                <a:spcPct val="150000"/>
              </a:lnSpc>
              <a:buNone/>
            </a:pPr>
            <a:r>
              <a:rPr lang="en-US" dirty="0">
                <a:effectLst/>
                <a:latin typeface="American Typewriter" panose="02090604020004020304" pitchFamily="18" charset="77"/>
              </a:rPr>
              <a:t>The corporation is not liable for the loss of life of, or personal injury to, any passenger except where the loss of life or personal injury is </a:t>
            </a:r>
            <a:r>
              <a:rPr lang="en-US" dirty="0">
                <a:solidFill>
                  <a:srgbClr val="FF0000"/>
                </a:solidFill>
                <a:effectLst/>
                <a:latin typeface="American Typewriter" panose="02090604020004020304" pitchFamily="18" charset="77"/>
              </a:rPr>
              <a:t>due to proven negligence of responsibility on the part of the corporation or of an employee.</a:t>
            </a:r>
          </a:p>
          <a:p>
            <a:endParaRPr lang="en-AF" dirty="0"/>
          </a:p>
        </p:txBody>
      </p:sp>
      <p:sp>
        <p:nvSpPr>
          <p:cNvPr id="5" name="Slide Number Placeholder 4">
            <a:extLst>
              <a:ext uri="{FF2B5EF4-FFF2-40B4-BE49-F238E27FC236}">
                <a16:creationId xmlns:a16="http://schemas.microsoft.com/office/drawing/2014/main" id="{2C132B31-938F-EFED-4A8C-6218909AA864}"/>
              </a:ext>
            </a:extLst>
          </p:cNvPr>
          <p:cNvSpPr>
            <a:spLocks noGrp="1"/>
          </p:cNvSpPr>
          <p:nvPr>
            <p:ph type="sldNum" sz="quarter" idx="12"/>
          </p:nvPr>
        </p:nvSpPr>
        <p:spPr/>
        <p:txBody>
          <a:bodyPr/>
          <a:lstStyle/>
          <a:p>
            <a:fld id="{E55267B4-430F-8C40-BE59-8FFFDF70D87A}" type="slidenum">
              <a:rPr lang="en-AF" smtClean="0"/>
              <a:t>26</a:t>
            </a:fld>
            <a:endParaRPr lang="en-AF"/>
          </a:p>
        </p:txBody>
      </p:sp>
    </p:spTree>
    <p:extLst>
      <p:ext uri="{BB962C8B-B14F-4D97-AF65-F5344CB8AC3E}">
        <p14:creationId xmlns:p14="http://schemas.microsoft.com/office/powerpoint/2010/main" val="2968471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C22B8C-CEDA-C785-32FE-FED22BE308EA}"/>
              </a:ext>
            </a:extLst>
          </p:cNvPr>
          <p:cNvSpPr>
            <a:spLocks noGrp="1"/>
          </p:cNvSpPr>
          <p:nvPr>
            <p:ph idx="1"/>
          </p:nvPr>
        </p:nvSpPr>
        <p:spPr>
          <a:xfrm>
            <a:off x="400049" y="136526"/>
            <a:ext cx="11498873" cy="6350000"/>
          </a:xfrm>
        </p:spPr>
        <p:txBody>
          <a:bodyPr>
            <a:normAutofit fontScale="92500" lnSpcReduction="20000"/>
          </a:bodyPr>
          <a:lstStyle/>
          <a:p>
            <a:pPr>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 The corporation is not liable for the loss of life of, or personal injury to, any passenger who is travelling, whether with or without permission, in any part of a train other than </a:t>
            </a:r>
            <a:r>
              <a:rPr lang="en-US" b="1" dirty="0">
                <a:solidFill>
                  <a:srgbClr val="7030A0"/>
                </a:solidFill>
                <a:effectLst/>
                <a:latin typeface="American Typewriter" panose="02090604020004020304" pitchFamily="18" charset="77"/>
              </a:rPr>
              <a:t>a part normally provided for the use of passengers</a:t>
            </a:r>
            <a:r>
              <a:rPr lang="en-US" dirty="0">
                <a:effectLst/>
                <a:latin typeface="American Typewriter" panose="02090604020004020304" pitchFamily="18" charset="77"/>
              </a:rPr>
              <a:t> during travelling.</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The corporation is not liable for the loss of life of, or personal injury to, any passenger </a:t>
            </a:r>
            <a:r>
              <a:rPr lang="en-US" b="1" dirty="0">
                <a:solidFill>
                  <a:srgbClr val="C00000"/>
                </a:solidFill>
                <a:effectLst/>
                <a:latin typeface="American Typewriter" panose="02090604020004020304" pitchFamily="18" charset="77"/>
              </a:rPr>
              <a:t>who is travelling without a pass or valid ticket</a:t>
            </a:r>
            <a:r>
              <a:rPr lang="en-US" dirty="0">
                <a:effectLst/>
                <a:latin typeface="American Typewriter" panose="02090604020004020304" pitchFamily="18" charset="77"/>
              </a:rPr>
              <a:t>.</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The corporation is not liable for the loss of life of, or personal injury to, any passenger who is travelling over a </a:t>
            </a:r>
            <a:r>
              <a:rPr lang="en-US" b="1" dirty="0">
                <a:solidFill>
                  <a:srgbClr val="7030A0"/>
                </a:solidFill>
                <a:effectLst/>
                <a:latin typeface="American Typewriter" panose="02090604020004020304" pitchFamily="18" charset="77"/>
              </a:rPr>
              <a:t>railway which is under construction</a:t>
            </a:r>
            <a:r>
              <a:rPr lang="en-US" dirty="0">
                <a:effectLst/>
                <a:latin typeface="American Typewriter" panose="02090604020004020304" pitchFamily="18" charset="77"/>
              </a:rPr>
              <a:t>, whether with or without permission.</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The corporation is not liable for the loss of life of, or personal injury to, any passenger who, at the time of the loss of life or injury occurred, </a:t>
            </a:r>
            <a:r>
              <a:rPr lang="en-US" b="1" dirty="0">
                <a:solidFill>
                  <a:srgbClr val="7030A0"/>
                </a:solidFill>
                <a:effectLst/>
                <a:latin typeface="American Typewriter" panose="02090604020004020304" pitchFamily="18" charset="77"/>
              </a:rPr>
              <a:t>was being carried by any transport service other than one provided </a:t>
            </a:r>
            <a:r>
              <a:rPr lang="en-US" dirty="0">
                <a:effectLst/>
                <a:latin typeface="American Typewriter" panose="02090604020004020304" pitchFamily="18" charset="77"/>
              </a:rPr>
              <a:t>by the corporation or under the control of the corporation,</a:t>
            </a:r>
          </a:p>
          <a:p>
            <a:endParaRPr lang="en-AF" dirty="0"/>
          </a:p>
        </p:txBody>
      </p:sp>
      <p:sp>
        <p:nvSpPr>
          <p:cNvPr id="4" name="Slide Number Placeholder 3">
            <a:extLst>
              <a:ext uri="{FF2B5EF4-FFF2-40B4-BE49-F238E27FC236}">
                <a16:creationId xmlns:a16="http://schemas.microsoft.com/office/drawing/2014/main" id="{A552134D-F4FA-D8D0-9269-156078B5EE0C}"/>
              </a:ext>
            </a:extLst>
          </p:cNvPr>
          <p:cNvSpPr>
            <a:spLocks noGrp="1"/>
          </p:cNvSpPr>
          <p:nvPr>
            <p:ph type="sldNum" sz="quarter" idx="12"/>
          </p:nvPr>
        </p:nvSpPr>
        <p:spPr/>
        <p:txBody>
          <a:bodyPr/>
          <a:lstStyle/>
          <a:p>
            <a:fld id="{E55267B4-430F-8C40-BE59-8FFFDF70D87A}" type="slidenum">
              <a:rPr lang="en-AF" smtClean="0"/>
              <a:t>27</a:t>
            </a:fld>
            <a:endParaRPr lang="en-AF"/>
          </a:p>
        </p:txBody>
      </p:sp>
    </p:spTree>
    <p:extLst>
      <p:ext uri="{BB962C8B-B14F-4D97-AF65-F5344CB8AC3E}">
        <p14:creationId xmlns:p14="http://schemas.microsoft.com/office/powerpoint/2010/main" val="468530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79AF9B-01EA-AD06-6A1D-0F519D0FD94E}"/>
              </a:ext>
            </a:extLst>
          </p:cNvPr>
          <p:cNvSpPr>
            <a:spLocks noGrp="1"/>
          </p:cNvSpPr>
          <p:nvPr>
            <p:ph idx="1"/>
          </p:nvPr>
        </p:nvSpPr>
        <p:spPr>
          <a:xfrm>
            <a:off x="838200" y="558140"/>
            <a:ext cx="10515600" cy="5618823"/>
          </a:xfrm>
        </p:spPr>
        <p:txBody>
          <a:bodyPr/>
          <a:lstStyle/>
          <a:p>
            <a:pPr algn="just">
              <a:buFont typeface="Apple Color Emoji" pitchFamily="2" charset="0"/>
              <a:buChar char="🍏"/>
            </a:pPr>
            <a:r>
              <a:rPr lang="en-US" b="1" dirty="0">
                <a:effectLst/>
                <a:latin typeface="American Typewriter" panose="02090604020004020304" pitchFamily="18" charset="77"/>
              </a:rPr>
              <a:t>.</a:t>
            </a:r>
            <a:r>
              <a:rPr lang="en-US" dirty="0">
                <a:effectLst/>
                <a:latin typeface="American Typewriter" panose="02090604020004020304" pitchFamily="18" charset="77"/>
              </a:rPr>
              <a:t>The corporation is not liable for the loss of life of or injury to any passenger who is carried by the corporation when the loss of life or injury occurs during the carriage by vessel and arose from—</a:t>
            </a:r>
          </a:p>
          <a:p>
            <a:pPr marL="0" indent="0" algn="just">
              <a:buNone/>
            </a:pPr>
            <a:r>
              <a:rPr lang="en-US" dirty="0">
                <a:effectLst/>
                <a:latin typeface="American Typewriter" panose="02090604020004020304" pitchFamily="18" charset="77"/>
              </a:rPr>
              <a:t>(</a:t>
            </a:r>
            <a:r>
              <a:rPr lang="en-US" dirty="0" err="1">
                <a:effectLst/>
                <a:latin typeface="American Typewriter" panose="02090604020004020304" pitchFamily="18" charset="77"/>
              </a:rPr>
              <a:t>i</a:t>
            </a:r>
            <a:r>
              <a:rPr lang="en-US" dirty="0">
                <a:effectLst/>
                <a:latin typeface="American Typewriter" panose="02090604020004020304" pitchFamily="18" charset="77"/>
              </a:rPr>
              <a:t>) act of God;</a:t>
            </a:r>
          </a:p>
          <a:p>
            <a:pPr marL="0" indent="0" algn="just">
              <a:buNone/>
            </a:pPr>
            <a:r>
              <a:rPr lang="en-US" dirty="0">
                <a:effectLst/>
                <a:latin typeface="American Typewriter" panose="02090604020004020304" pitchFamily="18" charset="77"/>
              </a:rPr>
              <a:t>(ii) act of war; or</a:t>
            </a:r>
          </a:p>
          <a:p>
            <a:pPr marL="0" indent="0" algn="just">
              <a:buNone/>
            </a:pPr>
            <a:r>
              <a:rPr lang="en-US" dirty="0">
                <a:effectLst/>
                <a:latin typeface="American Typewriter" panose="02090604020004020304" pitchFamily="18" charset="77"/>
              </a:rPr>
              <a:t>(iii) civil commotion.</a:t>
            </a:r>
          </a:p>
          <a:p>
            <a:endParaRPr lang="en-AF" dirty="0"/>
          </a:p>
        </p:txBody>
      </p:sp>
      <p:sp>
        <p:nvSpPr>
          <p:cNvPr id="4" name="Slide Number Placeholder 3">
            <a:extLst>
              <a:ext uri="{FF2B5EF4-FFF2-40B4-BE49-F238E27FC236}">
                <a16:creationId xmlns:a16="http://schemas.microsoft.com/office/drawing/2014/main" id="{8B8EF356-ECBF-9AC5-699C-1F0CC7EFBBFE}"/>
              </a:ext>
            </a:extLst>
          </p:cNvPr>
          <p:cNvSpPr>
            <a:spLocks noGrp="1"/>
          </p:cNvSpPr>
          <p:nvPr>
            <p:ph type="sldNum" sz="quarter" idx="12"/>
          </p:nvPr>
        </p:nvSpPr>
        <p:spPr/>
        <p:txBody>
          <a:bodyPr/>
          <a:lstStyle/>
          <a:p>
            <a:fld id="{E55267B4-430F-8C40-BE59-8FFFDF70D87A}" type="slidenum">
              <a:rPr lang="en-AF" smtClean="0"/>
              <a:t>28</a:t>
            </a:fld>
            <a:endParaRPr lang="en-AF"/>
          </a:p>
        </p:txBody>
      </p:sp>
    </p:spTree>
    <p:extLst>
      <p:ext uri="{BB962C8B-B14F-4D97-AF65-F5344CB8AC3E}">
        <p14:creationId xmlns:p14="http://schemas.microsoft.com/office/powerpoint/2010/main" val="1819630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5B2EB-5B5E-D11F-8855-93E1378CDA46}"/>
              </a:ext>
            </a:extLst>
          </p:cNvPr>
          <p:cNvSpPr>
            <a:spLocks noGrp="1"/>
          </p:cNvSpPr>
          <p:nvPr>
            <p:ph type="title"/>
          </p:nvPr>
        </p:nvSpPr>
        <p:spPr/>
        <p:txBody>
          <a:bodyPr/>
          <a:lstStyle/>
          <a:p>
            <a:pPr algn="ctr"/>
            <a:r>
              <a:rPr lang="en-US" b="1" dirty="0">
                <a:effectLst/>
                <a:latin typeface="American Typewriter" panose="02090604020004020304" pitchFamily="18" charset="77"/>
              </a:rPr>
              <a:t>Offences relating to passengers.</a:t>
            </a:r>
            <a:br>
              <a:rPr lang="en-US" b="1" dirty="0">
                <a:effectLst/>
                <a:latin typeface="American Typewriter" panose="02090604020004020304" pitchFamily="18" charset="77"/>
              </a:rPr>
            </a:b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AB231148-9470-456D-B4F1-0562A3C183DF}"/>
              </a:ext>
            </a:extLst>
          </p:cNvPr>
          <p:cNvSpPr>
            <a:spLocks noGrp="1"/>
          </p:cNvSpPr>
          <p:nvPr>
            <p:ph idx="1"/>
          </p:nvPr>
        </p:nvSpPr>
        <p:spPr>
          <a:xfrm>
            <a:off x="838200" y="1215189"/>
            <a:ext cx="10515600" cy="4961774"/>
          </a:xfrm>
        </p:spPr>
        <p:txBody>
          <a:bodyPr>
            <a:normAutofit lnSpcReduction="10000"/>
          </a:bodyPr>
          <a:lstStyle/>
          <a:p>
            <a:pPr algn="just">
              <a:buFont typeface="Apple Color Emoji" pitchFamily="2" charset="0"/>
              <a:buChar char="🦋"/>
            </a:pPr>
            <a:r>
              <a:rPr lang="en-US" dirty="0">
                <a:effectLst/>
                <a:latin typeface="American Typewriter" panose="02090604020004020304" pitchFamily="18" charset="77"/>
              </a:rPr>
              <a:t>Entering any part of </a:t>
            </a:r>
            <a:r>
              <a:rPr lang="en-US" dirty="0">
                <a:latin typeface="American Typewriter" panose="02090604020004020304" pitchFamily="18" charset="77"/>
              </a:rPr>
              <a:t>the train</a:t>
            </a:r>
            <a:r>
              <a:rPr lang="en-US" dirty="0">
                <a:effectLst/>
                <a:latin typeface="American Typewriter" panose="02090604020004020304" pitchFamily="18" charset="77"/>
              </a:rPr>
              <a:t> </a:t>
            </a:r>
            <a:r>
              <a:rPr lang="en-US" dirty="0">
                <a:solidFill>
                  <a:srgbClr val="7030A0"/>
                </a:solidFill>
                <a:effectLst/>
                <a:latin typeface="American Typewriter" panose="02090604020004020304" pitchFamily="18" charset="77"/>
              </a:rPr>
              <a:t>reserved for the use of another person</a:t>
            </a:r>
            <a:r>
              <a:rPr lang="en-US" dirty="0">
                <a:solidFill>
                  <a:srgbClr val="7030A0"/>
                </a:solidFill>
                <a:latin typeface="American Typewriter" panose="02090604020004020304" pitchFamily="18" charset="77"/>
              </a:rPr>
              <a:t> </a:t>
            </a:r>
            <a:r>
              <a:rPr lang="en-US" dirty="0">
                <a:effectLst/>
                <a:latin typeface="American Typewriter" panose="02090604020004020304" pitchFamily="18" charset="77"/>
              </a:rPr>
              <a:t>and refusing to leave that part after being required to do so by an authorized</a:t>
            </a:r>
            <a:r>
              <a:rPr lang="en-US" dirty="0">
                <a:latin typeface="American Typewriter" panose="02090604020004020304" pitchFamily="18" charset="77"/>
              </a:rPr>
              <a:t> </a:t>
            </a:r>
            <a:r>
              <a:rPr lang="en-US" dirty="0">
                <a:effectLst/>
                <a:latin typeface="American Typewriter" panose="02090604020004020304" pitchFamily="18" charset="77"/>
              </a:rPr>
              <a:t>employee. </a:t>
            </a:r>
          </a:p>
          <a:p>
            <a:pPr algn="just">
              <a:buFont typeface="Apple Color Emoji" pitchFamily="2" charset="0"/>
              <a:buChar char="🦋"/>
            </a:pPr>
            <a:endParaRPr lang="en-US" dirty="0">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Entering any part of the train that is </a:t>
            </a:r>
            <a:r>
              <a:rPr lang="en-US" dirty="0">
                <a:solidFill>
                  <a:schemeClr val="accent6">
                    <a:lumMod val="75000"/>
                  </a:schemeClr>
                </a:solidFill>
                <a:effectLst/>
                <a:latin typeface="American Typewriter" panose="02090604020004020304" pitchFamily="18" charset="77"/>
              </a:rPr>
              <a:t>already containing the maximum number of persons </a:t>
            </a:r>
            <a:r>
              <a:rPr lang="en-US" dirty="0" err="1">
                <a:effectLst/>
                <a:latin typeface="American Typewriter" panose="02090604020004020304" pitchFamily="18" charset="77"/>
              </a:rPr>
              <a:t>authorised</a:t>
            </a:r>
            <a:r>
              <a:rPr lang="en-US" dirty="0">
                <a:effectLst/>
                <a:latin typeface="American Typewriter" panose="02090604020004020304" pitchFamily="18" charset="77"/>
              </a:rPr>
              <a:t> for that part, and refusing to leave that part after being required to do so by an authorized</a:t>
            </a:r>
            <a:r>
              <a:rPr lang="en-US" dirty="0">
                <a:latin typeface="American Typewriter" panose="02090604020004020304" pitchFamily="18" charset="77"/>
              </a:rPr>
              <a:t> </a:t>
            </a:r>
            <a:r>
              <a:rPr lang="en-US" dirty="0">
                <a:effectLst/>
                <a:latin typeface="American Typewriter" panose="02090604020004020304" pitchFamily="18" charset="77"/>
              </a:rPr>
              <a:t>employee.</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solidFill>
                  <a:srgbClr val="7030A0"/>
                </a:solidFill>
                <a:effectLst/>
                <a:latin typeface="American Typewriter" panose="02090604020004020304" pitchFamily="18" charset="77"/>
              </a:rPr>
              <a:t>Resisting or obstructing the lawful entry </a:t>
            </a:r>
            <a:r>
              <a:rPr lang="en-US" dirty="0">
                <a:effectLst/>
                <a:latin typeface="American Typewriter" panose="02090604020004020304" pitchFamily="18" charset="77"/>
              </a:rPr>
              <a:t>of any person into any part of the train not already containing the maximum number of persons </a:t>
            </a:r>
            <a:r>
              <a:rPr lang="en-US" dirty="0" err="1">
                <a:effectLst/>
                <a:latin typeface="American Typewriter" panose="02090604020004020304" pitchFamily="18" charset="77"/>
              </a:rPr>
              <a:t>authorised</a:t>
            </a:r>
            <a:r>
              <a:rPr lang="en-US" dirty="0">
                <a:effectLst/>
                <a:latin typeface="American Typewriter" panose="02090604020004020304" pitchFamily="18" charset="77"/>
              </a:rPr>
              <a:t> for that part.</a:t>
            </a:r>
          </a:p>
          <a:p>
            <a:pPr marL="0" indent="0" algn="just">
              <a:buNone/>
            </a:pPr>
            <a:endParaRPr lang="en-US" dirty="0">
              <a:effectLst/>
              <a:latin typeface="American Typewriter" panose="02090604020004020304" pitchFamily="18" charset="77"/>
            </a:endParaRPr>
          </a:p>
          <a:p>
            <a:pPr algn="just"/>
            <a:endParaRPr lang="en-US" dirty="0">
              <a:effectLst/>
              <a:latin typeface="American Typewriter" panose="02090604020004020304" pitchFamily="18" charset="77"/>
            </a:endParaRPr>
          </a:p>
          <a:p>
            <a:pPr algn="just"/>
            <a:endParaRPr lang="en-US" dirty="0">
              <a:effectLst/>
              <a:latin typeface="American Typewriter" panose="02090604020004020304" pitchFamily="18" charset="77"/>
            </a:endParaRPr>
          </a:p>
          <a:p>
            <a:endParaRPr lang="en-AF" dirty="0"/>
          </a:p>
        </p:txBody>
      </p:sp>
      <p:sp>
        <p:nvSpPr>
          <p:cNvPr id="5" name="Slide Number Placeholder 4">
            <a:extLst>
              <a:ext uri="{FF2B5EF4-FFF2-40B4-BE49-F238E27FC236}">
                <a16:creationId xmlns:a16="http://schemas.microsoft.com/office/drawing/2014/main" id="{64F6F29F-F737-8F53-F7AB-E616B90D0014}"/>
              </a:ext>
            </a:extLst>
          </p:cNvPr>
          <p:cNvSpPr>
            <a:spLocks noGrp="1"/>
          </p:cNvSpPr>
          <p:nvPr>
            <p:ph type="sldNum" sz="quarter" idx="12"/>
          </p:nvPr>
        </p:nvSpPr>
        <p:spPr/>
        <p:txBody>
          <a:bodyPr/>
          <a:lstStyle/>
          <a:p>
            <a:fld id="{E55267B4-430F-8C40-BE59-8FFFDF70D87A}" type="slidenum">
              <a:rPr lang="en-AF" smtClean="0"/>
              <a:t>29</a:t>
            </a:fld>
            <a:endParaRPr lang="en-AF"/>
          </a:p>
        </p:txBody>
      </p:sp>
    </p:spTree>
    <p:extLst>
      <p:ext uri="{BB962C8B-B14F-4D97-AF65-F5344CB8AC3E}">
        <p14:creationId xmlns:p14="http://schemas.microsoft.com/office/powerpoint/2010/main" val="743439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8B2D5-1F82-62EC-DF35-BE99B2793CBF}"/>
              </a:ext>
            </a:extLst>
          </p:cNvPr>
          <p:cNvSpPr>
            <a:spLocks noGrp="1"/>
          </p:cNvSpPr>
          <p:nvPr>
            <p:ph type="title"/>
          </p:nvPr>
        </p:nvSpPr>
        <p:spPr>
          <a:xfrm>
            <a:off x="838200" y="365125"/>
            <a:ext cx="10515600" cy="5097524"/>
          </a:xfrm>
        </p:spPr>
        <p:txBody>
          <a:bodyPr>
            <a:normAutofit/>
          </a:bodyPr>
          <a:lstStyle/>
          <a:p>
            <a:pPr algn="just">
              <a:lnSpc>
                <a:spcPct val="150000"/>
              </a:lnSpc>
            </a:pPr>
            <a:r>
              <a:rPr lang="en-US" sz="4400" b="1" dirty="0">
                <a:effectLst/>
                <a:latin typeface="American Typewriter" panose="02090604020004020304" pitchFamily="18" charset="77"/>
                <a:cs typeface="Times New Roman" panose="02020603050405020304" pitchFamily="18" charset="0"/>
              </a:rPr>
              <a:t>The Traffic and Road Safety ACT, 1998 (AMENDMENT) ACT, 2020 </a:t>
            </a:r>
            <a:br>
              <a:rPr lang="en-US" sz="4400" b="1" dirty="0">
                <a:effectLst/>
                <a:latin typeface="American Typewriter" panose="02090604020004020304" pitchFamily="18" charset="77"/>
                <a:cs typeface="Times New Roman" panose="02020603050405020304" pitchFamily="18" charset="0"/>
              </a:rPr>
            </a:br>
            <a:endParaRPr lang="en-AF" b="1" dirty="0">
              <a:latin typeface="American Typewriter" panose="02090604020004020304" pitchFamily="18" charset="77"/>
            </a:endParaRPr>
          </a:p>
        </p:txBody>
      </p:sp>
      <p:sp>
        <p:nvSpPr>
          <p:cNvPr id="4" name="Slide Number Placeholder 3">
            <a:extLst>
              <a:ext uri="{FF2B5EF4-FFF2-40B4-BE49-F238E27FC236}">
                <a16:creationId xmlns:a16="http://schemas.microsoft.com/office/drawing/2014/main" id="{5B223DF0-FEE9-5BD5-E438-736C94FD4AF0}"/>
              </a:ext>
            </a:extLst>
          </p:cNvPr>
          <p:cNvSpPr>
            <a:spLocks noGrp="1"/>
          </p:cNvSpPr>
          <p:nvPr>
            <p:ph type="sldNum" sz="quarter" idx="12"/>
          </p:nvPr>
        </p:nvSpPr>
        <p:spPr/>
        <p:txBody>
          <a:bodyPr/>
          <a:lstStyle/>
          <a:p>
            <a:fld id="{E55267B4-430F-8C40-BE59-8FFFDF70D87A}" type="slidenum">
              <a:rPr lang="en-AF" smtClean="0"/>
              <a:t>3</a:t>
            </a:fld>
            <a:endParaRPr lang="en-AF"/>
          </a:p>
        </p:txBody>
      </p:sp>
    </p:spTree>
    <p:extLst>
      <p:ext uri="{BB962C8B-B14F-4D97-AF65-F5344CB8AC3E}">
        <p14:creationId xmlns:p14="http://schemas.microsoft.com/office/powerpoint/2010/main" val="8553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56FFDB-3942-4D31-0F59-8356BB05AB67}"/>
              </a:ext>
            </a:extLst>
          </p:cNvPr>
          <p:cNvSpPr>
            <a:spLocks noGrp="1"/>
          </p:cNvSpPr>
          <p:nvPr>
            <p:ph idx="1"/>
          </p:nvPr>
        </p:nvSpPr>
        <p:spPr>
          <a:xfrm>
            <a:off x="838200" y="168442"/>
            <a:ext cx="10515600" cy="6553033"/>
          </a:xfrm>
        </p:spPr>
        <p:txBody>
          <a:bodyPr>
            <a:normAutofit lnSpcReduction="10000"/>
          </a:bodyPr>
          <a:lstStyle/>
          <a:p>
            <a:pPr marL="0" indent="0" algn="just">
              <a:buNone/>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Without reasonable cause</a:t>
            </a:r>
            <a:r>
              <a:rPr lang="en-US" dirty="0">
                <a:solidFill>
                  <a:srgbClr val="FF0000"/>
                </a:solidFill>
                <a:effectLst/>
                <a:latin typeface="American Typewriter" panose="02090604020004020304" pitchFamily="18" charset="77"/>
              </a:rPr>
              <a:t> </a:t>
            </a:r>
            <a:r>
              <a:rPr lang="en-US" b="1" dirty="0">
                <a:solidFill>
                  <a:srgbClr val="FF0000"/>
                </a:solidFill>
                <a:effectLst/>
                <a:latin typeface="American Typewriter" panose="02090604020004020304" pitchFamily="18" charset="77"/>
              </a:rPr>
              <a:t>using or interfering with any means of communication </a:t>
            </a:r>
            <a:r>
              <a:rPr lang="en-US" dirty="0">
                <a:effectLst/>
                <a:latin typeface="American Typewriter" panose="02090604020004020304" pitchFamily="18" charset="77"/>
              </a:rPr>
              <a:t>provided on the train for communication between passengers and any employee in it.</a:t>
            </a:r>
          </a:p>
          <a:p>
            <a:pPr marL="0" indent="0" algn="just">
              <a:buNone/>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 Knowingly entering, or refusing to leave after being required to do so, any part of the train </a:t>
            </a:r>
            <a:r>
              <a:rPr lang="en-US" b="1" dirty="0">
                <a:solidFill>
                  <a:schemeClr val="accent6">
                    <a:lumMod val="75000"/>
                  </a:schemeClr>
                </a:solidFill>
                <a:effectLst/>
                <a:latin typeface="American Typewriter" panose="02090604020004020304" pitchFamily="18" charset="77"/>
              </a:rPr>
              <a:t>provided for the exclusive use of persons of a different class or sex</a:t>
            </a:r>
            <a:r>
              <a:rPr lang="en-US" dirty="0">
                <a:effectLst/>
                <a:latin typeface="American Typewriter" panose="02090604020004020304" pitchFamily="18" charset="77"/>
              </a:rPr>
              <a:t>.</a:t>
            </a:r>
          </a:p>
          <a:p>
            <a:pPr algn="just">
              <a:buFont typeface="Apple Color Emoji" pitchFamily="2" charset="0"/>
              <a:buChar char="🦋"/>
            </a:pPr>
            <a:endParaRPr lang="en-US" sz="2000" dirty="0">
              <a:latin typeface="American Typewriter" panose="02090604020004020304" pitchFamily="18" charset="77"/>
            </a:endParaRPr>
          </a:p>
          <a:p>
            <a:pPr algn="just">
              <a:buFont typeface="Apple Color Emoji" pitchFamily="2" charset="0"/>
              <a:buChar char="🦋"/>
            </a:pPr>
            <a:r>
              <a:rPr lang="en-GB" sz="2000" dirty="0">
                <a:effectLst/>
                <a:latin typeface="American Typewriter" panose="02090604020004020304" pitchFamily="18" charset="77"/>
              </a:rPr>
              <a:t> </a:t>
            </a:r>
            <a:r>
              <a:rPr lang="en-GB" b="1" dirty="0">
                <a:solidFill>
                  <a:srgbClr val="FFC000"/>
                </a:solidFill>
                <a:effectLst/>
                <a:latin typeface="American Typewriter" panose="02090604020004020304" pitchFamily="18" charset="77"/>
              </a:rPr>
              <a:t>Interferes with the equipment </a:t>
            </a:r>
            <a:r>
              <a:rPr lang="en-GB" dirty="0">
                <a:effectLst/>
                <a:latin typeface="American Typewriter" panose="02090604020004020304" pitchFamily="18" charset="77"/>
              </a:rPr>
              <a:t>on the train, vessel or vehicle</a:t>
            </a:r>
          </a:p>
          <a:p>
            <a:pPr algn="just">
              <a:buFont typeface="Apple Color Emoji" pitchFamily="2" charset="0"/>
              <a:buChar char="🦋"/>
            </a:pPr>
            <a:endParaRPr lang="en-GB" dirty="0">
              <a:effectLst/>
              <a:latin typeface="American Typewriter" panose="02090604020004020304" pitchFamily="18" charset="77"/>
            </a:endParaRPr>
          </a:p>
          <a:p>
            <a:pPr algn="just">
              <a:buFont typeface="Apple Color Emoji" pitchFamily="2" charset="0"/>
              <a:buChar char="🦋"/>
            </a:pPr>
            <a:r>
              <a:rPr lang="en-US" b="1" dirty="0">
                <a:solidFill>
                  <a:srgbClr val="7030A0"/>
                </a:solidFill>
                <a:effectLst/>
                <a:latin typeface="American Typewriter" panose="02090604020004020304" pitchFamily="18" charset="77"/>
              </a:rPr>
              <a:t>Knowingly entering or refusing </a:t>
            </a:r>
            <a:r>
              <a:rPr lang="en-US" dirty="0">
                <a:effectLst/>
                <a:latin typeface="American Typewriter" panose="02090604020004020304" pitchFamily="18" charset="77"/>
              </a:rPr>
              <a:t>to leave any part of the train not intended for the use of passengers.</a:t>
            </a:r>
          </a:p>
          <a:p>
            <a:pPr algn="just">
              <a:buFont typeface="Apple Color Emoji" pitchFamily="2" charset="0"/>
              <a:buChar char="🦋"/>
            </a:pPr>
            <a:endParaRPr lang="en-GB" dirty="0">
              <a:effectLst/>
              <a:latin typeface="American Typewriter" panose="02090604020004020304" pitchFamily="18" charset="77"/>
            </a:endParaRPr>
          </a:p>
          <a:p>
            <a:pPr algn="just"/>
            <a:endParaRPr lang="en-US" dirty="0">
              <a:effectLst/>
              <a:latin typeface="American Typewriter" panose="02090604020004020304" pitchFamily="18" charset="77"/>
            </a:endParaRPr>
          </a:p>
          <a:p>
            <a:endParaRPr lang="en-AF" dirty="0"/>
          </a:p>
        </p:txBody>
      </p:sp>
      <p:sp>
        <p:nvSpPr>
          <p:cNvPr id="4" name="Slide Number Placeholder 3">
            <a:extLst>
              <a:ext uri="{FF2B5EF4-FFF2-40B4-BE49-F238E27FC236}">
                <a16:creationId xmlns:a16="http://schemas.microsoft.com/office/drawing/2014/main" id="{4A63D459-2BDF-D6F8-A98F-23CBAFFBEC5D}"/>
              </a:ext>
            </a:extLst>
          </p:cNvPr>
          <p:cNvSpPr>
            <a:spLocks noGrp="1"/>
          </p:cNvSpPr>
          <p:nvPr>
            <p:ph type="sldNum" sz="quarter" idx="12"/>
          </p:nvPr>
        </p:nvSpPr>
        <p:spPr/>
        <p:txBody>
          <a:bodyPr/>
          <a:lstStyle/>
          <a:p>
            <a:fld id="{E55267B4-430F-8C40-BE59-8FFFDF70D87A}" type="slidenum">
              <a:rPr lang="en-AF" smtClean="0"/>
              <a:t>30</a:t>
            </a:fld>
            <a:endParaRPr lang="en-AF"/>
          </a:p>
        </p:txBody>
      </p:sp>
    </p:spTree>
    <p:extLst>
      <p:ext uri="{BB962C8B-B14F-4D97-AF65-F5344CB8AC3E}">
        <p14:creationId xmlns:p14="http://schemas.microsoft.com/office/powerpoint/2010/main" val="3202167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683BE-D45A-0C55-2638-39ABE472CC81}"/>
              </a:ext>
            </a:extLst>
          </p:cNvPr>
          <p:cNvSpPr>
            <a:spLocks noGrp="1"/>
          </p:cNvSpPr>
          <p:nvPr>
            <p:ph type="title"/>
          </p:nvPr>
        </p:nvSpPr>
        <p:spPr>
          <a:xfrm>
            <a:off x="838200" y="365125"/>
            <a:ext cx="10515600" cy="717717"/>
          </a:xfrm>
        </p:spPr>
        <p:txBody>
          <a:bodyPr>
            <a:normAutofit fontScale="90000"/>
          </a:bodyPr>
          <a:lstStyle/>
          <a:p>
            <a:pPr algn="ctr"/>
            <a:r>
              <a:rPr lang="en-US" b="1" dirty="0">
                <a:effectLst/>
                <a:latin typeface="American Typewriter" panose="02090604020004020304" pitchFamily="18" charset="77"/>
              </a:rPr>
              <a:t>Offences relating to tickets.</a:t>
            </a: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51D1754C-F3E8-CE17-2733-B65E480C4DB5}"/>
              </a:ext>
            </a:extLst>
          </p:cNvPr>
          <p:cNvSpPr>
            <a:spLocks noGrp="1"/>
          </p:cNvSpPr>
          <p:nvPr>
            <p:ph idx="1"/>
          </p:nvPr>
        </p:nvSpPr>
        <p:spPr>
          <a:xfrm>
            <a:off x="175845" y="684258"/>
            <a:ext cx="11676185" cy="6044788"/>
          </a:xfrm>
        </p:spPr>
        <p:txBody>
          <a:bodyPr>
            <a:normAutofit fontScale="25000" lnSpcReduction="20000"/>
          </a:bodyPr>
          <a:lstStyle/>
          <a:p>
            <a:pPr lvl="1" algn="just">
              <a:lnSpc>
                <a:spcPct val="120000"/>
              </a:lnSpc>
              <a:buFont typeface="Apple Color Emoji" pitchFamily="2" charset="0"/>
              <a:buChar char="🌶"/>
            </a:pPr>
            <a:r>
              <a:rPr lang="en-GB" sz="8000" dirty="0">
                <a:latin typeface="American Typewriter" panose="02090604020004020304" pitchFamily="18" charset="77"/>
              </a:rPr>
              <a:t>.</a:t>
            </a:r>
            <a:r>
              <a:rPr lang="en-GB" sz="8000" dirty="0">
                <a:effectLst/>
                <a:latin typeface="American Typewriter" panose="02090604020004020304" pitchFamily="18" charset="77"/>
              </a:rPr>
              <a:t> </a:t>
            </a:r>
            <a:r>
              <a:rPr lang="en-GB" sz="9600" b="1" dirty="0">
                <a:solidFill>
                  <a:srgbClr val="7030A0"/>
                </a:solidFill>
                <a:effectLst/>
                <a:latin typeface="American Typewriter" panose="02090604020004020304" pitchFamily="18" charset="77"/>
              </a:rPr>
              <a:t>Selling</a:t>
            </a:r>
            <a:r>
              <a:rPr lang="en-GB" sz="9600" dirty="0">
                <a:effectLst/>
                <a:latin typeface="American Typewriter" panose="02090604020004020304" pitchFamily="18" charset="77"/>
              </a:rPr>
              <a:t> or </a:t>
            </a:r>
            <a:r>
              <a:rPr lang="en-GB" sz="9600" b="1" dirty="0">
                <a:solidFill>
                  <a:srgbClr val="00B050"/>
                </a:solidFill>
                <a:effectLst/>
                <a:latin typeface="American Typewriter" panose="02090604020004020304" pitchFamily="18" charset="77"/>
              </a:rPr>
              <a:t>parting with any ticket or free pass </a:t>
            </a:r>
            <a:r>
              <a:rPr lang="en-GB" sz="9600" dirty="0">
                <a:effectLst/>
                <a:latin typeface="American Typewriter" panose="02090604020004020304" pitchFamily="18" charset="77"/>
              </a:rPr>
              <a:t>for any other person to travel with it on a train, vessel or vehicle</a:t>
            </a:r>
          </a:p>
          <a:p>
            <a:pPr lvl="1" algn="just">
              <a:lnSpc>
                <a:spcPct val="120000"/>
              </a:lnSpc>
              <a:buFont typeface="Apple Color Emoji" pitchFamily="2" charset="0"/>
              <a:buChar char="🌶"/>
            </a:pPr>
            <a:endParaRPr lang="en-GB" sz="9600" dirty="0">
              <a:effectLst/>
              <a:latin typeface="American Typewriter" panose="02090604020004020304" pitchFamily="18" charset="77"/>
            </a:endParaRPr>
          </a:p>
          <a:p>
            <a:pPr lvl="1" algn="just">
              <a:lnSpc>
                <a:spcPct val="120000"/>
              </a:lnSpc>
              <a:buFont typeface="Apple Color Emoji" pitchFamily="2" charset="0"/>
              <a:buChar char="🌶"/>
            </a:pPr>
            <a:r>
              <a:rPr lang="en-GB" sz="9600" dirty="0">
                <a:latin typeface="American Typewriter" panose="02090604020004020304" pitchFamily="18" charset="77"/>
              </a:rPr>
              <a:t>.</a:t>
            </a:r>
            <a:r>
              <a:rPr lang="en-GB" sz="9600" dirty="0">
                <a:effectLst/>
                <a:latin typeface="American Typewriter" panose="02090604020004020304" pitchFamily="18" charset="77"/>
              </a:rPr>
              <a:t> </a:t>
            </a:r>
            <a:r>
              <a:rPr lang="en-GB" sz="9600" b="1" dirty="0">
                <a:solidFill>
                  <a:schemeClr val="accent1">
                    <a:lumMod val="75000"/>
                  </a:schemeClr>
                </a:solidFill>
                <a:effectLst/>
                <a:latin typeface="American Typewriter" panose="02090604020004020304" pitchFamily="18" charset="77"/>
              </a:rPr>
              <a:t>Purchasing or obtaining any ticket or free pass </a:t>
            </a:r>
            <a:r>
              <a:rPr lang="en-GB" sz="9600" dirty="0">
                <a:effectLst/>
                <a:latin typeface="American Typewriter" panose="02090604020004020304" pitchFamily="18" charset="77"/>
              </a:rPr>
              <a:t>,or any portion of  it, from any person other than an authorised employee or agent of the corporation </a:t>
            </a:r>
          </a:p>
          <a:p>
            <a:pPr lvl="1" algn="just">
              <a:lnSpc>
                <a:spcPct val="120000"/>
              </a:lnSpc>
              <a:buFont typeface="Apple Color Emoji" pitchFamily="2" charset="0"/>
              <a:buChar char="🌶"/>
            </a:pPr>
            <a:endParaRPr lang="en-GB" sz="9600" dirty="0">
              <a:effectLst/>
              <a:latin typeface="American Typewriter" panose="02090604020004020304" pitchFamily="18" charset="77"/>
            </a:endParaRPr>
          </a:p>
          <a:p>
            <a:pPr lvl="1" algn="just">
              <a:lnSpc>
                <a:spcPct val="120000"/>
              </a:lnSpc>
              <a:buFont typeface="Apple Color Emoji" pitchFamily="2" charset="0"/>
              <a:buChar char="🌶"/>
            </a:pPr>
            <a:r>
              <a:rPr lang="en-GB" sz="9600" dirty="0">
                <a:latin typeface="American Typewriter" panose="02090604020004020304" pitchFamily="18" charset="77"/>
              </a:rPr>
              <a:t>.</a:t>
            </a:r>
            <a:r>
              <a:rPr lang="en-GB" sz="9600" b="1" dirty="0">
                <a:solidFill>
                  <a:schemeClr val="accent2">
                    <a:lumMod val="75000"/>
                  </a:schemeClr>
                </a:solidFill>
                <a:effectLst/>
                <a:latin typeface="American Typewriter" panose="02090604020004020304" pitchFamily="18" charset="77"/>
              </a:rPr>
              <a:t>Wilfully altering </a:t>
            </a:r>
            <a:r>
              <a:rPr lang="en-GB" sz="9600" dirty="0">
                <a:effectLst/>
                <a:latin typeface="American Typewriter" panose="02090604020004020304" pitchFamily="18" charset="77"/>
              </a:rPr>
              <a:t>,</a:t>
            </a:r>
            <a:r>
              <a:rPr lang="en-GB" sz="9600" b="1" dirty="0">
                <a:solidFill>
                  <a:srgbClr val="00B0F0"/>
                </a:solidFill>
                <a:effectLst/>
                <a:latin typeface="American Typewriter" panose="02090604020004020304" pitchFamily="18" charset="77"/>
              </a:rPr>
              <a:t>obliterating</a:t>
            </a:r>
            <a:r>
              <a:rPr lang="en-GB" sz="9600" dirty="0">
                <a:effectLst/>
                <a:latin typeface="American Typewriter" panose="02090604020004020304" pitchFamily="18" charset="77"/>
              </a:rPr>
              <a:t> or </a:t>
            </a:r>
            <a:r>
              <a:rPr lang="en-GB" sz="9600" b="1" dirty="0">
                <a:solidFill>
                  <a:schemeClr val="accent6">
                    <a:lumMod val="75000"/>
                  </a:schemeClr>
                </a:solidFill>
                <a:effectLst/>
                <a:latin typeface="American Typewriter" panose="02090604020004020304" pitchFamily="18" charset="77"/>
              </a:rPr>
              <a:t>defacing( </a:t>
            </a:r>
            <a:r>
              <a:rPr lang="en-GB" sz="9600" b="1" dirty="0" err="1">
                <a:solidFill>
                  <a:schemeClr val="accent6">
                    <a:lumMod val="75000"/>
                  </a:schemeClr>
                </a:solidFill>
                <a:effectLst/>
                <a:latin typeface="American Typewriter" panose="02090604020004020304" pitchFamily="18" charset="77"/>
              </a:rPr>
              <a:t>e.g</a:t>
            </a:r>
            <a:r>
              <a:rPr lang="en-GB" sz="9600" b="1" dirty="0">
                <a:solidFill>
                  <a:schemeClr val="accent6">
                    <a:lumMod val="75000"/>
                  </a:schemeClr>
                </a:solidFill>
                <a:effectLst/>
                <a:latin typeface="American Typewriter" panose="02090604020004020304" pitchFamily="18" charset="77"/>
              </a:rPr>
              <a:t> erasing the content)</a:t>
            </a:r>
            <a:r>
              <a:rPr lang="en-GB" sz="9600" dirty="0">
                <a:effectLst/>
                <a:latin typeface="American Typewriter" panose="02090604020004020304" pitchFamily="18" charset="77"/>
              </a:rPr>
              <a:t> any ticket or free pass with intent to render any material portion of it illegible </a:t>
            </a:r>
          </a:p>
          <a:p>
            <a:pPr lvl="1" algn="just">
              <a:lnSpc>
                <a:spcPct val="120000"/>
              </a:lnSpc>
              <a:buFont typeface="Apple Color Emoji" pitchFamily="2" charset="0"/>
              <a:buChar char="🌶"/>
            </a:pPr>
            <a:endParaRPr lang="en-GB" sz="9600" dirty="0">
              <a:effectLst/>
              <a:latin typeface="American Typewriter" panose="02090604020004020304" pitchFamily="18" charset="77"/>
            </a:endParaRPr>
          </a:p>
          <a:p>
            <a:pPr lvl="1" algn="just">
              <a:lnSpc>
                <a:spcPct val="120000"/>
              </a:lnSpc>
              <a:buFont typeface="Apple Color Emoji" pitchFamily="2" charset="0"/>
              <a:buChar char="🌶"/>
            </a:pPr>
            <a:r>
              <a:rPr lang="en-GB" sz="9600" dirty="0">
                <a:latin typeface="American Typewriter" panose="02090604020004020304" pitchFamily="18" charset="77"/>
              </a:rPr>
              <a:t>.</a:t>
            </a:r>
            <a:r>
              <a:rPr lang="en-GB" sz="9600" dirty="0">
                <a:effectLst/>
                <a:latin typeface="American Typewriter" panose="02090604020004020304" pitchFamily="18" charset="77"/>
              </a:rPr>
              <a:t>Obtaining by </a:t>
            </a:r>
            <a:r>
              <a:rPr lang="en-GB" sz="9600" b="1" dirty="0">
                <a:solidFill>
                  <a:schemeClr val="accent5">
                    <a:lumMod val="75000"/>
                  </a:schemeClr>
                </a:solidFill>
                <a:effectLst/>
                <a:latin typeface="American Typewriter" panose="02090604020004020304" pitchFamily="18" charset="77"/>
              </a:rPr>
              <a:t>false pretences or other fraudulent means </a:t>
            </a:r>
            <a:r>
              <a:rPr lang="en-GB" sz="9600" dirty="0">
                <a:effectLst/>
                <a:latin typeface="American Typewriter" panose="02090604020004020304" pitchFamily="18" charset="77"/>
              </a:rPr>
              <a:t>any ticket or free pass issued by the corporation</a:t>
            </a:r>
          </a:p>
          <a:p>
            <a:pPr lvl="1" algn="just">
              <a:lnSpc>
                <a:spcPct val="120000"/>
              </a:lnSpc>
              <a:buFont typeface="Apple Color Emoji" pitchFamily="2" charset="0"/>
              <a:buChar char="🌶"/>
            </a:pPr>
            <a:endParaRPr lang="en-GB" sz="9600" dirty="0">
              <a:effectLst/>
              <a:latin typeface="American Typewriter" panose="02090604020004020304" pitchFamily="18" charset="77"/>
            </a:endParaRPr>
          </a:p>
          <a:p>
            <a:endParaRPr lang="en-AF" dirty="0"/>
          </a:p>
        </p:txBody>
      </p:sp>
      <p:sp>
        <p:nvSpPr>
          <p:cNvPr id="5" name="Slide Number Placeholder 4">
            <a:extLst>
              <a:ext uri="{FF2B5EF4-FFF2-40B4-BE49-F238E27FC236}">
                <a16:creationId xmlns:a16="http://schemas.microsoft.com/office/drawing/2014/main" id="{366D1DEE-2F8A-B93C-844B-533098A464B6}"/>
              </a:ext>
            </a:extLst>
          </p:cNvPr>
          <p:cNvSpPr>
            <a:spLocks noGrp="1"/>
          </p:cNvSpPr>
          <p:nvPr>
            <p:ph type="sldNum" sz="quarter" idx="12"/>
          </p:nvPr>
        </p:nvSpPr>
        <p:spPr/>
        <p:txBody>
          <a:bodyPr/>
          <a:lstStyle/>
          <a:p>
            <a:fld id="{E55267B4-430F-8C40-BE59-8FFFDF70D87A}" type="slidenum">
              <a:rPr lang="en-AF" smtClean="0"/>
              <a:t>31</a:t>
            </a:fld>
            <a:endParaRPr lang="en-AF"/>
          </a:p>
        </p:txBody>
      </p:sp>
    </p:spTree>
    <p:extLst>
      <p:ext uri="{BB962C8B-B14F-4D97-AF65-F5344CB8AC3E}">
        <p14:creationId xmlns:p14="http://schemas.microsoft.com/office/powerpoint/2010/main" val="3486108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015744-1C49-448E-7E8D-6AC2BD786E47}"/>
              </a:ext>
            </a:extLst>
          </p:cNvPr>
          <p:cNvSpPr>
            <a:spLocks noGrp="1"/>
          </p:cNvSpPr>
          <p:nvPr>
            <p:ph idx="1"/>
          </p:nvPr>
        </p:nvSpPr>
        <p:spPr>
          <a:xfrm>
            <a:off x="398585" y="680484"/>
            <a:ext cx="11453446" cy="5496479"/>
          </a:xfrm>
        </p:spPr>
        <p:txBody>
          <a:bodyPr>
            <a:normAutofit lnSpcReduction="10000"/>
          </a:bodyPr>
          <a:lstStyle/>
          <a:p>
            <a:pPr lvl="1" algn="just">
              <a:lnSpc>
                <a:spcPct val="120000"/>
              </a:lnSpc>
              <a:buFont typeface="Apple Color Emoji" pitchFamily="2" charset="0"/>
              <a:buChar char="🌶"/>
            </a:pPr>
            <a:r>
              <a:rPr lang="en-GB" dirty="0">
                <a:effectLst/>
                <a:latin typeface="American Typewriter" panose="02090604020004020304" pitchFamily="18" charset="77"/>
              </a:rPr>
              <a:t>)</a:t>
            </a:r>
            <a:r>
              <a:rPr lang="en-GB" sz="2800" dirty="0">
                <a:effectLst/>
                <a:latin typeface="American Typewriter" panose="02090604020004020304" pitchFamily="18" charset="77"/>
              </a:rPr>
              <a:t>Intentionally </a:t>
            </a:r>
            <a:r>
              <a:rPr lang="en-GB" sz="2800" b="1" dirty="0">
                <a:solidFill>
                  <a:schemeClr val="accent1">
                    <a:lumMod val="75000"/>
                  </a:schemeClr>
                </a:solidFill>
                <a:effectLst/>
                <a:latin typeface="American Typewriter" panose="02090604020004020304" pitchFamily="18" charset="77"/>
              </a:rPr>
              <a:t>counterfeiting</a:t>
            </a:r>
            <a:r>
              <a:rPr lang="en-GB" sz="2800" b="1" dirty="0">
                <a:solidFill>
                  <a:schemeClr val="accent1">
                    <a:lumMod val="75000"/>
                  </a:schemeClr>
                </a:solidFill>
                <a:latin typeface="American Typewriter" panose="02090604020004020304" pitchFamily="18" charset="77"/>
              </a:rPr>
              <a:t> or </a:t>
            </a:r>
            <a:r>
              <a:rPr lang="en-GB" sz="2800" b="1" dirty="0">
                <a:solidFill>
                  <a:schemeClr val="accent1">
                    <a:lumMod val="75000"/>
                  </a:schemeClr>
                </a:solidFill>
                <a:effectLst/>
                <a:latin typeface="American Typewriter" panose="02090604020004020304" pitchFamily="18" charset="77"/>
              </a:rPr>
              <a:t>forging </a:t>
            </a:r>
            <a:r>
              <a:rPr lang="en-GB" sz="2800" dirty="0">
                <a:effectLst/>
                <a:latin typeface="American Typewriter" panose="02090604020004020304" pitchFamily="18" charset="77"/>
              </a:rPr>
              <a:t>a ticket or free pass</a:t>
            </a:r>
          </a:p>
          <a:p>
            <a:pPr lvl="1" algn="just">
              <a:lnSpc>
                <a:spcPct val="120000"/>
              </a:lnSpc>
              <a:buFont typeface="Apple Color Emoji" pitchFamily="2" charset="0"/>
              <a:buChar char="🌶"/>
            </a:pPr>
            <a:endParaRPr lang="en-GB" sz="2800" dirty="0">
              <a:effectLst/>
              <a:latin typeface="American Typewriter" panose="02090604020004020304" pitchFamily="18" charset="77"/>
            </a:endParaRPr>
          </a:p>
          <a:p>
            <a:pPr lvl="1" algn="just">
              <a:lnSpc>
                <a:spcPct val="120000"/>
              </a:lnSpc>
              <a:buFont typeface="Apple Color Emoji" pitchFamily="2" charset="0"/>
              <a:buChar char="🌶"/>
            </a:pPr>
            <a:r>
              <a:rPr lang="en-GB" sz="2800" dirty="0">
                <a:effectLst/>
                <a:latin typeface="American Typewriter" panose="02090604020004020304" pitchFamily="18" charset="77"/>
              </a:rPr>
              <a:t>)With intention to defraud </a:t>
            </a:r>
            <a:r>
              <a:rPr lang="en-GB" sz="2800" b="1" dirty="0">
                <a:solidFill>
                  <a:srgbClr val="C00000"/>
                </a:solidFill>
                <a:effectLst/>
                <a:latin typeface="American Typewriter" panose="02090604020004020304" pitchFamily="18" charset="77"/>
              </a:rPr>
              <a:t>uttering or in anyway publishing </a:t>
            </a:r>
            <a:r>
              <a:rPr lang="en-GB" sz="2800" dirty="0">
                <a:effectLst/>
                <a:latin typeface="American Typewriter" panose="02090604020004020304" pitchFamily="18" charset="77"/>
              </a:rPr>
              <a:t>any forged, counterfeited or altered ticket or free pass</a:t>
            </a:r>
          </a:p>
          <a:p>
            <a:pPr lvl="1" algn="just">
              <a:lnSpc>
                <a:spcPct val="120000"/>
              </a:lnSpc>
              <a:buFont typeface="Apple Color Emoji" pitchFamily="2" charset="0"/>
              <a:buChar char="🌶"/>
            </a:pPr>
            <a:endParaRPr lang="en-GB" sz="2600" dirty="0">
              <a:effectLst/>
              <a:latin typeface="American Typewriter" panose="02090604020004020304" pitchFamily="18" charset="77"/>
            </a:endParaRPr>
          </a:p>
          <a:p>
            <a:pPr lvl="1" algn="just">
              <a:lnSpc>
                <a:spcPct val="120000"/>
              </a:lnSpc>
              <a:buFont typeface="Apple Color Emoji" pitchFamily="2" charset="0"/>
              <a:buChar char="🌶"/>
            </a:pPr>
            <a:r>
              <a:rPr lang="en-GB" sz="2600" dirty="0">
                <a:effectLst/>
                <a:latin typeface="American Typewriter" panose="02090604020004020304" pitchFamily="18" charset="77"/>
              </a:rPr>
              <a:t>) Travelling </a:t>
            </a:r>
            <a:r>
              <a:rPr lang="en-GB" sz="2600" b="1" dirty="0">
                <a:solidFill>
                  <a:schemeClr val="accent6">
                    <a:lumMod val="75000"/>
                  </a:schemeClr>
                </a:solidFill>
                <a:effectLst/>
                <a:latin typeface="American Typewriter" panose="02090604020004020304" pitchFamily="18" charset="77"/>
              </a:rPr>
              <a:t>without a valid  ticket or free pass </a:t>
            </a:r>
          </a:p>
          <a:p>
            <a:pPr lvl="1" algn="just">
              <a:lnSpc>
                <a:spcPct val="120000"/>
              </a:lnSpc>
              <a:buFont typeface="Apple Color Emoji" pitchFamily="2" charset="0"/>
              <a:buChar char="🌶"/>
            </a:pPr>
            <a:endParaRPr lang="en-GB" sz="2600" dirty="0">
              <a:latin typeface="American Typewriter" panose="02090604020004020304" pitchFamily="18" charset="77"/>
            </a:endParaRPr>
          </a:p>
          <a:p>
            <a:pPr lvl="1" algn="just">
              <a:lnSpc>
                <a:spcPct val="120000"/>
              </a:lnSpc>
              <a:buFont typeface="Apple Color Emoji" pitchFamily="2" charset="0"/>
              <a:buChar char="🌶"/>
            </a:pPr>
            <a:r>
              <a:rPr lang="en-GB" sz="2600" dirty="0">
                <a:effectLst/>
                <a:latin typeface="American Typewriter" panose="02090604020004020304" pitchFamily="18" charset="77"/>
              </a:rPr>
              <a:t>)</a:t>
            </a:r>
            <a:r>
              <a:rPr lang="en-GB" sz="2600" b="1" dirty="0">
                <a:solidFill>
                  <a:srgbClr val="0070C0"/>
                </a:solidFill>
                <a:effectLst/>
                <a:latin typeface="American Typewriter" panose="02090604020004020304" pitchFamily="18" charset="77"/>
              </a:rPr>
              <a:t>Failing to present your ticket or free pass for examination </a:t>
            </a:r>
            <a:r>
              <a:rPr lang="en-GB" sz="2600" dirty="0">
                <a:effectLst/>
                <a:latin typeface="American Typewriter" panose="02090604020004020304" pitchFamily="18" charset="77"/>
              </a:rPr>
              <a:t>on arrival or  not delivering up your ticket or free pass in accordance with the conditions on which the ticket or free pass is issued.</a:t>
            </a:r>
            <a:endParaRPr lang="en-GB" sz="2600" dirty="0">
              <a:latin typeface="American Typewriter" panose="02090604020004020304" pitchFamily="18" charset="77"/>
            </a:endParaRPr>
          </a:p>
          <a:p>
            <a:pPr algn="just"/>
            <a:endParaRPr lang="en-US" dirty="0">
              <a:effectLst/>
              <a:latin typeface="American Typewriter" panose="02090604020004020304" pitchFamily="18" charset="77"/>
            </a:endParaRPr>
          </a:p>
          <a:p>
            <a:endParaRPr lang="en-US" dirty="0">
              <a:effectLst/>
              <a:latin typeface="American Typewriter" panose="02090604020004020304" pitchFamily="18" charset="77"/>
            </a:endParaRPr>
          </a:p>
          <a:p>
            <a:endParaRPr lang="en-UG" dirty="0"/>
          </a:p>
        </p:txBody>
      </p:sp>
      <p:sp>
        <p:nvSpPr>
          <p:cNvPr id="4" name="Slide Number Placeholder 3">
            <a:extLst>
              <a:ext uri="{FF2B5EF4-FFF2-40B4-BE49-F238E27FC236}">
                <a16:creationId xmlns:a16="http://schemas.microsoft.com/office/drawing/2014/main" id="{5E81ACAE-7055-645D-3D5A-6D60980EEA1C}"/>
              </a:ext>
            </a:extLst>
          </p:cNvPr>
          <p:cNvSpPr>
            <a:spLocks noGrp="1"/>
          </p:cNvSpPr>
          <p:nvPr>
            <p:ph type="sldNum" sz="quarter" idx="12"/>
          </p:nvPr>
        </p:nvSpPr>
        <p:spPr/>
        <p:txBody>
          <a:bodyPr/>
          <a:lstStyle/>
          <a:p>
            <a:fld id="{E55267B4-430F-8C40-BE59-8FFFDF70D87A}" type="slidenum">
              <a:rPr lang="en-AF" smtClean="0"/>
              <a:t>32</a:t>
            </a:fld>
            <a:endParaRPr lang="en-AF"/>
          </a:p>
        </p:txBody>
      </p:sp>
    </p:spTree>
    <p:extLst>
      <p:ext uri="{BB962C8B-B14F-4D97-AF65-F5344CB8AC3E}">
        <p14:creationId xmlns:p14="http://schemas.microsoft.com/office/powerpoint/2010/main" val="3296735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1A2BF-1798-E295-C249-E65FB99174C0}"/>
              </a:ext>
            </a:extLst>
          </p:cNvPr>
          <p:cNvSpPr>
            <a:spLocks noGrp="1"/>
          </p:cNvSpPr>
          <p:nvPr>
            <p:ph type="title"/>
          </p:nvPr>
        </p:nvSpPr>
        <p:spPr>
          <a:xfrm>
            <a:off x="838200" y="365125"/>
            <a:ext cx="10515600" cy="772013"/>
          </a:xfrm>
        </p:spPr>
        <p:txBody>
          <a:bodyPr/>
          <a:lstStyle/>
          <a:p>
            <a:r>
              <a:rPr lang="en-UG" b="1" dirty="0">
                <a:latin typeface="American Typewriter" panose="02090604020004020304" pitchFamily="18" charset="77"/>
              </a:rPr>
              <a:t>Other offenses</a:t>
            </a:r>
          </a:p>
        </p:txBody>
      </p:sp>
      <p:sp>
        <p:nvSpPr>
          <p:cNvPr id="3" name="Content Placeholder 2">
            <a:extLst>
              <a:ext uri="{FF2B5EF4-FFF2-40B4-BE49-F238E27FC236}">
                <a16:creationId xmlns:a16="http://schemas.microsoft.com/office/drawing/2014/main" id="{1CAE43E3-8740-3878-58F6-D581A25B4703}"/>
              </a:ext>
            </a:extLst>
          </p:cNvPr>
          <p:cNvSpPr>
            <a:spLocks noGrp="1"/>
          </p:cNvSpPr>
          <p:nvPr>
            <p:ph idx="1"/>
          </p:nvPr>
        </p:nvSpPr>
        <p:spPr>
          <a:xfrm>
            <a:off x="838200" y="984738"/>
            <a:ext cx="10515600" cy="5508137"/>
          </a:xfrm>
        </p:spPr>
        <p:txBody>
          <a:bodyPr>
            <a:normAutofit fontScale="25000" lnSpcReduction="20000"/>
          </a:bodyPr>
          <a:lstStyle/>
          <a:p>
            <a:pPr marL="0" indent="0">
              <a:buNone/>
            </a:pPr>
            <a:endParaRPr lang="en-GB" sz="9600" dirty="0">
              <a:effectLst/>
              <a:latin typeface="American Typewriter" panose="02090604020004020304" pitchFamily="18" charset="77"/>
            </a:endParaRPr>
          </a:p>
          <a:p>
            <a:pPr marL="0" indent="0" algn="just">
              <a:buNone/>
            </a:pPr>
            <a:r>
              <a:rPr lang="en-GB" sz="9600" dirty="0">
                <a:effectLst/>
                <a:latin typeface="American Typewriter" panose="02090604020004020304" pitchFamily="18" charset="77"/>
              </a:rPr>
              <a:t>🍋Travelling without a valid ticket or free pass without valid reasons </a:t>
            </a:r>
          </a:p>
          <a:p>
            <a:pPr marL="0" indent="0" algn="just">
              <a:buNone/>
            </a:pPr>
            <a:endParaRPr lang="en-GB" sz="9600" dirty="0">
              <a:effectLst/>
              <a:latin typeface="American Typewriter" panose="02090604020004020304" pitchFamily="18" charset="77"/>
            </a:endParaRPr>
          </a:p>
          <a:p>
            <a:pPr marL="0" indent="0" algn="just">
              <a:buNone/>
            </a:pPr>
            <a:r>
              <a:rPr lang="en-GB" sz="9600" dirty="0">
                <a:effectLst/>
                <a:latin typeface="American Typewriter" panose="02090604020004020304" pitchFamily="18" charset="77"/>
              </a:rPr>
              <a:t>🍋 </a:t>
            </a:r>
            <a:r>
              <a:rPr lang="en-GB" sz="9600" b="1" dirty="0">
                <a:solidFill>
                  <a:schemeClr val="accent4">
                    <a:lumMod val="50000"/>
                  </a:schemeClr>
                </a:solidFill>
                <a:effectLst/>
                <a:latin typeface="American Typewriter" panose="02090604020004020304" pitchFamily="18" charset="77"/>
              </a:rPr>
              <a:t>Having a valid ticket or free pass for a certain distance</a:t>
            </a:r>
            <a:r>
              <a:rPr lang="en-GB" sz="9600" dirty="0">
                <a:effectLst/>
                <a:latin typeface="American Typewriter" panose="02090604020004020304" pitchFamily="18" charset="77"/>
              </a:rPr>
              <a:t>, and  knowingly travelling beyond that distance without a valid reason </a:t>
            </a:r>
          </a:p>
          <a:p>
            <a:pPr marL="0" indent="0" algn="just">
              <a:buNone/>
            </a:pPr>
            <a:endParaRPr lang="en-GB" sz="9600" dirty="0">
              <a:effectLst/>
              <a:latin typeface="American Typewriter" panose="02090604020004020304" pitchFamily="18" charset="77"/>
            </a:endParaRPr>
          </a:p>
          <a:p>
            <a:pPr marL="0" indent="0" algn="just">
              <a:buNone/>
            </a:pPr>
            <a:r>
              <a:rPr lang="en-GB" sz="9600" dirty="0">
                <a:effectLst/>
                <a:latin typeface="American Typewriter" panose="02090604020004020304" pitchFamily="18" charset="77"/>
              </a:rPr>
              <a:t>🍋 </a:t>
            </a:r>
            <a:r>
              <a:rPr lang="en-GB" sz="9600" b="1" dirty="0">
                <a:solidFill>
                  <a:schemeClr val="accent5">
                    <a:lumMod val="75000"/>
                  </a:schemeClr>
                </a:solidFill>
                <a:effectLst/>
                <a:latin typeface="American Typewriter" panose="02090604020004020304" pitchFamily="18" charset="77"/>
              </a:rPr>
              <a:t>Travelling in a higher class than the valid ticket or free pass </a:t>
            </a:r>
            <a:r>
              <a:rPr lang="en-GB" sz="9600" dirty="0">
                <a:effectLst/>
                <a:latin typeface="American Typewriter" panose="02090604020004020304" pitchFamily="18" charset="77"/>
              </a:rPr>
              <a:t>which he or she holds entitles him or her to travel without a valid reason</a:t>
            </a:r>
            <a:r>
              <a:rPr lang="en-GB" sz="9600" dirty="0">
                <a:latin typeface="American Typewriter" panose="02090604020004020304" pitchFamily="18" charset="77"/>
              </a:rPr>
              <a:t>.</a:t>
            </a:r>
            <a:endParaRPr lang="en-GB" sz="9600" dirty="0">
              <a:effectLst/>
              <a:latin typeface="American Typewriter" panose="02090604020004020304" pitchFamily="18" charset="77"/>
            </a:endParaRPr>
          </a:p>
          <a:p>
            <a:pPr marL="0" indent="0" algn="just">
              <a:buNone/>
            </a:pPr>
            <a:endParaRPr lang="en-GB" sz="9600" dirty="0">
              <a:latin typeface="American Typewriter" panose="02090604020004020304" pitchFamily="18" charset="77"/>
            </a:endParaRPr>
          </a:p>
          <a:p>
            <a:pPr marL="0" indent="0" algn="just">
              <a:buNone/>
            </a:pPr>
            <a:r>
              <a:rPr lang="en-GB" sz="9600" dirty="0">
                <a:effectLst/>
                <a:latin typeface="American Typewriter" panose="02090604020004020304" pitchFamily="18" charset="77"/>
              </a:rPr>
              <a:t>🍋 </a:t>
            </a:r>
            <a:r>
              <a:rPr lang="en-GB" sz="9600" b="1" dirty="0">
                <a:solidFill>
                  <a:schemeClr val="accent1">
                    <a:lumMod val="75000"/>
                  </a:schemeClr>
                </a:solidFill>
                <a:effectLst/>
                <a:latin typeface="American Typewriter" panose="02090604020004020304" pitchFamily="18" charset="77"/>
              </a:rPr>
              <a:t>Wilfully refusing to pay the fare and excess charge </a:t>
            </a:r>
            <a:r>
              <a:rPr lang="en-GB" sz="9600" dirty="0">
                <a:effectLst/>
                <a:latin typeface="American Typewriter" panose="02090604020004020304" pitchFamily="18" charset="77"/>
              </a:rPr>
              <a:t>which, on demand, he or she is liable to pay</a:t>
            </a:r>
            <a:endParaRPr lang="en-GB" sz="9600" dirty="0">
              <a:latin typeface="American Typewriter" panose="02090604020004020304" pitchFamily="18" charset="77"/>
            </a:endParaRPr>
          </a:p>
          <a:p>
            <a:pPr>
              <a:buFont typeface="+mj-lt"/>
              <a:buAutoNum type="arabicPeriod"/>
            </a:pPr>
            <a:endParaRPr lang="en-GB" dirty="0">
              <a:effectLst/>
            </a:endParaRPr>
          </a:p>
          <a:p>
            <a:endParaRPr lang="en-UG" dirty="0"/>
          </a:p>
        </p:txBody>
      </p:sp>
      <p:sp>
        <p:nvSpPr>
          <p:cNvPr id="5" name="Slide Number Placeholder 4">
            <a:extLst>
              <a:ext uri="{FF2B5EF4-FFF2-40B4-BE49-F238E27FC236}">
                <a16:creationId xmlns:a16="http://schemas.microsoft.com/office/drawing/2014/main" id="{2DB56C8C-6130-6D78-E1D3-2CD4F40E8509}"/>
              </a:ext>
            </a:extLst>
          </p:cNvPr>
          <p:cNvSpPr>
            <a:spLocks noGrp="1"/>
          </p:cNvSpPr>
          <p:nvPr>
            <p:ph type="sldNum" sz="quarter" idx="12"/>
          </p:nvPr>
        </p:nvSpPr>
        <p:spPr/>
        <p:txBody>
          <a:bodyPr/>
          <a:lstStyle/>
          <a:p>
            <a:fld id="{E55267B4-430F-8C40-BE59-8FFFDF70D87A}" type="slidenum">
              <a:rPr lang="en-AF" smtClean="0"/>
              <a:t>33</a:t>
            </a:fld>
            <a:endParaRPr lang="en-AF"/>
          </a:p>
        </p:txBody>
      </p:sp>
    </p:spTree>
    <p:extLst>
      <p:ext uri="{BB962C8B-B14F-4D97-AF65-F5344CB8AC3E}">
        <p14:creationId xmlns:p14="http://schemas.microsoft.com/office/powerpoint/2010/main" val="10450061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2AD8BF-D367-9302-6704-A5F57AC9CABF}"/>
              </a:ext>
            </a:extLst>
          </p:cNvPr>
          <p:cNvSpPr>
            <a:spLocks noGrp="1"/>
          </p:cNvSpPr>
          <p:nvPr>
            <p:ph idx="1"/>
          </p:nvPr>
        </p:nvSpPr>
        <p:spPr>
          <a:xfrm>
            <a:off x="838200" y="939562"/>
            <a:ext cx="10515600" cy="5748317"/>
          </a:xfrm>
        </p:spPr>
        <p:txBody>
          <a:bodyPr>
            <a:normAutofit lnSpcReduction="10000"/>
          </a:bodyPr>
          <a:lstStyle/>
          <a:p>
            <a:pPr marL="0" indent="0" algn="just">
              <a:buNone/>
            </a:pPr>
            <a:r>
              <a:rPr lang="en-GB" sz="2800" dirty="0">
                <a:effectLst/>
                <a:latin typeface="American Typewriter" panose="02090604020004020304" pitchFamily="18" charset="77"/>
              </a:rPr>
              <a:t>🫐)Travelling in a train</a:t>
            </a:r>
            <a:r>
              <a:rPr lang="en-GB" sz="2800" b="1" dirty="0">
                <a:solidFill>
                  <a:srgbClr val="7030A0"/>
                </a:solidFill>
                <a:effectLst/>
                <a:latin typeface="American Typewriter" panose="02090604020004020304" pitchFamily="18" charset="77"/>
              </a:rPr>
              <a:t> beyond the place authorised by his or her ticket or pass</a:t>
            </a:r>
            <a:r>
              <a:rPr lang="en-GB" sz="2800" dirty="0">
                <a:effectLst/>
                <a:latin typeface="American Typewriter" panose="02090604020004020304" pitchFamily="18" charset="77"/>
              </a:rPr>
              <a:t>, the </a:t>
            </a:r>
            <a:r>
              <a:rPr lang="en-GB" sz="2800" b="1" dirty="0">
                <a:solidFill>
                  <a:schemeClr val="accent6">
                    <a:lumMod val="75000"/>
                  </a:schemeClr>
                </a:solidFill>
                <a:effectLst/>
                <a:latin typeface="American Typewriter" panose="02090604020004020304" pitchFamily="18" charset="77"/>
              </a:rPr>
              <a:t>offender is liable to pay on demand by an authorised employee a fare equal to the difference between the fare he or she has paid </a:t>
            </a:r>
            <a:r>
              <a:rPr lang="en-GB" sz="2800" dirty="0">
                <a:effectLst/>
                <a:latin typeface="American Typewriter" panose="02090604020004020304" pitchFamily="18" charset="77"/>
              </a:rPr>
              <a:t>and that which he or she should have paid and, in addition, such penalty charges as the corporation may determine and publish in a tariff notice.</a:t>
            </a:r>
          </a:p>
          <a:p>
            <a:pPr marL="0" indent="0" algn="just">
              <a:buNone/>
            </a:pPr>
            <a:r>
              <a:rPr lang="en-GB" sz="2800" dirty="0">
                <a:effectLst/>
                <a:latin typeface="American Typewriter" panose="02090604020004020304" pitchFamily="18" charset="77"/>
              </a:rPr>
              <a:t> </a:t>
            </a:r>
          </a:p>
          <a:p>
            <a:pPr marL="0" indent="0" algn="just">
              <a:buNone/>
            </a:pPr>
            <a:r>
              <a:rPr lang="en-GB" sz="2800" dirty="0">
                <a:effectLst/>
                <a:latin typeface="American Typewriter" panose="02090604020004020304" pitchFamily="18" charset="77"/>
              </a:rPr>
              <a:t>🫐</a:t>
            </a:r>
            <a:r>
              <a:rPr lang="en-GB" dirty="0">
                <a:effectLst/>
                <a:latin typeface="American Typewriter" panose="02090604020004020304" pitchFamily="18" charset="77"/>
              </a:rPr>
              <a:t>)The convicted party is liable to pay  a fine not exceeding </a:t>
            </a:r>
            <a:r>
              <a:rPr lang="en-GB" b="1" dirty="0">
                <a:solidFill>
                  <a:schemeClr val="accent2">
                    <a:lumMod val="75000"/>
                  </a:schemeClr>
                </a:solidFill>
                <a:effectLst/>
                <a:latin typeface="American Typewriter" panose="02090604020004020304" pitchFamily="18" charset="77"/>
              </a:rPr>
              <a:t>ten thousand shillings </a:t>
            </a:r>
            <a:r>
              <a:rPr lang="en-GB" dirty="0">
                <a:effectLst/>
                <a:latin typeface="American Typewriter" panose="02090604020004020304" pitchFamily="18" charset="77"/>
              </a:rPr>
              <a:t>or to </a:t>
            </a:r>
            <a:r>
              <a:rPr lang="en-GB" b="1" dirty="0">
                <a:solidFill>
                  <a:srgbClr val="C00000"/>
                </a:solidFill>
                <a:effectLst/>
                <a:latin typeface="American Typewriter" panose="02090604020004020304" pitchFamily="18" charset="77"/>
              </a:rPr>
              <a:t>imprisonment not exceeding one month.</a:t>
            </a:r>
          </a:p>
          <a:p>
            <a:pPr marL="0" indent="0" algn="just">
              <a:buNone/>
            </a:pPr>
            <a:endParaRPr lang="en-GB" dirty="0">
              <a:effectLst/>
              <a:latin typeface="American Typewriter" panose="02090604020004020304" pitchFamily="18" charset="77"/>
            </a:endParaRPr>
          </a:p>
          <a:p>
            <a:pPr marL="0" indent="0" algn="just">
              <a:buNone/>
            </a:pPr>
            <a:r>
              <a:rPr lang="en-GB" sz="2800" dirty="0">
                <a:effectLst/>
                <a:latin typeface="American Typewriter" panose="02090604020004020304" pitchFamily="18" charset="77"/>
              </a:rPr>
              <a:t>🫐</a:t>
            </a:r>
            <a:r>
              <a:rPr lang="en-GB" dirty="0">
                <a:effectLst/>
                <a:latin typeface="American Typewriter" panose="02090604020004020304" pitchFamily="18" charset="77"/>
              </a:rPr>
              <a:t>)The convicted party is liable to </a:t>
            </a:r>
            <a:r>
              <a:rPr lang="en-GB" b="1" dirty="0">
                <a:solidFill>
                  <a:srgbClr val="C00000"/>
                </a:solidFill>
                <a:effectLst/>
                <a:latin typeface="American Typewriter" panose="02090604020004020304" pitchFamily="18" charset="77"/>
              </a:rPr>
              <a:t>a penalty equal to double the fare </a:t>
            </a:r>
            <a:r>
              <a:rPr lang="en-GB" dirty="0">
                <a:effectLst/>
                <a:latin typeface="American Typewriter" panose="02090604020004020304" pitchFamily="18" charset="77"/>
              </a:rPr>
              <a:t>and </a:t>
            </a:r>
            <a:r>
              <a:rPr lang="en-GB" b="1" dirty="0">
                <a:solidFill>
                  <a:schemeClr val="accent1">
                    <a:lumMod val="50000"/>
                  </a:schemeClr>
                </a:solidFill>
                <a:effectLst/>
                <a:latin typeface="American Typewriter" panose="02090604020004020304" pitchFamily="18" charset="77"/>
              </a:rPr>
              <a:t>excess charge</a:t>
            </a:r>
            <a:r>
              <a:rPr lang="en-GB" dirty="0">
                <a:effectLst/>
                <a:latin typeface="American Typewriter" panose="02090604020004020304" pitchFamily="18" charset="77"/>
              </a:rPr>
              <a:t>.</a:t>
            </a:r>
            <a:endParaRPr lang="en-AF" dirty="0">
              <a:latin typeface="American Typewriter" panose="02090604020004020304" pitchFamily="18" charset="77"/>
            </a:endParaRPr>
          </a:p>
        </p:txBody>
      </p:sp>
      <p:sp>
        <p:nvSpPr>
          <p:cNvPr id="2" name="TextBox 1">
            <a:extLst>
              <a:ext uri="{FF2B5EF4-FFF2-40B4-BE49-F238E27FC236}">
                <a16:creationId xmlns:a16="http://schemas.microsoft.com/office/drawing/2014/main" id="{BB2C9A96-A44E-2C62-FD2C-CEF0ABBC01A2}"/>
              </a:ext>
            </a:extLst>
          </p:cNvPr>
          <p:cNvSpPr txBox="1"/>
          <p:nvPr/>
        </p:nvSpPr>
        <p:spPr>
          <a:xfrm>
            <a:off x="2450123" y="170121"/>
            <a:ext cx="8159261" cy="769441"/>
          </a:xfrm>
          <a:prstGeom prst="rect">
            <a:avLst/>
          </a:prstGeom>
          <a:noFill/>
        </p:spPr>
        <p:txBody>
          <a:bodyPr wrap="square" rtlCol="0">
            <a:spAutoFit/>
          </a:bodyPr>
          <a:lstStyle/>
          <a:p>
            <a:r>
              <a:rPr lang="en-UG" sz="4400" b="1" dirty="0">
                <a:latin typeface="American Typewriter" panose="02090604020004020304" pitchFamily="18" charset="77"/>
              </a:rPr>
              <a:t>PENALTIES</a:t>
            </a:r>
          </a:p>
        </p:txBody>
      </p:sp>
      <p:sp>
        <p:nvSpPr>
          <p:cNvPr id="6" name="Slide Number Placeholder 5">
            <a:extLst>
              <a:ext uri="{FF2B5EF4-FFF2-40B4-BE49-F238E27FC236}">
                <a16:creationId xmlns:a16="http://schemas.microsoft.com/office/drawing/2014/main" id="{523527B3-3B2A-6B48-0E66-ACF2BF59DAF0}"/>
              </a:ext>
            </a:extLst>
          </p:cNvPr>
          <p:cNvSpPr>
            <a:spLocks noGrp="1"/>
          </p:cNvSpPr>
          <p:nvPr>
            <p:ph type="sldNum" sz="quarter" idx="12"/>
          </p:nvPr>
        </p:nvSpPr>
        <p:spPr/>
        <p:txBody>
          <a:bodyPr/>
          <a:lstStyle/>
          <a:p>
            <a:fld id="{E55267B4-430F-8C40-BE59-8FFFDF70D87A}" type="slidenum">
              <a:rPr lang="en-AF" smtClean="0"/>
              <a:t>34</a:t>
            </a:fld>
            <a:endParaRPr lang="en-AF"/>
          </a:p>
        </p:txBody>
      </p:sp>
    </p:spTree>
    <p:extLst>
      <p:ext uri="{BB962C8B-B14F-4D97-AF65-F5344CB8AC3E}">
        <p14:creationId xmlns:p14="http://schemas.microsoft.com/office/powerpoint/2010/main" val="7259847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DF510-9381-4E6A-B172-7196E1A07061}"/>
              </a:ext>
            </a:extLst>
          </p:cNvPr>
          <p:cNvSpPr>
            <a:spLocks noGrp="1"/>
          </p:cNvSpPr>
          <p:nvPr>
            <p:ph type="title"/>
          </p:nvPr>
        </p:nvSpPr>
        <p:spPr>
          <a:xfrm>
            <a:off x="838200" y="365125"/>
            <a:ext cx="10515600" cy="4943145"/>
          </a:xfrm>
        </p:spPr>
        <p:txBody>
          <a:bodyPr>
            <a:normAutofit/>
          </a:bodyPr>
          <a:lstStyle/>
          <a:p>
            <a:pPr algn="just"/>
            <a:r>
              <a:rPr lang="en-US" b="1" dirty="0">
                <a:effectLst/>
                <a:latin typeface="Times" pitchFamily="2" charset="0"/>
              </a:rPr>
              <a:t>INLAND WATERWAYS(PASSENGER WATER TRANSPORT)</a:t>
            </a:r>
            <a:br>
              <a:rPr lang="en-US" dirty="0">
                <a:effectLst/>
                <a:latin typeface="Times" pitchFamily="2" charset="0"/>
              </a:rPr>
            </a:br>
            <a:endParaRPr lang="en-AF" dirty="0"/>
          </a:p>
        </p:txBody>
      </p:sp>
      <p:sp>
        <p:nvSpPr>
          <p:cNvPr id="4" name="Slide Number Placeholder 3">
            <a:extLst>
              <a:ext uri="{FF2B5EF4-FFF2-40B4-BE49-F238E27FC236}">
                <a16:creationId xmlns:a16="http://schemas.microsoft.com/office/drawing/2014/main" id="{0DC2E59F-5287-7A27-1DF3-37B0B76522F9}"/>
              </a:ext>
            </a:extLst>
          </p:cNvPr>
          <p:cNvSpPr>
            <a:spLocks noGrp="1"/>
          </p:cNvSpPr>
          <p:nvPr>
            <p:ph type="sldNum" sz="quarter" idx="12"/>
          </p:nvPr>
        </p:nvSpPr>
        <p:spPr/>
        <p:txBody>
          <a:bodyPr/>
          <a:lstStyle/>
          <a:p>
            <a:fld id="{E55267B4-430F-8C40-BE59-8FFFDF70D87A}" type="slidenum">
              <a:rPr lang="en-AF" smtClean="0"/>
              <a:t>35</a:t>
            </a:fld>
            <a:endParaRPr lang="en-AF"/>
          </a:p>
        </p:txBody>
      </p:sp>
    </p:spTree>
    <p:extLst>
      <p:ext uri="{BB962C8B-B14F-4D97-AF65-F5344CB8AC3E}">
        <p14:creationId xmlns:p14="http://schemas.microsoft.com/office/powerpoint/2010/main" val="3102527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2E450-277C-E766-6597-F60BC9A92EC4}"/>
              </a:ext>
            </a:extLst>
          </p:cNvPr>
          <p:cNvSpPr>
            <a:spLocks noGrp="1"/>
          </p:cNvSpPr>
          <p:nvPr>
            <p:ph type="title"/>
          </p:nvPr>
        </p:nvSpPr>
        <p:spPr/>
        <p:txBody>
          <a:bodyPr>
            <a:normAutofit fontScale="90000"/>
          </a:bodyPr>
          <a:lstStyle/>
          <a:p>
            <a:pPr algn="just"/>
            <a:br>
              <a:rPr lang="en-US" dirty="0">
                <a:effectLst/>
                <a:latin typeface="Times" pitchFamily="2" charset="0"/>
              </a:rPr>
            </a:br>
            <a:r>
              <a:rPr lang="en-US" b="1" dirty="0">
                <a:effectLst/>
                <a:latin typeface="American Typewriter" panose="02090604020004020304" pitchFamily="18" charset="77"/>
              </a:rPr>
              <a:t>Passengers to embark and disembark, etc. only at inland waterway port.</a:t>
            </a: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5A33685B-1AF9-732B-EABF-4374F561B58B}"/>
              </a:ext>
            </a:extLst>
          </p:cNvPr>
          <p:cNvSpPr>
            <a:spLocks noGrp="1"/>
          </p:cNvSpPr>
          <p:nvPr>
            <p:ph idx="1"/>
          </p:nvPr>
        </p:nvSpPr>
        <p:spPr/>
        <p:txBody>
          <a:bodyPr>
            <a:normAutofit lnSpcReduction="10000"/>
          </a:bodyPr>
          <a:lstStyle/>
          <a:p>
            <a:pPr marL="0" indent="0" algn="just">
              <a:buNone/>
            </a:pPr>
            <a:r>
              <a:rPr lang="en-US" dirty="0">
                <a:effectLst/>
                <a:latin typeface="Times" pitchFamily="2" charset="0"/>
              </a:rPr>
              <a:t>No vessel shall, without lawful excuse, embark or disembark any passenger  at any place other than an inland waterway port, except when—</a:t>
            </a:r>
          </a:p>
          <a:p>
            <a:pPr marL="0" indent="0" algn="just">
              <a:buNone/>
            </a:pPr>
            <a:endParaRPr lang="en-US" dirty="0">
              <a:effectLst/>
              <a:latin typeface="Times" pitchFamily="2" charset="0"/>
            </a:endParaRPr>
          </a:p>
          <a:p>
            <a:pPr marL="0" indent="0" algn="just">
              <a:buNone/>
            </a:pPr>
            <a:r>
              <a:rPr lang="en-US" dirty="0">
                <a:effectLst/>
                <a:latin typeface="American Typewriter" panose="02090604020004020304" pitchFamily="18" charset="77"/>
              </a:rPr>
              <a:t>(a) the port administrator has </a:t>
            </a:r>
            <a:r>
              <a:rPr lang="en-US" dirty="0" err="1">
                <a:effectLst/>
                <a:latin typeface="American Typewriter" panose="02090604020004020304" pitchFamily="18" charset="77"/>
              </a:rPr>
              <a:t>authorised</a:t>
            </a:r>
            <a:r>
              <a:rPr lang="en-US" dirty="0">
                <a:effectLst/>
                <a:latin typeface="American Typewriter" panose="02090604020004020304" pitchFamily="18" charset="77"/>
              </a:rPr>
              <a:t> the master of any vessel to embark passengers  at any place other than an inland waterway port.</a:t>
            </a:r>
          </a:p>
          <a:p>
            <a:pPr marL="0" indent="0" algn="just">
              <a:buNone/>
            </a:pPr>
            <a:endParaRPr lang="en-US" dirty="0">
              <a:effectLst/>
              <a:latin typeface="Times" pitchFamily="2" charset="0"/>
            </a:endParaRPr>
          </a:p>
          <a:p>
            <a:pPr marL="0" indent="0" algn="just">
              <a:buNone/>
            </a:pPr>
            <a:r>
              <a:rPr lang="en-US" b="1" dirty="0">
                <a:latin typeface="American Typewriter" panose="02090604020004020304" pitchFamily="18" charset="77"/>
              </a:rPr>
              <a:t>NB</a:t>
            </a:r>
            <a:r>
              <a:rPr lang="en-US" dirty="0">
                <a:latin typeface="American Typewriter" panose="02090604020004020304" pitchFamily="18" charset="77"/>
              </a:rPr>
              <a:t>: These do not </a:t>
            </a:r>
            <a:r>
              <a:rPr lang="en-US" dirty="0">
                <a:effectLst/>
                <a:latin typeface="American Typewriter" panose="02090604020004020304" pitchFamily="18" charset="77"/>
              </a:rPr>
              <a:t>apply to small boats carrying passengers  from any place to any other place.</a:t>
            </a:r>
          </a:p>
          <a:p>
            <a:endParaRPr lang="en-AF" dirty="0"/>
          </a:p>
        </p:txBody>
      </p:sp>
      <p:sp>
        <p:nvSpPr>
          <p:cNvPr id="5" name="Slide Number Placeholder 4">
            <a:extLst>
              <a:ext uri="{FF2B5EF4-FFF2-40B4-BE49-F238E27FC236}">
                <a16:creationId xmlns:a16="http://schemas.microsoft.com/office/drawing/2014/main" id="{AB36212E-65E4-5416-A5E7-01E5FECFD3FA}"/>
              </a:ext>
            </a:extLst>
          </p:cNvPr>
          <p:cNvSpPr>
            <a:spLocks noGrp="1"/>
          </p:cNvSpPr>
          <p:nvPr>
            <p:ph type="sldNum" sz="quarter" idx="12"/>
          </p:nvPr>
        </p:nvSpPr>
        <p:spPr/>
        <p:txBody>
          <a:bodyPr/>
          <a:lstStyle/>
          <a:p>
            <a:fld id="{E55267B4-430F-8C40-BE59-8FFFDF70D87A}" type="slidenum">
              <a:rPr lang="en-AF" smtClean="0"/>
              <a:t>36</a:t>
            </a:fld>
            <a:endParaRPr lang="en-AF"/>
          </a:p>
        </p:txBody>
      </p:sp>
    </p:spTree>
    <p:extLst>
      <p:ext uri="{BB962C8B-B14F-4D97-AF65-F5344CB8AC3E}">
        <p14:creationId xmlns:p14="http://schemas.microsoft.com/office/powerpoint/2010/main" val="1676675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EAE7B3-DB51-EA41-F648-63C9A04628AB}"/>
              </a:ext>
            </a:extLst>
          </p:cNvPr>
          <p:cNvSpPr>
            <a:spLocks noGrp="1"/>
          </p:cNvSpPr>
          <p:nvPr>
            <p:ph idx="1"/>
          </p:nvPr>
        </p:nvSpPr>
        <p:spPr>
          <a:xfrm>
            <a:off x="838200" y="629392"/>
            <a:ext cx="10515600" cy="5547571"/>
          </a:xfrm>
        </p:spPr>
        <p:txBody>
          <a:bodyPr>
            <a:normAutofit fontScale="85000" lnSpcReduction="20000"/>
          </a:bodyPr>
          <a:lstStyle/>
          <a:p>
            <a:pPr marL="0" indent="0">
              <a:buNone/>
            </a:pPr>
            <a:r>
              <a:rPr lang="en-US" b="1" dirty="0">
                <a:effectLst/>
                <a:latin typeface="American Typewriter" panose="02090604020004020304" pitchFamily="18" charset="77"/>
              </a:rPr>
              <a:t>The Master of the ship has  to supply information regarding:</a:t>
            </a:r>
          </a:p>
          <a:p>
            <a:pPr marL="514350" indent="-514350">
              <a:buAutoNum type="alphaLcParenR"/>
            </a:pPr>
            <a:r>
              <a:rPr lang="en-US" i="1" dirty="0">
                <a:latin typeface="American Typewriter" panose="02090604020004020304" pitchFamily="18" charset="77"/>
              </a:rPr>
              <a:t>t</a:t>
            </a:r>
            <a:r>
              <a:rPr lang="en-US" i="1" dirty="0">
                <a:effectLst/>
                <a:latin typeface="American Typewriter" panose="02090604020004020304" pitchFamily="18" charset="77"/>
              </a:rPr>
              <a:t>he register of the vessel and its papers.</a:t>
            </a:r>
          </a:p>
          <a:p>
            <a:pPr marL="0" indent="0">
              <a:buNone/>
            </a:pPr>
            <a:endParaRPr lang="en-US" i="1" dirty="0">
              <a:effectLst/>
              <a:latin typeface="American Typewriter" panose="02090604020004020304" pitchFamily="18" charset="77"/>
            </a:endParaRPr>
          </a:p>
          <a:p>
            <a:pPr marL="0" indent="0">
              <a:buNone/>
            </a:pPr>
            <a:r>
              <a:rPr lang="en-US" b="1" i="1" dirty="0">
                <a:effectLst/>
                <a:latin typeface="American Typewriter" panose="02090604020004020304" pitchFamily="18" charset="77"/>
              </a:rPr>
              <a:t>(b)</a:t>
            </a:r>
            <a:r>
              <a:rPr lang="en-US" i="1" dirty="0">
                <a:effectLst/>
                <a:latin typeface="American Typewriter" panose="02090604020004020304" pitchFamily="18" charset="77"/>
              </a:rPr>
              <a:t> a list of the members of the crew.</a:t>
            </a:r>
          </a:p>
          <a:p>
            <a:pPr marL="0" indent="0">
              <a:buNone/>
            </a:pPr>
            <a:endParaRPr lang="en-US" i="1" dirty="0">
              <a:effectLst/>
              <a:latin typeface="American Typewriter" panose="02090604020004020304" pitchFamily="18" charset="77"/>
            </a:endParaRPr>
          </a:p>
          <a:p>
            <a:pPr marL="0" indent="0">
              <a:buNone/>
            </a:pPr>
            <a:r>
              <a:rPr lang="en-US" b="1" i="1" dirty="0">
                <a:solidFill>
                  <a:srgbClr val="FF0000"/>
                </a:solidFill>
                <a:effectLst/>
                <a:latin typeface="American Typewriter" panose="02090604020004020304" pitchFamily="18" charset="77"/>
              </a:rPr>
              <a:t>(c)</a:t>
            </a:r>
            <a:r>
              <a:rPr lang="en-US" i="1" dirty="0">
                <a:solidFill>
                  <a:srgbClr val="FF0000"/>
                </a:solidFill>
                <a:effectLst/>
                <a:latin typeface="American Typewriter" panose="02090604020004020304" pitchFamily="18" charset="77"/>
              </a:rPr>
              <a:t> a list of the passengers, if any, showing particulars of their sex(gender)  and occupation.</a:t>
            </a:r>
          </a:p>
          <a:p>
            <a:pPr marL="0" indent="0">
              <a:buNone/>
            </a:pPr>
            <a:endParaRPr lang="en-US" i="1" dirty="0">
              <a:effectLst/>
              <a:latin typeface="American Typewriter" panose="02090604020004020304" pitchFamily="18" charset="77"/>
            </a:endParaRPr>
          </a:p>
          <a:p>
            <a:pPr marL="0" indent="0">
              <a:buNone/>
            </a:pPr>
            <a:r>
              <a:rPr lang="en-US" i="1" dirty="0">
                <a:solidFill>
                  <a:srgbClr val="FF0000"/>
                </a:solidFill>
                <a:effectLst/>
                <a:latin typeface="American Typewriter" panose="02090604020004020304" pitchFamily="18" charset="77"/>
              </a:rPr>
              <a:t>(</a:t>
            </a:r>
            <a:r>
              <a:rPr lang="en-US" b="1" i="1" dirty="0">
                <a:solidFill>
                  <a:srgbClr val="FF0000"/>
                </a:solidFill>
                <a:effectLst/>
                <a:latin typeface="American Typewriter" panose="02090604020004020304" pitchFamily="18" charset="77"/>
              </a:rPr>
              <a:t>d)</a:t>
            </a:r>
            <a:r>
              <a:rPr lang="en-US" i="1" dirty="0">
                <a:solidFill>
                  <a:srgbClr val="FF0000"/>
                </a:solidFill>
                <a:effectLst/>
                <a:latin typeface="American Typewriter" panose="02090604020004020304" pitchFamily="18" charset="77"/>
              </a:rPr>
              <a:t> a list showing the  births, deaths or marriages, if any, which have occurred during the voyage.</a:t>
            </a:r>
          </a:p>
          <a:p>
            <a:pPr marL="0" indent="0">
              <a:buNone/>
            </a:pPr>
            <a:endParaRPr lang="en-US" i="1" dirty="0">
              <a:effectLst/>
              <a:latin typeface="American Typewriter" panose="02090604020004020304" pitchFamily="18" charset="77"/>
            </a:endParaRPr>
          </a:p>
          <a:p>
            <a:pPr marL="0" indent="0">
              <a:buNone/>
            </a:pPr>
            <a:r>
              <a:rPr lang="en-US" b="1" i="1" dirty="0">
                <a:effectLst/>
                <a:latin typeface="American Typewriter" panose="02090604020004020304" pitchFamily="18" charset="77"/>
              </a:rPr>
              <a:t>(e)</a:t>
            </a:r>
            <a:r>
              <a:rPr lang="en-US" i="1" dirty="0">
                <a:effectLst/>
                <a:latin typeface="American Typewriter" panose="02090604020004020304" pitchFamily="18" charset="77"/>
              </a:rPr>
              <a:t> </a:t>
            </a:r>
            <a:r>
              <a:rPr lang="en-US" i="1" dirty="0">
                <a:solidFill>
                  <a:srgbClr val="FF0000"/>
                </a:solidFill>
                <a:effectLst/>
                <a:latin typeface="American Typewriter" panose="02090604020004020304" pitchFamily="18" charset="77"/>
              </a:rPr>
              <a:t>a list showing stowaways, if any, on the vessel.</a:t>
            </a:r>
          </a:p>
          <a:p>
            <a:pPr marL="0" indent="0">
              <a:buNone/>
            </a:pPr>
            <a:endParaRPr lang="en-US" i="1" dirty="0">
              <a:effectLst/>
              <a:latin typeface="American Typewriter" panose="02090604020004020304" pitchFamily="18" charset="77"/>
            </a:endParaRPr>
          </a:p>
          <a:p>
            <a:pPr marL="0" indent="0">
              <a:buNone/>
            </a:pPr>
            <a:r>
              <a:rPr lang="en-US" i="1" dirty="0">
                <a:solidFill>
                  <a:srgbClr val="FF0000"/>
                </a:solidFill>
                <a:effectLst/>
                <a:latin typeface="American Typewriter" panose="02090604020004020304" pitchFamily="18" charset="77"/>
              </a:rPr>
              <a:t>(</a:t>
            </a:r>
            <a:r>
              <a:rPr lang="en-US" b="1" i="1" dirty="0">
                <a:solidFill>
                  <a:srgbClr val="FF0000"/>
                </a:solidFill>
                <a:effectLst/>
                <a:latin typeface="American Typewriter" panose="02090604020004020304" pitchFamily="18" charset="77"/>
              </a:rPr>
              <a:t>f)</a:t>
            </a:r>
            <a:r>
              <a:rPr lang="en-US" i="1" dirty="0">
                <a:solidFill>
                  <a:srgbClr val="FF0000"/>
                </a:solidFill>
                <a:effectLst/>
                <a:latin typeface="American Typewriter" panose="02090604020004020304" pitchFamily="18" charset="77"/>
              </a:rPr>
              <a:t> any other information in relation to the vessel, passengers and their cargo</a:t>
            </a:r>
            <a:r>
              <a:rPr lang="en-US" dirty="0">
                <a:solidFill>
                  <a:srgbClr val="FF0000"/>
                </a:solidFill>
                <a:effectLst/>
                <a:latin typeface="American Typewriter" panose="02090604020004020304" pitchFamily="18" charset="77"/>
              </a:rPr>
              <a:t>, </a:t>
            </a:r>
            <a:r>
              <a:rPr lang="en-US" i="1" dirty="0">
                <a:solidFill>
                  <a:srgbClr val="FF0000"/>
                </a:solidFill>
                <a:effectLst/>
                <a:latin typeface="American Typewriter" panose="02090604020004020304" pitchFamily="18" charset="77"/>
              </a:rPr>
              <a:t>as the </a:t>
            </a:r>
            <a:r>
              <a:rPr lang="en-US" i="1" dirty="0" err="1">
                <a:solidFill>
                  <a:srgbClr val="FF0000"/>
                </a:solidFill>
                <a:effectLst/>
                <a:latin typeface="American Typewriter" panose="02090604020004020304" pitchFamily="18" charset="77"/>
              </a:rPr>
              <a:t>authorised</a:t>
            </a:r>
            <a:r>
              <a:rPr lang="en-US" i="1" dirty="0">
                <a:solidFill>
                  <a:srgbClr val="FF0000"/>
                </a:solidFill>
                <a:effectLst/>
                <a:latin typeface="American Typewriter" panose="02090604020004020304" pitchFamily="18" charset="77"/>
              </a:rPr>
              <a:t> employee may require.</a:t>
            </a:r>
          </a:p>
          <a:p>
            <a:endParaRPr lang="en-AF" dirty="0"/>
          </a:p>
        </p:txBody>
      </p:sp>
      <p:sp>
        <p:nvSpPr>
          <p:cNvPr id="4" name="Slide Number Placeholder 3">
            <a:extLst>
              <a:ext uri="{FF2B5EF4-FFF2-40B4-BE49-F238E27FC236}">
                <a16:creationId xmlns:a16="http://schemas.microsoft.com/office/drawing/2014/main" id="{B7F15D7A-2BE4-8241-3608-5CF97D47E577}"/>
              </a:ext>
            </a:extLst>
          </p:cNvPr>
          <p:cNvSpPr>
            <a:spLocks noGrp="1"/>
          </p:cNvSpPr>
          <p:nvPr>
            <p:ph type="sldNum" sz="quarter" idx="12"/>
          </p:nvPr>
        </p:nvSpPr>
        <p:spPr/>
        <p:txBody>
          <a:bodyPr/>
          <a:lstStyle/>
          <a:p>
            <a:fld id="{E55267B4-430F-8C40-BE59-8FFFDF70D87A}" type="slidenum">
              <a:rPr lang="en-AF" smtClean="0"/>
              <a:t>37</a:t>
            </a:fld>
            <a:endParaRPr lang="en-AF"/>
          </a:p>
        </p:txBody>
      </p:sp>
    </p:spTree>
    <p:extLst>
      <p:ext uri="{BB962C8B-B14F-4D97-AF65-F5344CB8AC3E}">
        <p14:creationId xmlns:p14="http://schemas.microsoft.com/office/powerpoint/2010/main" val="123991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35515A-041E-5491-9B1E-FA135AEF0DBC}"/>
              </a:ext>
            </a:extLst>
          </p:cNvPr>
          <p:cNvSpPr>
            <a:spLocks noGrp="1"/>
          </p:cNvSpPr>
          <p:nvPr>
            <p:ph type="sldNum" sz="quarter" idx="12"/>
          </p:nvPr>
        </p:nvSpPr>
        <p:spPr/>
        <p:txBody>
          <a:bodyPr/>
          <a:lstStyle/>
          <a:p>
            <a:fld id="{E55267B4-430F-8C40-BE59-8FFFDF70D87A}" type="slidenum">
              <a:rPr lang="en-AF" smtClean="0"/>
              <a:t>38</a:t>
            </a:fld>
            <a:endParaRPr lang="en-AF"/>
          </a:p>
        </p:txBody>
      </p:sp>
      <p:pic>
        <p:nvPicPr>
          <p:cNvPr id="3" name="Picture 2">
            <a:extLst>
              <a:ext uri="{FF2B5EF4-FFF2-40B4-BE49-F238E27FC236}">
                <a16:creationId xmlns:a16="http://schemas.microsoft.com/office/drawing/2014/main" id="{929D6F8E-17BA-7F19-1B40-B3A016C81E03}"/>
              </a:ext>
            </a:extLst>
          </p:cNvPr>
          <p:cNvPicPr>
            <a:picLocks noChangeAspect="1"/>
          </p:cNvPicPr>
          <p:nvPr/>
        </p:nvPicPr>
        <p:blipFill>
          <a:blip r:embed="rId2"/>
          <a:stretch>
            <a:fillRect/>
          </a:stretch>
        </p:blipFill>
        <p:spPr>
          <a:xfrm>
            <a:off x="263771" y="293077"/>
            <a:ext cx="5433644" cy="5662246"/>
          </a:xfrm>
          <a:prstGeom prst="rect">
            <a:avLst/>
          </a:prstGeom>
        </p:spPr>
      </p:pic>
      <p:pic>
        <p:nvPicPr>
          <p:cNvPr id="4" name="Picture 3">
            <a:extLst>
              <a:ext uri="{FF2B5EF4-FFF2-40B4-BE49-F238E27FC236}">
                <a16:creationId xmlns:a16="http://schemas.microsoft.com/office/drawing/2014/main" id="{1143E520-FF04-CDD5-0E71-85CCC2FAA6DB}"/>
              </a:ext>
            </a:extLst>
          </p:cNvPr>
          <p:cNvPicPr>
            <a:picLocks noChangeAspect="1"/>
          </p:cNvPicPr>
          <p:nvPr/>
        </p:nvPicPr>
        <p:blipFill>
          <a:blip r:embed="rId3"/>
          <a:stretch>
            <a:fillRect/>
          </a:stretch>
        </p:blipFill>
        <p:spPr>
          <a:xfrm>
            <a:off x="6188318" y="0"/>
            <a:ext cx="5739911" cy="3346938"/>
          </a:xfrm>
          <a:prstGeom prst="rect">
            <a:avLst/>
          </a:prstGeom>
        </p:spPr>
      </p:pic>
      <p:pic>
        <p:nvPicPr>
          <p:cNvPr id="5" name="Picture 4">
            <a:extLst>
              <a:ext uri="{FF2B5EF4-FFF2-40B4-BE49-F238E27FC236}">
                <a16:creationId xmlns:a16="http://schemas.microsoft.com/office/drawing/2014/main" id="{8E450C1D-440C-ECFB-F9F3-4BC11D0B5187}"/>
              </a:ext>
            </a:extLst>
          </p:cNvPr>
          <p:cNvPicPr>
            <a:picLocks noChangeAspect="1"/>
          </p:cNvPicPr>
          <p:nvPr/>
        </p:nvPicPr>
        <p:blipFill>
          <a:blip r:embed="rId4"/>
          <a:stretch>
            <a:fillRect/>
          </a:stretch>
        </p:blipFill>
        <p:spPr>
          <a:xfrm>
            <a:off x="6188317" y="3429000"/>
            <a:ext cx="5739911" cy="3292475"/>
          </a:xfrm>
          <a:prstGeom prst="rect">
            <a:avLst/>
          </a:prstGeom>
        </p:spPr>
      </p:pic>
    </p:spTree>
    <p:extLst>
      <p:ext uri="{BB962C8B-B14F-4D97-AF65-F5344CB8AC3E}">
        <p14:creationId xmlns:p14="http://schemas.microsoft.com/office/powerpoint/2010/main" val="4099956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CE0AB-4941-319A-5EE0-F022A254B798}"/>
              </a:ext>
            </a:extLst>
          </p:cNvPr>
          <p:cNvSpPr>
            <a:spLocks noGrp="1"/>
          </p:cNvSpPr>
          <p:nvPr>
            <p:ph type="title"/>
          </p:nvPr>
        </p:nvSpPr>
        <p:spPr>
          <a:xfrm>
            <a:off x="838200" y="365125"/>
            <a:ext cx="10515600" cy="5229559"/>
          </a:xfrm>
        </p:spPr>
        <p:txBody>
          <a:bodyPr>
            <a:normAutofit/>
          </a:bodyPr>
          <a:lstStyle/>
          <a:p>
            <a:pPr algn="just"/>
            <a:r>
              <a:rPr lang="en-US" sz="2800" b="1" dirty="0">
                <a:effectLst/>
                <a:latin typeface="American Typewriter" panose="02090604020004020304" pitchFamily="18" charset="77"/>
              </a:rPr>
              <a:t>THE CIVIL AVIATION (COMMERCIAL AIR TRANSPORT BY FOREIGN AIR OPERATORS WITHIN UGANDA) REGULATIONS </a:t>
            </a:r>
            <a:br>
              <a:rPr lang="en-US" sz="2800" dirty="0">
                <a:latin typeface="American Typewriter" panose="02090604020004020304" pitchFamily="18" charset="77"/>
              </a:rPr>
            </a:br>
            <a:endParaRPr lang="en-AF" sz="2800" dirty="0">
              <a:latin typeface="American Typewriter" panose="02090604020004020304" pitchFamily="18" charset="77"/>
            </a:endParaRPr>
          </a:p>
        </p:txBody>
      </p:sp>
      <p:sp>
        <p:nvSpPr>
          <p:cNvPr id="4" name="Slide Number Placeholder 3">
            <a:extLst>
              <a:ext uri="{FF2B5EF4-FFF2-40B4-BE49-F238E27FC236}">
                <a16:creationId xmlns:a16="http://schemas.microsoft.com/office/drawing/2014/main" id="{886D4ED8-4179-C66B-BEC1-E1AEB62EE54D}"/>
              </a:ext>
            </a:extLst>
          </p:cNvPr>
          <p:cNvSpPr>
            <a:spLocks noGrp="1"/>
          </p:cNvSpPr>
          <p:nvPr>
            <p:ph type="sldNum" sz="quarter" idx="12"/>
          </p:nvPr>
        </p:nvSpPr>
        <p:spPr/>
        <p:txBody>
          <a:bodyPr/>
          <a:lstStyle/>
          <a:p>
            <a:fld id="{E55267B4-430F-8C40-BE59-8FFFDF70D87A}" type="slidenum">
              <a:rPr lang="en-AF" smtClean="0"/>
              <a:t>39</a:t>
            </a:fld>
            <a:endParaRPr lang="en-AF"/>
          </a:p>
        </p:txBody>
      </p:sp>
    </p:spTree>
    <p:extLst>
      <p:ext uri="{BB962C8B-B14F-4D97-AF65-F5344CB8AC3E}">
        <p14:creationId xmlns:p14="http://schemas.microsoft.com/office/powerpoint/2010/main" val="1182597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BA377-69A1-B524-87E1-1C4C8D13438E}"/>
              </a:ext>
            </a:extLst>
          </p:cNvPr>
          <p:cNvSpPr>
            <a:spLocks noGrp="1"/>
          </p:cNvSpPr>
          <p:nvPr>
            <p:ph type="title"/>
          </p:nvPr>
        </p:nvSpPr>
        <p:spPr>
          <a:xfrm>
            <a:off x="222737" y="365125"/>
            <a:ext cx="11792831" cy="935037"/>
          </a:xfrm>
        </p:spPr>
        <p:txBody>
          <a:bodyPr>
            <a:noAutofit/>
          </a:bodyPr>
          <a:lstStyle/>
          <a:p>
            <a:pPr algn="just"/>
            <a:r>
              <a:rPr lang="en-AF" sz="3200" b="1" dirty="0">
                <a:latin typeface="American Typewriter" panose="02090604020004020304" pitchFamily="18" charset="77"/>
                <a:cs typeface="Times New Roman" panose="02020603050405020304" pitchFamily="18" charset="0"/>
              </a:rPr>
              <a:t>Categorisation of passenger vehicles based on number </a:t>
            </a:r>
            <a:r>
              <a:rPr lang="en-AF" sz="3200" b="1">
                <a:latin typeface="American Typewriter" panose="02090604020004020304" pitchFamily="18" charset="77"/>
                <a:cs typeface="Times New Roman" panose="02020603050405020304" pitchFamily="18" charset="0"/>
              </a:rPr>
              <a:t>of passengers</a:t>
            </a:r>
            <a:r>
              <a:rPr lang="en-US" sz="3200" b="1" dirty="0">
                <a:latin typeface="American Typewriter" panose="02090604020004020304" pitchFamily="18" charset="77"/>
                <a:cs typeface="Times New Roman" panose="02020603050405020304" pitchFamily="18" charset="0"/>
              </a:rPr>
              <a:t> </a:t>
            </a:r>
            <a:r>
              <a:rPr lang="en-AF" sz="3200" b="1">
                <a:latin typeface="American Typewriter" panose="02090604020004020304" pitchFamily="18" charset="77"/>
                <a:cs typeface="Times New Roman" panose="02020603050405020304" pitchFamily="18" charset="0"/>
              </a:rPr>
              <a:t> carried</a:t>
            </a:r>
            <a:r>
              <a:rPr lang="en-US" sz="3200" b="1" dirty="0">
                <a:latin typeface="American Typewriter" panose="02090604020004020304" pitchFamily="18" charset="77"/>
                <a:cs typeface="Times New Roman" panose="02020603050405020304" pitchFamily="18" charset="0"/>
              </a:rPr>
              <a:t> and services provided.</a:t>
            </a:r>
            <a:endParaRPr lang="en-AF" sz="3200" b="1" dirty="0">
              <a:latin typeface="American Typewriter" panose="02090604020004020304" pitchFamily="18" charset="77"/>
              <a:cs typeface="Times New Roman" panose="02020603050405020304" pitchFamily="18" charset="0"/>
            </a:endParaRPr>
          </a:p>
        </p:txBody>
      </p:sp>
      <p:sp>
        <p:nvSpPr>
          <p:cNvPr id="3" name="Content Placeholder 2">
            <a:extLst>
              <a:ext uri="{FF2B5EF4-FFF2-40B4-BE49-F238E27FC236}">
                <a16:creationId xmlns:a16="http://schemas.microsoft.com/office/drawing/2014/main" id="{0660DF10-DE6E-20E0-B7E3-36D1CDFBA07D}"/>
              </a:ext>
            </a:extLst>
          </p:cNvPr>
          <p:cNvSpPr>
            <a:spLocks noGrp="1"/>
          </p:cNvSpPr>
          <p:nvPr>
            <p:ph idx="1"/>
          </p:nvPr>
        </p:nvSpPr>
        <p:spPr>
          <a:xfrm>
            <a:off x="838200" y="1485656"/>
            <a:ext cx="6512626" cy="4691307"/>
          </a:xfrm>
        </p:spPr>
        <p:txBody>
          <a:bodyPr>
            <a:normAutofit fontScale="85000" lnSpcReduction="20000"/>
          </a:bodyPr>
          <a:lstStyle/>
          <a:p>
            <a:pPr>
              <a:buFont typeface="Apple Color Emoji" pitchFamily="2" charset="0"/>
              <a:buChar char="😎"/>
            </a:pPr>
            <a:endParaRPr lang="en-US" b="1" dirty="0">
              <a:effectLst/>
              <a:latin typeface="American Typewriter" panose="02090604020004020304" pitchFamily="18" charset="77"/>
              <a:cs typeface="Times New Roman" panose="02020603050405020304" pitchFamily="18" charset="0"/>
            </a:endParaRPr>
          </a:p>
          <a:p>
            <a:pPr>
              <a:buFont typeface="Apple Color Emoji" pitchFamily="2" charset="0"/>
              <a:buChar char="😎"/>
            </a:pPr>
            <a:r>
              <a:rPr lang="en-US" b="1" dirty="0">
                <a:effectLst/>
                <a:latin typeface="American Typewriter" panose="02090604020004020304" pitchFamily="18" charset="77"/>
                <a:cs typeface="Times New Roman" panose="02020603050405020304" pitchFamily="18" charset="0"/>
              </a:rPr>
              <a:t>Light omnibus</a:t>
            </a:r>
            <a:r>
              <a:rPr lang="en-US" dirty="0">
                <a:effectLst/>
                <a:latin typeface="American Typewriter" panose="02090604020004020304" pitchFamily="18" charset="77"/>
                <a:cs typeface="Times New Roman" panose="02020603050405020304" pitchFamily="18" charset="0"/>
              </a:rPr>
              <a:t> :-</a:t>
            </a:r>
            <a:r>
              <a:rPr lang="en-GB" dirty="0">
                <a:effectLst/>
                <a:latin typeface="American Typewriter" panose="02090604020004020304" pitchFamily="18" charset="77"/>
              </a:rPr>
              <a:t>a motor vehicle having seating accommodation </a:t>
            </a:r>
            <a:r>
              <a:rPr lang="en-GB" b="1" dirty="0">
                <a:solidFill>
                  <a:srgbClr val="FF0000"/>
                </a:solidFill>
                <a:effectLst/>
                <a:latin typeface="American Typewriter" panose="02090604020004020304" pitchFamily="18" charset="77"/>
              </a:rPr>
              <a:t>for more than seven </a:t>
            </a:r>
            <a:r>
              <a:rPr lang="en-GB" dirty="0">
                <a:effectLst/>
                <a:latin typeface="American Typewriter" panose="02090604020004020304" pitchFamily="18" charset="77"/>
              </a:rPr>
              <a:t>but not </a:t>
            </a:r>
            <a:r>
              <a:rPr lang="en-GB" b="1" dirty="0">
                <a:solidFill>
                  <a:srgbClr val="FF0000"/>
                </a:solidFill>
                <a:effectLst/>
                <a:latin typeface="American Typewriter" panose="02090604020004020304" pitchFamily="18" charset="77"/>
              </a:rPr>
              <a:t>exceeding twenty passengers </a:t>
            </a:r>
            <a:r>
              <a:rPr lang="en-GB" dirty="0">
                <a:effectLst/>
                <a:latin typeface="American Typewriter" panose="02090604020004020304" pitchFamily="18" charset="77"/>
              </a:rPr>
              <a:t>exclusive of the driver.</a:t>
            </a:r>
          </a:p>
          <a:p>
            <a:endParaRPr lang="en-US" dirty="0">
              <a:latin typeface="Times New Roman" panose="02020603050405020304" pitchFamily="18" charset="0"/>
              <a:cs typeface="Times New Roman" panose="02020603050405020304" pitchFamily="18" charset="0"/>
            </a:endParaRPr>
          </a:p>
          <a:p>
            <a:pPr marL="0" indent="0" algn="just">
              <a:buNone/>
            </a:pPr>
            <a:r>
              <a:rPr lang="en-GB" b="1" i="0" u="none" strike="noStrike" dirty="0">
                <a:solidFill>
                  <a:srgbClr val="000000"/>
                </a:solidFill>
                <a:effectLst/>
                <a:latin typeface="American Typewriter" panose="02090604020004020304" pitchFamily="18" charset="77"/>
              </a:rPr>
              <a:t>Common Examples:</a:t>
            </a:r>
            <a:r>
              <a:rPr lang="en-GB" b="0" i="0" u="none" strike="noStrike" dirty="0">
                <a:solidFill>
                  <a:srgbClr val="000000"/>
                </a:solidFill>
                <a:effectLst/>
                <a:latin typeface="American Typewriter" panose="02090604020004020304" pitchFamily="18" charset="77"/>
              </a:rPr>
              <a:t> Minibuses and standard 14-seater commuter taxis commonly seen operating around Kampala and across Uganda.</a:t>
            </a:r>
          </a:p>
          <a:p>
            <a:pPr marL="0" indent="0" algn="just">
              <a:buNone/>
            </a:pPr>
            <a:endParaRPr lang="en-GB" b="0" i="0" u="none" strike="noStrike" dirty="0">
              <a:solidFill>
                <a:srgbClr val="000000"/>
              </a:solidFill>
              <a:effectLst/>
              <a:latin typeface="American Typewriter" panose="02090604020004020304" pitchFamily="18" charset="77"/>
            </a:endParaRPr>
          </a:p>
          <a:p>
            <a:pPr marL="0" indent="0" algn="just">
              <a:buNone/>
            </a:pPr>
            <a:r>
              <a:rPr lang="en-GB" b="1" i="0" u="none" strike="noStrike" dirty="0">
                <a:solidFill>
                  <a:srgbClr val="000000"/>
                </a:solidFill>
                <a:effectLst/>
                <a:latin typeface="American Typewriter" panose="02090604020004020304" pitchFamily="18" charset="77"/>
              </a:rPr>
              <a:t>Driving License Group:</a:t>
            </a:r>
            <a:r>
              <a:rPr lang="en-GB" b="0" i="0" u="none" strike="noStrike" dirty="0">
                <a:solidFill>
                  <a:srgbClr val="000000"/>
                </a:solidFill>
                <a:effectLst/>
                <a:latin typeface="American Typewriter" panose="02090604020004020304" pitchFamily="18" charset="77"/>
              </a:rPr>
              <a:t> Requires a specific class (such as Group DL) on the Ugandan driving permit.</a:t>
            </a:r>
          </a:p>
          <a:p>
            <a:endParaRPr lang="en-AF" dirty="0"/>
          </a:p>
        </p:txBody>
      </p:sp>
      <p:sp>
        <p:nvSpPr>
          <p:cNvPr id="7" name="Slide Number Placeholder 6">
            <a:extLst>
              <a:ext uri="{FF2B5EF4-FFF2-40B4-BE49-F238E27FC236}">
                <a16:creationId xmlns:a16="http://schemas.microsoft.com/office/drawing/2014/main" id="{3930B55D-CDAA-7BF9-667E-DBEE7EC66706}"/>
              </a:ext>
            </a:extLst>
          </p:cNvPr>
          <p:cNvSpPr>
            <a:spLocks noGrp="1"/>
          </p:cNvSpPr>
          <p:nvPr>
            <p:ph type="sldNum" sz="quarter" idx="12"/>
          </p:nvPr>
        </p:nvSpPr>
        <p:spPr/>
        <p:txBody>
          <a:bodyPr/>
          <a:lstStyle/>
          <a:p>
            <a:fld id="{E55267B4-430F-8C40-BE59-8FFFDF70D87A}" type="slidenum">
              <a:rPr lang="en-AF" smtClean="0"/>
              <a:t>4</a:t>
            </a:fld>
            <a:endParaRPr lang="en-AF"/>
          </a:p>
        </p:txBody>
      </p:sp>
      <p:pic>
        <p:nvPicPr>
          <p:cNvPr id="4" name="Picture 3">
            <a:extLst>
              <a:ext uri="{FF2B5EF4-FFF2-40B4-BE49-F238E27FC236}">
                <a16:creationId xmlns:a16="http://schemas.microsoft.com/office/drawing/2014/main" id="{DD96B25E-C238-45DC-75B9-CE73C804FFEB}"/>
              </a:ext>
            </a:extLst>
          </p:cNvPr>
          <p:cNvPicPr>
            <a:picLocks noChangeAspect="1"/>
          </p:cNvPicPr>
          <p:nvPr/>
        </p:nvPicPr>
        <p:blipFill>
          <a:blip r:embed="rId2"/>
          <a:stretch>
            <a:fillRect/>
          </a:stretch>
        </p:blipFill>
        <p:spPr>
          <a:xfrm>
            <a:off x="7350825" y="1485656"/>
            <a:ext cx="4664744" cy="2664313"/>
          </a:xfrm>
          <a:prstGeom prst="rect">
            <a:avLst/>
          </a:prstGeom>
        </p:spPr>
      </p:pic>
      <p:pic>
        <p:nvPicPr>
          <p:cNvPr id="8" name="Picture 7">
            <a:extLst>
              <a:ext uri="{FF2B5EF4-FFF2-40B4-BE49-F238E27FC236}">
                <a16:creationId xmlns:a16="http://schemas.microsoft.com/office/drawing/2014/main" id="{FA273FAC-DB2B-F86B-2487-E38E966714A7}"/>
              </a:ext>
            </a:extLst>
          </p:cNvPr>
          <p:cNvPicPr>
            <a:picLocks noChangeAspect="1"/>
          </p:cNvPicPr>
          <p:nvPr/>
        </p:nvPicPr>
        <p:blipFill>
          <a:blip r:embed="rId3"/>
          <a:stretch>
            <a:fillRect/>
          </a:stretch>
        </p:blipFill>
        <p:spPr>
          <a:xfrm>
            <a:off x="7350825" y="4149969"/>
            <a:ext cx="4664744" cy="2664314"/>
          </a:xfrm>
          <a:prstGeom prst="rect">
            <a:avLst/>
          </a:prstGeom>
        </p:spPr>
      </p:pic>
    </p:spTree>
    <p:extLst>
      <p:ext uri="{BB962C8B-B14F-4D97-AF65-F5344CB8AC3E}">
        <p14:creationId xmlns:p14="http://schemas.microsoft.com/office/powerpoint/2010/main" val="2605252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06320-E3D5-6105-DD59-33448F5FA26E}"/>
              </a:ext>
            </a:extLst>
          </p:cNvPr>
          <p:cNvSpPr>
            <a:spLocks noGrp="1"/>
          </p:cNvSpPr>
          <p:nvPr>
            <p:ph idx="1"/>
          </p:nvPr>
        </p:nvSpPr>
        <p:spPr>
          <a:xfrm>
            <a:off x="838200" y="515815"/>
            <a:ext cx="10515600" cy="5661148"/>
          </a:xfrm>
        </p:spPr>
        <p:txBody>
          <a:bodyPr/>
          <a:lstStyle/>
          <a:p>
            <a:pPr marL="0" indent="0" algn="just">
              <a:buNone/>
            </a:pPr>
            <a:r>
              <a:rPr lang="en-GB" b="1" dirty="0">
                <a:effectLst/>
                <a:latin typeface="American Typewriter" panose="02090604020004020304" pitchFamily="18" charset="77"/>
              </a:rPr>
              <a:t>Passenger</a:t>
            </a:r>
            <a:r>
              <a:rPr lang="en-GB" dirty="0">
                <a:latin typeface="American Typewriter" panose="02090604020004020304" pitchFamily="18" charset="77"/>
              </a:rPr>
              <a:t>:-</a:t>
            </a:r>
            <a:r>
              <a:rPr lang="en-GB" dirty="0">
                <a:effectLst/>
                <a:latin typeface="American Typewriter" panose="02090604020004020304" pitchFamily="18" charset="77"/>
              </a:rPr>
              <a:t> means any person being conveyed by the aircraft who is not a member of the crew.</a:t>
            </a:r>
          </a:p>
          <a:p>
            <a:pPr marL="0" indent="0" algn="just">
              <a:buNone/>
            </a:pPr>
            <a:endParaRPr lang="en-GB" b="1" dirty="0">
              <a:effectLst/>
              <a:latin typeface="American Typewriter" panose="02090604020004020304" pitchFamily="18" charset="77"/>
            </a:endParaRPr>
          </a:p>
          <a:p>
            <a:pPr marL="0" indent="0" algn="just">
              <a:buNone/>
            </a:pPr>
            <a:r>
              <a:rPr lang="en-GB" b="1" dirty="0">
                <a:effectLst/>
                <a:latin typeface="American Typewriter" panose="02090604020004020304" pitchFamily="18" charset="77"/>
              </a:rPr>
              <a:t>Passenger Categories</a:t>
            </a:r>
          </a:p>
          <a:p>
            <a:pPr marL="0" indent="0" algn="just">
              <a:buNone/>
            </a:pPr>
            <a:endParaRPr lang="en-GB" b="1" dirty="0">
              <a:effectLst/>
              <a:latin typeface="American Typewriter" panose="02090604020004020304" pitchFamily="18" charset="77"/>
            </a:endParaRPr>
          </a:p>
          <a:p>
            <a:pPr marL="0" indent="0" algn="just">
              <a:buNone/>
            </a:pPr>
            <a:r>
              <a:rPr lang="en-US" b="1" dirty="0">
                <a:effectLst/>
                <a:latin typeface="American Typewriter" panose="02090604020004020304" pitchFamily="18" charset="77"/>
              </a:rPr>
              <a:t>a) Passengers subject to judicial or administrative proceedings:-</a:t>
            </a:r>
            <a:r>
              <a:rPr lang="en-US" dirty="0">
                <a:effectLst/>
                <a:latin typeface="American Typewriter" panose="02090604020004020304" pitchFamily="18" charset="77"/>
              </a:rPr>
              <a:t>Where passengers are obliged to travel because they have been the subject of </a:t>
            </a:r>
            <a:r>
              <a:rPr lang="en-US" dirty="0">
                <a:solidFill>
                  <a:srgbClr val="FF0000"/>
                </a:solidFill>
                <a:effectLst/>
                <a:latin typeface="American Typewriter" panose="02090604020004020304" pitchFamily="18" charset="77"/>
              </a:rPr>
              <a:t>judicial or administrative proceedings</a:t>
            </a:r>
            <a:r>
              <a:rPr lang="en-US" dirty="0">
                <a:effectLst/>
                <a:latin typeface="American Typewriter" panose="02090604020004020304" pitchFamily="18" charset="77"/>
              </a:rPr>
              <a:t>, law enforcement officers shall inform the aircraft operator and the Pilot </a:t>
            </a:r>
            <a:r>
              <a:rPr lang="en-US" dirty="0">
                <a:latin typeface="American Typewriter" panose="02090604020004020304" pitchFamily="18" charset="77"/>
              </a:rPr>
              <a:t>I</a:t>
            </a:r>
            <a:r>
              <a:rPr lang="en-US" dirty="0">
                <a:effectLst/>
                <a:latin typeface="American Typewriter" panose="02090604020004020304" pitchFamily="18" charset="77"/>
              </a:rPr>
              <a:t>n Command in order that appropriate security controls can be applied.</a:t>
            </a:r>
          </a:p>
          <a:p>
            <a:pPr marL="0" indent="0" algn="just">
              <a:buNone/>
            </a:pPr>
            <a:endParaRPr lang="en-GB" b="1" dirty="0">
              <a:effectLst/>
              <a:latin typeface="American Typewriter" panose="02090604020004020304" pitchFamily="18" charset="77"/>
            </a:endParaRPr>
          </a:p>
          <a:p>
            <a:endParaRPr lang="en-UG" dirty="0"/>
          </a:p>
        </p:txBody>
      </p:sp>
      <p:sp>
        <p:nvSpPr>
          <p:cNvPr id="4" name="Slide Number Placeholder 3">
            <a:extLst>
              <a:ext uri="{FF2B5EF4-FFF2-40B4-BE49-F238E27FC236}">
                <a16:creationId xmlns:a16="http://schemas.microsoft.com/office/drawing/2014/main" id="{A93FA354-878F-DA3E-ED94-D809E00C5AA5}"/>
              </a:ext>
            </a:extLst>
          </p:cNvPr>
          <p:cNvSpPr>
            <a:spLocks noGrp="1"/>
          </p:cNvSpPr>
          <p:nvPr>
            <p:ph type="sldNum" sz="quarter" idx="12"/>
          </p:nvPr>
        </p:nvSpPr>
        <p:spPr/>
        <p:txBody>
          <a:bodyPr/>
          <a:lstStyle/>
          <a:p>
            <a:fld id="{E55267B4-430F-8C40-BE59-8FFFDF70D87A}" type="slidenum">
              <a:rPr lang="en-AF" smtClean="0"/>
              <a:t>40</a:t>
            </a:fld>
            <a:endParaRPr lang="en-AF"/>
          </a:p>
        </p:txBody>
      </p:sp>
    </p:spTree>
    <p:extLst>
      <p:ext uri="{BB962C8B-B14F-4D97-AF65-F5344CB8AC3E}">
        <p14:creationId xmlns:p14="http://schemas.microsoft.com/office/powerpoint/2010/main" val="2299690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E94E6A-19C2-C937-3B9C-7A183862FD56}"/>
              </a:ext>
            </a:extLst>
          </p:cNvPr>
          <p:cNvSpPr>
            <a:spLocks noGrp="1"/>
          </p:cNvSpPr>
          <p:nvPr>
            <p:ph idx="1"/>
          </p:nvPr>
        </p:nvSpPr>
        <p:spPr>
          <a:xfrm>
            <a:off x="838200" y="246185"/>
            <a:ext cx="10515600" cy="5930778"/>
          </a:xfrm>
        </p:spPr>
        <p:txBody>
          <a:bodyPr>
            <a:normAutofit/>
          </a:bodyPr>
          <a:lstStyle/>
          <a:p>
            <a:pPr marL="0" indent="0" algn="just">
              <a:buNone/>
            </a:pPr>
            <a:endParaRPr lang="en-US" dirty="0">
              <a:effectLst/>
              <a:latin typeface="American Typewriter" panose="02090604020004020304" pitchFamily="18" charset="77"/>
            </a:endParaRPr>
          </a:p>
          <a:p>
            <a:pPr marL="0" indent="0" algn="just">
              <a:buNone/>
            </a:pPr>
            <a:r>
              <a:rPr lang="en-US" b="1" dirty="0">
                <a:effectLst/>
                <a:latin typeface="American Typewriter" panose="02090604020004020304" pitchFamily="18" charset="77"/>
              </a:rPr>
              <a:t>(b) Armed or unarmed escort persons</a:t>
            </a:r>
            <a:r>
              <a:rPr lang="en-US" b="1" dirty="0">
                <a:solidFill>
                  <a:srgbClr val="FF0000"/>
                </a:solidFill>
                <a:effectLst/>
                <a:latin typeface="American Typewriter" panose="02090604020004020304" pitchFamily="18" charset="77"/>
              </a:rPr>
              <a:t>. </a:t>
            </a:r>
            <a:r>
              <a:rPr lang="en-US" dirty="0">
                <a:effectLst/>
                <a:latin typeface="American Typewriter" panose="02090604020004020304" pitchFamily="18" charset="77"/>
              </a:rPr>
              <a:t>The aircraft operator shall inform the Pilot In Command of the </a:t>
            </a:r>
            <a:r>
              <a:rPr lang="en-US" b="1" dirty="0">
                <a:solidFill>
                  <a:srgbClr val="FF0000"/>
                </a:solidFill>
                <a:effectLst/>
                <a:latin typeface="American Typewriter" panose="02090604020004020304" pitchFamily="18" charset="77"/>
              </a:rPr>
              <a:t>number of armed or unarmed escort persons</a:t>
            </a:r>
            <a:r>
              <a:rPr lang="en-US" dirty="0">
                <a:effectLst/>
                <a:latin typeface="American Typewriter" panose="02090604020004020304" pitchFamily="18" charset="77"/>
              </a:rPr>
              <a:t>, </a:t>
            </a:r>
            <a:r>
              <a:rPr lang="en-US" b="1" dirty="0">
                <a:solidFill>
                  <a:srgbClr val="0070C0"/>
                </a:solidFill>
                <a:effectLst/>
                <a:latin typeface="American Typewriter" panose="02090604020004020304" pitchFamily="18" charset="77"/>
              </a:rPr>
              <a:t>the individuals whom they are escorting </a:t>
            </a:r>
            <a:r>
              <a:rPr lang="en-US" dirty="0">
                <a:effectLst/>
                <a:latin typeface="American Typewriter" panose="02090604020004020304" pitchFamily="18" charset="77"/>
              </a:rPr>
              <a:t>and </a:t>
            </a:r>
            <a:r>
              <a:rPr lang="en-US" b="1" dirty="0">
                <a:solidFill>
                  <a:srgbClr val="7030A0"/>
                </a:solidFill>
                <a:effectLst/>
                <a:latin typeface="American Typewriter" panose="02090604020004020304" pitchFamily="18" charset="77"/>
              </a:rPr>
              <a:t>their seat locations in the aircraft.</a:t>
            </a:r>
          </a:p>
          <a:p>
            <a:pPr marL="0" indent="0">
              <a:buNone/>
            </a:pPr>
            <a:endParaRPr lang="en-US" b="1" dirty="0">
              <a:solidFill>
                <a:srgbClr val="7030A0"/>
              </a:solidFill>
              <a:latin typeface="American Typewriter" panose="02090604020004020304" pitchFamily="18" charset="77"/>
            </a:endParaRPr>
          </a:p>
          <a:p>
            <a:pPr marL="0" indent="0" algn="just">
              <a:buNone/>
            </a:pPr>
            <a:r>
              <a:rPr lang="en-US" b="1" dirty="0">
                <a:solidFill>
                  <a:srgbClr val="7030A0"/>
                </a:solidFill>
                <a:latin typeface="American Typewriter" panose="02090604020004020304" pitchFamily="18" charset="77"/>
              </a:rPr>
              <a:t>C)</a:t>
            </a:r>
            <a:r>
              <a:rPr lang="en-GB" dirty="0">
                <a:effectLst/>
                <a:latin typeface="Times" pitchFamily="2" charset="0"/>
              </a:rPr>
              <a:t> </a:t>
            </a:r>
            <a:r>
              <a:rPr lang="en-GB" b="1" dirty="0">
                <a:effectLst/>
                <a:latin typeface="American Typewriter" panose="02090604020004020304" pitchFamily="18" charset="77"/>
              </a:rPr>
              <a:t>Disruptive passenger</a:t>
            </a:r>
            <a:r>
              <a:rPr lang="en-GB" dirty="0">
                <a:effectLst/>
                <a:latin typeface="American Typewriter" panose="02090604020004020304" pitchFamily="18" charset="77"/>
              </a:rPr>
              <a:t>:-a passenger who fails to </a:t>
            </a:r>
            <a:r>
              <a:rPr lang="en-GB" b="1" dirty="0">
                <a:solidFill>
                  <a:schemeClr val="accent6">
                    <a:lumMod val="75000"/>
                  </a:schemeClr>
                </a:solidFill>
                <a:effectLst/>
                <a:latin typeface="American Typewriter" panose="02090604020004020304" pitchFamily="18" charset="77"/>
              </a:rPr>
              <a:t>comply with the rules of conduct at an airport or on board an aircraft</a:t>
            </a:r>
            <a:r>
              <a:rPr lang="en-GB" dirty="0">
                <a:effectLst/>
                <a:latin typeface="American Typewriter" panose="02090604020004020304" pitchFamily="18" charset="77"/>
              </a:rPr>
              <a:t> or to follow the instructions of the airport staff or aircraft crew members </a:t>
            </a:r>
            <a:r>
              <a:rPr lang="en-GB" dirty="0">
                <a:latin typeface="American Typewriter" panose="02090604020004020304" pitchFamily="18" charset="77"/>
              </a:rPr>
              <a:t>thus </a:t>
            </a:r>
            <a:r>
              <a:rPr lang="en-GB" dirty="0">
                <a:effectLst/>
                <a:latin typeface="American Typewriter" panose="02090604020004020304" pitchFamily="18" charset="77"/>
              </a:rPr>
              <a:t>disturbing the good order and discipline at an airport or on board an aircraft.</a:t>
            </a:r>
          </a:p>
          <a:p>
            <a:pPr marL="0" indent="0" algn="just">
              <a:buNone/>
            </a:pPr>
            <a:endParaRPr lang="en-US" b="1" dirty="0">
              <a:solidFill>
                <a:srgbClr val="7030A0"/>
              </a:solidFill>
              <a:effectLst/>
              <a:latin typeface="American Typewriter" panose="02090604020004020304" pitchFamily="18" charset="77"/>
            </a:endParaRPr>
          </a:p>
          <a:p>
            <a:endParaRPr lang="en-AF" dirty="0"/>
          </a:p>
        </p:txBody>
      </p:sp>
      <p:sp>
        <p:nvSpPr>
          <p:cNvPr id="6" name="Slide Number Placeholder 5">
            <a:extLst>
              <a:ext uri="{FF2B5EF4-FFF2-40B4-BE49-F238E27FC236}">
                <a16:creationId xmlns:a16="http://schemas.microsoft.com/office/drawing/2014/main" id="{D1F38ACF-8C31-5AA3-0A16-C6AAF76BE558}"/>
              </a:ext>
            </a:extLst>
          </p:cNvPr>
          <p:cNvSpPr>
            <a:spLocks noGrp="1"/>
          </p:cNvSpPr>
          <p:nvPr>
            <p:ph type="sldNum" sz="quarter" idx="12"/>
          </p:nvPr>
        </p:nvSpPr>
        <p:spPr/>
        <p:txBody>
          <a:bodyPr/>
          <a:lstStyle/>
          <a:p>
            <a:fld id="{E55267B4-430F-8C40-BE59-8FFFDF70D87A}" type="slidenum">
              <a:rPr lang="en-AF" smtClean="0"/>
              <a:t>41</a:t>
            </a:fld>
            <a:endParaRPr lang="en-AF"/>
          </a:p>
        </p:txBody>
      </p:sp>
    </p:spTree>
    <p:extLst>
      <p:ext uri="{BB962C8B-B14F-4D97-AF65-F5344CB8AC3E}">
        <p14:creationId xmlns:p14="http://schemas.microsoft.com/office/powerpoint/2010/main" val="2166260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A12437-B66E-84BD-BF55-54134DB5BC5F}"/>
              </a:ext>
            </a:extLst>
          </p:cNvPr>
          <p:cNvSpPr>
            <a:spLocks noGrp="1"/>
          </p:cNvSpPr>
          <p:nvPr>
            <p:ph idx="1"/>
          </p:nvPr>
        </p:nvSpPr>
        <p:spPr>
          <a:xfrm>
            <a:off x="838200" y="832338"/>
            <a:ext cx="10515600" cy="5344625"/>
          </a:xfrm>
        </p:spPr>
        <p:txBody>
          <a:bodyPr/>
          <a:lstStyle/>
          <a:p>
            <a:pPr algn="just"/>
            <a:r>
              <a:rPr lang="en-US" b="1" dirty="0">
                <a:effectLst/>
                <a:latin typeface="American Typewriter" panose="02090604020004020304" pitchFamily="18" charset="77"/>
              </a:rPr>
              <a:t>Stowaways:-</a:t>
            </a:r>
            <a:r>
              <a:rPr lang="en-US" dirty="0">
                <a:effectLst/>
                <a:latin typeface="American Typewriter" panose="02090604020004020304" pitchFamily="18" charset="77"/>
              </a:rPr>
              <a:t>A person shall not hide himself or herself in an aircraft for the purpose of being carried in the aircraft </a:t>
            </a:r>
            <a:r>
              <a:rPr lang="en-US" b="1" dirty="0">
                <a:solidFill>
                  <a:srgbClr val="7030A0"/>
                </a:solidFill>
                <a:effectLst/>
                <a:latin typeface="American Typewriter" panose="02090604020004020304" pitchFamily="18" charset="77"/>
              </a:rPr>
              <a:t>without the consent of the operator or of any other person entitled to give consent to his or her being carried in the aircraft</a:t>
            </a:r>
            <a:r>
              <a:rPr lang="en-US" dirty="0">
                <a:effectLst/>
                <a:latin typeface="American Typewriter" panose="02090604020004020304" pitchFamily="18" charset="77"/>
              </a:rPr>
              <a:t>.(</a:t>
            </a:r>
            <a:r>
              <a:rPr lang="en-UG" dirty="0">
                <a:latin typeface="Bookman Old Style" panose="02050604050505020204" pitchFamily="18" charset="0"/>
              </a:rPr>
              <a:t>Please watch the video using this link:-</a:t>
            </a:r>
            <a:r>
              <a:rPr lang="en-UG" dirty="0">
                <a:solidFill>
                  <a:srgbClr val="7030A0"/>
                </a:solidFill>
                <a:latin typeface="Bookman Old Style" panose="02050604050505020204" pitchFamily="18" charset="0"/>
              </a:rPr>
              <a:t>https://www.youtube.com/watch?v=sR2eu-Onng8; </a:t>
            </a:r>
            <a:r>
              <a:rPr lang="en-UG" sz="2800" kern="100" dirty="0">
                <a:effectLst/>
                <a:latin typeface="Bookman Old Style" panose="02050604050505020204" pitchFamily="18" charset="0"/>
                <a:ea typeface="Calibri" panose="020F0502020204030204" pitchFamily="34" charset="0"/>
                <a:cs typeface="Times New Roman" panose="02020603050405020304" pitchFamily="18" charset="0"/>
              </a:rPr>
              <a:t>Stowaway SURVIVOR Reveals What Happened at 60000 (https://www.youtube.com/watch?v=KNVIxSGcm-0)</a:t>
            </a:r>
          </a:p>
          <a:p>
            <a:endParaRPr lang="en-UG" dirty="0"/>
          </a:p>
        </p:txBody>
      </p:sp>
      <p:sp>
        <p:nvSpPr>
          <p:cNvPr id="4" name="Slide Number Placeholder 3">
            <a:extLst>
              <a:ext uri="{FF2B5EF4-FFF2-40B4-BE49-F238E27FC236}">
                <a16:creationId xmlns:a16="http://schemas.microsoft.com/office/drawing/2014/main" id="{03BA672F-7E10-BBA7-DCC2-B66910746072}"/>
              </a:ext>
            </a:extLst>
          </p:cNvPr>
          <p:cNvSpPr>
            <a:spLocks noGrp="1"/>
          </p:cNvSpPr>
          <p:nvPr>
            <p:ph type="sldNum" sz="quarter" idx="12"/>
          </p:nvPr>
        </p:nvSpPr>
        <p:spPr/>
        <p:txBody>
          <a:bodyPr/>
          <a:lstStyle/>
          <a:p>
            <a:fld id="{E55267B4-430F-8C40-BE59-8FFFDF70D87A}" type="slidenum">
              <a:rPr lang="en-AF" smtClean="0"/>
              <a:t>42</a:t>
            </a:fld>
            <a:endParaRPr lang="en-AF"/>
          </a:p>
        </p:txBody>
      </p:sp>
    </p:spTree>
    <p:extLst>
      <p:ext uri="{BB962C8B-B14F-4D97-AF65-F5344CB8AC3E}">
        <p14:creationId xmlns:p14="http://schemas.microsoft.com/office/powerpoint/2010/main" val="15329462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DA4763-7569-4992-40B4-2CE176B9C39B}"/>
              </a:ext>
            </a:extLst>
          </p:cNvPr>
          <p:cNvSpPr>
            <a:spLocks noGrp="1"/>
          </p:cNvSpPr>
          <p:nvPr>
            <p:ph type="sldNum" sz="quarter" idx="12"/>
          </p:nvPr>
        </p:nvSpPr>
        <p:spPr/>
        <p:txBody>
          <a:bodyPr/>
          <a:lstStyle/>
          <a:p>
            <a:fld id="{E55267B4-430F-8C40-BE59-8FFFDF70D87A}" type="slidenum">
              <a:rPr lang="en-AF" smtClean="0"/>
              <a:t>43</a:t>
            </a:fld>
            <a:endParaRPr lang="en-AF"/>
          </a:p>
        </p:txBody>
      </p:sp>
      <p:pic>
        <p:nvPicPr>
          <p:cNvPr id="4" name="Picture 3">
            <a:extLst>
              <a:ext uri="{FF2B5EF4-FFF2-40B4-BE49-F238E27FC236}">
                <a16:creationId xmlns:a16="http://schemas.microsoft.com/office/drawing/2014/main" id="{C1BE5773-BA6F-A8FB-CC56-90258C5620D9}"/>
              </a:ext>
            </a:extLst>
          </p:cNvPr>
          <p:cNvPicPr>
            <a:picLocks noChangeAspect="1"/>
          </p:cNvPicPr>
          <p:nvPr/>
        </p:nvPicPr>
        <p:blipFill>
          <a:blip r:embed="rId2"/>
          <a:stretch>
            <a:fillRect/>
          </a:stretch>
        </p:blipFill>
        <p:spPr>
          <a:xfrm>
            <a:off x="93784" y="273420"/>
            <a:ext cx="3798277" cy="4360126"/>
          </a:xfrm>
          <a:prstGeom prst="rect">
            <a:avLst/>
          </a:prstGeom>
        </p:spPr>
      </p:pic>
      <p:pic>
        <p:nvPicPr>
          <p:cNvPr id="5" name="Picture 4">
            <a:extLst>
              <a:ext uri="{FF2B5EF4-FFF2-40B4-BE49-F238E27FC236}">
                <a16:creationId xmlns:a16="http://schemas.microsoft.com/office/drawing/2014/main" id="{EBAF1155-DBFF-7A3C-10B1-B1D0D6A02CFD}"/>
              </a:ext>
            </a:extLst>
          </p:cNvPr>
          <p:cNvPicPr>
            <a:picLocks noChangeAspect="1"/>
          </p:cNvPicPr>
          <p:nvPr/>
        </p:nvPicPr>
        <p:blipFill>
          <a:blip r:embed="rId3"/>
          <a:stretch>
            <a:fillRect/>
          </a:stretch>
        </p:blipFill>
        <p:spPr>
          <a:xfrm>
            <a:off x="8299938" y="387720"/>
            <a:ext cx="3798277" cy="4747846"/>
          </a:xfrm>
          <a:prstGeom prst="rect">
            <a:avLst/>
          </a:prstGeom>
        </p:spPr>
      </p:pic>
      <p:pic>
        <p:nvPicPr>
          <p:cNvPr id="6" name="Picture 5">
            <a:extLst>
              <a:ext uri="{FF2B5EF4-FFF2-40B4-BE49-F238E27FC236}">
                <a16:creationId xmlns:a16="http://schemas.microsoft.com/office/drawing/2014/main" id="{6DCD9FB3-4142-C2E3-7D20-B8FCD1939562}"/>
              </a:ext>
            </a:extLst>
          </p:cNvPr>
          <p:cNvPicPr>
            <a:picLocks noChangeAspect="1"/>
          </p:cNvPicPr>
          <p:nvPr/>
        </p:nvPicPr>
        <p:blipFill>
          <a:blip r:embed="rId4"/>
          <a:stretch>
            <a:fillRect/>
          </a:stretch>
        </p:blipFill>
        <p:spPr>
          <a:xfrm>
            <a:off x="4149969" y="387720"/>
            <a:ext cx="3798277" cy="4360126"/>
          </a:xfrm>
          <a:prstGeom prst="rect">
            <a:avLst/>
          </a:prstGeom>
        </p:spPr>
      </p:pic>
    </p:spTree>
    <p:extLst>
      <p:ext uri="{BB962C8B-B14F-4D97-AF65-F5344CB8AC3E}">
        <p14:creationId xmlns:p14="http://schemas.microsoft.com/office/powerpoint/2010/main" val="40563813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355481-881B-EF79-AFD5-7AF03C339BCC}"/>
              </a:ext>
            </a:extLst>
          </p:cNvPr>
          <p:cNvSpPr>
            <a:spLocks noGrp="1"/>
          </p:cNvSpPr>
          <p:nvPr>
            <p:ph idx="1"/>
          </p:nvPr>
        </p:nvSpPr>
        <p:spPr>
          <a:xfrm>
            <a:off x="492369" y="293077"/>
            <a:ext cx="11359662" cy="5883886"/>
          </a:xfrm>
        </p:spPr>
        <p:txBody>
          <a:bodyPr>
            <a:normAutofit/>
          </a:bodyPr>
          <a:lstStyle/>
          <a:p>
            <a:r>
              <a:rPr lang="en-US" b="1" i="0" u="none" strike="noStrike" dirty="0">
                <a:solidFill>
                  <a:srgbClr val="00B0F0"/>
                </a:solidFill>
                <a:effectLst/>
                <a:latin typeface="American Typewriter" panose="02090604020004020304" pitchFamily="18" charset="77"/>
              </a:rPr>
              <a:t>Deportees</a:t>
            </a:r>
            <a:r>
              <a:rPr lang="en-US" b="0" i="0" u="none" strike="noStrike" dirty="0">
                <a:solidFill>
                  <a:srgbClr val="000000"/>
                </a:solidFill>
                <a:effectLst/>
                <a:latin typeface="American Typewriter" panose="02090604020004020304" pitchFamily="18" charset="77"/>
              </a:rPr>
              <a:t> are individuals who are forcibly removed from a country due to legal violations.</a:t>
            </a:r>
          </a:p>
          <a:p>
            <a:endParaRPr lang="en-US" dirty="0">
              <a:solidFill>
                <a:srgbClr val="000000"/>
              </a:solidFill>
              <a:latin typeface="American Typewriter" panose="02090604020004020304" pitchFamily="18" charset="77"/>
            </a:endParaRPr>
          </a:p>
          <a:p>
            <a:r>
              <a:rPr lang="en-US" b="1" i="0" u="none" strike="noStrike" dirty="0">
                <a:solidFill>
                  <a:srgbClr val="00B0F0"/>
                </a:solidFill>
                <a:effectLst/>
                <a:latin typeface="American Typewriter" panose="02090604020004020304" pitchFamily="18" charset="77"/>
              </a:rPr>
              <a:t>Off-loaded passengers</a:t>
            </a:r>
            <a:r>
              <a:rPr lang="en-US" dirty="0">
                <a:solidFill>
                  <a:srgbClr val="000000"/>
                </a:solidFill>
                <a:latin typeface="American Typewriter" panose="02090604020004020304" pitchFamily="18" charset="77"/>
              </a:rPr>
              <a:t>:- passengers </a:t>
            </a:r>
            <a:r>
              <a:rPr lang="en-US" b="0" i="0" u="none" strike="noStrike" dirty="0">
                <a:solidFill>
                  <a:srgbClr val="000000"/>
                </a:solidFill>
                <a:effectLst/>
                <a:latin typeface="American Typewriter" panose="02090604020004020304" pitchFamily="18" charset="77"/>
              </a:rPr>
              <a:t>denied boarding by airlines before departure.</a:t>
            </a:r>
          </a:p>
          <a:p>
            <a:endParaRPr lang="en-US" b="0" i="0" u="none" strike="noStrike" dirty="0">
              <a:solidFill>
                <a:srgbClr val="000000"/>
              </a:solidFill>
              <a:effectLst/>
              <a:latin typeface="American Typewriter" panose="02090604020004020304" pitchFamily="18" charset="77"/>
            </a:endParaRPr>
          </a:p>
          <a:p>
            <a:r>
              <a:rPr lang="en-US" b="1" dirty="0">
                <a:effectLst/>
                <a:latin typeface="American Typewriter" panose="02090604020004020304" pitchFamily="18" charset="77"/>
              </a:rPr>
              <a:t>Inadmissible(INADS):- </a:t>
            </a:r>
            <a:r>
              <a:rPr lang="en-US" b="0" i="0" u="none" strike="noStrike" dirty="0">
                <a:solidFill>
                  <a:srgbClr val="000000"/>
                </a:solidFill>
                <a:effectLst/>
                <a:latin typeface="American Typewriter" panose="02090604020004020304" pitchFamily="18" charset="77"/>
              </a:rPr>
              <a:t>passengers who are refused admission to a state by its authorities or onward travel during transit. </a:t>
            </a:r>
          </a:p>
          <a:p>
            <a:pPr marL="0" indent="0">
              <a:buNone/>
            </a:pPr>
            <a:endParaRPr lang="en-US" b="0" i="0" u="none" strike="noStrike" dirty="0">
              <a:solidFill>
                <a:srgbClr val="000000"/>
              </a:solidFill>
              <a:effectLst/>
              <a:latin typeface="American Typewriter" panose="02090604020004020304" pitchFamily="18" charset="77"/>
            </a:endParaRPr>
          </a:p>
          <a:p>
            <a:pPr algn="just"/>
            <a:r>
              <a:rPr lang="en-GB" b="1" i="0" u="none" strike="noStrike" dirty="0">
                <a:solidFill>
                  <a:srgbClr val="C00000"/>
                </a:solidFill>
                <a:effectLst/>
                <a:latin typeface="American Typewriter" panose="02090604020004020304" pitchFamily="18" charset="77"/>
              </a:rPr>
              <a:t>Admissible passenger : </a:t>
            </a:r>
            <a:r>
              <a:rPr lang="en-GB" b="0" i="0" u="none" strike="noStrike" dirty="0">
                <a:solidFill>
                  <a:srgbClr val="000000"/>
                </a:solidFill>
                <a:effectLst/>
                <a:latin typeface="American Typewriter" panose="02090604020004020304" pitchFamily="18" charset="77"/>
              </a:rPr>
              <a:t>is a traveller who possesses a valid passport with at least 6 months before expiry, an approved visa or entry requirements for their destination, and mandatory health documents like a yellow fever card.</a:t>
            </a:r>
            <a:endParaRPr lang="en-US" b="1" i="0" u="none" strike="noStrike" dirty="0">
              <a:solidFill>
                <a:srgbClr val="000000"/>
              </a:solidFill>
              <a:effectLst/>
              <a:latin typeface="American Typewriter" panose="02090604020004020304" pitchFamily="18" charset="77"/>
            </a:endParaRPr>
          </a:p>
          <a:p>
            <a:endParaRPr lang="en-US" b="0" i="0" u="none" strike="noStrike" dirty="0">
              <a:solidFill>
                <a:srgbClr val="000000"/>
              </a:solidFill>
              <a:effectLst/>
              <a:latin typeface="American Typewriter" panose="02090604020004020304" pitchFamily="18" charset="77"/>
            </a:endParaRPr>
          </a:p>
          <a:p>
            <a:endParaRPr lang="en-UG" dirty="0"/>
          </a:p>
        </p:txBody>
      </p:sp>
      <p:sp>
        <p:nvSpPr>
          <p:cNvPr id="4" name="Slide Number Placeholder 3">
            <a:extLst>
              <a:ext uri="{FF2B5EF4-FFF2-40B4-BE49-F238E27FC236}">
                <a16:creationId xmlns:a16="http://schemas.microsoft.com/office/drawing/2014/main" id="{D127FBA8-D745-4EE4-D7AC-499341F64A91}"/>
              </a:ext>
            </a:extLst>
          </p:cNvPr>
          <p:cNvSpPr>
            <a:spLocks noGrp="1"/>
          </p:cNvSpPr>
          <p:nvPr>
            <p:ph type="sldNum" sz="quarter" idx="12"/>
          </p:nvPr>
        </p:nvSpPr>
        <p:spPr/>
        <p:txBody>
          <a:bodyPr/>
          <a:lstStyle/>
          <a:p>
            <a:fld id="{E55267B4-430F-8C40-BE59-8FFFDF70D87A}" type="slidenum">
              <a:rPr lang="en-AF" smtClean="0"/>
              <a:t>44</a:t>
            </a:fld>
            <a:endParaRPr lang="en-AF"/>
          </a:p>
        </p:txBody>
      </p:sp>
    </p:spTree>
    <p:extLst>
      <p:ext uri="{BB962C8B-B14F-4D97-AF65-F5344CB8AC3E}">
        <p14:creationId xmlns:p14="http://schemas.microsoft.com/office/powerpoint/2010/main" val="33867794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BDED4-F6C6-0D93-6B72-5FE53FF5DF89}"/>
              </a:ext>
            </a:extLst>
          </p:cNvPr>
          <p:cNvSpPr>
            <a:spLocks noGrp="1"/>
          </p:cNvSpPr>
          <p:nvPr>
            <p:ph type="title"/>
          </p:nvPr>
        </p:nvSpPr>
        <p:spPr>
          <a:xfrm>
            <a:off x="838200" y="365125"/>
            <a:ext cx="10515600" cy="994443"/>
          </a:xfrm>
        </p:spPr>
        <p:txBody>
          <a:bodyPr>
            <a:normAutofit fontScale="90000"/>
          </a:bodyPr>
          <a:lstStyle/>
          <a:p>
            <a:pPr algn="just"/>
            <a:br>
              <a:rPr lang="en-US" sz="4000" b="1" dirty="0">
                <a:effectLst/>
                <a:latin typeface="American Typewriter" panose="02090604020004020304" pitchFamily="18" charset="77"/>
              </a:rPr>
            </a:br>
            <a:r>
              <a:rPr lang="en-US" sz="3600" b="1" dirty="0">
                <a:effectLst/>
                <a:latin typeface="American Typewriter" panose="02090604020004020304" pitchFamily="18" charset="77"/>
              </a:rPr>
              <a:t>Power of </a:t>
            </a:r>
            <a:r>
              <a:rPr lang="en-US" sz="3600" b="1" dirty="0">
                <a:latin typeface="American Typewriter" panose="02090604020004020304" pitchFamily="18" charset="77"/>
              </a:rPr>
              <a:t>a </a:t>
            </a:r>
            <a:r>
              <a:rPr lang="en-US" sz="3600" b="1" dirty="0">
                <a:effectLst/>
                <a:latin typeface="American Typewriter" panose="02090604020004020304" pitchFamily="18" charset="77"/>
              </a:rPr>
              <a:t>police officer or an aviation security officer in Aviation passenger travels</a:t>
            </a:r>
            <a:br>
              <a:rPr lang="en-US" b="1" dirty="0">
                <a:effectLst/>
                <a:latin typeface="American Typewriter" panose="02090604020004020304" pitchFamily="18" charset="77"/>
              </a:rPr>
            </a:b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C959D04A-FBC6-5C97-036D-973ADAEE3C43}"/>
              </a:ext>
            </a:extLst>
          </p:cNvPr>
          <p:cNvSpPr>
            <a:spLocks noGrp="1"/>
          </p:cNvSpPr>
          <p:nvPr>
            <p:ph idx="1"/>
          </p:nvPr>
        </p:nvSpPr>
        <p:spPr>
          <a:xfrm>
            <a:off x="838200" y="1359568"/>
            <a:ext cx="10515600" cy="4817395"/>
          </a:xfrm>
        </p:spPr>
        <p:txBody>
          <a:bodyPr>
            <a:normAutofit/>
          </a:bodyPr>
          <a:lstStyle/>
          <a:p>
            <a:pPr marL="0" indent="0" algn="just">
              <a:lnSpc>
                <a:spcPct val="150000"/>
              </a:lnSpc>
              <a:buNone/>
            </a:pPr>
            <a:r>
              <a:rPr lang="en-US" dirty="0">
                <a:latin typeface="American Typewriter" panose="02090604020004020304" pitchFamily="18" charset="77"/>
              </a:rPr>
              <a:t>T</a:t>
            </a:r>
            <a:r>
              <a:rPr lang="en-US" dirty="0">
                <a:effectLst/>
                <a:latin typeface="American Typewriter" panose="02090604020004020304" pitchFamily="18" charset="77"/>
              </a:rPr>
              <a:t>he police officer may, with the </a:t>
            </a:r>
            <a:r>
              <a:rPr lang="en-US" dirty="0">
                <a:solidFill>
                  <a:srgbClr val="7030A0"/>
                </a:solidFill>
                <a:effectLst/>
                <a:latin typeface="American Typewriter" panose="02090604020004020304" pitchFamily="18" charset="77"/>
              </a:rPr>
              <a:t>approval of the police officer in charge at the airport </a:t>
            </a:r>
            <a:r>
              <a:rPr lang="en-US" dirty="0">
                <a:effectLst/>
                <a:latin typeface="American Typewriter" panose="02090604020004020304" pitchFamily="18" charset="77"/>
              </a:rPr>
              <a:t>or </a:t>
            </a:r>
            <a:r>
              <a:rPr lang="en-US" dirty="0">
                <a:solidFill>
                  <a:srgbClr val="7030A0"/>
                </a:solidFill>
                <a:effectLst/>
                <a:latin typeface="American Typewriter" panose="02090604020004020304" pitchFamily="18" charset="77"/>
              </a:rPr>
              <a:t>in case of an aviation security officer, with the approval of the officer in charge of the airport</a:t>
            </a:r>
            <a:r>
              <a:rPr lang="en-US" dirty="0">
                <a:effectLst/>
                <a:latin typeface="American Typewriter" panose="02090604020004020304" pitchFamily="18" charset="77"/>
              </a:rPr>
              <a:t>, prohibit a person from travelling on board the aircraft if they suspect  the person to engage in a criminal act while on board the aircraft.</a:t>
            </a:r>
          </a:p>
          <a:p>
            <a:pPr marL="0" indent="0" algn="just">
              <a:buNone/>
            </a:pPr>
            <a:endParaRPr lang="en-US" b="1" dirty="0">
              <a:effectLst/>
              <a:latin typeface="American Typewriter" panose="02090604020004020304" pitchFamily="18" charset="77"/>
            </a:endParaRPr>
          </a:p>
          <a:p>
            <a:pPr marL="0" indent="0" algn="just">
              <a:buNone/>
            </a:pPr>
            <a:endParaRPr lang="en-US" dirty="0">
              <a:effectLst/>
              <a:latin typeface="American Typewriter" panose="02090604020004020304" pitchFamily="18" charset="77"/>
            </a:endParaRPr>
          </a:p>
        </p:txBody>
      </p:sp>
      <p:sp>
        <p:nvSpPr>
          <p:cNvPr id="6" name="Slide Number Placeholder 5">
            <a:extLst>
              <a:ext uri="{FF2B5EF4-FFF2-40B4-BE49-F238E27FC236}">
                <a16:creationId xmlns:a16="http://schemas.microsoft.com/office/drawing/2014/main" id="{B8B97DB4-359E-F9E3-8FE8-C0E08948C99D}"/>
              </a:ext>
            </a:extLst>
          </p:cNvPr>
          <p:cNvSpPr>
            <a:spLocks noGrp="1"/>
          </p:cNvSpPr>
          <p:nvPr>
            <p:ph type="sldNum" sz="quarter" idx="12"/>
          </p:nvPr>
        </p:nvSpPr>
        <p:spPr/>
        <p:txBody>
          <a:bodyPr/>
          <a:lstStyle/>
          <a:p>
            <a:fld id="{E55267B4-430F-8C40-BE59-8FFFDF70D87A}" type="slidenum">
              <a:rPr lang="en-AF" smtClean="0"/>
              <a:t>45</a:t>
            </a:fld>
            <a:endParaRPr lang="en-AF"/>
          </a:p>
        </p:txBody>
      </p:sp>
    </p:spTree>
    <p:extLst>
      <p:ext uri="{BB962C8B-B14F-4D97-AF65-F5344CB8AC3E}">
        <p14:creationId xmlns:p14="http://schemas.microsoft.com/office/powerpoint/2010/main" val="3089875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2F87F2-E3A3-FFA2-ADAD-D5F7976A10F8}"/>
              </a:ext>
            </a:extLst>
          </p:cNvPr>
          <p:cNvSpPr>
            <a:spLocks noGrp="1"/>
          </p:cNvSpPr>
          <p:nvPr>
            <p:ph idx="1"/>
          </p:nvPr>
        </p:nvSpPr>
        <p:spPr>
          <a:xfrm>
            <a:off x="838200" y="673768"/>
            <a:ext cx="10515600" cy="5503195"/>
          </a:xfrm>
        </p:spPr>
        <p:txBody>
          <a:bodyPr>
            <a:normAutofit/>
          </a:bodyPr>
          <a:lstStyle/>
          <a:p>
            <a:pPr marL="0" indent="0" algn="just">
              <a:buNone/>
            </a:pPr>
            <a:r>
              <a:rPr lang="en-US" dirty="0">
                <a:effectLst/>
                <a:latin typeface="American Typewriter" panose="02090604020004020304" pitchFamily="18" charset="77"/>
              </a:rPr>
              <a:t>Thus, the police officer may:</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a:t>
            </a:r>
            <a:r>
              <a:rPr lang="en-US" dirty="0" err="1">
                <a:effectLst/>
                <a:latin typeface="American Typewriter" panose="02090604020004020304" pitchFamily="18" charset="77"/>
              </a:rPr>
              <a:t>i</a:t>
            </a:r>
            <a:r>
              <a:rPr lang="en-US" dirty="0">
                <a:effectLst/>
                <a:latin typeface="American Typewriter" panose="02090604020004020304" pitchFamily="18" charset="77"/>
              </a:rPr>
              <a:t>) Prevent the suspected passenger from embarking on the aircraft, </a:t>
            </a:r>
          </a:p>
          <a:p>
            <a:pPr marL="0" indent="0" algn="just">
              <a:buNone/>
            </a:pPr>
            <a:r>
              <a:rPr lang="en-US" dirty="0">
                <a:effectLst/>
                <a:latin typeface="American Typewriter" panose="02090604020004020304" pitchFamily="18" charset="77"/>
              </a:rPr>
              <a:t>(ii) Remove the suspected passenger from the aircraft; </a:t>
            </a:r>
          </a:p>
          <a:p>
            <a:pPr marL="0" indent="0" algn="ctr">
              <a:buNone/>
            </a:pPr>
            <a:r>
              <a:rPr lang="en-US" b="1" dirty="0">
                <a:effectLst/>
                <a:latin typeface="American Typewriter" panose="02090604020004020304" pitchFamily="18" charset="77"/>
              </a:rPr>
              <a:t>or</a:t>
            </a:r>
          </a:p>
          <a:p>
            <a:pPr marL="0" indent="0" algn="just">
              <a:buNone/>
            </a:pPr>
            <a:r>
              <a:rPr lang="en-US" dirty="0">
                <a:effectLst/>
                <a:latin typeface="American Typewriter" panose="02090604020004020304" pitchFamily="18" charset="77"/>
              </a:rPr>
              <a:t>(iii) The suspected passenger may be arrested without a warrant and immediately handed to the police for appropriate action.</a:t>
            </a:r>
          </a:p>
          <a:p>
            <a:pPr marL="0" indent="0" algn="just">
              <a:buNone/>
            </a:pPr>
            <a:r>
              <a:rPr lang="en-US" dirty="0">
                <a:effectLst/>
                <a:latin typeface="American Typewriter" panose="02090604020004020304" pitchFamily="18" charset="77"/>
              </a:rPr>
              <a:t> </a:t>
            </a:r>
          </a:p>
          <a:p>
            <a:r>
              <a:rPr lang="en-US" b="1" dirty="0">
                <a:latin typeface="American Typewriter" panose="02090604020004020304" pitchFamily="18" charset="77"/>
              </a:rPr>
              <a:t>Source:</a:t>
            </a:r>
            <a:r>
              <a:rPr lang="en-US" dirty="0">
                <a:effectLst/>
                <a:latin typeface="Times New Roman" panose="02020603050405020304" pitchFamily="18" charset="0"/>
              </a:rPr>
              <a:t> </a:t>
            </a:r>
            <a:r>
              <a:rPr lang="en-US" i="1" dirty="0">
                <a:effectLst/>
                <a:latin typeface="Times New Roman" panose="02020603050405020304" pitchFamily="18" charset="0"/>
              </a:rPr>
              <a:t>The Civil Aviation (Security) Regulations, 2022</a:t>
            </a:r>
          </a:p>
          <a:p>
            <a:pPr marL="0" indent="0" algn="just">
              <a:buNone/>
            </a:pPr>
            <a:endParaRPr lang="en-AF" b="1" dirty="0"/>
          </a:p>
        </p:txBody>
      </p:sp>
      <p:sp>
        <p:nvSpPr>
          <p:cNvPr id="4" name="Slide Number Placeholder 3">
            <a:extLst>
              <a:ext uri="{FF2B5EF4-FFF2-40B4-BE49-F238E27FC236}">
                <a16:creationId xmlns:a16="http://schemas.microsoft.com/office/drawing/2014/main" id="{4DDA2B2B-538F-F457-B583-1790ACC5AC26}"/>
              </a:ext>
            </a:extLst>
          </p:cNvPr>
          <p:cNvSpPr>
            <a:spLocks noGrp="1"/>
          </p:cNvSpPr>
          <p:nvPr>
            <p:ph type="sldNum" sz="quarter" idx="12"/>
          </p:nvPr>
        </p:nvSpPr>
        <p:spPr/>
        <p:txBody>
          <a:bodyPr/>
          <a:lstStyle/>
          <a:p>
            <a:fld id="{E55267B4-430F-8C40-BE59-8FFFDF70D87A}" type="slidenum">
              <a:rPr lang="en-AF" smtClean="0"/>
              <a:t>46</a:t>
            </a:fld>
            <a:endParaRPr lang="en-AF"/>
          </a:p>
        </p:txBody>
      </p:sp>
    </p:spTree>
    <p:extLst>
      <p:ext uri="{BB962C8B-B14F-4D97-AF65-F5344CB8AC3E}">
        <p14:creationId xmlns:p14="http://schemas.microsoft.com/office/powerpoint/2010/main" val="29944375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C1C5D-B95F-EF8B-E7D9-8229E5BDF9B8}"/>
              </a:ext>
            </a:extLst>
          </p:cNvPr>
          <p:cNvSpPr>
            <a:spLocks noGrp="1"/>
          </p:cNvSpPr>
          <p:nvPr>
            <p:ph type="title"/>
          </p:nvPr>
        </p:nvSpPr>
        <p:spPr/>
        <p:txBody>
          <a:bodyPr/>
          <a:lstStyle/>
          <a:p>
            <a:pPr algn="ctr"/>
            <a:r>
              <a:rPr lang="en-US" b="1" dirty="0">
                <a:effectLst/>
                <a:latin typeface="American Typewriter" panose="02090604020004020304" pitchFamily="18" charset="77"/>
              </a:rPr>
              <a:t>Stowage of baggage and cargo</a:t>
            </a: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1E1E0DF5-E0A3-B794-FF68-5CFAE94E8326}"/>
              </a:ext>
            </a:extLst>
          </p:cNvPr>
          <p:cNvSpPr>
            <a:spLocks noGrp="1"/>
          </p:cNvSpPr>
          <p:nvPr>
            <p:ph idx="1"/>
          </p:nvPr>
        </p:nvSpPr>
        <p:spPr>
          <a:xfrm>
            <a:off x="345831" y="1336431"/>
            <a:ext cx="7086600" cy="4705595"/>
          </a:xfrm>
        </p:spPr>
        <p:txBody>
          <a:bodyPr>
            <a:normAutofit fontScale="92500" lnSpcReduction="20000"/>
          </a:bodyPr>
          <a:lstStyle/>
          <a:p>
            <a:pPr algn="just">
              <a:buFont typeface="Apple Color Emoji" pitchFamily="2" charset="0"/>
              <a:buChar char="🌂"/>
            </a:pPr>
            <a:r>
              <a:rPr lang="en-US" b="1" dirty="0">
                <a:solidFill>
                  <a:srgbClr val="7030A0"/>
                </a:solidFill>
                <a:effectLst/>
                <a:latin typeface="American Typewriter" panose="02090604020004020304" pitchFamily="18" charset="77"/>
              </a:rPr>
              <a:t>Only</a:t>
            </a:r>
            <a:r>
              <a:rPr lang="en-US" b="1" dirty="0">
                <a:solidFill>
                  <a:srgbClr val="7030A0"/>
                </a:solidFill>
                <a:latin typeface="American Typewriter" panose="02090604020004020304" pitchFamily="18" charset="77"/>
              </a:rPr>
              <a:t> </a:t>
            </a:r>
            <a:r>
              <a:rPr lang="en-US" b="1" dirty="0">
                <a:solidFill>
                  <a:srgbClr val="7030A0"/>
                </a:solidFill>
                <a:effectLst/>
                <a:latin typeface="American Typewriter" panose="02090604020004020304" pitchFamily="18" charset="77"/>
              </a:rPr>
              <a:t>hand baggage</a:t>
            </a:r>
            <a:r>
              <a:rPr lang="en-US" dirty="0">
                <a:effectLst/>
                <a:latin typeface="American Typewriter" panose="02090604020004020304" pitchFamily="18" charset="77"/>
              </a:rPr>
              <a:t> has to be taken into the passenger cabin given that it can be adequately and securely stowed.</a:t>
            </a:r>
          </a:p>
          <a:p>
            <a:pPr marL="0" indent="0" algn="just">
              <a:buNone/>
            </a:pPr>
            <a:endParaRPr lang="en-US" dirty="0">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All</a:t>
            </a:r>
            <a:r>
              <a:rPr lang="en-US" dirty="0">
                <a:latin typeface="American Typewriter" panose="02090604020004020304" pitchFamily="18" charset="77"/>
              </a:rPr>
              <a:t> </a:t>
            </a:r>
            <a:r>
              <a:rPr lang="en-US" dirty="0">
                <a:effectLst/>
                <a:latin typeface="American Typewriter" panose="02090604020004020304" pitchFamily="18" charset="77"/>
              </a:rPr>
              <a:t>baggage and cargo on board, which might cause injury or damage, or obstruct aisles and exits when displaced </a:t>
            </a:r>
            <a:r>
              <a:rPr lang="en-US" dirty="0">
                <a:latin typeface="American Typewriter" panose="02090604020004020304" pitchFamily="18" charset="77"/>
              </a:rPr>
              <a:t>has to be </a:t>
            </a:r>
            <a:r>
              <a:rPr lang="en-US" b="1" dirty="0">
                <a:solidFill>
                  <a:schemeClr val="accent2">
                    <a:lumMod val="50000"/>
                  </a:schemeClr>
                </a:solidFill>
                <a:effectLst/>
                <a:latin typeface="American Typewriter" panose="02090604020004020304" pitchFamily="18" charset="77"/>
              </a:rPr>
              <a:t>placed in storages designed to prevent its movement</a:t>
            </a:r>
            <a:r>
              <a:rPr lang="en-US" dirty="0">
                <a:effectLst/>
                <a:latin typeface="American Typewriter" panose="02090604020004020304" pitchFamily="18" charset="77"/>
              </a:rPr>
              <a:t>.</a:t>
            </a:r>
          </a:p>
          <a:p>
            <a:pPr algn="just"/>
            <a:endParaRPr lang="en-US" dirty="0">
              <a:latin typeface="American Typewriter" panose="02090604020004020304" pitchFamily="18" charset="77"/>
            </a:endParaRPr>
          </a:p>
          <a:p>
            <a:pPr algn="just">
              <a:buFont typeface="Apple Color Emoji" pitchFamily="2" charset="0"/>
              <a:buChar char="🌂"/>
            </a:pPr>
            <a:r>
              <a:rPr lang="en-US" b="1" dirty="0">
                <a:solidFill>
                  <a:srgbClr val="7030A0"/>
                </a:solidFill>
                <a:effectLst/>
                <a:latin typeface="American Typewriter" panose="02090604020004020304" pitchFamily="18" charset="77"/>
              </a:rPr>
              <a:t>Each item carried </a:t>
            </a:r>
            <a:r>
              <a:rPr lang="en-US" dirty="0">
                <a:effectLst/>
                <a:latin typeface="American Typewriter" panose="02090604020004020304" pitchFamily="18" charset="77"/>
              </a:rPr>
              <a:t>in the cabin has to be stowed only in a location that is capable of restraining it.</a:t>
            </a:r>
          </a:p>
          <a:p>
            <a:pPr algn="just">
              <a:buFont typeface="Apple Color Emoji" pitchFamily="2" charset="0"/>
              <a:buChar char="🌂"/>
            </a:pPr>
            <a:endParaRPr lang="en-US" dirty="0">
              <a:effectLst/>
              <a:latin typeface="American Typewriter" panose="02090604020004020304" pitchFamily="18" charset="77"/>
            </a:endParaRPr>
          </a:p>
          <a:p>
            <a:endParaRPr lang="en-AF" dirty="0"/>
          </a:p>
        </p:txBody>
      </p:sp>
      <p:pic>
        <p:nvPicPr>
          <p:cNvPr id="4" name="Picture 3">
            <a:extLst>
              <a:ext uri="{FF2B5EF4-FFF2-40B4-BE49-F238E27FC236}">
                <a16:creationId xmlns:a16="http://schemas.microsoft.com/office/drawing/2014/main" id="{B0241DDE-1768-D1A7-6F01-4421BE8891BE}"/>
              </a:ext>
            </a:extLst>
          </p:cNvPr>
          <p:cNvPicPr>
            <a:picLocks noChangeAspect="1"/>
          </p:cNvPicPr>
          <p:nvPr/>
        </p:nvPicPr>
        <p:blipFill>
          <a:blip r:embed="rId2"/>
          <a:stretch>
            <a:fillRect/>
          </a:stretch>
        </p:blipFill>
        <p:spPr>
          <a:xfrm>
            <a:off x="7620001" y="1056635"/>
            <a:ext cx="3318608" cy="1487273"/>
          </a:xfrm>
          <a:prstGeom prst="rect">
            <a:avLst/>
          </a:prstGeom>
        </p:spPr>
      </p:pic>
      <p:pic>
        <p:nvPicPr>
          <p:cNvPr id="5" name="Picture 4">
            <a:extLst>
              <a:ext uri="{FF2B5EF4-FFF2-40B4-BE49-F238E27FC236}">
                <a16:creationId xmlns:a16="http://schemas.microsoft.com/office/drawing/2014/main" id="{AC0C6011-9137-6ACA-C4D1-45375B9E0C14}"/>
              </a:ext>
            </a:extLst>
          </p:cNvPr>
          <p:cNvPicPr>
            <a:picLocks noChangeAspect="1"/>
          </p:cNvPicPr>
          <p:nvPr/>
        </p:nvPicPr>
        <p:blipFill>
          <a:blip r:embed="rId3"/>
          <a:stretch>
            <a:fillRect/>
          </a:stretch>
        </p:blipFill>
        <p:spPr>
          <a:xfrm>
            <a:off x="7630746" y="2693132"/>
            <a:ext cx="3481755" cy="2133600"/>
          </a:xfrm>
          <a:prstGeom prst="rect">
            <a:avLst/>
          </a:prstGeom>
        </p:spPr>
      </p:pic>
      <p:pic>
        <p:nvPicPr>
          <p:cNvPr id="6" name="Picture 5">
            <a:extLst>
              <a:ext uri="{FF2B5EF4-FFF2-40B4-BE49-F238E27FC236}">
                <a16:creationId xmlns:a16="http://schemas.microsoft.com/office/drawing/2014/main" id="{6D6BF11D-39F0-94DA-13E2-B1E097512B6A}"/>
              </a:ext>
            </a:extLst>
          </p:cNvPr>
          <p:cNvPicPr>
            <a:picLocks noChangeAspect="1"/>
          </p:cNvPicPr>
          <p:nvPr/>
        </p:nvPicPr>
        <p:blipFill>
          <a:blip r:embed="rId4"/>
          <a:stretch>
            <a:fillRect/>
          </a:stretch>
        </p:blipFill>
        <p:spPr>
          <a:xfrm>
            <a:off x="7620001" y="4884644"/>
            <a:ext cx="3492500" cy="1891293"/>
          </a:xfrm>
          <a:prstGeom prst="rect">
            <a:avLst/>
          </a:prstGeom>
        </p:spPr>
      </p:pic>
      <p:sp>
        <p:nvSpPr>
          <p:cNvPr id="8" name="Slide Number Placeholder 7">
            <a:extLst>
              <a:ext uri="{FF2B5EF4-FFF2-40B4-BE49-F238E27FC236}">
                <a16:creationId xmlns:a16="http://schemas.microsoft.com/office/drawing/2014/main" id="{35402BD0-29E6-FD12-014F-36EAC8831346}"/>
              </a:ext>
            </a:extLst>
          </p:cNvPr>
          <p:cNvSpPr>
            <a:spLocks noGrp="1"/>
          </p:cNvSpPr>
          <p:nvPr>
            <p:ph type="sldNum" sz="quarter" idx="12"/>
          </p:nvPr>
        </p:nvSpPr>
        <p:spPr/>
        <p:txBody>
          <a:bodyPr/>
          <a:lstStyle/>
          <a:p>
            <a:fld id="{E55267B4-430F-8C40-BE59-8FFFDF70D87A}" type="slidenum">
              <a:rPr lang="en-AF" smtClean="0"/>
              <a:t>47</a:t>
            </a:fld>
            <a:endParaRPr lang="en-AF"/>
          </a:p>
        </p:txBody>
      </p:sp>
    </p:spTree>
    <p:extLst>
      <p:ext uri="{BB962C8B-B14F-4D97-AF65-F5344CB8AC3E}">
        <p14:creationId xmlns:p14="http://schemas.microsoft.com/office/powerpoint/2010/main" val="1825906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A54697-C02C-6166-ED67-D0B4510ACFCF}"/>
              </a:ext>
            </a:extLst>
          </p:cNvPr>
          <p:cNvSpPr>
            <a:spLocks noGrp="1"/>
          </p:cNvSpPr>
          <p:nvPr>
            <p:ph type="sldNum" sz="quarter" idx="12"/>
          </p:nvPr>
        </p:nvSpPr>
        <p:spPr/>
        <p:txBody>
          <a:bodyPr/>
          <a:lstStyle/>
          <a:p>
            <a:fld id="{E55267B4-430F-8C40-BE59-8FFFDF70D87A}" type="slidenum">
              <a:rPr lang="en-AF" smtClean="0"/>
              <a:t>48</a:t>
            </a:fld>
            <a:endParaRPr lang="en-AF"/>
          </a:p>
        </p:txBody>
      </p:sp>
      <p:pic>
        <p:nvPicPr>
          <p:cNvPr id="4" name="Picture 3">
            <a:extLst>
              <a:ext uri="{FF2B5EF4-FFF2-40B4-BE49-F238E27FC236}">
                <a16:creationId xmlns:a16="http://schemas.microsoft.com/office/drawing/2014/main" id="{731938E5-113D-9C3C-1711-13960EFD874D}"/>
              </a:ext>
            </a:extLst>
          </p:cNvPr>
          <p:cNvPicPr>
            <a:picLocks noChangeAspect="1"/>
          </p:cNvPicPr>
          <p:nvPr/>
        </p:nvPicPr>
        <p:blipFill>
          <a:blip r:embed="rId2"/>
          <a:stretch>
            <a:fillRect/>
          </a:stretch>
        </p:blipFill>
        <p:spPr>
          <a:xfrm>
            <a:off x="574430" y="504092"/>
            <a:ext cx="5884985" cy="5852258"/>
          </a:xfrm>
          <a:prstGeom prst="rect">
            <a:avLst/>
          </a:prstGeom>
        </p:spPr>
      </p:pic>
      <p:pic>
        <p:nvPicPr>
          <p:cNvPr id="6" name="Picture 5">
            <a:extLst>
              <a:ext uri="{FF2B5EF4-FFF2-40B4-BE49-F238E27FC236}">
                <a16:creationId xmlns:a16="http://schemas.microsoft.com/office/drawing/2014/main" id="{EA119F9B-1BE4-28FA-C39E-8DFB787FC4CB}"/>
              </a:ext>
            </a:extLst>
          </p:cNvPr>
          <p:cNvPicPr>
            <a:picLocks noChangeAspect="1"/>
          </p:cNvPicPr>
          <p:nvPr/>
        </p:nvPicPr>
        <p:blipFill>
          <a:blip r:embed="rId3"/>
          <a:stretch>
            <a:fillRect/>
          </a:stretch>
        </p:blipFill>
        <p:spPr>
          <a:xfrm>
            <a:off x="6459414" y="501650"/>
            <a:ext cx="5427786" cy="5473700"/>
          </a:xfrm>
          <a:prstGeom prst="rect">
            <a:avLst/>
          </a:prstGeom>
        </p:spPr>
      </p:pic>
    </p:spTree>
    <p:extLst>
      <p:ext uri="{BB962C8B-B14F-4D97-AF65-F5344CB8AC3E}">
        <p14:creationId xmlns:p14="http://schemas.microsoft.com/office/powerpoint/2010/main" val="6388371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F7BF25-1C2B-2841-620F-69CFE660FBE5}"/>
              </a:ext>
            </a:extLst>
          </p:cNvPr>
          <p:cNvSpPr>
            <a:spLocks noGrp="1"/>
          </p:cNvSpPr>
          <p:nvPr>
            <p:ph idx="1"/>
          </p:nvPr>
        </p:nvSpPr>
        <p:spPr>
          <a:xfrm>
            <a:off x="429126" y="541421"/>
            <a:ext cx="6825916" cy="5635542"/>
          </a:xfrm>
        </p:spPr>
        <p:txBody>
          <a:bodyPr>
            <a:normAutofit fontScale="85000" lnSpcReduction="20000"/>
          </a:bodyPr>
          <a:lstStyle/>
          <a:p>
            <a:pPr algn="just">
              <a:buFont typeface="Apple Color Emoji" pitchFamily="2" charset="0"/>
              <a:buChar char="🌂"/>
            </a:pPr>
            <a:r>
              <a:rPr lang="en-US" dirty="0">
                <a:effectLst/>
                <a:latin typeface="American Typewriter" panose="02090604020004020304" pitchFamily="18" charset="77"/>
              </a:rPr>
              <a:t>Mass/weight limitations placarded on or adjacent to </a:t>
            </a:r>
            <a:r>
              <a:rPr lang="en-US" dirty="0" err="1">
                <a:effectLst/>
                <a:latin typeface="American Typewriter" panose="02090604020004020304" pitchFamily="18" charset="77"/>
              </a:rPr>
              <a:t>stowages</a:t>
            </a:r>
            <a:r>
              <a:rPr lang="en-US" dirty="0">
                <a:effectLst/>
                <a:latin typeface="American Typewriter" panose="02090604020004020304" pitchFamily="18" charset="77"/>
              </a:rPr>
              <a:t> do not have to be exceeded.</a:t>
            </a:r>
            <a:r>
              <a:rPr lang="en-GB" b="0" i="0" u="none" strike="noStrike" dirty="0">
                <a:solidFill>
                  <a:srgbClr val="000000"/>
                </a:solidFill>
                <a:effectLst/>
                <a:latin typeface="-webkit-standard"/>
              </a:rPr>
              <a:t> </a:t>
            </a:r>
            <a:r>
              <a:rPr lang="en-GB" b="0" i="1" u="none" strike="noStrike" dirty="0">
                <a:solidFill>
                  <a:srgbClr val="FF0000"/>
                </a:solidFill>
                <a:effectLst/>
                <a:latin typeface="American Typewriter" panose="02090604020004020304" pitchFamily="18" charset="77"/>
              </a:rPr>
              <a:t>Every storage bin has a maximum weight label set by the aircraft  manufacturer</a:t>
            </a:r>
            <a:r>
              <a:rPr lang="en-GB" b="0" i="0" u="none" strike="noStrike" dirty="0">
                <a:solidFill>
                  <a:srgbClr val="000000"/>
                </a:solidFill>
                <a:effectLst/>
                <a:latin typeface="American Typewriter" panose="02090604020004020304" pitchFamily="18" charset="77"/>
              </a:rPr>
              <a:t>.</a:t>
            </a:r>
            <a:endParaRPr lang="en-US" dirty="0">
              <a:effectLst/>
              <a:latin typeface="American Typewriter" panose="02090604020004020304" pitchFamily="18" charset="77"/>
            </a:endParaRP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Under a seat, </a:t>
            </a:r>
            <a:r>
              <a:rPr lang="en-US" dirty="0" err="1">
                <a:effectLst/>
                <a:latin typeface="American Typewriter" panose="02090604020004020304" pitchFamily="18" charset="77"/>
              </a:rPr>
              <a:t>stowages</a:t>
            </a:r>
            <a:r>
              <a:rPr lang="en-US" dirty="0">
                <a:effectLst/>
                <a:latin typeface="American Typewriter" panose="02090604020004020304" pitchFamily="18" charset="77"/>
              </a:rPr>
              <a:t> shall not be used unless the seat is equipped with a restraint bar and the baggage is of such size that it may adequately be restrained by this equipment.</a:t>
            </a:r>
          </a:p>
          <a:p>
            <a:pPr algn="just">
              <a:buFont typeface="Apple Color Emoji" pitchFamily="2" charset="0"/>
              <a:buChar char="🌂"/>
            </a:pPr>
            <a:endParaRPr lang="en-US" dirty="0">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Items shall not be stowed in toilets or against bulkheads that are incapable of restraining articles against movement forwards, sideways or upwards and unless the bulkheads carry a placard specifying the greatest mass/weight that may be placed there.</a:t>
            </a:r>
          </a:p>
          <a:p>
            <a:endParaRPr lang="en-AF" dirty="0"/>
          </a:p>
        </p:txBody>
      </p:sp>
      <p:pic>
        <p:nvPicPr>
          <p:cNvPr id="5" name="Picture 4">
            <a:extLst>
              <a:ext uri="{FF2B5EF4-FFF2-40B4-BE49-F238E27FC236}">
                <a16:creationId xmlns:a16="http://schemas.microsoft.com/office/drawing/2014/main" id="{6AA0D572-44FC-4F39-6CB3-BAEBE7D61AD1}"/>
              </a:ext>
            </a:extLst>
          </p:cNvPr>
          <p:cNvPicPr>
            <a:picLocks noChangeAspect="1"/>
          </p:cNvPicPr>
          <p:nvPr/>
        </p:nvPicPr>
        <p:blipFill>
          <a:blip r:embed="rId2"/>
          <a:stretch>
            <a:fillRect/>
          </a:stretch>
        </p:blipFill>
        <p:spPr>
          <a:xfrm>
            <a:off x="7664116" y="134729"/>
            <a:ext cx="4343401" cy="3224463"/>
          </a:xfrm>
          <a:prstGeom prst="rect">
            <a:avLst/>
          </a:prstGeom>
        </p:spPr>
      </p:pic>
      <p:pic>
        <p:nvPicPr>
          <p:cNvPr id="6" name="Picture 5">
            <a:extLst>
              <a:ext uri="{FF2B5EF4-FFF2-40B4-BE49-F238E27FC236}">
                <a16:creationId xmlns:a16="http://schemas.microsoft.com/office/drawing/2014/main" id="{3D05B536-6719-074E-7518-54E2871E46D9}"/>
              </a:ext>
            </a:extLst>
          </p:cNvPr>
          <p:cNvPicPr>
            <a:picLocks noChangeAspect="1"/>
          </p:cNvPicPr>
          <p:nvPr/>
        </p:nvPicPr>
        <p:blipFill>
          <a:blip r:embed="rId3"/>
          <a:stretch>
            <a:fillRect/>
          </a:stretch>
        </p:blipFill>
        <p:spPr>
          <a:xfrm>
            <a:off x="7664115" y="3513221"/>
            <a:ext cx="4343401" cy="2803358"/>
          </a:xfrm>
          <a:prstGeom prst="rect">
            <a:avLst/>
          </a:prstGeom>
        </p:spPr>
      </p:pic>
      <p:sp>
        <p:nvSpPr>
          <p:cNvPr id="4" name="Slide Number Placeholder 3">
            <a:extLst>
              <a:ext uri="{FF2B5EF4-FFF2-40B4-BE49-F238E27FC236}">
                <a16:creationId xmlns:a16="http://schemas.microsoft.com/office/drawing/2014/main" id="{95E7551F-6A1B-65FB-0B75-582EB76653C3}"/>
              </a:ext>
            </a:extLst>
          </p:cNvPr>
          <p:cNvSpPr>
            <a:spLocks noGrp="1"/>
          </p:cNvSpPr>
          <p:nvPr>
            <p:ph type="sldNum" sz="quarter" idx="12"/>
          </p:nvPr>
        </p:nvSpPr>
        <p:spPr/>
        <p:txBody>
          <a:bodyPr/>
          <a:lstStyle/>
          <a:p>
            <a:fld id="{E55267B4-430F-8C40-BE59-8FFFDF70D87A}" type="slidenum">
              <a:rPr lang="en-AF" smtClean="0"/>
              <a:t>49</a:t>
            </a:fld>
            <a:endParaRPr lang="en-AF"/>
          </a:p>
        </p:txBody>
      </p:sp>
    </p:spTree>
    <p:extLst>
      <p:ext uri="{BB962C8B-B14F-4D97-AF65-F5344CB8AC3E}">
        <p14:creationId xmlns:p14="http://schemas.microsoft.com/office/powerpoint/2010/main" val="177912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9E0E7-8E22-4946-1BE0-976F8FB3B74A}"/>
              </a:ext>
            </a:extLst>
          </p:cNvPr>
          <p:cNvSpPr>
            <a:spLocks noGrp="1"/>
          </p:cNvSpPr>
          <p:nvPr>
            <p:ph idx="1"/>
          </p:nvPr>
        </p:nvSpPr>
        <p:spPr>
          <a:xfrm>
            <a:off x="838200" y="1080655"/>
            <a:ext cx="7872046" cy="5096308"/>
          </a:xfrm>
        </p:spPr>
        <p:txBody>
          <a:bodyPr>
            <a:normAutofit/>
          </a:bodyPr>
          <a:lstStyle/>
          <a:p>
            <a:pPr algn="just">
              <a:buFont typeface="Apple Color Emoji" pitchFamily="2" charset="0"/>
              <a:buChar char="😎"/>
            </a:pPr>
            <a:r>
              <a:rPr lang="en-US" b="1" dirty="0">
                <a:effectLst/>
                <a:latin typeface="American Typewriter" panose="02090604020004020304" pitchFamily="18" charset="77"/>
              </a:rPr>
              <a:t>Medium omnibus </a:t>
            </a:r>
            <a:r>
              <a:rPr lang="en-US" b="1" dirty="0">
                <a:latin typeface="American Typewriter" panose="02090604020004020304" pitchFamily="18" charset="77"/>
              </a:rPr>
              <a:t>:</a:t>
            </a:r>
            <a:r>
              <a:rPr lang="en-GB" b="0" i="0" u="none" strike="noStrike" dirty="0">
                <a:solidFill>
                  <a:srgbClr val="000000"/>
                </a:solidFill>
                <a:effectLst/>
                <a:latin typeface="-webkit-standard"/>
              </a:rPr>
              <a:t> </a:t>
            </a:r>
            <a:r>
              <a:rPr lang="en-GB" b="0" i="0" u="none" strike="noStrike" dirty="0">
                <a:solidFill>
                  <a:srgbClr val="000000"/>
                </a:solidFill>
                <a:effectLst/>
                <a:latin typeface="American Typewriter" panose="02090604020004020304" pitchFamily="18" charset="77"/>
              </a:rPr>
              <a:t>a motor vehicle built to carry more than 20 and up to 60 passengers, not counting the driver.</a:t>
            </a:r>
          </a:p>
          <a:p>
            <a:pPr marL="0" indent="0" algn="just">
              <a:buNone/>
            </a:pPr>
            <a:endParaRPr lang="en-US" b="1" dirty="0">
              <a:solidFill>
                <a:srgbClr val="7030A0"/>
              </a:solidFill>
              <a:effectLst/>
              <a:latin typeface="American Typewriter" panose="02090604020004020304" pitchFamily="18" charset="77"/>
            </a:endParaRPr>
          </a:p>
          <a:p>
            <a:pPr marL="0" indent="0" algn="just">
              <a:buNone/>
            </a:pPr>
            <a:r>
              <a:rPr lang="en-GB" b="1" i="0" u="none" strike="noStrike" dirty="0">
                <a:solidFill>
                  <a:srgbClr val="000000"/>
                </a:solidFill>
                <a:effectLst/>
                <a:latin typeface="American Typewriter" panose="02090604020004020304" pitchFamily="18" charset="77"/>
              </a:rPr>
              <a:t>Common Examples:</a:t>
            </a:r>
            <a:r>
              <a:rPr lang="en-GB" b="0" i="0" u="none" strike="noStrike" dirty="0">
                <a:solidFill>
                  <a:srgbClr val="000000"/>
                </a:solidFill>
                <a:effectLst/>
                <a:latin typeface="American Typewriter" panose="02090604020004020304" pitchFamily="18" charset="77"/>
              </a:rPr>
              <a:t> </a:t>
            </a:r>
            <a:r>
              <a:rPr lang="en-GB" b="1" i="0" u="none" strike="noStrike" dirty="0">
                <a:solidFill>
                  <a:srgbClr val="FF0000"/>
                </a:solidFill>
                <a:effectLst/>
                <a:latin typeface="American Typewriter" panose="02090604020004020304" pitchFamily="18" charset="77"/>
              </a:rPr>
              <a:t>Medium-sized passenger vans</a:t>
            </a:r>
            <a:r>
              <a:rPr lang="en-GB" b="0" i="0" u="none" strike="noStrike" dirty="0">
                <a:solidFill>
                  <a:srgbClr val="000000"/>
                </a:solidFill>
                <a:effectLst/>
                <a:latin typeface="American Typewriter" panose="02090604020004020304" pitchFamily="18" charset="77"/>
              </a:rPr>
              <a:t>, </a:t>
            </a:r>
            <a:r>
              <a:rPr lang="en-GB" b="1" i="0" u="none" strike="noStrike" dirty="0">
                <a:solidFill>
                  <a:srgbClr val="7030A0"/>
                </a:solidFill>
                <a:effectLst/>
                <a:latin typeface="American Typewriter" panose="02090604020004020304" pitchFamily="18" charset="77"/>
              </a:rPr>
              <a:t>commuter minibuses</a:t>
            </a:r>
            <a:r>
              <a:rPr lang="en-GB" b="0" i="0" u="none" strike="noStrike" dirty="0">
                <a:solidFill>
                  <a:srgbClr val="000000"/>
                </a:solidFill>
                <a:effectLst/>
                <a:latin typeface="American Typewriter" panose="02090604020004020304" pitchFamily="18" charset="77"/>
              </a:rPr>
              <a:t>, frequently used for public transport and institutional transit.</a:t>
            </a:r>
            <a:endParaRPr lang="en-US" b="1" dirty="0">
              <a:solidFill>
                <a:srgbClr val="7030A0"/>
              </a:solidFill>
              <a:effectLst/>
              <a:latin typeface="American Typewriter" panose="02090604020004020304" pitchFamily="18" charset="77"/>
            </a:endParaRPr>
          </a:p>
          <a:p>
            <a:pPr marL="0" indent="0" algn="just">
              <a:buNone/>
            </a:pPr>
            <a:endParaRPr lang="en-AF" dirty="0"/>
          </a:p>
        </p:txBody>
      </p:sp>
      <p:sp>
        <p:nvSpPr>
          <p:cNvPr id="5" name="Slide Number Placeholder 4">
            <a:extLst>
              <a:ext uri="{FF2B5EF4-FFF2-40B4-BE49-F238E27FC236}">
                <a16:creationId xmlns:a16="http://schemas.microsoft.com/office/drawing/2014/main" id="{1C2CBAA9-100F-998F-7585-F44DEA1CF480}"/>
              </a:ext>
            </a:extLst>
          </p:cNvPr>
          <p:cNvSpPr>
            <a:spLocks noGrp="1"/>
          </p:cNvSpPr>
          <p:nvPr>
            <p:ph type="sldNum" sz="quarter" idx="12"/>
          </p:nvPr>
        </p:nvSpPr>
        <p:spPr/>
        <p:txBody>
          <a:bodyPr/>
          <a:lstStyle/>
          <a:p>
            <a:fld id="{E55267B4-430F-8C40-BE59-8FFFDF70D87A}" type="slidenum">
              <a:rPr lang="en-AF" smtClean="0"/>
              <a:t>5</a:t>
            </a:fld>
            <a:endParaRPr lang="en-AF"/>
          </a:p>
        </p:txBody>
      </p:sp>
      <p:pic>
        <p:nvPicPr>
          <p:cNvPr id="4" name="Picture 3">
            <a:extLst>
              <a:ext uri="{FF2B5EF4-FFF2-40B4-BE49-F238E27FC236}">
                <a16:creationId xmlns:a16="http://schemas.microsoft.com/office/drawing/2014/main" id="{AE3D256A-960A-6C6F-3142-4CDDCDEB7B8E}"/>
              </a:ext>
            </a:extLst>
          </p:cNvPr>
          <p:cNvPicPr>
            <a:picLocks noChangeAspect="1"/>
          </p:cNvPicPr>
          <p:nvPr/>
        </p:nvPicPr>
        <p:blipFill>
          <a:blip r:embed="rId2"/>
          <a:stretch>
            <a:fillRect/>
          </a:stretch>
        </p:blipFill>
        <p:spPr>
          <a:xfrm>
            <a:off x="8862646" y="1019115"/>
            <a:ext cx="2984500" cy="2717800"/>
          </a:xfrm>
          <a:prstGeom prst="rect">
            <a:avLst/>
          </a:prstGeom>
        </p:spPr>
      </p:pic>
    </p:spTree>
    <p:extLst>
      <p:ext uri="{BB962C8B-B14F-4D97-AF65-F5344CB8AC3E}">
        <p14:creationId xmlns:p14="http://schemas.microsoft.com/office/powerpoint/2010/main" val="2711515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122C4B-E3E0-16EB-69D3-8B3207407FF6}"/>
              </a:ext>
            </a:extLst>
          </p:cNvPr>
          <p:cNvSpPr>
            <a:spLocks noGrp="1"/>
          </p:cNvSpPr>
          <p:nvPr>
            <p:ph type="sldNum" sz="quarter" idx="12"/>
          </p:nvPr>
        </p:nvSpPr>
        <p:spPr/>
        <p:txBody>
          <a:bodyPr/>
          <a:lstStyle/>
          <a:p>
            <a:fld id="{E55267B4-430F-8C40-BE59-8FFFDF70D87A}" type="slidenum">
              <a:rPr lang="en-AF" smtClean="0"/>
              <a:t>50</a:t>
            </a:fld>
            <a:endParaRPr lang="en-AF"/>
          </a:p>
        </p:txBody>
      </p:sp>
      <p:pic>
        <p:nvPicPr>
          <p:cNvPr id="3" name="Picture 2">
            <a:extLst>
              <a:ext uri="{FF2B5EF4-FFF2-40B4-BE49-F238E27FC236}">
                <a16:creationId xmlns:a16="http://schemas.microsoft.com/office/drawing/2014/main" id="{3D4C9677-AA64-0A18-1213-C23E87251271}"/>
              </a:ext>
            </a:extLst>
          </p:cNvPr>
          <p:cNvPicPr>
            <a:picLocks noChangeAspect="1"/>
          </p:cNvPicPr>
          <p:nvPr/>
        </p:nvPicPr>
        <p:blipFill>
          <a:blip r:embed="rId2"/>
          <a:stretch>
            <a:fillRect/>
          </a:stretch>
        </p:blipFill>
        <p:spPr>
          <a:xfrm>
            <a:off x="712381" y="541421"/>
            <a:ext cx="6626265" cy="5976337"/>
          </a:xfrm>
          <a:prstGeom prst="rect">
            <a:avLst/>
          </a:prstGeom>
        </p:spPr>
      </p:pic>
      <p:pic>
        <p:nvPicPr>
          <p:cNvPr id="5" name="Picture 4">
            <a:extLst>
              <a:ext uri="{FF2B5EF4-FFF2-40B4-BE49-F238E27FC236}">
                <a16:creationId xmlns:a16="http://schemas.microsoft.com/office/drawing/2014/main" id="{2000108C-0BD4-4150-6E8E-25F8E8ECF606}"/>
              </a:ext>
            </a:extLst>
          </p:cNvPr>
          <p:cNvPicPr>
            <a:picLocks noChangeAspect="1"/>
          </p:cNvPicPr>
          <p:nvPr/>
        </p:nvPicPr>
        <p:blipFill>
          <a:blip r:embed="rId3"/>
          <a:stretch>
            <a:fillRect/>
          </a:stretch>
        </p:blipFill>
        <p:spPr>
          <a:xfrm>
            <a:off x="7420708" y="819150"/>
            <a:ext cx="4683858" cy="5219700"/>
          </a:xfrm>
          <a:prstGeom prst="rect">
            <a:avLst/>
          </a:prstGeom>
        </p:spPr>
      </p:pic>
    </p:spTree>
    <p:extLst>
      <p:ext uri="{BB962C8B-B14F-4D97-AF65-F5344CB8AC3E}">
        <p14:creationId xmlns:p14="http://schemas.microsoft.com/office/powerpoint/2010/main" val="24760646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73E81F-D3CC-B85C-B006-FE75E3016DF7}"/>
              </a:ext>
            </a:extLst>
          </p:cNvPr>
          <p:cNvSpPr>
            <a:spLocks noGrp="1"/>
          </p:cNvSpPr>
          <p:nvPr>
            <p:ph idx="1"/>
          </p:nvPr>
        </p:nvSpPr>
        <p:spPr>
          <a:xfrm>
            <a:off x="513348" y="1031541"/>
            <a:ext cx="6669505" cy="4351338"/>
          </a:xfrm>
        </p:spPr>
        <p:txBody>
          <a:bodyPr>
            <a:normAutofit fontScale="92500" lnSpcReduction="20000"/>
          </a:bodyPr>
          <a:lstStyle/>
          <a:p>
            <a:pPr algn="just">
              <a:lnSpc>
                <a:spcPct val="150000"/>
              </a:lnSpc>
            </a:pPr>
            <a:r>
              <a:rPr lang="en-US" b="0" i="0" u="none" strike="noStrike" dirty="0">
                <a:solidFill>
                  <a:srgbClr val="1F1F1F"/>
                </a:solidFill>
                <a:effectLst/>
                <a:latin typeface="American Typewriter" panose="02090604020004020304" pitchFamily="18" charset="77"/>
              </a:rPr>
              <a:t>A bulkhead is </a:t>
            </a:r>
            <a:r>
              <a:rPr lang="en-US" b="0" i="0" u="none" strike="noStrike" dirty="0">
                <a:solidFill>
                  <a:srgbClr val="040C28"/>
                </a:solidFill>
                <a:effectLst/>
                <a:latin typeface="American Typewriter" panose="02090604020004020304" pitchFamily="18" charset="77"/>
              </a:rPr>
              <a:t>a physical partition that </a:t>
            </a:r>
            <a:r>
              <a:rPr lang="en-US" b="1" i="0" u="none" strike="noStrike" dirty="0">
                <a:solidFill>
                  <a:srgbClr val="7030A0"/>
                </a:solidFill>
                <a:effectLst/>
                <a:latin typeface="American Typewriter" panose="02090604020004020304" pitchFamily="18" charset="77"/>
              </a:rPr>
              <a:t>divides a plane into different classes or sections</a:t>
            </a:r>
            <a:r>
              <a:rPr lang="en-US" b="0" i="0" u="none" strike="noStrike" dirty="0">
                <a:solidFill>
                  <a:srgbClr val="1F1F1F"/>
                </a:solidFill>
                <a:effectLst/>
                <a:latin typeface="American Typewriter" panose="02090604020004020304" pitchFamily="18" charset="77"/>
              </a:rPr>
              <a:t>. Typically, a bulkhead is a </a:t>
            </a:r>
            <a:r>
              <a:rPr lang="en-US" b="1" i="0" u="none" strike="noStrike" dirty="0">
                <a:solidFill>
                  <a:srgbClr val="1F1F1F"/>
                </a:solidFill>
                <a:effectLst/>
                <a:latin typeface="American Typewriter" panose="02090604020004020304" pitchFamily="18" charset="77"/>
              </a:rPr>
              <a:t>wall </a:t>
            </a:r>
            <a:r>
              <a:rPr lang="en-US" b="0" i="0" u="none" strike="noStrike" dirty="0">
                <a:solidFill>
                  <a:srgbClr val="1F1F1F"/>
                </a:solidFill>
                <a:effectLst/>
                <a:latin typeface="American Typewriter" panose="02090604020004020304" pitchFamily="18" charset="77"/>
              </a:rPr>
              <a:t>but can also be a </a:t>
            </a:r>
            <a:r>
              <a:rPr lang="en-US" b="1" i="0" u="none" strike="noStrike" dirty="0">
                <a:solidFill>
                  <a:srgbClr val="0070C0"/>
                </a:solidFill>
                <a:effectLst/>
                <a:latin typeface="American Typewriter" panose="02090604020004020304" pitchFamily="18" charset="77"/>
              </a:rPr>
              <a:t>curtain</a:t>
            </a:r>
            <a:r>
              <a:rPr lang="en-US" b="0" i="0" u="none" strike="noStrike" dirty="0">
                <a:solidFill>
                  <a:srgbClr val="1F1F1F"/>
                </a:solidFill>
                <a:effectLst/>
                <a:latin typeface="American Typewriter" panose="02090604020004020304" pitchFamily="18" charset="77"/>
              </a:rPr>
              <a:t> or </a:t>
            </a:r>
            <a:r>
              <a:rPr lang="en-US" b="1" i="0" u="none" strike="noStrike" dirty="0">
                <a:solidFill>
                  <a:srgbClr val="FF0000"/>
                </a:solidFill>
                <a:effectLst/>
                <a:latin typeface="American Typewriter" panose="02090604020004020304" pitchFamily="18" charset="77"/>
              </a:rPr>
              <a:t>screen</a:t>
            </a:r>
            <a:r>
              <a:rPr lang="en-US" b="0" i="0" u="none" strike="noStrike" dirty="0">
                <a:solidFill>
                  <a:srgbClr val="1F1F1F"/>
                </a:solidFill>
                <a:effectLst/>
                <a:latin typeface="American Typewriter" panose="02090604020004020304" pitchFamily="18" charset="77"/>
              </a:rPr>
              <a:t>. Bulkheads can be found throughout the plane, separating the seats from the galley(kitchen) and lavatory areas </a:t>
            </a:r>
            <a:r>
              <a:rPr lang="en-US" b="0" i="0" u="none" strike="noStrike" dirty="0" err="1">
                <a:solidFill>
                  <a:srgbClr val="1F1F1F"/>
                </a:solidFill>
                <a:effectLst/>
                <a:latin typeface="American Typewriter" panose="02090604020004020304" pitchFamily="18" charset="77"/>
              </a:rPr>
              <a:t>e.g</a:t>
            </a:r>
            <a:r>
              <a:rPr lang="en-US" b="0" i="0" u="none" strike="noStrike" dirty="0">
                <a:solidFill>
                  <a:srgbClr val="1F1F1F"/>
                </a:solidFill>
                <a:effectLst/>
                <a:latin typeface="American Typewriter" panose="02090604020004020304" pitchFamily="18" charset="77"/>
              </a:rPr>
              <a:t> toilet.</a:t>
            </a:r>
            <a:endParaRPr lang="en-AF" dirty="0">
              <a:latin typeface="American Typewriter" panose="02090604020004020304" pitchFamily="18" charset="77"/>
            </a:endParaRPr>
          </a:p>
        </p:txBody>
      </p:sp>
      <p:pic>
        <p:nvPicPr>
          <p:cNvPr id="5" name="Picture 4">
            <a:extLst>
              <a:ext uri="{FF2B5EF4-FFF2-40B4-BE49-F238E27FC236}">
                <a16:creationId xmlns:a16="http://schemas.microsoft.com/office/drawing/2014/main" id="{7C0258E1-FAE6-E4AE-4415-FA86005BCECC}"/>
              </a:ext>
            </a:extLst>
          </p:cNvPr>
          <p:cNvPicPr>
            <a:picLocks noChangeAspect="1"/>
          </p:cNvPicPr>
          <p:nvPr/>
        </p:nvPicPr>
        <p:blipFill>
          <a:blip r:embed="rId2"/>
          <a:stretch>
            <a:fillRect/>
          </a:stretch>
        </p:blipFill>
        <p:spPr>
          <a:xfrm>
            <a:off x="7519737" y="1031541"/>
            <a:ext cx="3958388" cy="2324100"/>
          </a:xfrm>
          <a:prstGeom prst="rect">
            <a:avLst/>
          </a:prstGeom>
        </p:spPr>
      </p:pic>
      <p:pic>
        <p:nvPicPr>
          <p:cNvPr id="6" name="Picture 5">
            <a:extLst>
              <a:ext uri="{FF2B5EF4-FFF2-40B4-BE49-F238E27FC236}">
                <a16:creationId xmlns:a16="http://schemas.microsoft.com/office/drawing/2014/main" id="{F5B9AAE6-4B2B-BDF3-382B-74925BD29BE0}"/>
              </a:ext>
            </a:extLst>
          </p:cNvPr>
          <p:cNvPicPr>
            <a:picLocks noChangeAspect="1"/>
          </p:cNvPicPr>
          <p:nvPr/>
        </p:nvPicPr>
        <p:blipFill>
          <a:blip r:embed="rId3"/>
          <a:stretch>
            <a:fillRect/>
          </a:stretch>
        </p:blipFill>
        <p:spPr>
          <a:xfrm>
            <a:off x="7435516" y="3755065"/>
            <a:ext cx="4042609" cy="2463800"/>
          </a:xfrm>
          <a:prstGeom prst="rect">
            <a:avLst/>
          </a:prstGeom>
        </p:spPr>
      </p:pic>
      <p:sp>
        <p:nvSpPr>
          <p:cNvPr id="4" name="Slide Number Placeholder 3">
            <a:extLst>
              <a:ext uri="{FF2B5EF4-FFF2-40B4-BE49-F238E27FC236}">
                <a16:creationId xmlns:a16="http://schemas.microsoft.com/office/drawing/2014/main" id="{30D3E2DF-1AFB-F172-CD7F-CC1A01A7549B}"/>
              </a:ext>
            </a:extLst>
          </p:cNvPr>
          <p:cNvSpPr>
            <a:spLocks noGrp="1"/>
          </p:cNvSpPr>
          <p:nvPr>
            <p:ph type="sldNum" sz="quarter" idx="12"/>
          </p:nvPr>
        </p:nvSpPr>
        <p:spPr/>
        <p:txBody>
          <a:bodyPr/>
          <a:lstStyle/>
          <a:p>
            <a:fld id="{E55267B4-430F-8C40-BE59-8FFFDF70D87A}" type="slidenum">
              <a:rPr lang="en-AF" smtClean="0"/>
              <a:t>51</a:t>
            </a:fld>
            <a:endParaRPr lang="en-AF"/>
          </a:p>
        </p:txBody>
      </p:sp>
    </p:spTree>
    <p:extLst>
      <p:ext uri="{BB962C8B-B14F-4D97-AF65-F5344CB8AC3E}">
        <p14:creationId xmlns:p14="http://schemas.microsoft.com/office/powerpoint/2010/main" val="4000313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FC4CB6-5791-8307-AEE9-B64A161D4C2B}"/>
              </a:ext>
            </a:extLst>
          </p:cNvPr>
          <p:cNvSpPr>
            <a:spLocks noGrp="1"/>
          </p:cNvSpPr>
          <p:nvPr>
            <p:ph idx="1"/>
          </p:nvPr>
        </p:nvSpPr>
        <p:spPr>
          <a:xfrm>
            <a:off x="252664" y="312822"/>
            <a:ext cx="7363326" cy="6340642"/>
          </a:xfrm>
        </p:spPr>
        <p:txBody>
          <a:bodyPr>
            <a:normAutofit fontScale="92500"/>
          </a:bodyPr>
          <a:lstStyle/>
          <a:p>
            <a:pPr algn="just">
              <a:buFont typeface="Apple Color Emoji" pitchFamily="2" charset="0"/>
              <a:buChar char="🌂"/>
            </a:pPr>
            <a:r>
              <a:rPr lang="en-US" dirty="0">
                <a:effectLst/>
                <a:latin typeface="American Typewriter" panose="02090604020004020304" pitchFamily="18" charset="77"/>
              </a:rPr>
              <a:t>Baggage and cargo placed in lockers shall not be of such size that they prevent latched doors from being closed securely.</a:t>
            </a:r>
          </a:p>
          <a:p>
            <a:pPr algn="just">
              <a:buFont typeface="Apple Color Emoji" pitchFamily="2" charset="0"/>
              <a:buChar char="🌂"/>
            </a:pPr>
            <a:endParaRPr lang="en-US" dirty="0">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Baggage and cargo shall not be placed where it can impede access to emergency equipment.</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Checks have to be made before take-off, before landing and whenever the fasten seat belts signs are illuminated or it is otherwise so ordered to ensure that baggage is stowed where it cannot impede evacuation from the aircraft or cause injury by falling or other movement, as may be appropriate to the phase of flight.</a:t>
            </a:r>
          </a:p>
          <a:p>
            <a:endParaRPr lang="en-US" dirty="0">
              <a:effectLst/>
              <a:latin typeface="Times" pitchFamily="2" charset="0"/>
            </a:endParaRPr>
          </a:p>
          <a:p>
            <a:endParaRPr lang="en-US" dirty="0">
              <a:effectLst/>
              <a:latin typeface="Times" pitchFamily="2" charset="0"/>
            </a:endParaRPr>
          </a:p>
          <a:p>
            <a:endParaRPr lang="en-AF" dirty="0"/>
          </a:p>
        </p:txBody>
      </p:sp>
      <p:pic>
        <p:nvPicPr>
          <p:cNvPr id="2" name="Picture 1">
            <a:extLst>
              <a:ext uri="{FF2B5EF4-FFF2-40B4-BE49-F238E27FC236}">
                <a16:creationId xmlns:a16="http://schemas.microsoft.com/office/drawing/2014/main" id="{74AE4F5F-E346-6149-2F79-64926BE99234}"/>
              </a:ext>
            </a:extLst>
          </p:cNvPr>
          <p:cNvPicPr>
            <a:picLocks noChangeAspect="1"/>
          </p:cNvPicPr>
          <p:nvPr/>
        </p:nvPicPr>
        <p:blipFill>
          <a:blip r:embed="rId2"/>
          <a:stretch>
            <a:fillRect/>
          </a:stretch>
        </p:blipFill>
        <p:spPr>
          <a:xfrm>
            <a:off x="7664116" y="438149"/>
            <a:ext cx="4275220" cy="2738187"/>
          </a:xfrm>
          <a:prstGeom prst="rect">
            <a:avLst/>
          </a:prstGeom>
        </p:spPr>
      </p:pic>
      <p:sp>
        <p:nvSpPr>
          <p:cNvPr id="6" name="Slide Number Placeholder 5">
            <a:extLst>
              <a:ext uri="{FF2B5EF4-FFF2-40B4-BE49-F238E27FC236}">
                <a16:creationId xmlns:a16="http://schemas.microsoft.com/office/drawing/2014/main" id="{64F8A890-C885-2030-7C87-B9E5A7F80F3D}"/>
              </a:ext>
            </a:extLst>
          </p:cNvPr>
          <p:cNvSpPr>
            <a:spLocks noGrp="1"/>
          </p:cNvSpPr>
          <p:nvPr>
            <p:ph type="sldNum" sz="quarter" idx="12"/>
          </p:nvPr>
        </p:nvSpPr>
        <p:spPr/>
        <p:txBody>
          <a:bodyPr/>
          <a:lstStyle/>
          <a:p>
            <a:fld id="{E55267B4-430F-8C40-BE59-8FFFDF70D87A}" type="slidenum">
              <a:rPr lang="en-AF" smtClean="0"/>
              <a:t>52</a:t>
            </a:fld>
            <a:endParaRPr lang="en-AF"/>
          </a:p>
        </p:txBody>
      </p:sp>
      <p:pic>
        <p:nvPicPr>
          <p:cNvPr id="5" name="Picture 4">
            <a:extLst>
              <a:ext uri="{FF2B5EF4-FFF2-40B4-BE49-F238E27FC236}">
                <a16:creationId xmlns:a16="http://schemas.microsoft.com/office/drawing/2014/main" id="{13480321-F2DC-6F50-42CB-D77F54C0A6AD}"/>
              </a:ext>
            </a:extLst>
          </p:cNvPr>
          <p:cNvPicPr>
            <a:picLocks noChangeAspect="1"/>
          </p:cNvPicPr>
          <p:nvPr/>
        </p:nvPicPr>
        <p:blipFill>
          <a:blip r:embed="rId3"/>
          <a:stretch>
            <a:fillRect/>
          </a:stretch>
        </p:blipFill>
        <p:spPr>
          <a:xfrm>
            <a:off x="7664116" y="3294855"/>
            <a:ext cx="4576010" cy="3124995"/>
          </a:xfrm>
          <a:prstGeom prst="rect">
            <a:avLst/>
          </a:prstGeom>
        </p:spPr>
      </p:pic>
    </p:spTree>
    <p:extLst>
      <p:ext uri="{BB962C8B-B14F-4D97-AF65-F5344CB8AC3E}">
        <p14:creationId xmlns:p14="http://schemas.microsoft.com/office/powerpoint/2010/main" val="2783734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12AEF-691B-15C3-346D-C1E81F26BA1C}"/>
              </a:ext>
            </a:extLst>
          </p:cNvPr>
          <p:cNvSpPr>
            <a:spLocks noGrp="1"/>
          </p:cNvSpPr>
          <p:nvPr>
            <p:ph type="title"/>
          </p:nvPr>
        </p:nvSpPr>
        <p:spPr>
          <a:xfrm>
            <a:off x="838200" y="365126"/>
            <a:ext cx="10515600" cy="862096"/>
          </a:xfrm>
        </p:spPr>
        <p:txBody>
          <a:bodyPr>
            <a:normAutofit fontScale="90000"/>
          </a:bodyPr>
          <a:lstStyle/>
          <a:p>
            <a:pPr algn="ctr"/>
            <a:br>
              <a:rPr lang="en-US" b="1" dirty="0">
                <a:effectLst/>
                <a:latin typeface="American Typewriter" panose="02090604020004020304" pitchFamily="18" charset="77"/>
              </a:rPr>
            </a:br>
            <a:r>
              <a:rPr lang="en-US" b="1" dirty="0">
                <a:effectLst/>
                <a:latin typeface="American Typewriter" panose="02090604020004020304" pitchFamily="18" charset="77"/>
              </a:rPr>
              <a:t>Passengers: </a:t>
            </a:r>
            <a:r>
              <a:rPr lang="en-US" i="1" dirty="0">
                <a:effectLst/>
                <a:latin typeface="American Typewriter" panose="02090604020004020304" pitchFamily="18" charset="77"/>
              </a:rPr>
              <a:t>Passenger seat belts</a:t>
            </a:r>
            <a:br>
              <a:rPr lang="en-US" dirty="0">
                <a:effectLst/>
                <a:latin typeface="Times" pitchFamily="2" charset="0"/>
              </a:rPr>
            </a:b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CB8C9511-6EF0-B9A7-5734-C0B3A7AA7AFD}"/>
              </a:ext>
            </a:extLst>
          </p:cNvPr>
          <p:cNvSpPr>
            <a:spLocks noGrp="1"/>
          </p:cNvSpPr>
          <p:nvPr>
            <p:ph idx="1"/>
          </p:nvPr>
        </p:nvSpPr>
        <p:spPr>
          <a:xfrm>
            <a:off x="577516" y="974558"/>
            <a:ext cx="7014410" cy="5518316"/>
          </a:xfrm>
        </p:spPr>
        <p:txBody>
          <a:bodyPr>
            <a:normAutofit fontScale="25000" lnSpcReduction="20000"/>
          </a:bodyPr>
          <a:lstStyle/>
          <a:p>
            <a:pPr marL="0" indent="0" algn="just">
              <a:lnSpc>
                <a:spcPct val="120000"/>
              </a:lnSpc>
              <a:buNone/>
            </a:pPr>
            <a:r>
              <a:rPr lang="en-US" b="1" dirty="0">
                <a:effectLst/>
                <a:latin typeface="Times" pitchFamily="2" charset="0"/>
              </a:rPr>
              <a:t>(</a:t>
            </a:r>
            <a:r>
              <a:rPr lang="en-US" sz="8600" b="1" dirty="0">
                <a:effectLst/>
                <a:latin typeface="American Typewriter" panose="02090604020004020304" pitchFamily="18" charset="77"/>
              </a:rPr>
              <a:t>1) </a:t>
            </a:r>
            <a:r>
              <a:rPr lang="en-US" sz="8600" dirty="0">
                <a:effectLst/>
                <a:latin typeface="American Typewriter" panose="02090604020004020304" pitchFamily="18" charset="77"/>
              </a:rPr>
              <a:t>A passenger occupying a seat or berth shall fasten his or her safety belt and keep it fastened while the sign is lighted or, in an </a:t>
            </a:r>
            <a:r>
              <a:rPr lang="en-US" sz="8600" b="1" dirty="0">
                <a:solidFill>
                  <a:srgbClr val="FF0000"/>
                </a:solidFill>
                <a:effectLst/>
                <a:latin typeface="American Typewriter" panose="02090604020004020304" pitchFamily="18" charset="77"/>
              </a:rPr>
              <a:t>aircraft not equipped with such a sign</a:t>
            </a:r>
            <a:r>
              <a:rPr lang="en-US" sz="8600" dirty="0">
                <a:effectLst/>
                <a:latin typeface="American Typewriter" panose="02090604020004020304" pitchFamily="18" charset="77"/>
              </a:rPr>
              <a:t>, whenever instructed.</a:t>
            </a:r>
          </a:p>
          <a:p>
            <a:pPr marL="0" indent="0" algn="just">
              <a:lnSpc>
                <a:spcPct val="120000"/>
              </a:lnSpc>
              <a:buNone/>
            </a:pPr>
            <a:endParaRPr lang="en-US" sz="8600" dirty="0">
              <a:effectLst/>
              <a:latin typeface="American Typewriter" panose="02090604020004020304" pitchFamily="18" charset="77"/>
            </a:endParaRPr>
          </a:p>
          <a:p>
            <a:pPr marL="0" indent="0" algn="just">
              <a:lnSpc>
                <a:spcPct val="120000"/>
              </a:lnSpc>
              <a:buNone/>
            </a:pPr>
            <a:r>
              <a:rPr lang="en-US" sz="8600" b="1" dirty="0">
                <a:effectLst/>
                <a:latin typeface="American Typewriter" panose="02090604020004020304" pitchFamily="18" charset="77"/>
              </a:rPr>
              <a:t>(2) </a:t>
            </a:r>
            <a:r>
              <a:rPr lang="en-US" sz="8600" dirty="0">
                <a:effectLst/>
                <a:latin typeface="American Typewriter" panose="02090604020004020304" pitchFamily="18" charset="77"/>
              </a:rPr>
              <a:t>A passenger safety belt shall not be used by more than one occupant during take- off and landing.</a:t>
            </a:r>
          </a:p>
          <a:p>
            <a:pPr marL="0" indent="0" algn="just">
              <a:lnSpc>
                <a:spcPct val="120000"/>
              </a:lnSpc>
              <a:buNone/>
            </a:pPr>
            <a:endParaRPr lang="en-US" sz="8600" dirty="0">
              <a:effectLst/>
              <a:latin typeface="American Typewriter" panose="02090604020004020304" pitchFamily="18" charset="77"/>
            </a:endParaRPr>
          </a:p>
          <a:p>
            <a:pPr marL="0" indent="0" algn="just">
              <a:lnSpc>
                <a:spcPct val="120000"/>
              </a:lnSpc>
              <a:buNone/>
            </a:pPr>
            <a:r>
              <a:rPr lang="en-US" sz="8600" b="1" dirty="0">
                <a:effectLst/>
                <a:latin typeface="American Typewriter" panose="02090604020004020304" pitchFamily="18" charset="77"/>
              </a:rPr>
              <a:t>(3) </a:t>
            </a:r>
            <a:r>
              <a:rPr lang="en-US" sz="8600" dirty="0">
                <a:effectLst/>
                <a:latin typeface="American Typewriter" panose="02090604020004020304" pitchFamily="18" charset="77"/>
              </a:rPr>
              <a:t>At each unoccupied seat, the safety belt and shoulder harness, where installed, shall be secured not to interfere with a crew member in the performance of his or her duties or with the rapid egress of occupants in an emergency.</a:t>
            </a:r>
          </a:p>
          <a:p>
            <a:pPr marL="0" indent="0" algn="just">
              <a:buNone/>
            </a:pPr>
            <a:endParaRPr lang="en-US" sz="8600" dirty="0">
              <a:effectLst/>
              <a:latin typeface="American Typewriter" panose="02090604020004020304" pitchFamily="18" charset="77"/>
            </a:endParaRPr>
          </a:p>
          <a:p>
            <a:pPr marL="0" indent="0" algn="just">
              <a:buNone/>
            </a:pPr>
            <a:endParaRPr lang="en-AF" dirty="0"/>
          </a:p>
        </p:txBody>
      </p:sp>
      <p:pic>
        <p:nvPicPr>
          <p:cNvPr id="6" name="Picture 5">
            <a:extLst>
              <a:ext uri="{FF2B5EF4-FFF2-40B4-BE49-F238E27FC236}">
                <a16:creationId xmlns:a16="http://schemas.microsoft.com/office/drawing/2014/main" id="{A671772A-AB49-32DB-BAE8-40B291E4D5C8}"/>
              </a:ext>
            </a:extLst>
          </p:cNvPr>
          <p:cNvPicPr>
            <a:picLocks noChangeAspect="1"/>
          </p:cNvPicPr>
          <p:nvPr/>
        </p:nvPicPr>
        <p:blipFill>
          <a:blip r:embed="rId2"/>
          <a:stretch>
            <a:fillRect/>
          </a:stretch>
        </p:blipFill>
        <p:spPr>
          <a:xfrm>
            <a:off x="7880684" y="3755021"/>
            <a:ext cx="3980113" cy="2324100"/>
          </a:xfrm>
          <a:prstGeom prst="rect">
            <a:avLst/>
          </a:prstGeom>
        </p:spPr>
      </p:pic>
      <p:pic>
        <p:nvPicPr>
          <p:cNvPr id="7" name="Picture 6">
            <a:extLst>
              <a:ext uri="{FF2B5EF4-FFF2-40B4-BE49-F238E27FC236}">
                <a16:creationId xmlns:a16="http://schemas.microsoft.com/office/drawing/2014/main" id="{C0C86306-B4CE-0E9B-4C28-77D9F34E9612}"/>
              </a:ext>
            </a:extLst>
          </p:cNvPr>
          <p:cNvPicPr>
            <a:picLocks noChangeAspect="1"/>
          </p:cNvPicPr>
          <p:nvPr/>
        </p:nvPicPr>
        <p:blipFill>
          <a:blip r:embed="rId3"/>
          <a:stretch>
            <a:fillRect/>
          </a:stretch>
        </p:blipFill>
        <p:spPr>
          <a:xfrm>
            <a:off x="7880684" y="796174"/>
            <a:ext cx="4107114" cy="2463800"/>
          </a:xfrm>
          <a:prstGeom prst="rect">
            <a:avLst/>
          </a:prstGeom>
        </p:spPr>
      </p:pic>
      <p:sp>
        <p:nvSpPr>
          <p:cNvPr id="5" name="Slide Number Placeholder 4">
            <a:extLst>
              <a:ext uri="{FF2B5EF4-FFF2-40B4-BE49-F238E27FC236}">
                <a16:creationId xmlns:a16="http://schemas.microsoft.com/office/drawing/2014/main" id="{0E6683C3-2DF1-0B51-2250-B2F82284A0CD}"/>
              </a:ext>
            </a:extLst>
          </p:cNvPr>
          <p:cNvSpPr>
            <a:spLocks noGrp="1"/>
          </p:cNvSpPr>
          <p:nvPr>
            <p:ph type="sldNum" sz="quarter" idx="12"/>
          </p:nvPr>
        </p:nvSpPr>
        <p:spPr/>
        <p:txBody>
          <a:bodyPr/>
          <a:lstStyle/>
          <a:p>
            <a:fld id="{E55267B4-430F-8C40-BE59-8FFFDF70D87A}" type="slidenum">
              <a:rPr lang="en-AF" smtClean="0"/>
              <a:t>53</a:t>
            </a:fld>
            <a:endParaRPr lang="en-AF"/>
          </a:p>
        </p:txBody>
      </p:sp>
    </p:spTree>
    <p:extLst>
      <p:ext uri="{BB962C8B-B14F-4D97-AF65-F5344CB8AC3E}">
        <p14:creationId xmlns:p14="http://schemas.microsoft.com/office/powerpoint/2010/main" val="909093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A87C-ABF8-EDAC-7EA2-1A9250C85D27}"/>
              </a:ext>
            </a:extLst>
          </p:cNvPr>
          <p:cNvSpPr>
            <a:spLocks noGrp="1"/>
          </p:cNvSpPr>
          <p:nvPr>
            <p:ph type="title"/>
          </p:nvPr>
        </p:nvSpPr>
        <p:spPr>
          <a:xfrm>
            <a:off x="838200" y="365125"/>
            <a:ext cx="10062411" cy="1325563"/>
          </a:xfrm>
        </p:spPr>
        <p:txBody>
          <a:bodyPr/>
          <a:lstStyle/>
          <a:p>
            <a:pPr algn="just"/>
            <a:r>
              <a:rPr lang="en-AF" b="1" i="1" dirty="0">
                <a:latin typeface="American Typewriter" panose="02090604020004020304" pitchFamily="18" charset="77"/>
              </a:rPr>
              <a:t>Passenger seat belt discussion continuation</a:t>
            </a:r>
          </a:p>
        </p:txBody>
      </p:sp>
      <p:sp>
        <p:nvSpPr>
          <p:cNvPr id="3" name="Content Placeholder 2">
            <a:extLst>
              <a:ext uri="{FF2B5EF4-FFF2-40B4-BE49-F238E27FC236}">
                <a16:creationId xmlns:a16="http://schemas.microsoft.com/office/drawing/2014/main" id="{8E7786E1-CEFC-0760-61C1-1C8EC735E91B}"/>
              </a:ext>
            </a:extLst>
          </p:cNvPr>
          <p:cNvSpPr>
            <a:spLocks noGrp="1"/>
          </p:cNvSpPr>
          <p:nvPr>
            <p:ph idx="1"/>
          </p:nvPr>
        </p:nvSpPr>
        <p:spPr>
          <a:xfrm>
            <a:off x="541422" y="1825625"/>
            <a:ext cx="7375357" cy="4667250"/>
          </a:xfrm>
        </p:spPr>
        <p:txBody>
          <a:bodyPr/>
          <a:lstStyle/>
          <a:p>
            <a:pPr marL="0" indent="0" algn="just">
              <a:buNone/>
            </a:pPr>
            <a:r>
              <a:rPr lang="en-US" sz="2800" b="1" dirty="0">
                <a:effectLst/>
                <a:latin typeface="American Typewriter" panose="02090604020004020304" pitchFamily="18" charset="77"/>
              </a:rPr>
              <a:t>(4) </a:t>
            </a:r>
            <a:r>
              <a:rPr lang="en-US" sz="2800" dirty="0">
                <a:effectLst/>
                <a:latin typeface="American Typewriter" panose="02090604020004020304" pitchFamily="18" charset="77"/>
              </a:rPr>
              <a:t>A person who is below two years of age may be held by an adult who is occupying a seat or berth.</a:t>
            </a:r>
          </a:p>
          <a:p>
            <a:pPr marL="0" indent="0" algn="just">
              <a:buNone/>
            </a:pPr>
            <a:endParaRPr lang="en-US" sz="2800" dirty="0">
              <a:effectLst/>
              <a:latin typeface="American Typewriter" panose="02090604020004020304" pitchFamily="18" charset="77"/>
            </a:endParaRPr>
          </a:p>
          <a:p>
            <a:pPr marL="0" indent="0" algn="just">
              <a:buNone/>
            </a:pPr>
            <a:r>
              <a:rPr lang="en-US" sz="2800" b="1" dirty="0">
                <a:effectLst/>
                <a:latin typeface="American Typewriter" panose="02090604020004020304" pitchFamily="18" charset="77"/>
              </a:rPr>
              <a:t>(5) </a:t>
            </a:r>
            <a:r>
              <a:rPr lang="en-US" sz="2800" dirty="0">
                <a:effectLst/>
                <a:latin typeface="American Typewriter" panose="02090604020004020304" pitchFamily="18" charset="77"/>
              </a:rPr>
              <a:t>A berth, such as a multiple lounge or divan seat, may be occupied by two persons provided it is equipped with an approved safety belt for each person and is used during </a:t>
            </a:r>
            <a:r>
              <a:rPr lang="en-US" sz="2800" dirty="0" err="1">
                <a:effectLst/>
                <a:latin typeface="American Typewriter" panose="02090604020004020304" pitchFamily="18" charset="77"/>
              </a:rPr>
              <a:t>en</a:t>
            </a:r>
            <a:r>
              <a:rPr lang="en-US" sz="2800" dirty="0">
                <a:effectLst/>
                <a:latin typeface="American Typewriter" panose="02090604020004020304" pitchFamily="18" charset="77"/>
              </a:rPr>
              <a:t> route flight only.</a:t>
            </a:r>
          </a:p>
          <a:p>
            <a:endParaRPr lang="en-AF" dirty="0"/>
          </a:p>
        </p:txBody>
      </p:sp>
      <p:pic>
        <p:nvPicPr>
          <p:cNvPr id="4" name="Picture 3">
            <a:extLst>
              <a:ext uri="{FF2B5EF4-FFF2-40B4-BE49-F238E27FC236}">
                <a16:creationId xmlns:a16="http://schemas.microsoft.com/office/drawing/2014/main" id="{146FC06B-653B-16D8-FAF3-744984D00ABF}"/>
              </a:ext>
            </a:extLst>
          </p:cNvPr>
          <p:cNvPicPr>
            <a:picLocks noChangeAspect="1"/>
          </p:cNvPicPr>
          <p:nvPr/>
        </p:nvPicPr>
        <p:blipFill>
          <a:blip r:embed="rId2"/>
          <a:stretch>
            <a:fillRect/>
          </a:stretch>
        </p:blipFill>
        <p:spPr>
          <a:xfrm>
            <a:off x="7916779" y="1245521"/>
            <a:ext cx="4054642" cy="2544428"/>
          </a:xfrm>
          <a:prstGeom prst="rect">
            <a:avLst/>
          </a:prstGeom>
        </p:spPr>
      </p:pic>
      <p:pic>
        <p:nvPicPr>
          <p:cNvPr id="5" name="Picture 4">
            <a:extLst>
              <a:ext uri="{FF2B5EF4-FFF2-40B4-BE49-F238E27FC236}">
                <a16:creationId xmlns:a16="http://schemas.microsoft.com/office/drawing/2014/main" id="{D643096F-B19A-FA7C-BBE7-8EE6C31E147D}"/>
              </a:ext>
            </a:extLst>
          </p:cNvPr>
          <p:cNvPicPr>
            <a:picLocks noChangeAspect="1"/>
          </p:cNvPicPr>
          <p:nvPr/>
        </p:nvPicPr>
        <p:blipFill>
          <a:blip r:embed="rId3"/>
          <a:stretch>
            <a:fillRect/>
          </a:stretch>
        </p:blipFill>
        <p:spPr>
          <a:xfrm>
            <a:off x="8015177" y="3948447"/>
            <a:ext cx="3956244" cy="2544428"/>
          </a:xfrm>
          <a:prstGeom prst="rect">
            <a:avLst/>
          </a:prstGeom>
        </p:spPr>
      </p:pic>
      <p:sp>
        <p:nvSpPr>
          <p:cNvPr id="7" name="Slide Number Placeholder 6">
            <a:extLst>
              <a:ext uri="{FF2B5EF4-FFF2-40B4-BE49-F238E27FC236}">
                <a16:creationId xmlns:a16="http://schemas.microsoft.com/office/drawing/2014/main" id="{D7264AD2-17EE-6F33-FDE5-10B465282C80}"/>
              </a:ext>
            </a:extLst>
          </p:cNvPr>
          <p:cNvSpPr>
            <a:spLocks noGrp="1"/>
          </p:cNvSpPr>
          <p:nvPr>
            <p:ph type="sldNum" sz="quarter" idx="12"/>
          </p:nvPr>
        </p:nvSpPr>
        <p:spPr/>
        <p:txBody>
          <a:bodyPr/>
          <a:lstStyle/>
          <a:p>
            <a:fld id="{E55267B4-430F-8C40-BE59-8FFFDF70D87A}" type="slidenum">
              <a:rPr lang="en-AF" smtClean="0"/>
              <a:t>54</a:t>
            </a:fld>
            <a:endParaRPr lang="en-AF"/>
          </a:p>
        </p:txBody>
      </p:sp>
    </p:spTree>
    <p:extLst>
      <p:ext uri="{BB962C8B-B14F-4D97-AF65-F5344CB8AC3E}">
        <p14:creationId xmlns:p14="http://schemas.microsoft.com/office/powerpoint/2010/main" val="30921950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6FA77-DE45-C8CC-E987-FE97355048AF}"/>
              </a:ext>
            </a:extLst>
          </p:cNvPr>
          <p:cNvSpPr>
            <a:spLocks noGrp="1"/>
          </p:cNvSpPr>
          <p:nvPr>
            <p:ph type="title"/>
          </p:nvPr>
        </p:nvSpPr>
        <p:spPr/>
        <p:txBody>
          <a:bodyPr/>
          <a:lstStyle/>
          <a:p>
            <a:pPr algn="ctr"/>
            <a:r>
              <a:rPr lang="en-US" b="1" dirty="0">
                <a:effectLst/>
                <a:latin typeface="American Typewriter" panose="02090604020004020304" pitchFamily="18" charset="77"/>
              </a:rPr>
              <a:t>Unacceptable conduct</a:t>
            </a:r>
            <a:br>
              <a:rPr lang="en-US" b="1" dirty="0">
                <a:effectLst/>
                <a:latin typeface="American Typewriter" panose="02090604020004020304" pitchFamily="18" charset="77"/>
              </a:rPr>
            </a:b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F60EEEBC-A1F0-E110-1FFA-50C394077D97}"/>
              </a:ext>
            </a:extLst>
          </p:cNvPr>
          <p:cNvSpPr>
            <a:spLocks noGrp="1"/>
          </p:cNvSpPr>
          <p:nvPr>
            <p:ph idx="1"/>
          </p:nvPr>
        </p:nvSpPr>
        <p:spPr>
          <a:xfrm>
            <a:off x="240323" y="1027906"/>
            <a:ext cx="6957646" cy="5693569"/>
          </a:xfrm>
        </p:spPr>
        <p:txBody>
          <a:bodyPr>
            <a:normAutofit fontScale="85000" lnSpcReduction="20000"/>
          </a:bodyPr>
          <a:lstStyle/>
          <a:p>
            <a:pPr marL="0" indent="0" algn="just">
              <a:buNone/>
            </a:pPr>
            <a:r>
              <a:rPr lang="en-US" sz="2600" dirty="0">
                <a:effectLst/>
                <a:latin typeface="Bookman Old Style" panose="02050604050505020204" pitchFamily="18" charset="0"/>
              </a:rPr>
              <a:t>a</a:t>
            </a:r>
            <a:r>
              <a:rPr lang="en-US" sz="2600" dirty="0">
                <a:effectLst/>
                <a:latin typeface="American Typewriter" panose="02090604020004020304" pitchFamily="18" charset="77"/>
              </a:rPr>
              <a:t>) Interfering with a crew member in the performance of his or her duties</a:t>
            </a:r>
          </a:p>
          <a:p>
            <a:pPr marL="0" indent="0" algn="just">
              <a:buNone/>
            </a:pPr>
            <a:endParaRPr lang="en-US" sz="2600" dirty="0">
              <a:effectLst/>
              <a:latin typeface="American Typewriter" panose="02090604020004020304" pitchFamily="18" charset="77"/>
            </a:endParaRPr>
          </a:p>
          <a:p>
            <a:pPr marL="0" indent="0" algn="just">
              <a:buNone/>
            </a:pPr>
            <a:r>
              <a:rPr lang="en-US" sz="2600" dirty="0">
                <a:effectLst/>
                <a:latin typeface="American Typewriter" panose="02090604020004020304" pitchFamily="18" charset="77"/>
              </a:rPr>
              <a:t>(b) A passenger refusing to fasten his or her seat belt and keeping it fastened while the seat belt sign is lighted.</a:t>
            </a:r>
          </a:p>
          <a:p>
            <a:pPr marL="0" indent="0" algn="just">
              <a:buNone/>
            </a:pPr>
            <a:endParaRPr lang="en-US" sz="2600" dirty="0">
              <a:effectLst/>
              <a:latin typeface="American Typewriter" panose="02090604020004020304" pitchFamily="18" charset="77"/>
            </a:endParaRPr>
          </a:p>
          <a:p>
            <a:pPr marL="0" indent="0" algn="just">
              <a:buNone/>
            </a:pPr>
            <a:r>
              <a:rPr lang="en-US" sz="2600" dirty="0">
                <a:effectLst/>
                <a:latin typeface="American Typewriter" panose="02090604020004020304" pitchFamily="18" charset="77"/>
              </a:rPr>
              <a:t>(c) Willfully, recklessly or negligently acting in a way that:</a:t>
            </a:r>
          </a:p>
          <a:p>
            <a:pPr marL="0" indent="0" algn="just">
              <a:buNone/>
            </a:pPr>
            <a:endParaRPr lang="en-US" sz="2600" dirty="0">
              <a:effectLst/>
              <a:latin typeface="American Typewriter" panose="02090604020004020304" pitchFamily="18" charset="77"/>
            </a:endParaRPr>
          </a:p>
          <a:p>
            <a:pPr marL="0" indent="0" algn="just">
              <a:buNone/>
            </a:pPr>
            <a:r>
              <a:rPr lang="en-US" sz="2600" dirty="0">
                <a:effectLst/>
                <a:latin typeface="American Typewriter" panose="02090604020004020304" pitchFamily="18" charset="77"/>
              </a:rPr>
              <a:t>(</a:t>
            </a:r>
            <a:r>
              <a:rPr lang="en-US" sz="2600" dirty="0" err="1">
                <a:effectLst/>
                <a:latin typeface="American Typewriter" panose="02090604020004020304" pitchFamily="18" charset="77"/>
              </a:rPr>
              <a:t>i</a:t>
            </a:r>
            <a:r>
              <a:rPr lang="en-US" sz="2600" dirty="0">
                <a:effectLst/>
                <a:latin typeface="American Typewriter" panose="02090604020004020304" pitchFamily="18" charset="77"/>
              </a:rPr>
              <a:t>)  </a:t>
            </a:r>
            <a:r>
              <a:rPr lang="en-US" sz="2600" i="1" dirty="0">
                <a:effectLst/>
                <a:latin typeface="American Typewriter" panose="02090604020004020304" pitchFamily="18" charset="77"/>
              </a:rPr>
              <a:t>endangers an aircraft or persons and property therein</a:t>
            </a:r>
          </a:p>
          <a:p>
            <a:pPr marL="0" indent="0" algn="just">
              <a:buNone/>
            </a:pPr>
            <a:r>
              <a:rPr lang="en-US" sz="2600" i="1" dirty="0">
                <a:effectLst/>
                <a:latin typeface="American Typewriter" panose="02090604020004020304" pitchFamily="18" charset="77"/>
              </a:rPr>
              <a:t>(ii)  causes or permits an </a:t>
            </a:r>
            <a:r>
              <a:rPr lang="en-US" sz="2600" i="1" dirty="0" err="1">
                <a:effectLst/>
                <a:latin typeface="American Typewriter" panose="02090604020004020304" pitchFamily="18" charset="77"/>
              </a:rPr>
              <a:t>aeroplane</a:t>
            </a:r>
            <a:r>
              <a:rPr lang="en-US" sz="2600" i="1" dirty="0">
                <a:effectLst/>
                <a:latin typeface="American Typewriter" panose="02090604020004020304" pitchFamily="18" charset="77"/>
              </a:rPr>
              <a:t> to endanger any person or property</a:t>
            </a:r>
          </a:p>
          <a:p>
            <a:pPr marL="0" indent="0" algn="just">
              <a:buNone/>
            </a:pPr>
            <a:endParaRPr lang="en-US" sz="2600" dirty="0">
              <a:latin typeface="American Typewriter" panose="02090604020004020304" pitchFamily="18" charset="77"/>
            </a:endParaRPr>
          </a:p>
          <a:p>
            <a:pPr marL="0" indent="0" algn="just">
              <a:buNone/>
            </a:pPr>
            <a:r>
              <a:rPr lang="en-US" sz="2600" dirty="0">
                <a:effectLst/>
                <a:latin typeface="American Typewriter" panose="02090604020004020304" pitchFamily="18" charset="77"/>
              </a:rPr>
              <a:t>(d) A passenger secreting  himself or herself nor secreting cargo on board an aircraft </a:t>
            </a:r>
            <a:r>
              <a:rPr lang="en-US" sz="2600" dirty="0" err="1">
                <a:effectLst/>
                <a:latin typeface="American Typewriter" panose="02090604020004020304" pitchFamily="18" charset="77"/>
              </a:rPr>
              <a:t>e.g</a:t>
            </a:r>
            <a:r>
              <a:rPr lang="en-US" sz="2600" dirty="0">
                <a:effectLst/>
                <a:latin typeface="American Typewriter" panose="02090604020004020304" pitchFamily="18" charset="77"/>
              </a:rPr>
              <a:t> hiding in </a:t>
            </a:r>
            <a:r>
              <a:rPr lang="en-GB" sz="2200" b="0" i="0" u="none" strike="noStrike" dirty="0">
                <a:solidFill>
                  <a:srgbClr val="0C0C0C"/>
                </a:solidFill>
                <a:effectLst/>
                <a:latin typeface="American Typewriter" panose="02090604020004020304" pitchFamily="18" charset="77"/>
              </a:rPr>
              <a:t>Crew Rest Compartments</a:t>
            </a:r>
            <a:r>
              <a:rPr lang="en-US" sz="2600" dirty="0">
                <a:effectLst/>
                <a:latin typeface="American Typewriter" panose="02090604020004020304" pitchFamily="18" charset="77"/>
              </a:rPr>
              <a:t>.</a:t>
            </a:r>
          </a:p>
          <a:p>
            <a:endParaRPr lang="en-AF" dirty="0"/>
          </a:p>
        </p:txBody>
      </p:sp>
      <p:pic>
        <p:nvPicPr>
          <p:cNvPr id="4" name="Picture 3">
            <a:extLst>
              <a:ext uri="{FF2B5EF4-FFF2-40B4-BE49-F238E27FC236}">
                <a16:creationId xmlns:a16="http://schemas.microsoft.com/office/drawing/2014/main" id="{88950BA8-B4A6-8E78-74D1-F50AF28C6B57}"/>
              </a:ext>
            </a:extLst>
          </p:cNvPr>
          <p:cNvPicPr>
            <a:picLocks noChangeAspect="1"/>
          </p:cNvPicPr>
          <p:nvPr/>
        </p:nvPicPr>
        <p:blipFill>
          <a:blip r:embed="rId2"/>
          <a:stretch>
            <a:fillRect/>
          </a:stretch>
        </p:blipFill>
        <p:spPr>
          <a:xfrm>
            <a:off x="7795846" y="1027906"/>
            <a:ext cx="3839216" cy="2078709"/>
          </a:xfrm>
          <a:prstGeom prst="rect">
            <a:avLst/>
          </a:prstGeom>
        </p:spPr>
      </p:pic>
      <p:pic>
        <p:nvPicPr>
          <p:cNvPr id="5" name="Picture 4">
            <a:extLst>
              <a:ext uri="{FF2B5EF4-FFF2-40B4-BE49-F238E27FC236}">
                <a16:creationId xmlns:a16="http://schemas.microsoft.com/office/drawing/2014/main" id="{A5F9A8E5-7FAA-5443-ED29-169967BD6DD9}"/>
              </a:ext>
            </a:extLst>
          </p:cNvPr>
          <p:cNvPicPr>
            <a:picLocks noChangeAspect="1"/>
          </p:cNvPicPr>
          <p:nvPr/>
        </p:nvPicPr>
        <p:blipFill>
          <a:blip r:embed="rId3"/>
          <a:stretch>
            <a:fillRect/>
          </a:stretch>
        </p:blipFill>
        <p:spPr>
          <a:xfrm>
            <a:off x="7663871" y="3236505"/>
            <a:ext cx="3971191" cy="2078709"/>
          </a:xfrm>
          <a:prstGeom prst="rect">
            <a:avLst/>
          </a:prstGeom>
        </p:spPr>
      </p:pic>
      <p:sp>
        <p:nvSpPr>
          <p:cNvPr id="7" name="Slide Number Placeholder 6">
            <a:extLst>
              <a:ext uri="{FF2B5EF4-FFF2-40B4-BE49-F238E27FC236}">
                <a16:creationId xmlns:a16="http://schemas.microsoft.com/office/drawing/2014/main" id="{7D939C68-634F-00EF-0E21-E7D842697137}"/>
              </a:ext>
            </a:extLst>
          </p:cNvPr>
          <p:cNvSpPr>
            <a:spLocks noGrp="1"/>
          </p:cNvSpPr>
          <p:nvPr>
            <p:ph type="sldNum" sz="quarter" idx="12"/>
          </p:nvPr>
        </p:nvSpPr>
        <p:spPr/>
        <p:txBody>
          <a:bodyPr/>
          <a:lstStyle/>
          <a:p>
            <a:fld id="{E55267B4-430F-8C40-BE59-8FFFDF70D87A}" type="slidenum">
              <a:rPr lang="en-AF" smtClean="0"/>
              <a:t>55</a:t>
            </a:fld>
            <a:endParaRPr lang="en-AF"/>
          </a:p>
        </p:txBody>
      </p:sp>
    </p:spTree>
    <p:extLst>
      <p:ext uri="{BB962C8B-B14F-4D97-AF65-F5344CB8AC3E}">
        <p14:creationId xmlns:p14="http://schemas.microsoft.com/office/powerpoint/2010/main" val="26935672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E1F550-EB6F-B22F-B294-86137DEA6421}"/>
              </a:ext>
            </a:extLst>
          </p:cNvPr>
          <p:cNvSpPr>
            <a:spLocks noGrp="1"/>
          </p:cNvSpPr>
          <p:nvPr>
            <p:ph idx="1"/>
          </p:nvPr>
        </p:nvSpPr>
        <p:spPr>
          <a:xfrm>
            <a:off x="332874" y="493295"/>
            <a:ext cx="6825916" cy="5575384"/>
          </a:xfrm>
        </p:spPr>
        <p:txBody>
          <a:bodyPr>
            <a:normAutofit fontScale="85000" lnSpcReduction="20000"/>
          </a:bodyPr>
          <a:lstStyle/>
          <a:p>
            <a:pPr marL="0" indent="0" algn="just">
              <a:lnSpc>
                <a:spcPct val="150000"/>
              </a:lnSpc>
              <a:buNone/>
            </a:pPr>
            <a:r>
              <a:rPr lang="en-US" dirty="0">
                <a:effectLst/>
                <a:latin typeface="American Typewriter" panose="02090604020004020304" pitchFamily="18" charset="77"/>
              </a:rPr>
              <a:t>(e) Smoking while the no-smoking sign is lighted</a:t>
            </a:r>
          </a:p>
          <a:p>
            <a:pPr marL="0" indent="0" algn="just">
              <a:lnSpc>
                <a:spcPct val="150000"/>
              </a:lnSpc>
              <a:buNone/>
            </a:pPr>
            <a:r>
              <a:rPr lang="en-US" dirty="0">
                <a:effectLst/>
                <a:latin typeface="American Typewriter" panose="02090604020004020304" pitchFamily="18" charset="77"/>
              </a:rPr>
              <a:t>(f) </a:t>
            </a:r>
            <a:r>
              <a:rPr lang="en-US" dirty="0">
                <a:latin typeface="American Typewriter" panose="02090604020004020304" pitchFamily="18" charset="77"/>
              </a:rPr>
              <a:t>S</a:t>
            </a:r>
            <a:r>
              <a:rPr lang="en-US" dirty="0">
                <a:effectLst/>
                <a:latin typeface="American Typewriter" panose="02090604020004020304" pitchFamily="18" charset="77"/>
              </a:rPr>
              <a:t>moking in any aircraft lavatory</a:t>
            </a:r>
          </a:p>
          <a:p>
            <a:pPr marL="0" indent="0" algn="just">
              <a:lnSpc>
                <a:spcPct val="120000"/>
              </a:lnSpc>
              <a:buNone/>
            </a:pPr>
            <a:r>
              <a:rPr lang="en-US" dirty="0">
                <a:effectLst/>
                <a:latin typeface="American Typewriter" panose="02090604020004020304" pitchFamily="18" charset="77"/>
              </a:rPr>
              <a:t>(g) </a:t>
            </a:r>
            <a:r>
              <a:rPr lang="en-US" dirty="0">
                <a:latin typeface="American Typewriter" panose="02090604020004020304" pitchFamily="18" charset="77"/>
              </a:rPr>
              <a:t>T</a:t>
            </a:r>
            <a:r>
              <a:rPr lang="en-US" dirty="0">
                <a:effectLst/>
                <a:latin typeface="American Typewriter" panose="02090604020004020304" pitchFamily="18" charset="77"/>
              </a:rPr>
              <a:t>ampering with, disabling or destroying any smoke detector installed in any aircraft lavatory</a:t>
            </a:r>
          </a:p>
          <a:p>
            <a:pPr marL="0" indent="0" algn="just">
              <a:lnSpc>
                <a:spcPct val="100000"/>
              </a:lnSpc>
              <a:buNone/>
            </a:pPr>
            <a:r>
              <a:rPr lang="en-US" dirty="0">
                <a:effectLst/>
                <a:latin typeface="American Typewriter" panose="02090604020004020304" pitchFamily="18" charset="77"/>
              </a:rPr>
              <a:t>(h) </a:t>
            </a:r>
            <a:r>
              <a:rPr lang="en-US" dirty="0" err="1">
                <a:latin typeface="American Typewriter" panose="02090604020004020304" pitchFamily="18" charset="77"/>
              </a:rPr>
              <a:t>W</a:t>
            </a:r>
            <a:r>
              <a:rPr lang="en-US" dirty="0" err="1">
                <a:effectLst/>
                <a:latin typeface="American Typewriter" panose="02090604020004020304" pitchFamily="18" charset="77"/>
              </a:rPr>
              <a:t>illingfully</a:t>
            </a:r>
            <a:r>
              <a:rPr lang="en-US" dirty="0">
                <a:effectLst/>
                <a:latin typeface="American Typewriter" panose="02090604020004020304" pitchFamily="18" charset="77"/>
              </a:rPr>
              <a:t>, recklessly or negligently imperil the safety of an aircraft or any person on board, whether </a:t>
            </a:r>
            <a:r>
              <a:rPr lang="en-US" b="1" dirty="0">
                <a:solidFill>
                  <a:srgbClr val="0070C0"/>
                </a:solidFill>
                <a:effectLst/>
                <a:latin typeface="American Typewriter" panose="02090604020004020304" pitchFamily="18" charset="77"/>
              </a:rPr>
              <a:t>by interference with any crew member </a:t>
            </a:r>
            <a:r>
              <a:rPr lang="en-US" b="1" dirty="0" err="1">
                <a:solidFill>
                  <a:srgbClr val="0070C0"/>
                </a:solidFill>
                <a:effectLst/>
                <a:latin typeface="American Typewriter" panose="02090604020004020304" pitchFamily="18" charset="77"/>
              </a:rPr>
              <a:t>e.g</a:t>
            </a:r>
            <a:r>
              <a:rPr lang="en-US" b="1" dirty="0">
                <a:solidFill>
                  <a:srgbClr val="0070C0"/>
                </a:solidFill>
                <a:effectLst/>
                <a:latin typeface="American Typewriter" panose="02090604020004020304" pitchFamily="18" charset="77"/>
              </a:rPr>
              <a:t> pilot in command</a:t>
            </a:r>
            <a:r>
              <a:rPr lang="en-US" dirty="0">
                <a:effectLst/>
                <a:latin typeface="American Typewriter" panose="02090604020004020304" pitchFamily="18" charset="77"/>
              </a:rPr>
              <a:t>, or by </a:t>
            </a:r>
            <a:r>
              <a:rPr lang="en-US" b="1" dirty="0">
                <a:solidFill>
                  <a:srgbClr val="FF0000"/>
                </a:solidFill>
                <a:effectLst/>
                <a:latin typeface="American Typewriter" panose="02090604020004020304" pitchFamily="18" charset="77"/>
              </a:rPr>
              <a:t>tampering with the aircraft </a:t>
            </a:r>
            <a:r>
              <a:rPr lang="en-US" b="1" dirty="0" err="1">
                <a:solidFill>
                  <a:srgbClr val="FF0000"/>
                </a:solidFill>
                <a:effectLst/>
                <a:latin typeface="American Typewriter" panose="02090604020004020304" pitchFamily="18" charset="77"/>
              </a:rPr>
              <a:t>e.g</a:t>
            </a:r>
            <a:r>
              <a:rPr lang="en-US" b="1" dirty="0">
                <a:solidFill>
                  <a:srgbClr val="FF0000"/>
                </a:solidFill>
                <a:effectLst/>
                <a:latin typeface="American Typewriter" panose="02090604020004020304" pitchFamily="18" charset="77"/>
              </a:rPr>
              <a:t> emergency doors and smoke detectors </a:t>
            </a:r>
            <a:r>
              <a:rPr lang="en-US" dirty="0">
                <a:effectLst/>
                <a:latin typeface="American Typewriter" panose="02090604020004020304" pitchFamily="18" charset="77"/>
              </a:rPr>
              <a:t>or </a:t>
            </a:r>
            <a:r>
              <a:rPr lang="en-US" b="1" dirty="0">
                <a:solidFill>
                  <a:srgbClr val="FF0000"/>
                </a:solidFill>
                <a:effectLst/>
                <a:latin typeface="American Typewriter" panose="02090604020004020304" pitchFamily="18" charset="77"/>
              </a:rPr>
              <a:t>its equipment,</a:t>
            </a:r>
            <a:r>
              <a:rPr lang="en-US" dirty="0">
                <a:effectLst/>
                <a:latin typeface="American Typewriter" panose="02090604020004020304" pitchFamily="18" charset="77"/>
              </a:rPr>
              <a:t> or </a:t>
            </a:r>
            <a:r>
              <a:rPr lang="en-US" b="1" dirty="0">
                <a:solidFill>
                  <a:srgbClr val="00B050"/>
                </a:solidFill>
                <a:effectLst/>
                <a:latin typeface="American Typewriter" panose="02090604020004020304" pitchFamily="18" charset="77"/>
              </a:rPr>
              <a:t>by disorderly conduct by any other means</a:t>
            </a:r>
            <a:r>
              <a:rPr lang="en-US" dirty="0">
                <a:effectLst/>
                <a:latin typeface="American Typewriter" panose="02090604020004020304" pitchFamily="18" charset="77"/>
              </a:rPr>
              <a:t>.</a:t>
            </a:r>
          </a:p>
          <a:p>
            <a:endParaRPr lang="en-AF" dirty="0"/>
          </a:p>
        </p:txBody>
      </p:sp>
      <p:pic>
        <p:nvPicPr>
          <p:cNvPr id="5" name="Picture 4">
            <a:extLst>
              <a:ext uri="{FF2B5EF4-FFF2-40B4-BE49-F238E27FC236}">
                <a16:creationId xmlns:a16="http://schemas.microsoft.com/office/drawing/2014/main" id="{10A37BFE-B400-0A21-6EF2-82C68CB39F57}"/>
              </a:ext>
            </a:extLst>
          </p:cNvPr>
          <p:cNvPicPr>
            <a:picLocks noChangeAspect="1"/>
          </p:cNvPicPr>
          <p:nvPr/>
        </p:nvPicPr>
        <p:blipFill>
          <a:blip r:embed="rId2"/>
          <a:stretch>
            <a:fillRect/>
          </a:stretch>
        </p:blipFill>
        <p:spPr>
          <a:xfrm>
            <a:off x="7700210" y="789321"/>
            <a:ext cx="3952039" cy="2779379"/>
          </a:xfrm>
          <a:prstGeom prst="rect">
            <a:avLst/>
          </a:prstGeom>
        </p:spPr>
      </p:pic>
      <p:pic>
        <p:nvPicPr>
          <p:cNvPr id="6" name="Picture 5">
            <a:extLst>
              <a:ext uri="{FF2B5EF4-FFF2-40B4-BE49-F238E27FC236}">
                <a16:creationId xmlns:a16="http://schemas.microsoft.com/office/drawing/2014/main" id="{C7778F76-C997-C703-4C45-7D124433D908}"/>
              </a:ext>
            </a:extLst>
          </p:cNvPr>
          <p:cNvPicPr>
            <a:picLocks noChangeAspect="1"/>
          </p:cNvPicPr>
          <p:nvPr/>
        </p:nvPicPr>
        <p:blipFill>
          <a:blip r:embed="rId3"/>
          <a:stretch>
            <a:fillRect/>
          </a:stretch>
        </p:blipFill>
        <p:spPr>
          <a:xfrm>
            <a:off x="7700210" y="3871579"/>
            <a:ext cx="3695700" cy="2197100"/>
          </a:xfrm>
          <a:prstGeom prst="rect">
            <a:avLst/>
          </a:prstGeom>
        </p:spPr>
      </p:pic>
      <p:sp>
        <p:nvSpPr>
          <p:cNvPr id="4" name="Slide Number Placeholder 3">
            <a:extLst>
              <a:ext uri="{FF2B5EF4-FFF2-40B4-BE49-F238E27FC236}">
                <a16:creationId xmlns:a16="http://schemas.microsoft.com/office/drawing/2014/main" id="{1978A186-DBD5-BA70-45E5-0CC7E0889D9A}"/>
              </a:ext>
            </a:extLst>
          </p:cNvPr>
          <p:cNvSpPr>
            <a:spLocks noGrp="1"/>
          </p:cNvSpPr>
          <p:nvPr>
            <p:ph type="sldNum" sz="quarter" idx="12"/>
          </p:nvPr>
        </p:nvSpPr>
        <p:spPr/>
        <p:txBody>
          <a:bodyPr/>
          <a:lstStyle/>
          <a:p>
            <a:fld id="{E55267B4-430F-8C40-BE59-8FFFDF70D87A}" type="slidenum">
              <a:rPr lang="en-AF" smtClean="0"/>
              <a:t>56</a:t>
            </a:fld>
            <a:endParaRPr lang="en-AF"/>
          </a:p>
        </p:txBody>
      </p:sp>
    </p:spTree>
    <p:extLst>
      <p:ext uri="{BB962C8B-B14F-4D97-AF65-F5344CB8AC3E}">
        <p14:creationId xmlns:p14="http://schemas.microsoft.com/office/powerpoint/2010/main" val="1718315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60753-3FE8-0716-4F10-AAE7A9DD3727}"/>
              </a:ext>
            </a:extLst>
          </p:cNvPr>
          <p:cNvSpPr>
            <a:spLocks noGrp="1"/>
          </p:cNvSpPr>
          <p:nvPr>
            <p:ph type="title"/>
          </p:nvPr>
        </p:nvSpPr>
        <p:spPr/>
        <p:txBody>
          <a:bodyPr/>
          <a:lstStyle/>
          <a:p>
            <a:pPr algn="ctr"/>
            <a:r>
              <a:rPr lang="en-US" b="1" dirty="0">
                <a:effectLst/>
                <a:latin typeface="American Typewriter" panose="02090604020004020304" pitchFamily="18" charset="77"/>
              </a:rPr>
              <a:t>Alcohol or drugs</a:t>
            </a: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7B602398-30B7-07A7-02C0-E2488AFC6B2D}"/>
              </a:ext>
            </a:extLst>
          </p:cNvPr>
          <p:cNvSpPr>
            <a:spLocks noGrp="1"/>
          </p:cNvSpPr>
          <p:nvPr>
            <p:ph idx="1"/>
          </p:nvPr>
        </p:nvSpPr>
        <p:spPr/>
        <p:txBody>
          <a:bodyPr>
            <a:normAutofit fontScale="92500" lnSpcReduction="10000"/>
          </a:bodyPr>
          <a:lstStyle/>
          <a:p>
            <a:pPr algn="just">
              <a:buFont typeface="Apple Color Emoji" pitchFamily="2" charset="0"/>
              <a:buChar char="🎒"/>
            </a:pPr>
            <a:r>
              <a:rPr lang="en-US" dirty="0">
                <a:effectLst/>
                <a:latin typeface="American Typewriter" panose="02090604020004020304" pitchFamily="18" charset="77"/>
              </a:rPr>
              <a:t> An officer in charge shall not permit any person </a:t>
            </a:r>
            <a:r>
              <a:rPr lang="en-US" b="1" dirty="0">
                <a:solidFill>
                  <a:srgbClr val="00B050"/>
                </a:solidFill>
                <a:effectLst/>
                <a:latin typeface="American Typewriter" panose="02090604020004020304" pitchFamily="18" charset="77"/>
              </a:rPr>
              <a:t>who appears to be intoxicated </a:t>
            </a:r>
            <a:r>
              <a:rPr lang="en-US" dirty="0">
                <a:effectLst/>
                <a:latin typeface="American Typewriter" panose="02090604020004020304" pitchFamily="18" charset="77"/>
              </a:rPr>
              <a:t>or </a:t>
            </a:r>
            <a:r>
              <a:rPr lang="en-US" b="1" dirty="0">
                <a:solidFill>
                  <a:srgbClr val="0070C0"/>
                </a:solidFill>
                <a:effectLst/>
                <a:latin typeface="American Typewriter" panose="02090604020004020304" pitchFamily="18" charset="77"/>
              </a:rPr>
              <a:t>who demonstrates, by manner or physical indications, that that he or she is intoxicated </a:t>
            </a:r>
            <a:r>
              <a:rPr lang="en-US" dirty="0">
                <a:effectLst/>
                <a:latin typeface="American Typewriter" panose="02090604020004020304" pitchFamily="18" charset="77"/>
              </a:rPr>
              <a:t>to—</a:t>
            </a:r>
          </a:p>
          <a:p>
            <a:pPr marL="0" indent="0" algn="just">
              <a:buNone/>
            </a:pPr>
            <a:r>
              <a:rPr lang="en-US" dirty="0">
                <a:effectLst/>
                <a:latin typeface="American Typewriter" panose="02090604020004020304" pitchFamily="18" charset="77"/>
              </a:rPr>
              <a:t>(a) board an aircraft; or</a:t>
            </a:r>
          </a:p>
          <a:p>
            <a:pPr marL="0" indent="0" algn="just">
              <a:buNone/>
            </a:pPr>
            <a:r>
              <a:rPr lang="en-US" dirty="0">
                <a:effectLst/>
                <a:latin typeface="American Typewriter" panose="02090604020004020304" pitchFamily="18" charset="77"/>
              </a:rPr>
              <a:t>(b) while on board the aircraft be served alcohol.</a:t>
            </a:r>
          </a:p>
          <a:p>
            <a:pPr marL="0" indent="0">
              <a:buNone/>
            </a:pPr>
            <a:endParaRPr lang="en-US" dirty="0">
              <a:effectLst/>
              <a:latin typeface="Times" pitchFamily="2" charset="0"/>
            </a:endParaRPr>
          </a:p>
          <a:p>
            <a:pPr>
              <a:buFont typeface="Apple Color Emoji" pitchFamily="2" charset="0"/>
              <a:buChar char="🎒"/>
            </a:pPr>
            <a:r>
              <a:rPr lang="en-US" dirty="0">
                <a:effectLst/>
                <a:latin typeface="American Typewriter" panose="02090604020004020304" pitchFamily="18" charset="77"/>
              </a:rPr>
              <a:t> A person(Passenger) shall not—</a:t>
            </a:r>
          </a:p>
          <a:p>
            <a:pPr marL="0" indent="0" algn="just">
              <a:buNone/>
            </a:pPr>
            <a:r>
              <a:rPr lang="en-US" dirty="0">
                <a:effectLst/>
                <a:latin typeface="American Typewriter" panose="02090604020004020304" pitchFamily="18" charset="77"/>
              </a:rPr>
              <a:t>(a) board an aircraft while under the influence of drugs; or</a:t>
            </a:r>
          </a:p>
          <a:p>
            <a:pPr marL="0" indent="0">
              <a:buNone/>
            </a:pPr>
            <a:r>
              <a:rPr lang="en-US" dirty="0">
                <a:effectLst/>
                <a:latin typeface="American Typewriter" panose="02090604020004020304" pitchFamily="18" charset="77"/>
              </a:rPr>
              <a:t>(b) while on board the aircraft, be intoxicated or under the influence of drugs.</a:t>
            </a:r>
          </a:p>
          <a:p>
            <a:endParaRPr lang="en-AF" dirty="0"/>
          </a:p>
        </p:txBody>
      </p:sp>
      <p:sp>
        <p:nvSpPr>
          <p:cNvPr id="5" name="Slide Number Placeholder 4">
            <a:extLst>
              <a:ext uri="{FF2B5EF4-FFF2-40B4-BE49-F238E27FC236}">
                <a16:creationId xmlns:a16="http://schemas.microsoft.com/office/drawing/2014/main" id="{8E2A3D7E-D2F3-17CB-73FD-2B18F87D806B}"/>
              </a:ext>
            </a:extLst>
          </p:cNvPr>
          <p:cNvSpPr>
            <a:spLocks noGrp="1"/>
          </p:cNvSpPr>
          <p:nvPr>
            <p:ph type="sldNum" sz="quarter" idx="12"/>
          </p:nvPr>
        </p:nvSpPr>
        <p:spPr/>
        <p:txBody>
          <a:bodyPr/>
          <a:lstStyle/>
          <a:p>
            <a:fld id="{E55267B4-430F-8C40-BE59-8FFFDF70D87A}" type="slidenum">
              <a:rPr lang="en-AF" smtClean="0"/>
              <a:t>57</a:t>
            </a:fld>
            <a:endParaRPr lang="en-AF"/>
          </a:p>
        </p:txBody>
      </p:sp>
    </p:spTree>
    <p:extLst>
      <p:ext uri="{BB962C8B-B14F-4D97-AF65-F5344CB8AC3E}">
        <p14:creationId xmlns:p14="http://schemas.microsoft.com/office/powerpoint/2010/main" val="13888731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72FE0-6F3E-B54F-3394-ADBA071B6362}"/>
              </a:ext>
            </a:extLst>
          </p:cNvPr>
          <p:cNvSpPr>
            <a:spLocks noGrp="1"/>
          </p:cNvSpPr>
          <p:nvPr>
            <p:ph type="title"/>
          </p:nvPr>
        </p:nvSpPr>
        <p:spPr>
          <a:xfrm>
            <a:off x="838200" y="365126"/>
            <a:ext cx="10515600" cy="850064"/>
          </a:xfrm>
        </p:spPr>
        <p:txBody>
          <a:bodyPr>
            <a:normAutofit fontScale="90000"/>
          </a:bodyPr>
          <a:lstStyle/>
          <a:p>
            <a:pPr algn="ctr"/>
            <a:r>
              <a:rPr lang="en-US" b="1" dirty="0">
                <a:effectLst/>
                <a:latin typeface="American Typewriter" panose="02090604020004020304" pitchFamily="18" charset="77"/>
              </a:rPr>
              <a:t>Carriage of munitions of war</a:t>
            </a:r>
            <a:br>
              <a:rPr lang="en-US" b="1" dirty="0">
                <a:effectLst/>
                <a:latin typeface="American Typewriter" panose="02090604020004020304" pitchFamily="18" charset="77"/>
              </a:rPr>
            </a:b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67AC97D9-C048-BB0F-CB74-7958FABCB019}"/>
              </a:ext>
            </a:extLst>
          </p:cNvPr>
          <p:cNvSpPr>
            <a:spLocks noGrp="1"/>
          </p:cNvSpPr>
          <p:nvPr>
            <p:ph idx="1"/>
          </p:nvPr>
        </p:nvSpPr>
        <p:spPr>
          <a:xfrm>
            <a:off x="838200" y="1058779"/>
            <a:ext cx="10515600" cy="5118184"/>
          </a:xfrm>
        </p:spPr>
        <p:txBody>
          <a:bodyPr>
            <a:normAutofit/>
          </a:bodyPr>
          <a:lstStyle/>
          <a:p>
            <a:pPr marL="514350" indent="-514350" algn="just">
              <a:buAutoNum type="arabicParenBoth"/>
            </a:pPr>
            <a:r>
              <a:rPr lang="en-US" dirty="0">
                <a:effectLst/>
                <a:latin typeface="American Typewriter" panose="02090604020004020304" pitchFamily="18" charset="77"/>
              </a:rPr>
              <a:t>A person shall not take on board an aircraft any goods that are  </a:t>
            </a:r>
            <a:r>
              <a:rPr lang="en-US" dirty="0" err="1">
                <a:effectLst/>
                <a:latin typeface="American Typewriter" panose="02090604020004020304" pitchFamily="18" charset="77"/>
              </a:rPr>
              <a:t>amunitions</a:t>
            </a:r>
            <a:r>
              <a:rPr lang="en-US" dirty="0">
                <a:effectLst/>
                <a:latin typeface="American Typewriter" panose="02090604020004020304" pitchFamily="18" charset="77"/>
              </a:rPr>
              <a:t> of war.</a:t>
            </a:r>
          </a:p>
          <a:p>
            <a:pPr marL="0" indent="0" algn="just">
              <a:buNone/>
            </a:pPr>
            <a:endParaRPr lang="en-US" dirty="0">
              <a:latin typeface="American Typewriter" panose="02090604020004020304" pitchFamily="18" charset="77"/>
            </a:endParaRPr>
          </a:p>
          <a:p>
            <a:pPr marL="0" indent="0" algn="just">
              <a:buNone/>
            </a:pPr>
            <a:r>
              <a:rPr lang="en-US" b="1" dirty="0">
                <a:latin typeface="American Typewriter" panose="02090604020004020304" pitchFamily="18" charset="77"/>
              </a:rPr>
              <a:t>NB:</a:t>
            </a:r>
            <a:r>
              <a:rPr lang="en-US" dirty="0">
                <a:effectLst/>
                <a:latin typeface="American Typewriter" panose="02090604020004020304" pitchFamily="18" charset="77"/>
              </a:rPr>
              <a:t> Where the weapons or ammunition may, under the law of the State in which the aircraft is registered, be lawfully taken or carried on board for the purpose of ensuring the </a:t>
            </a:r>
            <a:r>
              <a:rPr lang="en-US" b="1" dirty="0">
                <a:effectLst/>
                <a:latin typeface="American Typewriter" panose="02090604020004020304" pitchFamily="18" charset="77"/>
              </a:rPr>
              <a:t>safety of the aircraft </a:t>
            </a:r>
            <a:r>
              <a:rPr lang="en-US" dirty="0">
                <a:effectLst/>
                <a:latin typeface="American Typewriter" panose="02090604020004020304" pitchFamily="18" charset="77"/>
              </a:rPr>
              <a:t>or </a:t>
            </a:r>
            <a:r>
              <a:rPr lang="en-US" b="1" dirty="0">
                <a:effectLst/>
                <a:latin typeface="American Typewriter" panose="02090604020004020304" pitchFamily="18" charset="77"/>
              </a:rPr>
              <a:t>of the persons on board</a:t>
            </a:r>
            <a:r>
              <a:rPr lang="en-US" dirty="0">
                <a:effectLst/>
                <a:latin typeface="American Typewriter" panose="02090604020004020304" pitchFamily="18" charset="77"/>
              </a:rPr>
              <a:t>, then the weapons may be carried.</a:t>
            </a:r>
          </a:p>
          <a:p>
            <a:pPr marL="0" indent="0" algn="just">
              <a:buNone/>
            </a:pPr>
            <a:endParaRPr lang="en-US" dirty="0">
              <a:effectLst/>
              <a:latin typeface="American Typewriter" panose="02090604020004020304" pitchFamily="18" charset="77"/>
            </a:endParaRPr>
          </a:p>
          <a:p>
            <a:endParaRPr lang="en-AF" dirty="0"/>
          </a:p>
        </p:txBody>
      </p:sp>
      <p:sp>
        <p:nvSpPr>
          <p:cNvPr id="5" name="Slide Number Placeholder 4">
            <a:extLst>
              <a:ext uri="{FF2B5EF4-FFF2-40B4-BE49-F238E27FC236}">
                <a16:creationId xmlns:a16="http://schemas.microsoft.com/office/drawing/2014/main" id="{6FC0F50F-5894-27F6-F711-10DFD14986A5}"/>
              </a:ext>
            </a:extLst>
          </p:cNvPr>
          <p:cNvSpPr>
            <a:spLocks noGrp="1"/>
          </p:cNvSpPr>
          <p:nvPr>
            <p:ph type="sldNum" sz="quarter" idx="12"/>
          </p:nvPr>
        </p:nvSpPr>
        <p:spPr/>
        <p:txBody>
          <a:bodyPr/>
          <a:lstStyle/>
          <a:p>
            <a:fld id="{E55267B4-430F-8C40-BE59-8FFFDF70D87A}" type="slidenum">
              <a:rPr lang="en-AF" smtClean="0"/>
              <a:t>58</a:t>
            </a:fld>
            <a:endParaRPr lang="en-AF"/>
          </a:p>
        </p:txBody>
      </p:sp>
    </p:spTree>
    <p:extLst>
      <p:ext uri="{BB962C8B-B14F-4D97-AF65-F5344CB8AC3E}">
        <p14:creationId xmlns:p14="http://schemas.microsoft.com/office/powerpoint/2010/main" val="11105830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C5833-4A9A-DBD3-F608-A7111ECC99DF}"/>
              </a:ext>
            </a:extLst>
          </p:cNvPr>
          <p:cNvSpPr>
            <a:spLocks noGrp="1"/>
          </p:cNvSpPr>
          <p:nvPr>
            <p:ph type="title"/>
          </p:nvPr>
        </p:nvSpPr>
        <p:spPr>
          <a:xfrm>
            <a:off x="838200" y="365125"/>
            <a:ext cx="10515600" cy="4700170"/>
          </a:xfrm>
        </p:spPr>
        <p:txBody>
          <a:bodyPr/>
          <a:lstStyle/>
          <a:p>
            <a:pPr algn="ctr"/>
            <a:r>
              <a:rPr lang="en-AF" b="1" dirty="0">
                <a:latin typeface="American Typewriter" panose="02090604020004020304" pitchFamily="18" charset="77"/>
              </a:rPr>
              <a:t>Offences and penalties</a:t>
            </a:r>
          </a:p>
        </p:txBody>
      </p:sp>
      <p:sp>
        <p:nvSpPr>
          <p:cNvPr id="4" name="Slide Number Placeholder 3">
            <a:extLst>
              <a:ext uri="{FF2B5EF4-FFF2-40B4-BE49-F238E27FC236}">
                <a16:creationId xmlns:a16="http://schemas.microsoft.com/office/drawing/2014/main" id="{6CEFCEC8-8313-285E-07D9-E665C81A491A}"/>
              </a:ext>
            </a:extLst>
          </p:cNvPr>
          <p:cNvSpPr>
            <a:spLocks noGrp="1"/>
          </p:cNvSpPr>
          <p:nvPr>
            <p:ph type="sldNum" sz="quarter" idx="12"/>
          </p:nvPr>
        </p:nvSpPr>
        <p:spPr/>
        <p:txBody>
          <a:bodyPr/>
          <a:lstStyle/>
          <a:p>
            <a:fld id="{E55267B4-430F-8C40-BE59-8FFFDF70D87A}" type="slidenum">
              <a:rPr lang="en-AF" smtClean="0"/>
              <a:t>59</a:t>
            </a:fld>
            <a:endParaRPr lang="en-AF"/>
          </a:p>
        </p:txBody>
      </p:sp>
    </p:spTree>
    <p:extLst>
      <p:ext uri="{BB962C8B-B14F-4D97-AF65-F5344CB8AC3E}">
        <p14:creationId xmlns:p14="http://schemas.microsoft.com/office/powerpoint/2010/main" val="2328691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68A168-9AB0-E3B3-9916-0887706605D2}"/>
              </a:ext>
            </a:extLst>
          </p:cNvPr>
          <p:cNvSpPr>
            <a:spLocks noGrp="1"/>
          </p:cNvSpPr>
          <p:nvPr>
            <p:ph idx="1"/>
          </p:nvPr>
        </p:nvSpPr>
        <p:spPr>
          <a:xfrm>
            <a:off x="240324" y="276591"/>
            <a:ext cx="7696200" cy="6040438"/>
          </a:xfrm>
        </p:spPr>
        <p:txBody>
          <a:bodyPr>
            <a:normAutofit/>
          </a:bodyPr>
          <a:lstStyle/>
          <a:p>
            <a:pPr algn="just">
              <a:buFont typeface="Apple Color Emoji" pitchFamily="2" charset="0"/>
              <a:buChar char="😎"/>
            </a:pPr>
            <a:r>
              <a:rPr lang="en-US" b="1" dirty="0">
                <a:effectLst/>
                <a:latin typeface="American Typewriter" panose="02090604020004020304" pitchFamily="18" charset="77"/>
              </a:rPr>
              <a:t>Private omnibus/</a:t>
            </a:r>
            <a:r>
              <a:rPr lang="en-GB" b="1" i="0" u="none" strike="noStrike" dirty="0">
                <a:solidFill>
                  <a:srgbClr val="000000"/>
                </a:solidFill>
                <a:effectLst/>
                <a:latin typeface="American Typewriter" panose="02090604020004020304" pitchFamily="18" charset="77"/>
              </a:rPr>
              <a:t> private motor omnibus (PMO) </a:t>
            </a:r>
            <a:r>
              <a:rPr lang="en-US" dirty="0">
                <a:effectLst/>
                <a:latin typeface="American Typewriter" panose="02090604020004020304" pitchFamily="18" charset="77"/>
              </a:rPr>
              <a:t>: </a:t>
            </a:r>
            <a:r>
              <a:rPr lang="en-GB" dirty="0">
                <a:effectLst/>
                <a:latin typeface="American Typewriter" panose="02090604020004020304" pitchFamily="18" charset="77"/>
              </a:rPr>
              <a:t>a passenger vehicle not being a public service vehicle having seating accommodation for </a:t>
            </a:r>
            <a:r>
              <a:rPr lang="en-GB" b="1" dirty="0">
                <a:solidFill>
                  <a:srgbClr val="7030A0"/>
                </a:solidFill>
                <a:effectLst/>
                <a:latin typeface="American Typewriter" panose="02090604020004020304" pitchFamily="18" charset="77"/>
              </a:rPr>
              <a:t>more than seven passengers </a:t>
            </a:r>
            <a:r>
              <a:rPr lang="en-GB" dirty="0">
                <a:effectLst/>
                <a:latin typeface="American Typewriter" panose="02090604020004020304" pitchFamily="18" charset="77"/>
              </a:rPr>
              <a:t>excluding the driver.</a:t>
            </a:r>
          </a:p>
          <a:p>
            <a:pPr marL="0" indent="0" algn="just">
              <a:buNone/>
            </a:pPr>
            <a:endParaRPr lang="en-GB" dirty="0">
              <a:latin typeface="American Typewriter" panose="02090604020004020304" pitchFamily="18" charset="77"/>
            </a:endParaRPr>
          </a:p>
          <a:p>
            <a:pPr marL="0" indent="0" algn="just">
              <a:buNone/>
            </a:pPr>
            <a:r>
              <a:rPr lang="en-GB" b="1" i="0" u="none" strike="noStrike" dirty="0">
                <a:solidFill>
                  <a:srgbClr val="000000"/>
                </a:solidFill>
                <a:effectLst/>
                <a:latin typeface="American Typewriter" panose="02090604020004020304" pitchFamily="18" charset="77"/>
              </a:rPr>
              <a:t>Examples include: </a:t>
            </a:r>
            <a:r>
              <a:rPr lang="en-GB" b="1" i="0" u="none" strike="noStrike" dirty="0">
                <a:solidFill>
                  <a:srgbClr val="FF0000"/>
                </a:solidFill>
                <a:effectLst/>
                <a:latin typeface="American Typewriter" panose="02090604020004020304" pitchFamily="18" charset="77"/>
              </a:rPr>
              <a:t>School shuttles</a:t>
            </a:r>
            <a:r>
              <a:rPr lang="en-GB" b="0" i="0" u="none" strike="noStrike" dirty="0">
                <a:solidFill>
                  <a:srgbClr val="FF0000"/>
                </a:solidFill>
                <a:effectLst/>
                <a:latin typeface="American Typewriter" panose="02090604020004020304" pitchFamily="18" charset="77"/>
              </a:rPr>
              <a:t>, </a:t>
            </a:r>
            <a:r>
              <a:rPr lang="en-GB" b="1" i="0" u="none" strike="noStrike" dirty="0">
                <a:solidFill>
                  <a:srgbClr val="00B050"/>
                </a:solidFill>
                <a:effectLst/>
                <a:latin typeface="American Typewriter" panose="02090604020004020304" pitchFamily="18" charset="77"/>
              </a:rPr>
              <a:t>Company staff vans</a:t>
            </a:r>
            <a:r>
              <a:rPr lang="en-GB" b="0" i="0" u="none" strike="noStrike" dirty="0">
                <a:solidFill>
                  <a:srgbClr val="000000"/>
                </a:solidFill>
                <a:effectLst/>
                <a:latin typeface="American Typewriter" panose="02090604020004020304" pitchFamily="18" charset="77"/>
              </a:rPr>
              <a:t>, or </a:t>
            </a:r>
            <a:r>
              <a:rPr lang="en-GB" b="1" i="0" u="none" strike="noStrike" dirty="0">
                <a:solidFill>
                  <a:schemeClr val="accent6">
                    <a:lumMod val="75000"/>
                  </a:schemeClr>
                </a:solidFill>
                <a:effectLst/>
                <a:latin typeface="American Typewriter" panose="02090604020004020304" pitchFamily="18" charset="77"/>
              </a:rPr>
              <a:t>family charters</a:t>
            </a:r>
            <a:r>
              <a:rPr lang="en-GB" b="0" i="0" u="none" strike="noStrike" dirty="0">
                <a:solidFill>
                  <a:srgbClr val="000000"/>
                </a:solidFill>
                <a:effectLst/>
                <a:latin typeface="American Typewriter" panose="02090604020004020304" pitchFamily="18" charset="77"/>
              </a:rPr>
              <a:t>. </a:t>
            </a:r>
          </a:p>
          <a:p>
            <a:pPr marL="0" indent="0" algn="just">
              <a:buNone/>
            </a:pPr>
            <a:endParaRPr lang="en-GB" dirty="0">
              <a:solidFill>
                <a:srgbClr val="000000"/>
              </a:solidFill>
              <a:latin typeface="American Typewriter" panose="02090604020004020304" pitchFamily="18" charset="77"/>
            </a:endParaRPr>
          </a:p>
          <a:p>
            <a:pPr marL="0" indent="0" algn="just">
              <a:buNone/>
            </a:pPr>
            <a:r>
              <a:rPr lang="en-GB" b="1" i="0" u="none" strike="noStrike" dirty="0">
                <a:solidFill>
                  <a:srgbClr val="000000"/>
                </a:solidFill>
                <a:effectLst/>
                <a:latin typeface="American Typewriter" panose="02090604020004020304" pitchFamily="18" charset="77"/>
              </a:rPr>
              <a:t>NB: </a:t>
            </a:r>
            <a:r>
              <a:rPr lang="en-GB" b="0" i="0" u="none" strike="noStrike" dirty="0">
                <a:solidFill>
                  <a:srgbClr val="000000"/>
                </a:solidFill>
                <a:effectLst/>
                <a:latin typeface="American Typewriter" panose="02090604020004020304" pitchFamily="18" charset="77"/>
              </a:rPr>
              <a:t>Under national transport laws, these vehicles require </a:t>
            </a:r>
            <a:r>
              <a:rPr lang="en-GB" b="1" i="0" u="none" strike="noStrike" dirty="0">
                <a:solidFill>
                  <a:srgbClr val="FF0000"/>
                </a:solidFill>
                <a:effectLst/>
                <a:latin typeface="American Typewriter" panose="02090604020004020304" pitchFamily="18" charset="77"/>
              </a:rPr>
              <a:t>specific licensing</a:t>
            </a:r>
            <a:r>
              <a:rPr lang="en-GB" b="0" i="0" u="none" strike="noStrike" dirty="0">
                <a:solidFill>
                  <a:srgbClr val="000000"/>
                </a:solidFill>
                <a:effectLst/>
                <a:latin typeface="American Typewriter" panose="02090604020004020304" pitchFamily="18" charset="77"/>
              </a:rPr>
              <a:t>, </a:t>
            </a:r>
            <a:r>
              <a:rPr lang="en-GB" b="1" i="0" u="none" strike="noStrike" dirty="0">
                <a:solidFill>
                  <a:srgbClr val="7030A0"/>
                </a:solidFill>
                <a:effectLst/>
                <a:latin typeface="American Typewriter" panose="02090604020004020304" pitchFamily="18" charset="77"/>
              </a:rPr>
              <a:t>regular safety checks</a:t>
            </a:r>
            <a:r>
              <a:rPr lang="en-GB" b="0" i="0" u="none" strike="noStrike" dirty="0">
                <a:solidFill>
                  <a:srgbClr val="000000"/>
                </a:solidFill>
                <a:effectLst/>
                <a:latin typeface="American Typewriter" panose="02090604020004020304" pitchFamily="18" charset="77"/>
              </a:rPr>
              <a:t>, and </a:t>
            </a:r>
            <a:r>
              <a:rPr lang="en-GB" b="1" i="0" u="none" strike="noStrike" dirty="0">
                <a:solidFill>
                  <a:srgbClr val="C00000"/>
                </a:solidFill>
                <a:effectLst/>
                <a:latin typeface="American Typewriter" panose="02090604020004020304" pitchFamily="18" charset="77"/>
              </a:rPr>
              <a:t>valid inspection certifications</a:t>
            </a:r>
            <a:endParaRPr lang="en-GB" b="1" dirty="0">
              <a:solidFill>
                <a:srgbClr val="C00000"/>
              </a:solidFill>
              <a:effectLst/>
              <a:latin typeface="American Typewriter" panose="02090604020004020304" pitchFamily="18" charset="77"/>
            </a:endParaRPr>
          </a:p>
          <a:p>
            <a:endParaRPr lang="en-UG" dirty="0"/>
          </a:p>
        </p:txBody>
      </p:sp>
      <p:sp>
        <p:nvSpPr>
          <p:cNvPr id="4" name="Slide Number Placeholder 3">
            <a:extLst>
              <a:ext uri="{FF2B5EF4-FFF2-40B4-BE49-F238E27FC236}">
                <a16:creationId xmlns:a16="http://schemas.microsoft.com/office/drawing/2014/main" id="{AD45E308-991D-DAB3-13CA-5462F2021BBE}"/>
              </a:ext>
            </a:extLst>
          </p:cNvPr>
          <p:cNvSpPr>
            <a:spLocks noGrp="1"/>
          </p:cNvSpPr>
          <p:nvPr>
            <p:ph type="sldNum" sz="quarter" idx="12"/>
          </p:nvPr>
        </p:nvSpPr>
        <p:spPr/>
        <p:txBody>
          <a:bodyPr/>
          <a:lstStyle/>
          <a:p>
            <a:fld id="{E55267B4-430F-8C40-BE59-8FFFDF70D87A}" type="slidenum">
              <a:rPr lang="en-AF" smtClean="0"/>
              <a:t>6</a:t>
            </a:fld>
            <a:endParaRPr lang="en-AF"/>
          </a:p>
        </p:txBody>
      </p:sp>
      <p:pic>
        <p:nvPicPr>
          <p:cNvPr id="2" name="Picture 1">
            <a:extLst>
              <a:ext uri="{FF2B5EF4-FFF2-40B4-BE49-F238E27FC236}">
                <a16:creationId xmlns:a16="http://schemas.microsoft.com/office/drawing/2014/main" id="{1CDAEDFD-7A04-DA81-BD14-62EDA00270B4}"/>
              </a:ext>
            </a:extLst>
          </p:cNvPr>
          <p:cNvPicPr>
            <a:picLocks noChangeAspect="1"/>
          </p:cNvPicPr>
          <p:nvPr/>
        </p:nvPicPr>
        <p:blipFill>
          <a:blip r:embed="rId2"/>
          <a:stretch>
            <a:fillRect/>
          </a:stretch>
        </p:blipFill>
        <p:spPr>
          <a:xfrm>
            <a:off x="8053754" y="410307"/>
            <a:ext cx="4021015" cy="2754924"/>
          </a:xfrm>
          <a:prstGeom prst="rect">
            <a:avLst/>
          </a:prstGeom>
        </p:spPr>
      </p:pic>
      <p:pic>
        <p:nvPicPr>
          <p:cNvPr id="5" name="Picture 4">
            <a:extLst>
              <a:ext uri="{FF2B5EF4-FFF2-40B4-BE49-F238E27FC236}">
                <a16:creationId xmlns:a16="http://schemas.microsoft.com/office/drawing/2014/main" id="{5A2D21F5-5E69-432A-31F2-DCD7A156F8A6}"/>
              </a:ext>
            </a:extLst>
          </p:cNvPr>
          <p:cNvPicPr>
            <a:picLocks noChangeAspect="1"/>
          </p:cNvPicPr>
          <p:nvPr/>
        </p:nvPicPr>
        <p:blipFill>
          <a:blip r:embed="rId3"/>
          <a:stretch>
            <a:fillRect/>
          </a:stretch>
        </p:blipFill>
        <p:spPr>
          <a:xfrm>
            <a:off x="8053753" y="3249427"/>
            <a:ext cx="4021016" cy="2754925"/>
          </a:xfrm>
          <a:prstGeom prst="rect">
            <a:avLst/>
          </a:prstGeom>
        </p:spPr>
      </p:pic>
    </p:spTree>
    <p:extLst>
      <p:ext uri="{BB962C8B-B14F-4D97-AF65-F5344CB8AC3E}">
        <p14:creationId xmlns:p14="http://schemas.microsoft.com/office/powerpoint/2010/main" val="45041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0D45-2786-7766-C83E-F39FD10BA44A}"/>
              </a:ext>
            </a:extLst>
          </p:cNvPr>
          <p:cNvSpPr>
            <a:spLocks noGrp="1"/>
          </p:cNvSpPr>
          <p:nvPr>
            <p:ph type="title"/>
          </p:nvPr>
        </p:nvSpPr>
        <p:spPr/>
        <p:txBody>
          <a:bodyPr/>
          <a:lstStyle/>
          <a:p>
            <a:pPr algn="ctr"/>
            <a:r>
              <a:rPr lang="en-AF" b="1" dirty="0">
                <a:latin typeface="American Typewriter" panose="02090604020004020304" pitchFamily="18" charset="77"/>
              </a:rPr>
              <a:t>Offences on board the aircraft</a:t>
            </a:r>
          </a:p>
        </p:txBody>
      </p:sp>
      <p:sp>
        <p:nvSpPr>
          <p:cNvPr id="3" name="Content Placeholder 2">
            <a:extLst>
              <a:ext uri="{FF2B5EF4-FFF2-40B4-BE49-F238E27FC236}">
                <a16:creationId xmlns:a16="http://schemas.microsoft.com/office/drawing/2014/main" id="{443BC962-7F5F-9148-EE83-0A8B37AF6D8E}"/>
              </a:ext>
            </a:extLst>
          </p:cNvPr>
          <p:cNvSpPr>
            <a:spLocks noGrp="1"/>
          </p:cNvSpPr>
          <p:nvPr>
            <p:ph idx="1"/>
          </p:nvPr>
        </p:nvSpPr>
        <p:spPr/>
        <p:txBody>
          <a:bodyPr>
            <a:normAutofit lnSpcReduction="10000"/>
          </a:bodyPr>
          <a:lstStyle/>
          <a:p>
            <a:pPr algn="just">
              <a:buFont typeface="Apple Color Emoji" pitchFamily="2" charset="0"/>
              <a:buChar char="👠"/>
            </a:pPr>
            <a:r>
              <a:rPr lang="en-US" b="1" dirty="0">
                <a:solidFill>
                  <a:srgbClr val="0070C0"/>
                </a:solidFill>
                <a:effectLst/>
                <a:latin typeface="American Typewriter" panose="02090604020004020304" pitchFamily="18" charset="77"/>
              </a:rPr>
              <a:t>Assaults, harassments </a:t>
            </a:r>
            <a:r>
              <a:rPr lang="en-US" b="1" dirty="0" err="1">
                <a:solidFill>
                  <a:srgbClr val="0070C0"/>
                </a:solidFill>
                <a:effectLst/>
                <a:latin typeface="American Typewriter" panose="02090604020004020304" pitchFamily="18" charset="77"/>
              </a:rPr>
              <a:t>e.g</a:t>
            </a:r>
            <a:r>
              <a:rPr lang="en-US" b="1" dirty="0">
                <a:solidFill>
                  <a:srgbClr val="0070C0"/>
                </a:solidFill>
                <a:effectLst/>
                <a:latin typeface="American Typewriter" panose="02090604020004020304" pitchFamily="18" charset="77"/>
              </a:rPr>
              <a:t> </a:t>
            </a:r>
            <a:r>
              <a:rPr lang="en-US" i="1" dirty="0">
                <a:solidFill>
                  <a:srgbClr val="0070C0"/>
                </a:solidFill>
                <a:effectLst/>
                <a:latin typeface="American Typewriter" panose="02090604020004020304" pitchFamily="18" charset="77"/>
              </a:rPr>
              <a:t>sexual harassments</a:t>
            </a:r>
            <a:r>
              <a:rPr lang="en-US" b="1" dirty="0">
                <a:solidFill>
                  <a:srgbClr val="0070C0"/>
                </a:solidFill>
                <a:effectLst/>
                <a:latin typeface="American Typewriter" panose="02090604020004020304" pitchFamily="18" charset="77"/>
              </a:rPr>
              <a:t>, intimidations or threats </a:t>
            </a:r>
            <a:r>
              <a:rPr lang="en-US" b="1" dirty="0" err="1">
                <a:solidFill>
                  <a:srgbClr val="0070C0"/>
                </a:solidFill>
                <a:effectLst/>
                <a:latin typeface="American Typewriter" panose="02090604020004020304" pitchFamily="18" charset="77"/>
              </a:rPr>
              <a:t>e.g</a:t>
            </a:r>
            <a:r>
              <a:rPr lang="en-US" b="1" dirty="0">
                <a:solidFill>
                  <a:srgbClr val="0070C0"/>
                </a:solidFill>
                <a:effectLst/>
                <a:latin typeface="American Typewriter" panose="02090604020004020304" pitchFamily="18" charset="77"/>
              </a:rPr>
              <a:t> </a:t>
            </a:r>
            <a:r>
              <a:rPr lang="en-US" i="1" dirty="0">
                <a:solidFill>
                  <a:srgbClr val="0070C0"/>
                </a:solidFill>
                <a:effectLst/>
                <a:latin typeface="American Typewriter" panose="02090604020004020304" pitchFamily="18" charset="77"/>
              </a:rPr>
              <a:t>becoming un </a:t>
            </a:r>
            <a:r>
              <a:rPr lang="en-US" i="1" dirty="0" err="1">
                <a:solidFill>
                  <a:srgbClr val="0070C0"/>
                </a:solidFill>
                <a:effectLst/>
                <a:latin typeface="American Typewriter" panose="02090604020004020304" pitchFamily="18" charset="77"/>
              </a:rPr>
              <a:t>ruly</a:t>
            </a:r>
            <a:r>
              <a:rPr lang="en-US" b="1" dirty="0">
                <a:solidFill>
                  <a:srgbClr val="0070C0"/>
                </a:solidFill>
                <a:effectLst/>
                <a:latin typeface="American Typewriter" panose="02090604020004020304" pitchFamily="18" charset="77"/>
              </a:rPr>
              <a:t> </a:t>
            </a:r>
            <a:r>
              <a:rPr lang="en-US" dirty="0">
                <a:effectLst/>
                <a:latin typeface="American Typewriter" panose="02090604020004020304" pitchFamily="18" charset="77"/>
              </a:rPr>
              <a:t>to a crew member or passenger whether physically or verbally, if the act interferes with the performance of or lessens the ability of the crew member to perform his or her duties.</a:t>
            </a:r>
          </a:p>
          <a:p>
            <a:pPr algn="just">
              <a:buFont typeface="Apple Color Emoji" pitchFamily="2" charset="0"/>
              <a:buChar char="👠"/>
            </a:pPr>
            <a:r>
              <a:rPr lang="en-US" b="1" dirty="0">
                <a:effectLst/>
                <a:latin typeface="American Typewriter" panose="02090604020004020304" pitchFamily="18" charset="77"/>
              </a:rPr>
              <a:t>Disobeying a lawful instruction </a:t>
            </a:r>
            <a:r>
              <a:rPr lang="en-US" dirty="0">
                <a:effectLst/>
                <a:latin typeface="American Typewriter" panose="02090604020004020304" pitchFamily="18" charset="77"/>
              </a:rPr>
              <a:t>given by the aircraft Pilot-in-command or on behalf of the aircraft Plot-in-command by a crew member, for the purpose of ensuring the safety of the aircraft or of any person on board or for the purpose of maintaining good order and discipline on board</a:t>
            </a:r>
          </a:p>
          <a:p>
            <a:endParaRPr lang="en-AF" dirty="0"/>
          </a:p>
        </p:txBody>
      </p:sp>
      <p:sp>
        <p:nvSpPr>
          <p:cNvPr id="5" name="Slide Number Placeholder 4">
            <a:extLst>
              <a:ext uri="{FF2B5EF4-FFF2-40B4-BE49-F238E27FC236}">
                <a16:creationId xmlns:a16="http://schemas.microsoft.com/office/drawing/2014/main" id="{32D4E322-B4F2-F3AF-E0DC-0C2F4D37FB0F}"/>
              </a:ext>
            </a:extLst>
          </p:cNvPr>
          <p:cNvSpPr>
            <a:spLocks noGrp="1"/>
          </p:cNvSpPr>
          <p:nvPr>
            <p:ph type="sldNum" sz="quarter" idx="12"/>
          </p:nvPr>
        </p:nvSpPr>
        <p:spPr/>
        <p:txBody>
          <a:bodyPr/>
          <a:lstStyle/>
          <a:p>
            <a:fld id="{E55267B4-430F-8C40-BE59-8FFFDF70D87A}" type="slidenum">
              <a:rPr lang="en-AF" smtClean="0"/>
              <a:t>60</a:t>
            </a:fld>
            <a:endParaRPr lang="en-AF"/>
          </a:p>
        </p:txBody>
      </p:sp>
    </p:spTree>
    <p:extLst>
      <p:ext uri="{BB962C8B-B14F-4D97-AF65-F5344CB8AC3E}">
        <p14:creationId xmlns:p14="http://schemas.microsoft.com/office/powerpoint/2010/main" val="1839193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A8EF2-B525-BE64-CFAD-306ED7BF89C7}"/>
              </a:ext>
            </a:extLst>
          </p:cNvPr>
          <p:cNvSpPr>
            <a:spLocks noGrp="1"/>
          </p:cNvSpPr>
          <p:nvPr>
            <p:ph type="title"/>
          </p:nvPr>
        </p:nvSpPr>
        <p:spPr/>
        <p:txBody>
          <a:bodyPr/>
          <a:lstStyle/>
          <a:p>
            <a:pPr algn="just"/>
            <a:r>
              <a:rPr lang="en-AF" b="1" dirty="0">
                <a:latin typeface="American Typewriter" panose="02090604020004020304" pitchFamily="18" charset="77"/>
              </a:rPr>
              <a:t>Offences on board the aircraft discussion continued</a:t>
            </a:r>
            <a:endParaRPr lang="en-AF" dirty="0"/>
          </a:p>
        </p:txBody>
      </p:sp>
      <p:sp>
        <p:nvSpPr>
          <p:cNvPr id="3" name="Content Placeholder 2">
            <a:extLst>
              <a:ext uri="{FF2B5EF4-FFF2-40B4-BE49-F238E27FC236}">
                <a16:creationId xmlns:a16="http://schemas.microsoft.com/office/drawing/2014/main" id="{71FE897B-EDF0-BC8C-EBEB-11BE343A1007}"/>
              </a:ext>
            </a:extLst>
          </p:cNvPr>
          <p:cNvSpPr>
            <a:spLocks noGrp="1"/>
          </p:cNvSpPr>
          <p:nvPr>
            <p:ph idx="1"/>
          </p:nvPr>
        </p:nvSpPr>
        <p:spPr>
          <a:xfrm>
            <a:off x="838200" y="1825625"/>
            <a:ext cx="10515600" cy="4130007"/>
          </a:xfrm>
        </p:spPr>
        <p:txBody>
          <a:bodyPr>
            <a:normAutofit fontScale="25000" lnSpcReduction="20000"/>
          </a:bodyPr>
          <a:lstStyle/>
          <a:p>
            <a:pPr>
              <a:buFont typeface="Apple Color Emoji" pitchFamily="2" charset="0"/>
              <a:buChar char="🍇"/>
            </a:pPr>
            <a:r>
              <a:rPr lang="en-US" sz="9800" dirty="0">
                <a:effectLst/>
                <a:latin typeface="Bookman Old Style" panose="02050604050505020204" pitchFamily="18" charset="0"/>
              </a:rPr>
              <a:t>Unlawfully seizing an aircraft</a:t>
            </a:r>
            <a:r>
              <a:rPr lang="en-US" sz="9800" b="1" dirty="0">
                <a:solidFill>
                  <a:schemeClr val="accent6">
                    <a:lumMod val="75000"/>
                  </a:schemeClr>
                </a:solidFill>
                <a:effectLst/>
                <a:latin typeface="Bookman Old Style" panose="02050604050505020204" pitchFamily="18" charset="0"/>
              </a:rPr>
              <a:t>(</a:t>
            </a:r>
            <a:r>
              <a:rPr lang="en-US" sz="9800" b="1" i="1" dirty="0">
                <a:solidFill>
                  <a:schemeClr val="accent6">
                    <a:lumMod val="75000"/>
                  </a:schemeClr>
                </a:solidFill>
                <a:effectLst/>
                <a:latin typeface="Bookman Old Style" panose="02050604050505020204" pitchFamily="18" charset="0"/>
              </a:rPr>
              <a:t>aircraft hijacking,</a:t>
            </a:r>
            <a:r>
              <a:rPr lang="en-GB" sz="7200" b="1" i="1" u="none" strike="noStrike" dirty="0">
                <a:solidFill>
                  <a:schemeClr val="accent6">
                    <a:lumMod val="75000"/>
                  </a:schemeClr>
                </a:solidFill>
                <a:effectLst/>
                <a:latin typeface="-webkit-standard"/>
              </a:rPr>
              <a:t> </a:t>
            </a:r>
            <a:r>
              <a:rPr lang="en-GB" sz="9600" b="1" i="1" u="none" strike="noStrike" dirty="0">
                <a:solidFill>
                  <a:schemeClr val="accent6">
                    <a:lumMod val="75000"/>
                  </a:schemeClr>
                </a:solidFill>
                <a:effectLst/>
                <a:latin typeface="American Typewriter" panose="02090604020004020304" pitchFamily="18" charset="77"/>
              </a:rPr>
              <a:t>skyjacking or air piracy</a:t>
            </a:r>
            <a:r>
              <a:rPr lang="en-GB" sz="7200" b="1" i="0" u="none" strike="noStrike" dirty="0">
                <a:solidFill>
                  <a:schemeClr val="accent6">
                    <a:lumMod val="75000"/>
                  </a:schemeClr>
                </a:solidFill>
                <a:effectLst/>
                <a:latin typeface="-webkit-standard"/>
              </a:rPr>
              <a:t>)</a:t>
            </a:r>
            <a:r>
              <a:rPr lang="en-US" sz="9800" dirty="0">
                <a:effectLst/>
                <a:latin typeface="Bookman Old Style" panose="02050604050505020204" pitchFamily="18" charset="0"/>
              </a:rPr>
              <a:t> in flight or on the ground </a:t>
            </a:r>
            <a:r>
              <a:rPr lang="en-US" sz="9800" dirty="0" err="1">
                <a:effectLst/>
                <a:latin typeface="Bookman Old Style" panose="02050604050505020204" pitchFamily="18" charset="0"/>
              </a:rPr>
              <a:t>e.g</a:t>
            </a:r>
            <a:r>
              <a:rPr lang="en-GB" sz="7200" b="0" i="0" u="none" strike="noStrike" dirty="0">
                <a:solidFill>
                  <a:srgbClr val="681DA8"/>
                </a:solidFill>
                <a:effectLst/>
                <a:latin typeface="Google Sans"/>
                <a:hlinkClick r:id="rId2"/>
              </a:rPr>
              <a:t>Unlawful Interference unknown , Friday 25 December 1987</a:t>
            </a:r>
            <a:r>
              <a:rPr lang="en-GB" sz="11200" b="0" i="0" u="none" strike="noStrike" dirty="0">
                <a:solidFill>
                  <a:srgbClr val="681DA8"/>
                </a:solidFill>
                <a:effectLst/>
                <a:latin typeface="Bookman Old Style" panose="02050604050505020204" pitchFamily="18" charset="0"/>
              </a:rPr>
              <a:t>(</a:t>
            </a:r>
            <a:r>
              <a:rPr lang="en-UG" sz="11200" kern="100" dirty="0">
                <a:effectLst/>
                <a:latin typeface="Bookman Old Style" panose="02050604050505020204" pitchFamily="18" charset="0"/>
                <a:ea typeface="Calibri" panose="020F0502020204030204" pitchFamily="34" charset="0"/>
                <a:cs typeface="Times New Roman" panose="02020603050405020304" pitchFamily="18" charset="0"/>
              </a:rPr>
              <a:t>https://asn.flightsafety.org › wikibase</a:t>
            </a:r>
            <a:r>
              <a:rPr lang="en-GB" sz="11200" b="0" i="0" u="none" strike="noStrike" dirty="0">
                <a:solidFill>
                  <a:srgbClr val="681DA8"/>
                </a:solidFill>
                <a:effectLst/>
                <a:latin typeface="Bookman Old Style" panose="02050604050505020204" pitchFamily="18" charset="0"/>
              </a:rPr>
              <a:t>)</a:t>
            </a:r>
            <a:endParaRPr lang="en-US" sz="11200" dirty="0">
              <a:effectLst/>
              <a:latin typeface="Bookman Old Style" panose="02050604050505020204" pitchFamily="18" charset="0"/>
            </a:endParaRPr>
          </a:p>
          <a:p>
            <a:pPr>
              <a:buFont typeface="Apple Color Emoji" pitchFamily="2" charset="0"/>
              <a:buChar char="🍇"/>
            </a:pPr>
            <a:endParaRPr lang="en-US" sz="9800" dirty="0">
              <a:latin typeface="Bookman Old Style" panose="02050604050505020204" pitchFamily="18" charset="0"/>
            </a:endParaRPr>
          </a:p>
          <a:p>
            <a:pPr algn="just">
              <a:buFont typeface="Apple Color Emoji" pitchFamily="2" charset="0"/>
              <a:buChar char="🍇"/>
            </a:pPr>
            <a:r>
              <a:rPr lang="en-US" sz="9800" dirty="0">
                <a:effectLst/>
                <a:latin typeface="Bookman Old Style" panose="02050604050505020204" pitchFamily="18" charset="0"/>
              </a:rPr>
              <a:t>Using an aircraft for the purpose of causing death, serious bodily injury, or serious damage to property or the environment.</a:t>
            </a:r>
          </a:p>
          <a:p>
            <a:pPr algn="just">
              <a:buFont typeface="Apple Color Emoji" pitchFamily="2" charset="0"/>
              <a:buChar char="🍇"/>
            </a:pPr>
            <a:endParaRPr lang="en-US" sz="9800" dirty="0">
              <a:effectLst/>
              <a:latin typeface="Bookman Old Style" panose="02050604050505020204" pitchFamily="18" charset="0"/>
            </a:endParaRPr>
          </a:p>
          <a:p>
            <a:pPr algn="just">
              <a:buFont typeface="Apple Color Emoji" pitchFamily="2" charset="0"/>
              <a:buChar char="🍇"/>
            </a:pPr>
            <a:r>
              <a:rPr lang="en-US" sz="9800" dirty="0">
                <a:effectLst/>
                <a:latin typeface="Bookman Old Style" panose="02050604050505020204" pitchFamily="18" charset="0"/>
              </a:rPr>
              <a:t>Committing an act of violence </a:t>
            </a:r>
            <a:r>
              <a:rPr lang="en-US" sz="9800" dirty="0" err="1">
                <a:effectLst/>
                <a:latin typeface="Bookman Old Style" panose="02050604050505020204" pitchFamily="18" charset="0"/>
              </a:rPr>
              <a:t>e.g</a:t>
            </a:r>
            <a:r>
              <a:rPr lang="en-US" sz="9800" dirty="0">
                <a:effectLst/>
                <a:latin typeface="Bookman Old Style" panose="02050604050505020204" pitchFamily="18" charset="0"/>
              </a:rPr>
              <a:t> fighting against a person on board an aircraft in flight, if that act is likely to endanger the safety of that aircraft </a:t>
            </a:r>
          </a:p>
          <a:p>
            <a:pPr marL="0" indent="0" algn="just">
              <a:buNone/>
            </a:pPr>
            <a:endParaRPr lang="en-US" sz="9800" dirty="0">
              <a:effectLst/>
              <a:latin typeface="Bookman Old Style" panose="02050604050505020204" pitchFamily="18" charset="0"/>
            </a:endParaRPr>
          </a:p>
          <a:p>
            <a:pPr algn="just"/>
            <a:endParaRPr lang="en-US" sz="9800" dirty="0">
              <a:effectLst/>
              <a:latin typeface="Bookman Old Style" panose="02050604050505020204" pitchFamily="18" charset="0"/>
            </a:endParaRPr>
          </a:p>
          <a:p>
            <a:pPr marL="0" indent="0" algn="just">
              <a:buNone/>
            </a:pPr>
            <a:r>
              <a:rPr lang="en-AF" sz="9800" b="1" dirty="0">
                <a:latin typeface="Bookman Old Style" panose="02050604050505020204" pitchFamily="18" charset="0"/>
              </a:rPr>
              <a:t>NB: </a:t>
            </a:r>
            <a:r>
              <a:rPr lang="en-AF" sz="9800" dirty="0">
                <a:latin typeface="Bookman Old Style" panose="02050604050505020204" pitchFamily="18" charset="0"/>
              </a:rPr>
              <a:t>Penalty is </a:t>
            </a:r>
            <a:r>
              <a:rPr lang="en-US" sz="9800" dirty="0">
                <a:effectLst/>
                <a:latin typeface="Bookman Old Style" panose="02050604050505020204" pitchFamily="18" charset="0"/>
              </a:rPr>
              <a:t>a fine not exceeding </a:t>
            </a:r>
            <a:r>
              <a:rPr lang="en-US" sz="9800" b="1" dirty="0">
                <a:effectLst/>
                <a:latin typeface="Bookman Old Style" panose="02050604050505020204" pitchFamily="18" charset="0"/>
              </a:rPr>
              <a:t>one hundred seventy five currency points</a:t>
            </a:r>
            <a:r>
              <a:rPr lang="en-US" sz="9800" dirty="0">
                <a:effectLst/>
                <a:latin typeface="Bookman Old Style" panose="02050604050505020204" pitchFamily="18" charset="0"/>
              </a:rPr>
              <a:t> or a term of imprisonment not </a:t>
            </a:r>
            <a:r>
              <a:rPr lang="en-US" sz="9800" b="1" dirty="0">
                <a:effectLst/>
                <a:latin typeface="Bookman Old Style" panose="02050604050505020204" pitchFamily="18" charset="0"/>
              </a:rPr>
              <a:t>exceeding six years </a:t>
            </a:r>
            <a:r>
              <a:rPr lang="en-US" sz="9800" dirty="0">
                <a:effectLst/>
                <a:latin typeface="Bookman Old Style" panose="02050604050505020204" pitchFamily="18" charset="0"/>
              </a:rPr>
              <a:t>on conviction.</a:t>
            </a:r>
          </a:p>
          <a:p>
            <a:pPr marL="0" indent="0">
              <a:buNone/>
            </a:pPr>
            <a:endParaRPr lang="en-AF" dirty="0"/>
          </a:p>
        </p:txBody>
      </p:sp>
      <p:sp>
        <p:nvSpPr>
          <p:cNvPr id="5" name="Slide Number Placeholder 4">
            <a:extLst>
              <a:ext uri="{FF2B5EF4-FFF2-40B4-BE49-F238E27FC236}">
                <a16:creationId xmlns:a16="http://schemas.microsoft.com/office/drawing/2014/main" id="{3CC8EC22-7731-DE37-1EBA-7EB8180E5DE2}"/>
              </a:ext>
            </a:extLst>
          </p:cNvPr>
          <p:cNvSpPr>
            <a:spLocks noGrp="1"/>
          </p:cNvSpPr>
          <p:nvPr>
            <p:ph type="sldNum" sz="quarter" idx="12"/>
          </p:nvPr>
        </p:nvSpPr>
        <p:spPr/>
        <p:txBody>
          <a:bodyPr/>
          <a:lstStyle/>
          <a:p>
            <a:fld id="{E55267B4-430F-8C40-BE59-8FFFDF70D87A}" type="slidenum">
              <a:rPr lang="en-AF" smtClean="0"/>
              <a:t>61</a:t>
            </a:fld>
            <a:endParaRPr lang="en-AF"/>
          </a:p>
        </p:txBody>
      </p:sp>
    </p:spTree>
    <p:extLst>
      <p:ext uri="{BB962C8B-B14F-4D97-AF65-F5344CB8AC3E}">
        <p14:creationId xmlns:p14="http://schemas.microsoft.com/office/powerpoint/2010/main" val="16795708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A158E-3827-BA4C-48F7-8BA2DC356FEB}"/>
              </a:ext>
            </a:extLst>
          </p:cNvPr>
          <p:cNvSpPr>
            <a:spLocks noGrp="1"/>
          </p:cNvSpPr>
          <p:nvPr>
            <p:ph type="title"/>
          </p:nvPr>
        </p:nvSpPr>
        <p:spPr>
          <a:xfrm>
            <a:off x="838200" y="365125"/>
            <a:ext cx="10515600" cy="789907"/>
          </a:xfrm>
        </p:spPr>
        <p:txBody>
          <a:bodyPr>
            <a:normAutofit fontScale="90000"/>
          </a:bodyPr>
          <a:lstStyle/>
          <a:p>
            <a:pPr algn="just"/>
            <a:br>
              <a:rPr lang="en-US" dirty="0">
                <a:effectLst/>
                <a:latin typeface="Times New Roman" panose="02020603050405020304" pitchFamily="18" charset="0"/>
              </a:rPr>
            </a:br>
            <a:r>
              <a:rPr lang="en-US" b="1" dirty="0">
                <a:effectLst/>
                <a:latin typeface="American Typewriter" panose="02090604020004020304" pitchFamily="18" charset="77"/>
              </a:rPr>
              <a:t>Offences </a:t>
            </a:r>
            <a:r>
              <a:rPr lang="en-US" b="1" dirty="0" err="1">
                <a:effectLst/>
                <a:latin typeface="American Typewriter" panose="02090604020004020304" pitchFamily="18" charset="77"/>
              </a:rPr>
              <a:t>jeopardising</a:t>
            </a:r>
            <a:r>
              <a:rPr lang="en-US" b="1" dirty="0">
                <a:effectLst/>
                <a:latin typeface="American Typewriter" panose="02090604020004020304" pitchFamily="18" charset="77"/>
              </a:rPr>
              <a:t> good order and discipline on board aircraft</a:t>
            </a:r>
            <a:br>
              <a:rPr lang="en-US" dirty="0">
                <a:effectLst/>
                <a:latin typeface="Times New Roman" panose="02020603050405020304" pitchFamily="18" charset="0"/>
              </a:rPr>
            </a:br>
            <a:endParaRPr lang="en-AF" dirty="0"/>
          </a:p>
        </p:txBody>
      </p:sp>
      <p:sp>
        <p:nvSpPr>
          <p:cNvPr id="3" name="Content Placeholder 2">
            <a:extLst>
              <a:ext uri="{FF2B5EF4-FFF2-40B4-BE49-F238E27FC236}">
                <a16:creationId xmlns:a16="http://schemas.microsoft.com/office/drawing/2014/main" id="{90FB675F-430F-218F-EB9F-ABC73E186D39}"/>
              </a:ext>
            </a:extLst>
          </p:cNvPr>
          <p:cNvSpPr>
            <a:spLocks noGrp="1"/>
          </p:cNvSpPr>
          <p:nvPr>
            <p:ph idx="1"/>
          </p:nvPr>
        </p:nvSpPr>
        <p:spPr>
          <a:xfrm>
            <a:off x="838200" y="1239253"/>
            <a:ext cx="10515600" cy="5402178"/>
          </a:xfrm>
        </p:spPr>
        <p:txBody>
          <a:bodyPr>
            <a:normAutofit/>
          </a:bodyPr>
          <a:lstStyle/>
          <a:p>
            <a:pPr algn="just">
              <a:buFont typeface="Apple Color Emoji" pitchFamily="2" charset="0"/>
              <a:buChar char="🍋"/>
            </a:pPr>
            <a:r>
              <a:rPr lang="en-US" dirty="0">
                <a:effectLst/>
                <a:latin typeface="American Typewriter" panose="02090604020004020304" pitchFamily="18" charset="77"/>
              </a:rPr>
              <a:t>Engaging in an act of physical violence against a person, sexual assault or child molestation.</a:t>
            </a:r>
          </a:p>
          <a:p>
            <a:pPr algn="just">
              <a:buFont typeface="Apple Color Emoji" pitchFamily="2" charset="0"/>
              <a:buChar char="🍋"/>
            </a:pPr>
            <a:r>
              <a:rPr lang="en-US" dirty="0">
                <a:effectLst/>
                <a:latin typeface="American Typewriter" panose="02090604020004020304" pitchFamily="18" charset="77"/>
              </a:rPr>
              <a:t>Assaulting, intimidating or threatening another person, whether physically or verbally.</a:t>
            </a:r>
          </a:p>
          <a:p>
            <a:pPr algn="just">
              <a:buFont typeface="Apple Color Emoji" pitchFamily="2" charset="0"/>
              <a:buChar char="🍋"/>
            </a:pPr>
            <a:r>
              <a:rPr lang="en-US" dirty="0">
                <a:effectLst/>
                <a:latin typeface="American Typewriter" panose="02090604020004020304" pitchFamily="18" charset="77"/>
              </a:rPr>
              <a:t>Intentionally causing damage to or destroying property.</a:t>
            </a:r>
          </a:p>
          <a:p>
            <a:pPr algn="just">
              <a:buFont typeface="Apple Color Emoji" pitchFamily="2" charset="0"/>
              <a:buChar char="🍋"/>
            </a:pPr>
            <a:r>
              <a:rPr lang="en-US" dirty="0">
                <a:effectLst/>
                <a:latin typeface="American Typewriter" panose="02090604020004020304" pitchFamily="18" charset="77"/>
              </a:rPr>
              <a:t>Consuming alcoholic beverages or drugs resulting in intoxication </a:t>
            </a:r>
          </a:p>
          <a:p>
            <a:pPr algn="just">
              <a:buFont typeface="Apple Color Emoji" pitchFamily="2" charset="0"/>
              <a:buChar char="🍋"/>
            </a:pPr>
            <a:r>
              <a:rPr lang="en-US" dirty="0">
                <a:effectLst/>
                <a:latin typeface="American Typewriter" panose="02090604020004020304" pitchFamily="18" charset="77"/>
              </a:rPr>
              <a:t>Engaging in a disorderly conduct including but not limited to, becoming a public nuisance or exhibiting unruly </a:t>
            </a:r>
            <a:r>
              <a:rPr lang="en-US" dirty="0" err="1">
                <a:effectLst/>
                <a:latin typeface="American Typewriter" panose="02090604020004020304" pitchFamily="18" charset="77"/>
              </a:rPr>
              <a:t>behaviour</a:t>
            </a:r>
            <a:r>
              <a:rPr lang="en-US" dirty="0">
                <a:latin typeface="American Typewriter" panose="02090604020004020304" pitchFamily="18" charset="77"/>
              </a:rPr>
              <a:t>.</a:t>
            </a: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Operating a portable electronic device when such act is prohibited</a:t>
            </a:r>
          </a:p>
          <a:p>
            <a:pPr algn="just"/>
            <a:endParaRPr lang="en-US" dirty="0">
              <a:effectLst/>
              <a:latin typeface="American Typewriter" panose="02090604020004020304" pitchFamily="18" charset="77"/>
            </a:endParaRPr>
          </a:p>
          <a:p>
            <a:endParaRPr lang="en-AF" dirty="0"/>
          </a:p>
        </p:txBody>
      </p:sp>
      <p:sp>
        <p:nvSpPr>
          <p:cNvPr id="5" name="Slide Number Placeholder 4">
            <a:extLst>
              <a:ext uri="{FF2B5EF4-FFF2-40B4-BE49-F238E27FC236}">
                <a16:creationId xmlns:a16="http://schemas.microsoft.com/office/drawing/2014/main" id="{8D49D832-A8E6-2B5B-73E7-DF8E1D3BC3C7}"/>
              </a:ext>
            </a:extLst>
          </p:cNvPr>
          <p:cNvSpPr>
            <a:spLocks noGrp="1"/>
          </p:cNvSpPr>
          <p:nvPr>
            <p:ph type="sldNum" sz="quarter" idx="12"/>
          </p:nvPr>
        </p:nvSpPr>
        <p:spPr/>
        <p:txBody>
          <a:bodyPr/>
          <a:lstStyle/>
          <a:p>
            <a:fld id="{E55267B4-430F-8C40-BE59-8FFFDF70D87A}" type="slidenum">
              <a:rPr lang="en-AF" smtClean="0"/>
              <a:t>62</a:t>
            </a:fld>
            <a:endParaRPr lang="en-AF"/>
          </a:p>
        </p:txBody>
      </p:sp>
    </p:spTree>
    <p:extLst>
      <p:ext uri="{BB962C8B-B14F-4D97-AF65-F5344CB8AC3E}">
        <p14:creationId xmlns:p14="http://schemas.microsoft.com/office/powerpoint/2010/main" val="25004466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70FDE-333C-0B91-F695-2D4E1755509C}"/>
              </a:ext>
            </a:extLst>
          </p:cNvPr>
          <p:cNvSpPr>
            <a:spLocks noGrp="1"/>
          </p:cNvSpPr>
          <p:nvPr>
            <p:ph type="title"/>
          </p:nvPr>
        </p:nvSpPr>
        <p:spPr/>
        <p:txBody>
          <a:bodyPr/>
          <a:lstStyle/>
          <a:p>
            <a:pPr algn="ctr"/>
            <a:r>
              <a:rPr lang="en-US" b="1" dirty="0">
                <a:effectLst/>
                <a:latin typeface="American Typewriter" panose="02090604020004020304" pitchFamily="18" charset="77"/>
              </a:rPr>
              <a:t>Jurisdiction of the offences</a:t>
            </a:r>
            <a:br>
              <a:rPr lang="en-US" dirty="0">
                <a:effectLst/>
                <a:latin typeface="Helvetica" pitchFamily="2" charset="0"/>
              </a:rPr>
            </a:br>
            <a:endParaRPr lang="en-AF" dirty="0"/>
          </a:p>
        </p:txBody>
      </p:sp>
      <p:sp>
        <p:nvSpPr>
          <p:cNvPr id="3" name="Content Placeholder 2">
            <a:extLst>
              <a:ext uri="{FF2B5EF4-FFF2-40B4-BE49-F238E27FC236}">
                <a16:creationId xmlns:a16="http://schemas.microsoft.com/office/drawing/2014/main" id="{703E1199-4E26-79C1-CB6A-EF440CBE7F13}"/>
              </a:ext>
            </a:extLst>
          </p:cNvPr>
          <p:cNvSpPr>
            <a:spLocks noGrp="1"/>
          </p:cNvSpPr>
          <p:nvPr>
            <p:ph idx="1"/>
          </p:nvPr>
        </p:nvSpPr>
        <p:spPr>
          <a:xfrm>
            <a:off x="838200" y="1130968"/>
            <a:ext cx="10515600" cy="5045995"/>
          </a:xfrm>
        </p:spPr>
        <p:txBody>
          <a:bodyPr>
            <a:normAutofit/>
          </a:bodyPr>
          <a:lstStyle/>
          <a:p>
            <a:pPr marL="0" indent="0" algn="just">
              <a:buNone/>
            </a:pPr>
            <a:r>
              <a:rPr lang="en-US" dirty="0">
                <a:effectLst/>
                <a:latin typeface="American Typewriter" panose="02090604020004020304" pitchFamily="18" charset="77"/>
              </a:rPr>
              <a:t>Uganda shall have jurisdiction over any act constituting an offence if the act took place on board </a:t>
            </a:r>
          </a:p>
          <a:p>
            <a:pPr algn="just">
              <a:buFont typeface="Apple Color Emoji" pitchFamily="2" charset="0"/>
              <a:buChar char="🫒"/>
            </a:pPr>
            <a:r>
              <a:rPr lang="en-US" dirty="0">
                <a:effectLst/>
                <a:latin typeface="American Typewriter" panose="02090604020004020304" pitchFamily="18" charset="77"/>
              </a:rPr>
              <a:t>The aircraft registered in Uganda;</a:t>
            </a:r>
          </a:p>
          <a:p>
            <a:pPr algn="just">
              <a:buFont typeface="Apple Color Emoji" pitchFamily="2" charset="0"/>
              <a:buChar char="🫒"/>
            </a:pPr>
            <a:r>
              <a:rPr lang="en-US" dirty="0">
                <a:effectLst/>
                <a:latin typeface="American Typewriter" panose="02090604020004020304" pitchFamily="18" charset="77"/>
              </a:rPr>
              <a:t>An aircraft leased, with or without crew, to a lessee whose </a:t>
            </a:r>
            <a:r>
              <a:rPr lang="en-US" b="1" dirty="0">
                <a:solidFill>
                  <a:srgbClr val="FF0000"/>
                </a:solidFill>
                <a:effectLst/>
                <a:latin typeface="American Typewriter" panose="02090604020004020304" pitchFamily="18" charset="77"/>
              </a:rPr>
              <a:t>principal place of business </a:t>
            </a:r>
            <a:r>
              <a:rPr lang="en-US" dirty="0">
                <a:effectLst/>
                <a:latin typeface="American Typewriter" panose="02090604020004020304" pitchFamily="18" charset="77"/>
              </a:rPr>
              <a:t>is in Uganda or, if the lessee does not have a principal place of business, whose </a:t>
            </a:r>
            <a:r>
              <a:rPr lang="en-US" b="1" dirty="0">
                <a:solidFill>
                  <a:srgbClr val="7030A0"/>
                </a:solidFill>
                <a:effectLst/>
                <a:latin typeface="American Typewriter" panose="02090604020004020304" pitchFamily="18" charset="77"/>
              </a:rPr>
              <a:t>permanent residence </a:t>
            </a:r>
            <a:r>
              <a:rPr lang="en-US" dirty="0">
                <a:effectLst/>
                <a:latin typeface="American Typewriter" panose="02090604020004020304" pitchFamily="18" charset="77"/>
              </a:rPr>
              <a:t>is in Uganda;</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latin typeface="American Typewriter" panose="02090604020004020304" pitchFamily="18" charset="77"/>
              </a:rPr>
              <a:t>T</a:t>
            </a:r>
            <a:r>
              <a:rPr lang="en-US" dirty="0">
                <a:effectLst/>
                <a:latin typeface="American Typewriter" panose="02090604020004020304" pitchFamily="18" charset="77"/>
              </a:rPr>
              <a:t>he aircraft on or over the territory of Uganda</a:t>
            </a:r>
          </a:p>
          <a:p>
            <a:endParaRPr lang="en-AF" dirty="0"/>
          </a:p>
        </p:txBody>
      </p:sp>
      <p:sp>
        <p:nvSpPr>
          <p:cNvPr id="5" name="Slide Number Placeholder 4">
            <a:extLst>
              <a:ext uri="{FF2B5EF4-FFF2-40B4-BE49-F238E27FC236}">
                <a16:creationId xmlns:a16="http://schemas.microsoft.com/office/drawing/2014/main" id="{01FAEA5B-3F0A-AD65-8CAC-93D43DED1098}"/>
              </a:ext>
            </a:extLst>
          </p:cNvPr>
          <p:cNvSpPr>
            <a:spLocks noGrp="1"/>
          </p:cNvSpPr>
          <p:nvPr>
            <p:ph type="sldNum" sz="quarter" idx="12"/>
          </p:nvPr>
        </p:nvSpPr>
        <p:spPr/>
        <p:txBody>
          <a:bodyPr/>
          <a:lstStyle/>
          <a:p>
            <a:fld id="{E55267B4-430F-8C40-BE59-8FFFDF70D87A}" type="slidenum">
              <a:rPr lang="en-AF" smtClean="0"/>
              <a:t>63</a:t>
            </a:fld>
            <a:endParaRPr lang="en-AF"/>
          </a:p>
        </p:txBody>
      </p:sp>
    </p:spTree>
    <p:extLst>
      <p:ext uri="{BB962C8B-B14F-4D97-AF65-F5344CB8AC3E}">
        <p14:creationId xmlns:p14="http://schemas.microsoft.com/office/powerpoint/2010/main" val="25577593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8A9681-B3F9-C474-C5C7-A89800B9FB57}"/>
              </a:ext>
            </a:extLst>
          </p:cNvPr>
          <p:cNvSpPr>
            <a:spLocks noGrp="1"/>
          </p:cNvSpPr>
          <p:nvPr>
            <p:ph idx="1"/>
          </p:nvPr>
        </p:nvSpPr>
        <p:spPr>
          <a:xfrm>
            <a:off x="838200" y="818147"/>
            <a:ext cx="10515600" cy="5358816"/>
          </a:xfrm>
        </p:spPr>
        <p:txBody>
          <a:bodyPr/>
          <a:lstStyle/>
          <a:p>
            <a:pPr algn="just">
              <a:buFont typeface="Apple Color Emoji" pitchFamily="2" charset="0"/>
              <a:buChar char="🫒"/>
            </a:pPr>
            <a:r>
              <a:rPr lang="en-US" dirty="0">
                <a:effectLst/>
                <a:latin typeface="American Typewriter" panose="02090604020004020304" pitchFamily="18" charset="77"/>
              </a:rPr>
              <a:t>Any other aircraft in flight outside Uganda, if the </a:t>
            </a:r>
            <a:r>
              <a:rPr lang="en-US" b="1" dirty="0">
                <a:solidFill>
                  <a:srgbClr val="0070C0"/>
                </a:solidFill>
                <a:effectLst/>
                <a:latin typeface="American Typewriter" panose="02090604020004020304" pitchFamily="18" charset="77"/>
              </a:rPr>
              <a:t>next landing of the aircraft is in Uganda</a:t>
            </a:r>
            <a:r>
              <a:rPr lang="en-US" dirty="0">
                <a:effectLst/>
                <a:latin typeface="American Typewriter" panose="02090604020004020304" pitchFamily="18" charset="77"/>
              </a:rPr>
              <a:t>, and the Pilot-In-Command has —</a:t>
            </a:r>
          </a:p>
          <a:p>
            <a:pPr algn="just">
              <a:buFont typeface="Apple Color Emoji" pitchFamily="2" charset="0"/>
              <a:buChar char="👉🏿"/>
            </a:pPr>
            <a:r>
              <a:rPr lang="en-US" dirty="0">
                <a:latin typeface="American Typewriter" panose="02090604020004020304" pitchFamily="18" charset="77"/>
              </a:rPr>
              <a:t>D</a:t>
            </a:r>
            <a:r>
              <a:rPr lang="en-US" dirty="0">
                <a:effectLst/>
                <a:latin typeface="American Typewriter" panose="02090604020004020304" pitchFamily="18" charset="77"/>
              </a:rPr>
              <a:t>elivered the suspected offender to the competent authorities </a:t>
            </a:r>
            <a:r>
              <a:rPr lang="en-US" dirty="0" err="1">
                <a:effectLst/>
                <a:latin typeface="American Typewriter" panose="02090604020004020304" pitchFamily="18" charset="77"/>
              </a:rPr>
              <a:t>e.g</a:t>
            </a:r>
            <a:r>
              <a:rPr lang="en-US" dirty="0">
                <a:effectLst/>
                <a:latin typeface="American Typewriter" panose="02090604020004020304" pitchFamily="18" charset="77"/>
              </a:rPr>
              <a:t> </a:t>
            </a:r>
            <a:r>
              <a:rPr lang="en-US" i="1" dirty="0">
                <a:solidFill>
                  <a:srgbClr val="FF0000"/>
                </a:solidFill>
                <a:effectLst/>
                <a:latin typeface="American Typewriter" panose="02090604020004020304" pitchFamily="18" charset="77"/>
              </a:rPr>
              <a:t>Uganda Civil Aviation Authority</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dirty="0">
                <a:effectLst/>
                <a:latin typeface="American Typewriter" panose="02090604020004020304" pitchFamily="18" charset="77"/>
              </a:rPr>
              <a:t> Requested Uganda to prosecute the suspected offender</a:t>
            </a:r>
            <a:endParaRPr lang="en-US" dirty="0">
              <a:latin typeface="American Typewriter" panose="02090604020004020304" pitchFamily="18" charset="77"/>
            </a:endParaRPr>
          </a:p>
          <a:p>
            <a:pPr marL="0" indent="0" algn="just">
              <a:buNone/>
            </a:pPr>
            <a:r>
              <a:rPr lang="en-US" dirty="0">
                <a:effectLst/>
                <a:latin typeface="American Typewriter" panose="02090604020004020304" pitchFamily="18" charset="77"/>
              </a:rPr>
              <a:t> </a:t>
            </a:r>
          </a:p>
          <a:p>
            <a:pPr algn="just">
              <a:buFont typeface="Apple Color Emoji" pitchFamily="2" charset="0"/>
              <a:buChar char="👉🏿"/>
            </a:pPr>
            <a:r>
              <a:rPr lang="en-US" dirty="0">
                <a:effectLst/>
                <a:latin typeface="American Typewriter" panose="02090604020004020304" pitchFamily="18" charset="77"/>
              </a:rPr>
              <a:t> Affirmed that no similar request has been or will be made by the Pilot-In-Command or the aircraft operator to any other contracting State.</a:t>
            </a:r>
          </a:p>
          <a:p>
            <a:endParaRPr lang="en-AF" dirty="0"/>
          </a:p>
        </p:txBody>
      </p:sp>
      <p:sp>
        <p:nvSpPr>
          <p:cNvPr id="4" name="Slide Number Placeholder 3">
            <a:extLst>
              <a:ext uri="{FF2B5EF4-FFF2-40B4-BE49-F238E27FC236}">
                <a16:creationId xmlns:a16="http://schemas.microsoft.com/office/drawing/2014/main" id="{3EB41EFF-C4A1-6424-EC7B-866AF64F9C7D}"/>
              </a:ext>
            </a:extLst>
          </p:cNvPr>
          <p:cNvSpPr>
            <a:spLocks noGrp="1"/>
          </p:cNvSpPr>
          <p:nvPr>
            <p:ph type="sldNum" sz="quarter" idx="12"/>
          </p:nvPr>
        </p:nvSpPr>
        <p:spPr/>
        <p:txBody>
          <a:bodyPr/>
          <a:lstStyle/>
          <a:p>
            <a:fld id="{E55267B4-430F-8C40-BE59-8FFFDF70D87A}" type="slidenum">
              <a:rPr lang="en-AF" smtClean="0"/>
              <a:t>64</a:t>
            </a:fld>
            <a:endParaRPr lang="en-AF"/>
          </a:p>
        </p:txBody>
      </p:sp>
    </p:spTree>
    <p:extLst>
      <p:ext uri="{BB962C8B-B14F-4D97-AF65-F5344CB8AC3E}">
        <p14:creationId xmlns:p14="http://schemas.microsoft.com/office/powerpoint/2010/main" val="29181401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9D7131-E16B-DA52-7551-ADF0BD18F96F}"/>
              </a:ext>
            </a:extLst>
          </p:cNvPr>
          <p:cNvSpPr txBox="1"/>
          <p:nvPr/>
        </p:nvSpPr>
        <p:spPr>
          <a:xfrm>
            <a:off x="3614531" y="2719136"/>
            <a:ext cx="4155305" cy="1015663"/>
          </a:xfrm>
          <a:prstGeom prst="rect">
            <a:avLst/>
          </a:prstGeom>
          <a:noFill/>
        </p:spPr>
        <p:txBody>
          <a:bodyPr wrap="none" rtlCol="0">
            <a:spAutoFit/>
          </a:bodyPr>
          <a:lstStyle/>
          <a:p>
            <a:pPr algn="r"/>
            <a:r>
              <a:rPr lang="en-AF" sz="6000" b="1" dirty="0">
                <a:latin typeface="American Typewriter" panose="02090604020004020304" pitchFamily="18" charset="77"/>
              </a:rPr>
              <a:t>THE END </a:t>
            </a:r>
          </a:p>
        </p:txBody>
      </p:sp>
      <p:sp>
        <p:nvSpPr>
          <p:cNvPr id="4" name="Slide Number Placeholder 3">
            <a:extLst>
              <a:ext uri="{FF2B5EF4-FFF2-40B4-BE49-F238E27FC236}">
                <a16:creationId xmlns:a16="http://schemas.microsoft.com/office/drawing/2014/main" id="{641D7085-AFEE-09F3-E5DE-5F4DCA3CD8C3}"/>
              </a:ext>
            </a:extLst>
          </p:cNvPr>
          <p:cNvSpPr>
            <a:spLocks noGrp="1"/>
          </p:cNvSpPr>
          <p:nvPr>
            <p:ph type="sldNum" sz="quarter" idx="12"/>
          </p:nvPr>
        </p:nvSpPr>
        <p:spPr/>
        <p:txBody>
          <a:bodyPr/>
          <a:lstStyle/>
          <a:p>
            <a:fld id="{E55267B4-430F-8C40-BE59-8FFFDF70D87A}" type="slidenum">
              <a:rPr lang="en-AF" smtClean="0"/>
              <a:t>65</a:t>
            </a:fld>
            <a:endParaRPr lang="en-AF"/>
          </a:p>
        </p:txBody>
      </p:sp>
    </p:spTree>
    <p:extLst>
      <p:ext uri="{BB962C8B-B14F-4D97-AF65-F5344CB8AC3E}">
        <p14:creationId xmlns:p14="http://schemas.microsoft.com/office/powerpoint/2010/main" val="846433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20C66-ED19-7F1D-409C-CAD15238EA30}"/>
              </a:ext>
            </a:extLst>
          </p:cNvPr>
          <p:cNvSpPr>
            <a:spLocks noGrp="1"/>
          </p:cNvSpPr>
          <p:nvPr>
            <p:ph idx="1"/>
          </p:nvPr>
        </p:nvSpPr>
        <p:spPr>
          <a:xfrm>
            <a:off x="838200" y="480646"/>
            <a:ext cx="10515600" cy="5696317"/>
          </a:xfrm>
        </p:spPr>
        <p:txBody>
          <a:bodyPr/>
          <a:lstStyle/>
          <a:p>
            <a:pPr algn="l"/>
            <a:r>
              <a:rPr lang="en-GB" b="1" i="0" u="none" strike="noStrike" dirty="0">
                <a:solidFill>
                  <a:srgbClr val="000000"/>
                </a:solidFill>
                <a:effectLst/>
                <a:latin typeface="American Typewriter" panose="02090604020004020304" pitchFamily="18" charset="77"/>
              </a:rPr>
              <a:t>Licensing and Safety Rules</a:t>
            </a:r>
          </a:p>
          <a:p>
            <a:pPr marL="0" indent="0" algn="just">
              <a:buNone/>
            </a:pPr>
            <a:r>
              <a:rPr lang="en-GB" b="1" i="0" u="none" strike="noStrike" dirty="0">
                <a:solidFill>
                  <a:srgbClr val="000000"/>
                </a:solidFill>
                <a:effectLst/>
                <a:latin typeface="American Typewriter" panose="02090604020004020304" pitchFamily="18" charset="77"/>
              </a:rPr>
              <a:t>PMO(</a:t>
            </a:r>
            <a:r>
              <a:rPr lang="en-GB" i="0" u="none" strike="noStrike" dirty="0">
                <a:solidFill>
                  <a:srgbClr val="000000"/>
                </a:solidFill>
                <a:effectLst/>
                <a:latin typeface="American Typewriter" panose="02090604020004020304" pitchFamily="18" charset="77"/>
              </a:rPr>
              <a:t>Private Motor Omnibus</a:t>
            </a:r>
            <a:r>
              <a:rPr lang="en-GB" b="1" i="0" u="none" strike="noStrike" dirty="0">
                <a:solidFill>
                  <a:srgbClr val="000000"/>
                </a:solidFill>
                <a:effectLst/>
                <a:latin typeface="American Typewriter" panose="02090604020004020304" pitchFamily="18" charset="77"/>
              </a:rPr>
              <a:t>)</a:t>
            </a:r>
            <a:r>
              <a:rPr lang="en-GB" b="1" dirty="0">
                <a:solidFill>
                  <a:srgbClr val="000000"/>
                </a:solidFill>
                <a:latin typeface="American Typewriter" panose="02090604020004020304" pitchFamily="18" charset="77"/>
              </a:rPr>
              <a:t> </a:t>
            </a:r>
            <a:r>
              <a:rPr lang="en-GB" b="1" i="0" u="none" strike="noStrike" dirty="0">
                <a:solidFill>
                  <a:srgbClr val="000000"/>
                </a:solidFill>
                <a:effectLst/>
                <a:latin typeface="American Typewriter" panose="02090604020004020304" pitchFamily="18" charset="77"/>
              </a:rPr>
              <a:t>License</a:t>
            </a:r>
            <a:r>
              <a:rPr lang="en-GB" b="0" i="0" u="none" strike="noStrike" dirty="0">
                <a:solidFill>
                  <a:srgbClr val="000000"/>
                </a:solidFill>
                <a:effectLst/>
                <a:latin typeface="American Typewriter" panose="02090604020004020304" pitchFamily="18" charset="77"/>
              </a:rPr>
              <a:t>: Operators/drivers of Vehicles transporting school children or private groups must </a:t>
            </a:r>
            <a:r>
              <a:rPr lang="en-GB" b="1" i="0" u="none" strike="noStrike" dirty="0">
                <a:solidFill>
                  <a:srgbClr val="0070C0"/>
                </a:solidFill>
                <a:effectLst/>
                <a:latin typeface="American Typewriter" panose="02090604020004020304" pitchFamily="18" charset="77"/>
              </a:rPr>
              <a:t>hold a valid Private Motor Omnibus license </a:t>
            </a:r>
            <a:r>
              <a:rPr lang="en-GB" b="0" i="0" u="none" strike="noStrike" dirty="0">
                <a:solidFill>
                  <a:srgbClr val="000000"/>
                </a:solidFill>
                <a:effectLst/>
                <a:latin typeface="American Typewriter" panose="02090604020004020304" pitchFamily="18" charset="77"/>
              </a:rPr>
              <a:t>issued by transport authorities</a:t>
            </a:r>
          </a:p>
          <a:p>
            <a:pPr marL="0" indent="0" algn="just">
              <a:buNone/>
            </a:pPr>
            <a:r>
              <a:rPr lang="en-GB" b="1" i="0" u="none" strike="noStrike" dirty="0">
                <a:solidFill>
                  <a:srgbClr val="000000"/>
                </a:solidFill>
                <a:effectLst/>
                <a:latin typeface="American Typewriter" panose="02090604020004020304" pitchFamily="18" charset="77"/>
              </a:rPr>
              <a:t>Driver Standards</a:t>
            </a:r>
            <a:r>
              <a:rPr lang="en-GB" b="0" i="0" u="none" strike="noStrike" dirty="0">
                <a:solidFill>
                  <a:srgbClr val="000000"/>
                </a:solidFill>
                <a:effectLst/>
                <a:latin typeface="American Typewriter" panose="02090604020004020304" pitchFamily="18" charset="77"/>
              </a:rPr>
              <a:t>: Operators and drivers must be specialized </a:t>
            </a:r>
            <a:r>
              <a:rPr lang="en-GB" b="1" i="0" u="none" strike="noStrike" dirty="0">
                <a:solidFill>
                  <a:srgbClr val="0070C0"/>
                </a:solidFill>
                <a:effectLst/>
                <a:latin typeface="American Typewriter" panose="02090604020004020304" pitchFamily="18" charset="77"/>
              </a:rPr>
              <a:t>defensive training </a:t>
            </a:r>
            <a:r>
              <a:rPr lang="en-GB" b="0" i="0" u="none" strike="noStrike" dirty="0">
                <a:solidFill>
                  <a:srgbClr val="000000"/>
                </a:solidFill>
                <a:effectLst/>
                <a:latin typeface="American Typewriter" panose="02090604020004020304" pitchFamily="18" charset="77"/>
              </a:rPr>
              <a:t>and comply to the established </a:t>
            </a:r>
            <a:r>
              <a:rPr lang="en-GB" b="1" i="0" u="none" strike="noStrike" dirty="0">
                <a:solidFill>
                  <a:srgbClr val="0070C0"/>
                </a:solidFill>
                <a:effectLst/>
                <a:latin typeface="American Typewriter" panose="02090604020004020304" pitchFamily="18" charset="77"/>
              </a:rPr>
              <a:t> passenger capacity limits</a:t>
            </a:r>
          </a:p>
          <a:p>
            <a:pPr marL="0" indent="0" algn="just">
              <a:buNone/>
            </a:pPr>
            <a:endParaRPr lang="en-GB" b="1" i="0" u="none" strike="noStrike" dirty="0">
              <a:solidFill>
                <a:srgbClr val="0070C0"/>
              </a:solidFill>
              <a:effectLst/>
              <a:latin typeface="American Typewriter" panose="02090604020004020304" pitchFamily="18" charset="77"/>
            </a:endParaRPr>
          </a:p>
          <a:p>
            <a:pPr marL="0" indent="0" algn="just">
              <a:buNone/>
            </a:pPr>
            <a:r>
              <a:rPr lang="en-GB" b="1" i="0" u="none" strike="noStrike" dirty="0">
                <a:solidFill>
                  <a:srgbClr val="000000"/>
                </a:solidFill>
                <a:effectLst/>
                <a:latin typeface="American Typewriter" panose="02090604020004020304" pitchFamily="18" charset="77"/>
              </a:rPr>
              <a:t>IOV(</a:t>
            </a:r>
            <a:r>
              <a:rPr lang="en-GB" i="0" u="none" strike="noStrike" dirty="0">
                <a:solidFill>
                  <a:srgbClr val="000000"/>
                </a:solidFill>
                <a:effectLst/>
                <a:latin typeface="American Typewriter" panose="02090604020004020304" pitchFamily="18" charset="77"/>
              </a:rPr>
              <a:t>Inspection of Vehicles</a:t>
            </a:r>
            <a:r>
              <a:rPr lang="en-GB" b="1" i="0" u="none" strike="noStrike" dirty="0">
                <a:solidFill>
                  <a:srgbClr val="000000"/>
                </a:solidFill>
                <a:effectLst/>
                <a:latin typeface="American Typewriter" panose="02090604020004020304" pitchFamily="18" charset="77"/>
              </a:rPr>
              <a:t>) Certification</a:t>
            </a:r>
            <a:r>
              <a:rPr lang="en-GB" b="0" i="0" u="none" strike="noStrike" dirty="0">
                <a:solidFill>
                  <a:srgbClr val="000000"/>
                </a:solidFill>
                <a:effectLst/>
                <a:latin typeface="American Typewriter" panose="02090604020004020304" pitchFamily="18" charset="77"/>
              </a:rPr>
              <a:t>: Vehicles must pass regular Inspection tests to prove roadworthiness</a:t>
            </a:r>
            <a:endParaRPr lang="en-UG" dirty="0">
              <a:latin typeface="American Typewriter" panose="02090604020004020304" pitchFamily="18" charset="77"/>
            </a:endParaRPr>
          </a:p>
        </p:txBody>
      </p:sp>
      <p:sp>
        <p:nvSpPr>
          <p:cNvPr id="4" name="Slide Number Placeholder 3">
            <a:extLst>
              <a:ext uri="{FF2B5EF4-FFF2-40B4-BE49-F238E27FC236}">
                <a16:creationId xmlns:a16="http://schemas.microsoft.com/office/drawing/2014/main" id="{86D9AB7D-000F-53C1-1A6B-4B88942D7BFD}"/>
              </a:ext>
            </a:extLst>
          </p:cNvPr>
          <p:cNvSpPr>
            <a:spLocks noGrp="1"/>
          </p:cNvSpPr>
          <p:nvPr>
            <p:ph type="sldNum" sz="quarter" idx="12"/>
          </p:nvPr>
        </p:nvSpPr>
        <p:spPr/>
        <p:txBody>
          <a:bodyPr/>
          <a:lstStyle/>
          <a:p>
            <a:fld id="{E55267B4-430F-8C40-BE59-8FFFDF70D87A}" type="slidenum">
              <a:rPr lang="en-AF" smtClean="0"/>
              <a:t>7</a:t>
            </a:fld>
            <a:endParaRPr lang="en-AF"/>
          </a:p>
        </p:txBody>
      </p:sp>
    </p:spTree>
    <p:extLst>
      <p:ext uri="{BB962C8B-B14F-4D97-AF65-F5344CB8AC3E}">
        <p14:creationId xmlns:p14="http://schemas.microsoft.com/office/powerpoint/2010/main" val="46651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3E982-DF01-A9A2-0458-7C08EBF792DD}"/>
              </a:ext>
            </a:extLst>
          </p:cNvPr>
          <p:cNvSpPr>
            <a:spLocks noGrp="1"/>
          </p:cNvSpPr>
          <p:nvPr>
            <p:ph idx="1"/>
          </p:nvPr>
        </p:nvSpPr>
        <p:spPr>
          <a:xfrm>
            <a:off x="838200" y="386862"/>
            <a:ext cx="5890846" cy="5790101"/>
          </a:xfrm>
        </p:spPr>
        <p:txBody>
          <a:bodyPr>
            <a:normAutofit fontScale="92500" lnSpcReduction="20000"/>
          </a:bodyPr>
          <a:lstStyle/>
          <a:p>
            <a:pPr algn="just">
              <a:buFont typeface="Apple Color Emoji" pitchFamily="2" charset="0"/>
              <a:buChar char="😎"/>
            </a:pPr>
            <a:r>
              <a:rPr lang="en-US" b="1" dirty="0">
                <a:latin typeface="American Typewriter" panose="02090604020004020304" pitchFamily="18" charset="77"/>
              </a:rPr>
              <a:t>P</a:t>
            </a:r>
            <a:r>
              <a:rPr lang="en-US" b="1" dirty="0">
                <a:effectLst/>
                <a:latin typeface="American Typewriter" panose="02090604020004020304" pitchFamily="18" charset="77"/>
              </a:rPr>
              <a:t>ublic omnibus</a:t>
            </a:r>
            <a:r>
              <a:rPr lang="en-US" dirty="0">
                <a:effectLst/>
                <a:latin typeface="American Typewriter" panose="02090604020004020304" pitchFamily="18" charset="77"/>
              </a:rPr>
              <a:t>: this is  a public service vehicle that carries passengers at separate fares on a previously determined route </a:t>
            </a:r>
            <a:r>
              <a:rPr lang="en-US" dirty="0" err="1">
                <a:effectLst/>
                <a:latin typeface="American Typewriter" panose="02090604020004020304" pitchFamily="18" charset="77"/>
              </a:rPr>
              <a:t>e.g</a:t>
            </a:r>
            <a:r>
              <a:rPr lang="en-US" dirty="0">
                <a:effectLst/>
                <a:latin typeface="American Typewriter" panose="02090604020004020304" pitchFamily="18" charset="77"/>
              </a:rPr>
              <a:t> taxi vehicles, buses.</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b="1" dirty="0">
                <a:latin typeface="American Typewriter" panose="02090604020004020304" pitchFamily="18" charset="77"/>
              </a:rPr>
              <a:t>T</a:t>
            </a:r>
            <a:r>
              <a:rPr lang="en-US" b="1" dirty="0">
                <a:effectLst/>
                <a:latin typeface="American Typewriter" panose="02090604020004020304" pitchFamily="18" charset="77"/>
              </a:rPr>
              <a:t>ourist vehicle</a:t>
            </a:r>
            <a:r>
              <a:rPr lang="en-US" dirty="0">
                <a:effectLst/>
                <a:latin typeface="American Typewriter" panose="02090604020004020304" pitchFamily="18" charset="77"/>
              </a:rPr>
              <a:t>: a motor vehicle that is specially designed and built for transportation of tourists.</a:t>
            </a:r>
          </a:p>
          <a:p>
            <a:pPr algn="just">
              <a:buFont typeface="Apple Color Emoji" pitchFamily="2" charset="0"/>
              <a:buChar char="😎"/>
            </a:pPr>
            <a:endParaRPr lang="en-US" dirty="0">
              <a:effectLst/>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Town taxicab</a:t>
            </a:r>
            <a:r>
              <a:rPr lang="en-US" dirty="0">
                <a:effectLst/>
                <a:latin typeface="American Typewriter" panose="02090604020004020304" pitchFamily="18" charset="77"/>
              </a:rPr>
              <a:t>: is a motorcar used as a passenger vehicle which plies </a:t>
            </a:r>
            <a:r>
              <a:rPr lang="en-US" b="1" dirty="0">
                <a:solidFill>
                  <a:srgbClr val="FF0000"/>
                </a:solidFill>
                <a:effectLst/>
                <a:latin typeface="American Typewriter" panose="02090604020004020304" pitchFamily="18" charset="77"/>
              </a:rPr>
              <a:t>for hire on a road </a:t>
            </a:r>
            <a:r>
              <a:rPr lang="en-US" dirty="0">
                <a:effectLst/>
                <a:latin typeface="American Typewriter" panose="02090604020004020304" pitchFamily="18" charset="77"/>
              </a:rPr>
              <a:t>or </a:t>
            </a:r>
            <a:r>
              <a:rPr lang="en-US" b="1" dirty="0">
                <a:solidFill>
                  <a:srgbClr val="FF0000"/>
                </a:solidFill>
                <a:effectLst/>
                <a:latin typeface="American Typewriter" panose="02090604020004020304" pitchFamily="18" charset="77"/>
              </a:rPr>
              <a:t>a fixed place of business</a:t>
            </a:r>
            <a:r>
              <a:rPr lang="en-US" dirty="0">
                <a:effectLst/>
                <a:latin typeface="American Typewriter" panose="02090604020004020304" pitchFamily="18" charset="77"/>
              </a:rPr>
              <a:t> and is licensed to carry passengers for hire or reward at </a:t>
            </a:r>
            <a:r>
              <a:rPr lang="en-US" b="1" dirty="0">
                <a:solidFill>
                  <a:srgbClr val="7030A0"/>
                </a:solidFill>
                <a:effectLst/>
                <a:latin typeface="American Typewriter" panose="02090604020004020304" pitchFamily="18" charset="77"/>
              </a:rPr>
              <a:t>an </a:t>
            </a:r>
            <a:r>
              <a:rPr lang="en-US" b="1" dirty="0" err="1">
                <a:solidFill>
                  <a:srgbClr val="7030A0"/>
                </a:solidFill>
                <a:effectLst/>
                <a:latin typeface="American Typewriter" panose="02090604020004020304" pitchFamily="18" charset="77"/>
              </a:rPr>
              <a:t>authorised</a:t>
            </a:r>
            <a:r>
              <a:rPr lang="en-US" b="1" dirty="0">
                <a:solidFill>
                  <a:srgbClr val="7030A0"/>
                </a:solidFill>
                <a:effectLst/>
                <a:latin typeface="American Typewriter" panose="02090604020004020304" pitchFamily="18" charset="77"/>
              </a:rPr>
              <a:t> fee </a:t>
            </a:r>
            <a:r>
              <a:rPr lang="en-US" dirty="0">
                <a:effectLst/>
                <a:latin typeface="American Typewriter" panose="02090604020004020304" pitchFamily="18" charset="77"/>
              </a:rPr>
              <a:t>or </a:t>
            </a:r>
            <a:r>
              <a:rPr lang="en-US" b="1" dirty="0">
                <a:solidFill>
                  <a:srgbClr val="7030A0"/>
                </a:solidFill>
                <a:effectLst/>
                <a:latin typeface="American Typewriter" panose="02090604020004020304" pitchFamily="18" charset="77"/>
              </a:rPr>
              <a:t>sum indicated on the meter.</a:t>
            </a:r>
          </a:p>
          <a:p>
            <a:endParaRPr lang="en-AF" dirty="0"/>
          </a:p>
        </p:txBody>
      </p:sp>
      <p:sp>
        <p:nvSpPr>
          <p:cNvPr id="4" name="Slide Number Placeholder 3">
            <a:extLst>
              <a:ext uri="{FF2B5EF4-FFF2-40B4-BE49-F238E27FC236}">
                <a16:creationId xmlns:a16="http://schemas.microsoft.com/office/drawing/2014/main" id="{59B34A37-BC3B-7BA7-7751-D963CCDE172E}"/>
              </a:ext>
            </a:extLst>
          </p:cNvPr>
          <p:cNvSpPr>
            <a:spLocks noGrp="1"/>
          </p:cNvSpPr>
          <p:nvPr>
            <p:ph type="sldNum" sz="quarter" idx="12"/>
          </p:nvPr>
        </p:nvSpPr>
        <p:spPr/>
        <p:txBody>
          <a:bodyPr/>
          <a:lstStyle/>
          <a:p>
            <a:fld id="{E55267B4-430F-8C40-BE59-8FFFDF70D87A}" type="slidenum">
              <a:rPr lang="en-AF" smtClean="0"/>
              <a:t>8</a:t>
            </a:fld>
            <a:endParaRPr lang="en-AF"/>
          </a:p>
        </p:txBody>
      </p:sp>
      <p:pic>
        <p:nvPicPr>
          <p:cNvPr id="5" name="Picture 4">
            <a:extLst>
              <a:ext uri="{FF2B5EF4-FFF2-40B4-BE49-F238E27FC236}">
                <a16:creationId xmlns:a16="http://schemas.microsoft.com/office/drawing/2014/main" id="{F5269BA6-3EB9-A79F-43B3-C1AD400E471F}"/>
              </a:ext>
            </a:extLst>
          </p:cNvPr>
          <p:cNvPicPr>
            <a:picLocks noChangeAspect="1"/>
          </p:cNvPicPr>
          <p:nvPr/>
        </p:nvPicPr>
        <p:blipFill>
          <a:blip r:embed="rId2"/>
          <a:stretch>
            <a:fillRect/>
          </a:stretch>
        </p:blipFill>
        <p:spPr>
          <a:xfrm>
            <a:off x="6811108" y="0"/>
            <a:ext cx="5380892" cy="3106615"/>
          </a:xfrm>
          <a:prstGeom prst="rect">
            <a:avLst/>
          </a:prstGeom>
        </p:spPr>
      </p:pic>
      <p:pic>
        <p:nvPicPr>
          <p:cNvPr id="6" name="Picture 5">
            <a:extLst>
              <a:ext uri="{FF2B5EF4-FFF2-40B4-BE49-F238E27FC236}">
                <a16:creationId xmlns:a16="http://schemas.microsoft.com/office/drawing/2014/main" id="{D7CBC3FA-B57A-7623-7935-A598345DE4A2}"/>
              </a:ext>
            </a:extLst>
          </p:cNvPr>
          <p:cNvPicPr>
            <a:picLocks noChangeAspect="1"/>
          </p:cNvPicPr>
          <p:nvPr/>
        </p:nvPicPr>
        <p:blipFill>
          <a:blip r:embed="rId3"/>
          <a:stretch>
            <a:fillRect/>
          </a:stretch>
        </p:blipFill>
        <p:spPr>
          <a:xfrm>
            <a:off x="6893170" y="3263289"/>
            <a:ext cx="5146430" cy="3275623"/>
          </a:xfrm>
          <a:prstGeom prst="rect">
            <a:avLst/>
          </a:prstGeom>
        </p:spPr>
      </p:pic>
    </p:spTree>
    <p:extLst>
      <p:ext uri="{BB962C8B-B14F-4D97-AF65-F5344CB8AC3E}">
        <p14:creationId xmlns:p14="http://schemas.microsoft.com/office/powerpoint/2010/main" val="2232551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5CC1D-FCE7-08DE-598C-D2335F502AAA}"/>
              </a:ext>
            </a:extLst>
          </p:cNvPr>
          <p:cNvSpPr>
            <a:spLocks noGrp="1"/>
          </p:cNvSpPr>
          <p:nvPr>
            <p:ph type="title"/>
          </p:nvPr>
        </p:nvSpPr>
        <p:spPr/>
        <p:txBody>
          <a:bodyPr/>
          <a:lstStyle/>
          <a:p>
            <a:pPr algn="ctr"/>
            <a:r>
              <a:rPr lang="en-AF" b="1" dirty="0">
                <a:latin typeface="American Typewriter" panose="02090604020004020304" pitchFamily="18" charset="77"/>
              </a:rPr>
              <a:t>Passenger vehicles and licensing</a:t>
            </a:r>
          </a:p>
        </p:txBody>
      </p:sp>
      <p:sp>
        <p:nvSpPr>
          <p:cNvPr id="3" name="Content Placeholder 2">
            <a:extLst>
              <a:ext uri="{FF2B5EF4-FFF2-40B4-BE49-F238E27FC236}">
                <a16:creationId xmlns:a16="http://schemas.microsoft.com/office/drawing/2014/main" id="{B8360E28-388D-DBC9-44BB-1609B265D5C0}"/>
              </a:ext>
            </a:extLst>
          </p:cNvPr>
          <p:cNvSpPr>
            <a:spLocks noGrp="1"/>
          </p:cNvSpPr>
          <p:nvPr>
            <p:ph idx="1"/>
          </p:nvPr>
        </p:nvSpPr>
        <p:spPr/>
        <p:txBody>
          <a:bodyPr>
            <a:normAutofit/>
          </a:bodyPr>
          <a:lstStyle/>
          <a:p>
            <a:pPr marL="0" indent="0" algn="just">
              <a:buNone/>
            </a:pPr>
            <a:r>
              <a:rPr lang="en-US" dirty="0">
                <a:effectLst/>
                <a:latin typeface="American Typewriter" panose="02090604020004020304" pitchFamily="18" charset="77"/>
              </a:rPr>
              <a:t>For purposes of issuing driving licenses, motor vehicles shall be divided into the following groups</a:t>
            </a:r>
          </a:p>
          <a:p>
            <a:pPr marL="0" indent="0" algn="just">
              <a:buNone/>
            </a:pPr>
            <a:endParaRPr lang="en-US" b="1" dirty="0">
              <a:latin typeface="American Typewriter" panose="02090604020004020304" pitchFamily="18" charset="77"/>
            </a:endParaRPr>
          </a:p>
          <a:p>
            <a:pPr algn="just">
              <a:buFont typeface="Apple Color Emoji" pitchFamily="2" charset="0"/>
              <a:buChar char="💦"/>
            </a:pPr>
            <a:r>
              <a:rPr lang="en-US" b="1" dirty="0">
                <a:effectLst/>
                <a:latin typeface="American Typewriter" panose="02090604020004020304" pitchFamily="18" charset="77"/>
              </a:rPr>
              <a:t>Group D: includes </a:t>
            </a:r>
            <a:r>
              <a:rPr lang="en-US" dirty="0">
                <a:effectLst/>
                <a:latin typeface="American Typewriter" panose="02090604020004020304" pitchFamily="18" charset="77"/>
              </a:rPr>
              <a:t>motor vehicles used </a:t>
            </a:r>
            <a:r>
              <a:rPr lang="en-US" b="1" dirty="0">
                <a:solidFill>
                  <a:schemeClr val="accent6">
                    <a:lumMod val="50000"/>
                  </a:schemeClr>
                </a:solidFill>
                <a:effectLst/>
                <a:latin typeface="American Typewriter" panose="02090604020004020304" pitchFamily="18" charset="77"/>
              </a:rPr>
              <a:t>for the carriage of passengers </a:t>
            </a:r>
            <a:r>
              <a:rPr lang="en-US" dirty="0">
                <a:effectLst/>
                <a:latin typeface="American Typewriter" panose="02090604020004020304" pitchFamily="18" charset="77"/>
              </a:rPr>
              <a:t>and having more than </a:t>
            </a:r>
            <a:r>
              <a:rPr lang="en-US" b="1" dirty="0">
                <a:solidFill>
                  <a:srgbClr val="7030A0"/>
                </a:solidFill>
                <a:effectLst/>
                <a:latin typeface="American Typewriter" panose="02090604020004020304" pitchFamily="18" charset="77"/>
              </a:rPr>
              <a:t>eight seats </a:t>
            </a:r>
            <a:r>
              <a:rPr lang="en-US" dirty="0">
                <a:effectLst/>
                <a:latin typeface="American Typewriter" panose="02090604020004020304" pitchFamily="18" charset="77"/>
              </a:rPr>
              <a:t>in addition to the driver’s seat but </a:t>
            </a:r>
            <a:r>
              <a:rPr lang="en-US" b="1" dirty="0">
                <a:solidFill>
                  <a:schemeClr val="accent6">
                    <a:lumMod val="50000"/>
                  </a:schemeClr>
                </a:solidFill>
                <a:effectLst/>
                <a:latin typeface="American Typewriter" panose="02090604020004020304" pitchFamily="18" charset="77"/>
              </a:rPr>
              <a:t>not exceeding 30 seats </a:t>
            </a:r>
            <a:r>
              <a:rPr lang="en-US" dirty="0">
                <a:effectLst/>
                <a:latin typeface="American Typewriter" panose="02090604020004020304" pitchFamily="18" charset="77"/>
              </a:rPr>
              <a:t>in addition  to the driver’s seat.</a:t>
            </a:r>
            <a:r>
              <a:rPr lang="en-GB" b="0" i="0" u="none" strike="noStrike" dirty="0">
                <a:solidFill>
                  <a:srgbClr val="000000"/>
                </a:solidFill>
                <a:effectLst/>
                <a:latin typeface="-webkit-standard"/>
              </a:rPr>
              <a:t> </a:t>
            </a:r>
            <a:r>
              <a:rPr lang="en-GB" b="1" i="0" u="none" strike="noStrike" dirty="0">
                <a:solidFill>
                  <a:srgbClr val="000000"/>
                </a:solidFill>
                <a:effectLst/>
                <a:latin typeface="American Typewriter" panose="02090604020004020304" pitchFamily="18" charset="77"/>
              </a:rPr>
              <a:t>E.g.</a:t>
            </a:r>
            <a:r>
              <a:rPr lang="en-GB" b="0" i="0" u="none" strike="noStrike" dirty="0">
                <a:solidFill>
                  <a:srgbClr val="000000"/>
                </a:solidFill>
                <a:effectLst/>
                <a:latin typeface="American Typewriter" panose="02090604020004020304" pitchFamily="18" charset="77"/>
              </a:rPr>
              <a:t> medium-sized Coaster buses</a:t>
            </a:r>
            <a:endParaRPr lang="en-AF" dirty="0">
              <a:latin typeface="American Typewriter" panose="02090604020004020304" pitchFamily="18" charset="77"/>
            </a:endParaRPr>
          </a:p>
        </p:txBody>
      </p:sp>
      <p:sp>
        <p:nvSpPr>
          <p:cNvPr id="5" name="Slide Number Placeholder 4">
            <a:extLst>
              <a:ext uri="{FF2B5EF4-FFF2-40B4-BE49-F238E27FC236}">
                <a16:creationId xmlns:a16="http://schemas.microsoft.com/office/drawing/2014/main" id="{2AE1796D-46D0-F4FB-7A59-8B117FBD02B0}"/>
              </a:ext>
            </a:extLst>
          </p:cNvPr>
          <p:cNvSpPr>
            <a:spLocks noGrp="1"/>
          </p:cNvSpPr>
          <p:nvPr>
            <p:ph type="sldNum" sz="quarter" idx="12"/>
          </p:nvPr>
        </p:nvSpPr>
        <p:spPr/>
        <p:txBody>
          <a:bodyPr/>
          <a:lstStyle/>
          <a:p>
            <a:fld id="{E55267B4-430F-8C40-BE59-8FFFDF70D87A}" type="slidenum">
              <a:rPr lang="en-AF" smtClean="0"/>
              <a:t>9</a:t>
            </a:fld>
            <a:endParaRPr lang="en-AF"/>
          </a:p>
        </p:txBody>
      </p:sp>
    </p:spTree>
    <p:extLst>
      <p:ext uri="{BB962C8B-B14F-4D97-AF65-F5344CB8AC3E}">
        <p14:creationId xmlns:p14="http://schemas.microsoft.com/office/powerpoint/2010/main" val="1049678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4174</TotalTime>
  <Words>5088</Words>
  <Application>Microsoft Macintosh PowerPoint</Application>
  <PresentationFormat>Widescreen</PresentationFormat>
  <Paragraphs>391</Paragraphs>
  <Slides>65</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65</vt:i4>
      </vt:variant>
    </vt:vector>
  </HeadingPairs>
  <TitlesOfParts>
    <vt:vector size="78" baseType="lpstr">
      <vt:lpstr>-webkit-standard</vt:lpstr>
      <vt:lpstr>American Typewriter</vt:lpstr>
      <vt:lpstr>Apple Color Emoji</vt:lpstr>
      <vt:lpstr>Arial</vt:lpstr>
      <vt:lpstr>Bookman Old Style</vt:lpstr>
      <vt:lpstr>Calibri</vt:lpstr>
      <vt:lpstr>Calibri Light</vt:lpstr>
      <vt:lpstr>Google Sans</vt:lpstr>
      <vt:lpstr>Helvetica</vt:lpstr>
      <vt:lpstr>PTSans</vt:lpstr>
      <vt:lpstr>Times</vt:lpstr>
      <vt:lpstr>Times New Roman</vt:lpstr>
      <vt:lpstr>Office Theme</vt:lpstr>
      <vt:lpstr>Regulation of Passenger Transportation </vt:lpstr>
      <vt:lpstr>PowerPoint Presentation</vt:lpstr>
      <vt:lpstr>The Traffic and Road Safety ACT, 1998 (AMENDMENT) ACT, 2020  </vt:lpstr>
      <vt:lpstr>Categorisation of passenger vehicles based on number of passengers  carried and services provided.</vt:lpstr>
      <vt:lpstr>PowerPoint Presentation</vt:lpstr>
      <vt:lpstr>PowerPoint Presentation</vt:lpstr>
      <vt:lpstr>PowerPoint Presentation</vt:lpstr>
      <vt:lpstr>PowerPoint Presentation</vt:lpstr>
      <vt:lpstr>Passenger vehicles and licensing</vt:lpstr>
      <vt:lpstr>PowerPoint Presentation</vt:lpstr>
      <vt:lpstr>PowerPoint Presentation</vt:lpstr>
      <vt:lpstr>PowerPoint Presentation</vt:lpstr>
      <vt:lpstr>PowerPoint Presentation</vt:lpstr>
      <vt:lpstr>  Transport Operator Penalties(Causing bodily injury or death through reckless driving)  </vt:lpstr>
      <vt:lpstr>PowerPoint Presentation</vt:lpstr>
      <vt:lpstr>What is reckless driving?</vt:lpstr>
      <vt:lpstr>Taxi operators’ conduct while in the taxi park</vt:lpstr>
      <vt:lpstr>PowerPoint Presentation</vt:lpstr>
      <vt:lpstr>PowerPoint Presentation</vt:lpstr>
      <vt:lpstr>Uganda Railways Corporation Act  CAP, 331   </vt:lpstr>
      <vt:lpstr>Carriage of Passengers </vt:lpstr>
      <vt:lpstr>PowerPoint Presentation</vt:lpstr>
      <vt:lpstr>Overcharge and undercharge. </vt:lpstr>
      <vt:lpstr>PowerPoint Presentation</vt:lpstr>
      <vt:lpstr>PowerPoint Presentation</vt:lpstr>
      <vt:lpstr> Responsibility of the corporation as a carrier and warehouse person   </vt:lpstr>
      <vt:lpstr>PowerPoint Presentation</vt:lpstr>
      <vt:lpstr>PowerPoint Presentation</vt:lpstr>
      <vt:lpstr>Offences relating to passengers. </vt:lpstr>
      <vt:lpstr>PowerPoint Presentation</vt:lpstr>
      <vt:lpstr>Offences relating to tickets. </vt:lpstr>
      <vt:lpstr>PowerPoint Presentation</vt:lpstr>
      <vt:lpstr>Other offenses</vt:lpstr>
      <vt:lpstr>PowerPoint Presentation</vt:lpstr>
      <vt:lpstr>INLAND WATERWAYS(PASSENGER WATER TRANSPORT) </vt:lpstr>
      <vt:lpstr> Passengers to embark and disembark, etc. only at inland waterway port. </vt:lpstr>
      <vt:lpstr>PowerPoint Presentation</vt:lpstr>
      <vt:lpstr>PowerPoint Presentation</vt:lpstr>
      <vt:lpstr>THE CIVIL AVIATION (COMMERCIAL AIR TRANSPORT BY FOREIGN AIR OPERATORS WITHIN UGANDA) REGULATIONS  </vt:lpstr>
      <vt:lpstr>PowerPoint Presentation</vt:lpstr>
      <vt:lpstr>PowerPoint Presentation</vt:lpstr>
      <vt:lpstr>PowerPoint Presentation</vt:lpstr>
      <vt:lpstr>PowerPoint Presentation</vt:lpstr>
      <vt:lpstr>PowerPoint Presentation</vt:lpstr>
      <vt:lpstr> Power of a police officer or an aviation security officer in Aviation passenger travels </vt:lpstr>
      <vt:lpstr>PowerPoint Presentation</vt:lpstr>
      <vt:lpstr>Stowage of baggage and cargo </vt:lpstr>
      <vt:lpstr>PowerPoint Presentation</vt:lpstr>
      <vt:lpstr>PowerPoint Presentation</vt:lpstr>
      <vt:lpstr>PowerPoint Presentation</vt:lpstr>
      <vt:lpstr>PowerPoint Presentation</vt:lpstr>
      <vt:lpstr>PowerPoint Presentation</vt:lpstr>
      <vt:lpstr> Passengers: Passenger seat belts  </vt:lpstr>
      <vt:lpstr>Passenger seat belt discussion continuation</vt:lpstr>
      <vt:lpstr>Unacceptable conduct </vt:lpstr>
      <vt:lpstr>PowerPoint Presentation</vt:lpstr>
      <vt:lpstr>Alcohol or drugs </vt:lpstr>
      <vt:lpstr>Carriage of munitions of war </vt:lpstr>
      <vt:lpstr>Offences and penalties</vt:lpstr>
      <vt:lpstr>Offences on board the aircraft</vt:lpstr>
      <vt:lpstr>Offences on board the aircraft discussion continued</vt:lpstr>
      <vt:lpstr> Offences jeopardising good order and discipline on board aircraft </vt:lpstr>
      <vt:lpstr>Jurisdiction of the offences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sheila namagembe</dc:creator>
  <cp:lastModifiedBy>sheila namagembe</cp:lastModifiedBy>
  <cp:revision>476</cp:revision>
  <dcterms:created xsi:type="dcterms:W3CDTF">2024-06-23T09:44:34Z</dcterms:created>
  <dcterms:modified xsi:type="dcterms:W3CDTF">2026-08-23T05:22:33Z</dcterms:modified>
</cp:coreProperties>
</file>