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97" r:id="rId3"/>
    <p:sldId id="261" r:id="rId4"/>
    <p:sldId id="262" r:id="rId5"/>
    <p:sldId id="263" r:id="rId6"/>
    <p:sldId id="271" r:id="rId7"/>
    <p:sldId id="283" r:id="rId8"/>
    <p:sldId id="284" r:id="rId9"/>
    <p:sldId id="285" r:id="rId10"/>
    <p:sldId id="264" r:id="rId11"/>
    <p:sldId id="265" r:id="rId12"/>
    <p:sldId id="280" r:id="rId13"/>
    <p:sldId id="281" r:id="rId14"/>
    <p:sldId id="282" r:id="rId15"/>
    <p:sldId id="266" r:id="rId16"/>
    <p:sldId id="267" r:id="rId17"/>
    <p:sldId id="270" r:id="rId18"/>
    <p:sldId id="273" r:id="rId19"/>
    <p:sldId id="274" r:id="rId20"/>
    <p:sldId id="275" r:id="rId21"/>
    <p:sldId id="288" r:id="rId22"/>
    <p:sldId id="289" r:id="rId23"/>
    <p:sldId id="290" r:id="rId24"/>
    <p:sldId id="291" r:id="rId25"/>
    <p:sldId id="276" r:id="rId26"/>
    <p:sldId id="277" r:id="rId27"/>
    <p:sldId id="278" r:id="rId28"/>
    <p:sldId id="292" r:id="rId29"/>
    <p:sldId id="293" r:id="rId30"/>
    <p:sldId id="294" r:id="rId31"/>
    <p:sldId id="295" r:id="rId32"/>
    <p:sldId id="296" r:id="rId33"/>
    <p:sldId id="279" r:id="rId34"/>
    <p:sldId id="298"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6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42072E-96CF-4723-B5CC-BF949B768085}" type="datetimeFigureOut">
              <a:rPr lang="en-GB" smtClean="0"/>
              <a:t>17/09/2024</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4BF8253B-6FF2-4A95-97AD-F669A6DE0675}"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3029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42072E-96CF-4723-B5CC-BF949B768085}"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8253B-6FF2-4A95-97AD-F669A6DE0675}"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94046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42072E-96CF-4723-B5CC-BF949B768085}"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8253B-6FF2-4A95-97AD-F669A6DE0675}"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7304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42072E-96CF-4723-B5CC-BF949B768085}"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8253B-6FF2-4A95-97AD-F669A6DE0675}"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4451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642072E-96CF-4723-B5CC-BF949B768085}" type="datetimeFigureOut">
              <a:rPr lang="en-GB" smtClean="0"/>
              <a:t>17/09/2024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F8253B-6FF2-4A95-97AD-F669A6DE0675}"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27750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42072E-96CF-4723-B5CC-BF949B768085}" type="datetimeFigureOut">
              <a:rPr lang="en-GB" smtClean="0"/>
              <a:t>17/09/2024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F8253B-6FF2-4A95-97AD-F669A6DE0675}"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1847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42072E-96CF-4723-B5CC-BF949B768085}" type="datetimeFigureOut">
              <a:rPr lang="en-GB" smtClean="0"/>
              <a:t>17/09/2024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BF8253B-6FF2-4A95-97AD-F669A6DE0675}"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17372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42072E-96CF-4723-B5CC-BF949B768085}" type="datetimeFigureOut">
              <a:rPr lang="en-GB" smtClean="0"/>
              <a:t>17/09/2024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BF8253B-6FF2-4A95-97AD-F669A6DE0675}"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3940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42072E-96CF-4723-B5CC-BF949B768085}" type="datetimeFigureOut">
              <a:rPr lang="en-GB" smtClean="0"/>
              <a:t>17/09/2024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BF8253B-6FF2-4A95-97AD-F669A6DE0675}" type="slidenum">
              <a:rPr lang="en-GB" smtClean="0"/>
              <a:t>‹#›</a:t>
            </a:fld>
            <a:endParaRPr lang="en-GB"/>
          </a:p>
        </p:txBody>
      </p:sp>
    </p:spTree>
    <p:extLst>
      <p:ext uri="{BB962C8B-B14F-4D97-AF65-F5344CB8AC3E}">
        <p14:creationId xmlns:p14="http://schemas.microsoft.com/office/powerpoint/2010/main" val="3218652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642072E-96CF-4723-B5CC-BF949B768085}" type="datetimeFigureOut">
              <a:rPr lang="en-GB" smtClean="0"/>
              <a:t>17/09/2024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F8253B-6FF2-4A95-97AD-F669A6DE0675}"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1806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642072E-96CF-4723-B5CC-BF949B768085}" type="datetimeFigureOut">
              <a:rPr lang="en-GB" smtClean="0"/>
              <a:t>17/09/2024</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4BF8253B-6FF2-4A95-97AD-F669A6DE0675}"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58606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642072E-96CF-4723-B5CC-BF949B768085}" type="datetimeFigureOut">
              <a:rPr lang="en-GB" smtClean="0"/>
              <a:t>17/09/2024</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BF8253B-6FF2-4A95-97AD-F669A6DE0675}"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525426"/>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C6C304-35DB-486D-99FB-32588A3E0369}"/>
              </a:ext>
            </a:extLst>
          </p:cNvPr>
          <p:cNvSpPr>
            <a:spLocks noGrp="1"/>
          </p:cNvSpPr>
          <p:nvPr>
            <p:ph type="title"/>
          </p:nvPr>
        </p:nvSpPr>
        <p:spPr>
          <a:xfrm>
            <a:off x="1294362" y="224074"/>
            <a:ext cx="9603275" cy="1049235"/>
          </a:xfrm>
        </p:spPr>
        <p:txBody>
          <a:bodyPr/>
          <a:lstStyle/>
          <a:p>
            <a:r>
              <a:rPr lang="en-US" dirty="0">
                <a:latin typeface="Bookman Old Style" panose="02050604050505020204" pitchFamily="18" charset="0"/>
              </a:rPr>
              <a:t>Topic 7</a:t>
            </a:r>
            <a:endParaRPr lang="en-GB" dirty="0">
              <a:latin typeface="Bookman Old Style" panose="02050604050505020204" pitchFamily="18" charset="0"/>
            </a:endParaRPr>
          </a:p>
        </p:txBody>
      </p:sp>
      <p:sp>
        <p:nvSpPr>
          <p:cNvPr id="5" name="Content Placeholder 4">
            <a:extLst>
              <a:ext uri="{FF2B5EF4-FFF2-40B4-BE49-F238E27FC236}">
                <a16:creationId xmlns:a16="http://schemas.microsoft.com/office/drawing/2014/main" id="{EEF8C5DE-CFA6-4902-87C2-ACDED82CBC9E}"/>
              </a:ext>
            </a:extLst>
          </p:cNvPr>
          <p:cNvSpPr>
            <a:spLocks noGrp="1"/>
          </p:cNvSpPr>
          <p:nvPr>
            <p:ph idx="1"/>
          </p:nvPr>
        </p:nvSpPr>
        <p:spPr>
          <a:xfrm>
            <a:off x="675861" y="2015732"/>
            <a:ext cx="11298803" cy="3450613"/>
          </a:xfrm>
        </p:spPr>
        <p:txBody>
          <a:bodyPr>
            <a:normAutofit/>
          </a:bodyPr>
          <a:lstStyle/>
          <a:p>
            <a:pPr marL="0" indent="0" algn="ctr">
              <a:buNone/>
            </a:pPr>
            <a:r>
              <a:rPr lang="en-US" sz="4800" dirty="0">
                <a:latin typeface="Bookman Old Style" panose="02050604050505020204" pitchFamily="18" charset="0"/>
              </a:rPr>
              <a:t>Bullwhip effect and ripple effect in the supply chain</a:t>
            </a:r>
            <a:endParaRPr lang="en-GB" sz="4800" dirty="0">
              <a:latin typeface="Bookman Old Style" panose="02050604050505020204" pitchFamily="18" charset="0"/>
            </a:endParaRPr>
          </a:p>
        </p:txBody>
      </p:sp>
    </p:spTree>
    <p:extLst>
      <p:ext uri="{BB962C8B-B14F-4D97-AF65-F5344CB8AC3E}">
        <p14:creationId xmlns:p14="http://schemas.microsoft.com/office/powerpoint/2010/main" val="3729910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25767-B805-43A4-BFBE-0E240673CB8D}"/>
              </a:ext>
            </a:extLst>
          </p:cNvPr>
          <p:cNvSpPr>
            <a:spLocks noGrp="1"/>
          </p:cNvSpPr>
          <p:nvPr>
            <p:ph type="title"/>
          </p:nvPr>
        </p:nvSpPr>
        <p:spPr>
          <a:xfrm>
            <a:off x="596348" y="804519"/>
            <a:ext cx="10988701" cy="1049235"/>
          </a:xfrm>
        </p:spPr>
        <p:txBody>
          <a:bodyPr/>
          <a:lstStyle/>
          <a:p>
            <a:pPr algn="ctr"/>
            <a:r>
              <a:rPr lang="en-US" b="1" dirty="0">
                <a:latin typeface="Bookman Old Style" panose="02050604050505020204" pitchFamily="18" charset="0"/>
              </a:rPr>
              <a:t>Ripple effect,  defined</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4FB15F7B-E7BC-4640-8FFD-86AF9F1AC568}"/>
              </a:ext>
            </a:extLst>
          </p:cNvPr>
          <p:cNvSpPr>
            <a:spLocks noGrp="1"/>
          </p:cNvSpPr>
          <p:nvPr>
            <p:ph idx="1"/>
          </p:nvPr>
        </p:nvSpPr>
        <p:spPr>
          <a:xfrm>
            <a:off x="217337" y="1284174"/>
            <a:ext cx="11378315" cy="5323360"/>
          </a:xfrm>
        </p:spPr>
        <p:txBody>
          <a:bodyPr>
            <a:normAutofit lnSpcReduction="10000"/>
          </a:bodyPr>
          <a:lstStyle/>
          <a:p>
            <a:pPr marL="0" indent="0" algn="just">
              <a:buNone/>
            </a:pPr>
            <a:endParaRPr lang="en-US" sz="3700" dirty="0">
              <a:latin typeface="Bookman Old Style" panose="02050604050505020204" pitchFamily="18" charset="0"/>
            </a:endParaRPr>
          </a:p>
          <a:p>
            <a:pPr algn="just"/>
            <a:r>
              <a:rPr lang="en-US" sz="3700" dirty="0">
                <a:latin typeface="Bookman Old Style" panose="02050604050505020204" pitchFamily="18" charset="0"/>
              </a:rPr>
              <a:t>The ripple effect in supply chains refers to the phenomenon where a disruption at one point in the supply chain causes a series of subsequent disruptions or impacts throughout the network. This cascading effect can significantly affect the overall performance and resilience of supply chains</a:t>
            </a:r>
            <a:endParaRPr lang="en-GB" sz="3700" dirty="0">
              <a:latin typeface="Bookman Old Style" panose="02050604050505020204" pitchFamily="18" charset="0"/>
            </a:endParaRPr>
          </a:p>
        </p:txBody>
      </p:sp>
    </p:spTree>
    <p:extLst>
      <p:ext uri="{BB962C8B-B14F-4D97-AF65-F5344CB8AC3E}">
        <p14:creationId xmlns:p14="http://schemas.microsoft.com/office/powerpoint/2010/main" val="2490947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64981-993F-4B19-B231-5E04E4A9CB79}"/>
              </a:ext>
            </a:extLst>
          </p:cNvPr>
          <p:cNvSpPr>
            <a:spLocks noGrp="1"/>
          </p:cNvSpPr>
          <p:nvPr>
            <p:ph type="title"/>
          </p:nvPr>
        </p:nvSpPr>
        <p:spPr>
          <a:xfrm>
            <a:off x="720059" y="771622"/>
            <a:ext cx="9603275" cy="1049235"/>
          </a:xfrm>
        </p:spPr>
        <p:txBody>
          <a:bodyPr>
            <a:normAutofit fontScale="90000"/>
          </a:bodyPr>
          <a:lstStyle/>
          <a:p>
            <a:pPr algn="ctr"/>
            <a:r>
              <a:rPr lang="en-US" b="1" dirty="0">
                <a:latin typeface="Bookman Old Style" panose="02050604050505020204" pitchFamily="18" charset="0"/>
              </a:rPr>
              <a:t>Key Characteristics of the Ripple Effect</a:t>
            </a:r>
            <a:br>
              <a:rPr lang="en-US" dirty="0"/>
            </a:br>
            <a:endParaRPr lang="en-GB" dirty="0"/>
          </a:p>
        </p:txBody>
      </p:sp>
      <p:sp>
        <p:nvSpPr>
          <p:cNvPr id="3" name="Content Placeholder 2">
            <a:extLst>
              <a:ext uri="{FF2B5EF4-FFF2-40B4-BE49-F238E27FC236}">
                <a16:creationId xmlns:a16="http://schemas.microsoft.com/office/drawing/2014/main" id="{7353ADDD-EFFF-4AC2-BE16-84CD29418F15}"/>
              </a:ext>
            </a:extLst>
          </p:cNvPr>
          <p:cNvSpPr>
            <a:spLocks noGrp="1"/>
          </p:cNvSpPr>
          <p:nvPr>
            <p:ph idx="1"/>
          </p:nvPr>
        </p:nvSpPr>
        <p:spPr>
          <a:xfrm>
            <a:off x="492981" y="2015732"/>
            <a:ext cx="11203388" cy="3450613"/>
          </a:xfrm>
        </p:spPr>
        <p:txBody>
          <a:bodyPr>
            <a:normAutofit fontScale="92500" lnSpcReduction="10000"/>
          </a:bodyPr>
          <a:lstStyle/>
          <a:p>
            <a:pPr algn="just"/>
            <a:r>
              <a:rPr lang="en-US" sz="4000" b="1" dirty="0">
                <a:latin typeface="Bookman Old Style" panose="02050604050505020204" pitchFamily="18" charset="0"/>
              </a:rPr>
              <a:t>Interconnectedness</a:t>
            </a:r>
            <a:r>
              <a:rPr lang="en-US" sz="4000" dirty="0">
                <a:latin typeface="Bookman Old Style" panose="02050604050505020204" pitchFamily="18" charset="0"/>
              </a:rPr>
              <a:t>:</a:t>
            </a:r>
          </a:p>
          <a:p>
            <a:pPr marL="0" indent="0" algn="just">
              <a:buNone/>
            </a:pPr>
            <a:r>
              <a:rPr lang="en-US" sz="4000" dirty="0">
                <a:latin typeface="Bookman Old Style" panose="02050604050505020204" pitchFamily="18" charset="0"/>
              </a:rPr>
              <a:t>The ripple effect highlights the dependency of various supply chain entities. A delay or disruption in one area can lead to delays and issues in others.</a:t>
            </a:r>
            <a:endParaRPr lang="en-GB" sz="4000" dirty="0">
              <a:latin typeface="Bookman Old Style" panose="02050604050505020204" pitchFamily="18" charset="0"/>
            </a:endParaRPr>
          </a:p>
        </p:txBody>
      </p:sp>
    </p:spTree>
    <p:extLst>
      <p:ext uri="{BB962C8B-B14F-4D97-AF65-F5344CB8AC3E}">
        <p14:creationId xmlns:p14="http://schemas.microsoft.com/office/powerpoint/2010/main" val="1243137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A0BB0-2533-40E9-9DB0-2293F802A7A1}"/>
              </a:ext>
            </a:extLst>
          </p:cNvPr>
          <p:cNvSpPr>
            <a:spLocks noGrp="1"/>
          </p:cNvSpPr>
          <p:nvPr>
            <p:ph type="title"/>
          </p:nvPr>
        </p:nvSpPr>
        <p:spPr>
          <a:xfrm>
            <a:off x="1327869" y="804519"/>
            <a:ext cx="9726986" cy="1049235"/>
          </a:xfrm>
        </p:spPr>
        <p:txBody>
          <a:bodyPr/>
          <a:lstStyle/>
          <a:p>
            <a:pPr algn="ctr"/>
            <a:r>
              <a:rPr lang="en-US" b="1" dirty="0">
                <a:latin typeface="Bookman Old Style" panose="02050604050505020204" pitchFamily="18" charset="0"/>
              </a:rPr>
              <a:t>CONT. Key Characteristics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1C4704A-D943-44D0-8516-88B8B66CC1E5}"/>
              </a:ext>
            </a:extLst>
          </p:cNvPr>
          <p:cNvSpPr>
            <a:spLocks noGrp="1"/>
          </p:cNvSpPr>
          <p:nvPr>
            <p:ph idx="1"/>
          </p:nvPr>
        </p:nvSpPr>
        <p:spPr>
          <a:xfrm>
            <a:off x="421419" y="2015732"/>
            <a:ext cx="11942859" cy="3450613"/>
          </a:xfrm>
        </p:spPr>
        <p:txBody>
          <a:bodyPr>
            <a:normAutofit lnSpcReduction="10000"/>
          </a:bodyPr>
          <a:lstStyle/>
          <a:p>
            <a:pPr algn="just"/>
            <a:r>
              <a:rPr lang="en-US" sz="3200" b="1" dirty="0">
                <a:latin typeface="Bookman Old Style" panose="02050604050505020204" pitchFamily="18" charset="0"/>
              </a:rPr>
              <a:t>Propagation of Disruptions</a:t>
            </a:r>
            <a:r>
              <a:rPr lang="en-US" sz="3200" dirty="0">
                <a:latin typeface="Bookman Old Style" panose="02050604050505020204" pitchFamily="18" charset="0"/>
              </a:rPr>
              <a:t>:</a:t>
            </a:r>
          </a:p>
          <a:p>
            <a:pPr marL="0" indent="0" algn="just">
              <a:buNone/>
            </a:pPr>
            <a:r>
              <a:rPr lang="en-US" sz="3200" dirty="0">
                <a:latin typeface="Bookman Old Style" panose="02050604050505020204" pitchFamily="18" charset="0"/>
              </a:rPr>
              <a:t>The ripple effect illustrates how disruptions can propagate forward and backward through the supply chain. For example, an operational failure at a supplier can lead to delays in production for manufacturers, which in turn affects retailers and ultimately impacts customers</a:t>
            </a:r>
            <a:endParaRPr lang="en-GB" sz="3200" dirty="0">
              <a:latin typeface="Bookman Old Style" panose="02050604050505020204" pitchFamily="18" charset="0"/>
            </a:endParaRPr>
          </a:p>
        </p:txBody>
      </p:sp>
    </p:spTree>
    <p:extLst>
      <p:ext uri="{BB962C8B-B14F-4D97-AF65-F5344CB8AC3E}">
        <p14:creationId xmlns:p14="http://schemas.microsoft.com/office/powerpoint/2010/main" val="1577665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E9AA2-2DA2-4FDF-BF41-0A6865F738AB}"/>
              </a:ext>
            </a:extLst>
          </p:cNvPr>
          <p:cNvSpPr>
            <a:spLocks noGrp="1"/>
          </p:cNvSpPr>
          <p:nvPr>
            <p:ph type="title"/>
          </p:nvPr>
        </p:nvSpPr>
        <p:spPr>
          <a:xfrm>
            <a:off x="747423" y="804519"/>
            <a:ext cx="10813774" cy="1049235"/>
          </a:xfrm>
        </p:spPr>
        <p:txBody>
          <a:bodyPr/>
          <a:lstStyle/>
          <a:p>
            <a:pPr algn="ctr"/>
            <a:r>
              <a:rPr lang="en-US" b="1" dirty="0">
                <a:latin typeface="Bookman Old Style" panose="02050604050505020204" pitchFamily="18" charset="0"/>
              </a:rPr>
              <a:t>CONT. Key Characteristics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AADD8D99-6C76-4E15-8C2B-AF0E05FED473}"/>
              </a:ext>
            </a:extLst>
          </p:cNvPr>
          <p:cNvSpPr>
            <a:spLocks noGrp="1"/>
          </p:cNvSpPr>
          <p:nvPr>
            <p:ph idx="1"/>
          </p:nvPr>
        </p:nvSpPr>
        <p:spPr>
          <a:xfrm>
            <a:off x="214685" y="2015732"/>
            <a:ext cx="11775882" cy="3450613"/>
          </a:xfrm>
        </p:spPr>
        <p:txBody>
          <a:bodyPr>
            <a:noAutofit/>
          </a:bodyPr>
          <a:lstStyle/>
          <a:p>
            <a:pPr algn="just"/>
            <a:r>
              <a:rPr lang="en-US" sz="3200" b="1" dirty="0">
                <a:latin typeface="Bookman Old Style" panose="02050604050505020204" pitchFamily="18" charset="0"/>
              </a:rPr>
              <a:t>Impact on Performance:</a:t>
            </a:r>
          </a:p>
          <a:p>
            <a:pPr marL="0" indent="0" algn="just">
              <a:buNone/>
            </a:pPr>
            <a:r>
              <a:rPr lang="en-US" sz="3200" dirty="0">
                <a:latin typeface="Bookman Old Style" panose="02050604050505020204" pitchFamily="18" charset="0"/>
              </a:rPr>
              <a:t>Disruptions resulting from the ripple effect can lead to decreased efficiency, increased costs, and reduced customer satisfaction. The cumulative impact of these disruptions can significantly harm overall supply chain performance, making it crucial for organizations to manage these risks effectively </a:t>
            </a:r>
            <a:endParaRPr lang="en-GB" sz="3200" dirty="0">
              <a:latin typeface="Bookman Old Style" panose="02050604050505020204" pitchFamily="18" charset="0"/>
            </a:endParaRPr>
          </a:p>
        </p:txBody>
      </p:sp>
    </p:spTree>
    <p:extLst>
      <p:ext uri="{BB962C8B-B14F-4D97-AF65-F5344CB8AC3E}">
        <p14:creationId xmlns:p14="http://schemas.microsoft.com/office/powerpoint/2010/main" val="1190142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02A05-E33D-44C4-8B4D-E1499C27DF5B}"/>
              </a:ext>
            </a:extLst>
          </p:cNvPr>
          <p:cNvSpPr>
            <a:spLocks noGrp="1"/>
          </p:cNvSpPr>
          <p:nvPr>
            <p:ph type="title"/>
          </p:nvPr>
        </p:nvSpPr>
        <p:spPr>
          <a:xfrm>
            <a:off x="993913" y="804519"/>
            <a:ext cx="10060941" cy="1049235"/>
          </a:xfrm>
        </p:spPr>
        <p:txBody>
          <a:bodyPr/>
          <a:lstStyle/>
          <a:p>
            <a:pPr algn="ctr"/>
            <a:r>
              <a:rPr lang="en-US" b="1" dirty="0">
                <a:latin typeface="Bookman Old Style" panose="02050604050505020204" pitchFamily="18" charset="0"/>
              </a:rPr>
              <a:t>CONT. Key Characteristics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B5C62035-2561-48B9-BD1A-5B5B5268E8DF}"/>
              </a:ext>
            </a:extLst>
          </p:cNvPr>
          <p:cNvSpPr>
            <a:spLocks noGrp="1"/>
          </p:cNvSpPr>
          <p:nvPr>
            <p:ph idx="1"/>
          </p:nvPr>
        </p:nvSpPr>
        <p:spPr>
          <a:xfrm>
            <a:off x="636105" y="2015732"/>
            <a:ext cx="11282900" cy="3450613"/>
          </a:xfrm>
        </p:spPr>
        <p:txBody>
          <a:bodyPr>
            <a:normAutofit lnSpcReduction="10000"/>
          </a:bodyPr>
          <a:lstStyle/>
          <a:p>
            <a:pPr algn="just"/>
            <a:r>
              <a:rPr lang="en-US" sz="3200" b="1" dirty="0">
                <a:latin typeface="Bookman Old Style" panose="02050604050505020204" pitchFamily="18" charset="0"/>
              </a:rPr>
              <a:t>Complexity in Management:</a:t>
            </a:r>
          </a:p>
          <a:p>
            <a:pPr marL="0" indent="0" algn="just">
              <a:buNone/>
            </a:pPr>
            <a:r>
              <a:rPr lang="en-US" sz="3200" dirty="0">
                <a:latin typeface="Bookman Old Style" panose="02050604050505020204" pitchFamily="18" charset="0"/>
              </a:rPr>
              <a:t>Managing the ripple effect requires a comprehensive understanding of supply chain dynamics and potential risk propagation mechanisms. Organizations must adopt advanced analytical tools and models to predict and mitigate the effects of disruptions </a:t>
            </a:r>
            <a:r>
              <a:rPr lang="en-US" dirty="0"/>
              <a:t>.</a:t>
            </a:r>
            <a:endParaRPr lang="en-GB" dirty="0"/>
          </a:p>
        </p:txBody>
      </p:sp>
    </p:spTree>
    <p:extLst>
      <p:ext uri="{BB962C8B-B14F-4D97-AF65-F5344CB8AC3E}">
        <p14:creationId xmlns:p14="http://schemas.microsoft.com/office/powerpoint/2010/main" val="5509365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03CAF-0556-48A3-B324-42914C65B11C}"/>
              </a:ext>
            </a:extLst>
          </p:cNvPr>
          <p:cNvSpPr>
            <a:spLocks noGrp="1"/>
          </p:cNvSpPr>
          <p:nvPr>
            <p:ph type="title"/>
          </p:nvPr>
        </p:nvSpPr>
        <p:spPr>
          <a:xfrm>
            <a:off x="278297" y="804519"/>
            <a:ext cx="11227240" cy="1049235"/>
          </a:xfrm>
        </p:spPr>
        <p:txBody>
          <a:bodyPr/>
          <a:lstStyle/>
          <a:p>
            <a:pPr algn="ctr"/>
            <a:r>
              <a:rPr lang="en-GB" b="1" dirty="0">
                <a:latin typeface="Bookman Old Style" panose="02050604050505020204" pitchFamily="18" charset="0"/>
              </a:rPr>
              <a:t>       Causes of ripple effect</a:t>
            </a:r>
            <a:br>
              <a:rPr lang="en-GB" dirty="0"/>
            </a:br>
            <a:endParaRPr lang="en-GB" dirty="0"/>
          </a:p>
        </p:txBody>
      </p:sp>
      <p:sp>
        <p:nvSpPr>
          <p:cNvPr id="3" name="Content Placeholder 2">
            <a:extLst>
              <a:ext uri="{FF2B5EF4-FFF2-40B4-BE49-F238E27FC236}">
                <a16:creationId xmlns:a16="http://schemas.microsoft.com/office/drawing/2014/main" id="{A554422B-0A68-4ECB-B6D2-A8A5EB44AEBD}"/>
              </a:ext>
            </a:extLst>
          </p:cNvPr>
          <p:cNvSpPr>
            <a:spLocks noGrp="1"/>
          </p:cNvSpPr>
          <p:nvPr>
            <p:ph idx="1"/>
          </p:nvPr>
        </p:nvSpPr>
        <p:spPr>
          <a:xfrm>
            <a:off x="357809" y="2015732"/>
            <a:ext cx="11834191" cy="3450613"/>
          </a:xfrm>
        </p:spPr>
        <p:txBody>
          <a:bodyPr>
            <a:normAutofit lnSpcReduction="10000"/>
          </a:bodyPr>
          <a:lstStyle/>
          <a:p>
            <a:pPr algn="just"/>
            <a:r>
              <a:rPr lang="en-US" sz="3000" dirty="0">
                <a:latin typeface="Bookman Old Style" panose="02050604050505020204" pitchFamily="18" charset="0"/>
              </a:rPr>
              <a:t>Supply Chain Disruptions: Events such as natural disasters, supplier failures, or geopolitical issues can trigger a ripple effect.</a:t>
            </a:r>
          </a:p>
          <a:p>
            <a:pPr algn="just"/>
            <a:r>
              <a:rPr lang="en-US" sz="3000" dirty="0">
                <a:latin typeface="Bookman Old Style" panose="02050604050505020204" pitchFamily="18" charset="0"/>
              </a:rPr>
              <a:t>Demand Changes: Sudden shifts in consumer demand can lead to adjustments throughout the supply chain, affecting production schedules and inventory levels.</a:t>
            </a:r>
            <a:endParaRPr lang="en-GB" sz="3000" dirty="0">
              <a:latin typeface="Bookman Old Style" panose="02050604050505020204" pitchFamily="18" charset="0"/>
            </a:endParaRPr>
          </a:p>
        </p:txBody>
      </p:sp>
    </p:spTree>
    <p:extLst>
      <p:ext uri="{BB962C8B-B14F-4D97-AF65-F5344CB8AC3E}">
        <p14:creationId xmlns:p14="http://schemas.microsoft.com/office/powerpoint/2010/main" val="4227058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C7BC8-1C75-4CE5-9951-D3CD66C8897E}"/>
              </a:ext>
            </a:extLst>
          </p:cNvPr>
          <p:cNvSpPr>
            <a:spLocks noGrp="1"/>
          </p:cNvSpPr>
          <p:nvPr>
            <p:ph type="title"/>
          </p:nvPr>
        </p:nvSpPr>
        <p:spPr/>
        <p:txBody>
          <a:bodyPr/>
          <a:lstStyle/>
          <a:p>
            <a:r>
              <a:rPr lang="en-GB" b="1" dirty="0">
                <a:latin typeface="Bookman Old Style" panose="02050604050505020204" pitchFamily="18" charset="0"/>
              </a:rPr>
              <a:t>Consequences of ripple effect</a:t>
            </a:r>
            <a:br>
              <a:rPr lang="en-GB" dirty="0"/>
            </a:br>
            <a:endParaRPr lang="en-GB" dirty="0"/>
          </a:p>
        </p:txBody>
      </p:sp>
      <p:sp>
        <p:nvSpPr>
          <p:cNvPr id="3" name="Content Placeholder 2">
            <a:extLst>
              <a:ext uri="{FF2B5EF4-FFF2-40B4-BE49-F238E27FC236}">
                <a16:creationId xmlns:a16="http://schemas.microsoft.com/office/drawing/2014/main" id="{BCCBC72F-9787-4FE8-BA0A-ED63CAA553B6}"/>
              </a:ext>
            </a:extLst>
          </p:cNvPr>
          <p:cNvSpPr>
            <a:spLocks noGrp="1"/>
          </p:cNvSpPr>
          <p:nvPr>
            <p:ph idx="1"/>
          </p:nvPr>
        </p:nvSpPr>
        <p:spPr>
          <a:xfrm>
            <a:off x="373711" y="2015732"/>
            <a:ext cx="11818289" cy="4281701"/>
          </a:xfrm>
        </p:spPr>
        <p:txBody>
          <a:bodyPr>
            <a:noAutofit/>
          </a:bodyPr>
          <a:lstStyle/>
          <a:p>
            <a:pPr algn="just"/>
            <a:r>
              <a:rPr lang="en-US" sz="3000" dirty="0">
                <a:latin typeface="Bookman Old Style" panose="02050604050505020204" pitchFamily="18" charset="0"/>
              </a:rPr>
              <a:t>Wider Impact: A disruption can lead to a series of delays and inefficiencies across the supply chain, affecting overall performance and customer satisfaction.</a:t>
            </a:r>
          </a:p>
          <a:p>
            <a:pPr algn="just"/>
            <a:r>
              <a:rPr lang="en-US" sz="3000" dirty="0">
                <a:latin typeface="Bookman Old Style" panose="02050604050505020204" pitchFamily="18" charset="0"/>
              </a:rPr>
              <a:t>Increased Costs: The ripple effect can result in increased costs due to expedited shipping, overtime labor, and lost sales.</a:t>
            </a:r>
            <a:endParaRPr lang="en-GB" sz="3000" dirty="0">
              <a:latin typeface="Bookman Old Style" panose="02050604050505020204" pitchFamily="18" charset="0"/>
            </a:endParaRPr>
          </a:p>
        </p:txBody>
      </p:sp>
    </p:spTree>
    <p:extLst>
      <p:ext uri="{BB962C8B-B14F-4D97-AF65-F5344CB8AC3E}">
        <p14:creationId xmlns:p14="http://schemas.microsoft.com/office/powerpoint/2010/main" val="1464991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E613A-E9E4-417E-8BBF-8D0DD4D48E5F}"/>
              </a:ext>
            </a:extLst>
          </p:cNvPr>
          <p:cNvSpPr>
            <a:spLocks noGrp="1"/>
          </p:cNvSpPr>
          <p:nvPr>
            <p:ph type="title"/>
          </p:nvPr>
        </p:nvSpPr>
        <p:spPr>
          <a:xfrm>
            <a:off x="485030" y="160463"/>
            <a:ext cx="10766066" cy="1049235"/>
          </a:xfrm>
        </p:spPr>
        <p:txBody>
          <a:bodyPr>
            <a:normAutofit/>
          </a:bodyPr>
          <a:lstStyle/>
          <a:p>
            <a:r>
              <a:rPr lang="en-US" dirty="0">
                <a:latin typeface="Bookman Old Style" panose="02050604050505020204" pitchFamily="18" charset="0"/>
              </a:rPr>
              <a:t>Illustration of bullwhip effect and ripple effect in procurement and supply chain(s</a:t>
            </a:r>
            <a:r>
              <a:rPr lang="en-US" dirty="0"/>
              <a:t>)</a:t>
            </a:r>
            <a:endParaRPr lang="en-GB" dirty="0"/>
          </a:p>
        </p:txBody>
      </p:sp>
      <p:pic>
        <p:nvPicPr>
          <p:cNvPr id="4" name="Content Placeholder 3">
            <a:extLst>
              <a:ext uri="{FF2B5EF4-FFF2-40B4-BE49-F238E27FC236}">
                <a16:creationId xmlns:a16="http://schemas.microsoft.com/office/drawing/2014/main" id="{97A86498-2D9C-4160-AECC-23AEA82B6B07}"/>
              </a:ext>
            </a:extLst>
          </p:cNvPr>
          <p:cNvPicPr>
            <a:picLocks noGrp="1" noChangeAspect="1"/>
          </p:cNvPicPr>
          <p:nvPr>
            <p:ph idx="1"/>
          </p:nvPr>
        </p:nvPicPr>
        <p:blipFill>
          <a:blip r:embed="rId2"/>
          <a:stretch>
            <a:fillRect/>
          </a:stretch>
        </p:blipFill>
        <p:spPr>
          <a:xfrm>
            <a:off x="87464" y="1209699"/>
            <a:ext cx="12006470" cy="5648302"/>
          </a:xfrm>
          <a:prstGeom prst="rect">
            <a:avLst/>
          </a:prstGeom>
        </p:spPr>
      </p:pic>
    </p:spTree>
    <p:extLst>
      <p:ext uri="{BB962C8B-B14F-4D97-AF65-F5344CB8AC3E}">
        <p14:creationId xmlns:p14="http://schemas.microsoft.com/office/powerpoint/2010/main" val="1838148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9A77-B17A-4CCC-B2AE-D8298208541E}"/>
              </a:ext>
            </a:extLst>
          </p:cNvPr>
          <p:cNvSpPr>
            <a:spLocks noGrp="1"/>
          </p:cNvSpPr>
          <p:nvPr>
            <p:ph type="title"/>
          </p:nvPr>
        </p:nvSpPr>
        <p:spPr>
          <a:xfrm>
            <a:off x="1" y="772714"/>
            <a:ext cx="11605714" cy="1049235"/>
          </a:xfrm>
        </p:spPr>
        <p:txBody>
          <a:bodyPr/>
          <a:lstStyle/>
          <a:p>
            <a:pPr algn="ctr"/>
            <a:r>
              <a:rPr lang="en-US" b="1" dirty="0">
                <a:latin typeface="Bookman Old Style" panose="02050604050505020204" pitchFamily="18" charset="0"/>
              </a:rPr>
              <a:t>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7393C5D-5EE0-46C8-838F-28D461FD882E}"/>
              </a:ext>
            </a:extLst>
          </p:cNvPr>
          <p:cNvSpPr>
            <a:spLocks noGrp="1"/>
          </p:cNvSpPr>
          <p:nvPr>
            <p:ph idx="1"/>
          </p:nvPr>
        </p:nvSpPr>
        <p:spPr>
          <a:xfrm>
            <a:off x="302150" y="2015732"/>
            <a:ext cx="11227241" cy="4842268"/>
          </a:xfrm>
        </p:spPr>
        <p:txBody>
          <a:bodyPr>
            <a:normAutofit fontScale="77500" lnSpcReduction="20000"/>
          </a:bodyPr>
          <a:lstStyle/>
          <a:p>
            <a:pPr algn="just"/>
            <a:r>
              <a:rPr lang="en-US" sz="4000" dirty="0">
                <a:latin typeface="Bookman Old Style" panose="02050604050505020204" pitchFamily="18" charset="0"/>
              </a:rPr>
              <a:t>Increased Inventory Costs</a:t>
            </a:r>
          </a:p>
          <a:p>
            <a:pPr marL="0" indent="0" algn="just">
              <a:buNone/>
            </a:pPr>
            <a:r>
              <a:rPr lang="en-US" sz="4000" b="1" dirty="0">
                <a:latin typeface="Bookman Old Style" panose="02050604050505020204" pitchFamily="18" charset="0"/>
              </a:rPr>
              <a:t>Overstocking</a:t>
            </a:r>
            <a:r>
              <a:rPr lang="en-US" sz="4000" dirty="0">
                <a:latin typeface="Bookman Old Style" panose="02050604050505020204" pitchFamily="18" charset="0"/>
              </a:rPr>
              <a:t>: leads to excessive inventory levels as companies overreact to perceived changes in demand. This results in increased storage costs and potential waste due to obsolescence or spoilage, especially for perishable goods.</a:t>
            </a:r>
          </a:p>
          <a:p>
            <a:pPr marL="0" indent="0" algn="just">
              <a:buNone/>
            </a:pPr>
            <a:r>
              <a:rPr lang="en-US" sz="4000" b="1" dirty="0">
                <a:latin typeface="Bookman Old Style" panose="02050604050505020204" pitchFamily="18" charset="0"/>
              </a:rPr>
              <a:t>Understocking</a:t>
            </a:r>
            <a:r>
              <a:rPr lang="en-US" sz="4000" dirty="0">
                <a:latin typeface="Bookman Old Style" panose="02050604050505020204" pitchFamily="18" charset="0"/>
              </a:rPr>
              <a:t>: Conversely, if demand suddenly drops after over-ordering, companies may face stockouts, leading to lost sales and customer dissatisfaction</a:t>
            </a:r>
          </a:p>
        </p:txBody>
      </p:sp>
    </p:spTree>
    <p:extLst>
      <p:ext uri="{BB962C8B-B14F-4D97-AF65-F5344CB8AC3E}">
        <p14:creationId xmlns:p14="http://schemas.microsoft.com/office/powerpoint/2010/main" val="3524096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66A0D-5B0B-4291-94CE-35B77D4C3AD4}"/>
              </a:ext>
            </a:extLst>
          </p:cNvPr>
          <p:cNvSpPr>
            <a:spLocks noGrp="1"/>
          </p:cNvSpPr>
          <p:nvPr>
            <p:ph type="title"/>
          </p:nvPr>
        </p:nvSpPr>
        <p:spPr>
          <a:xfrm>
            <a:off x="683813" y="485031"/>
            <a:ext cx="10371042" cy="1368724"/>
          </a:xfrm>
        </p:spPr>
        <p:txBody>
          <a:bodyPr/>
          <a:lstStyle/>
          <a:p>
            <a:pPr algn="ctr"/>
            <a:r>
              <a:rPr lang="en-US" b="1" dirty="0">
                <a:latin typeface="Bookman Old Style" panose="02050604050505020204" pitchFamily="18" charset="0"/>
              </a:rPr>
              <a:t>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A76573C3-DBFE-4D97-9E1C-F48D5B7803DB}"/>
              </a:ext>
            </a:extLst>
          </p:cNvPr>
          <p:cNvSpPr>
            <a:spLocks noGrp="1"/>
          </p:cNvSpPr>
          <p:nvPr>
            <p:ph idx="1"/>
          </p:nvPr>
        </p:nvSpPr>
        <p:spPr>
          <a:xfrm>
            <a:off x="373711" y="2015732"/>
            <a:ext cx="11346512" cy="4130626"/>
          </a:xfrm>
        </p:spPr>
        <p:txBody>
          <a:bodyPr>
            <a:noAutofit/>
          </a:bodyPr>
          <a:lstStyle/>
          <a:p>
            <a:pPr algn="just"/>
            <a:r>
              <a:rPr lang="en-US" sz="2800" dirty="0">
                <a:latin typeface="Bookman Old Style" panose="02050604050505020204" pitchFamily="18" charset="0"/>
              </a:rPr>
              <a:t> Inefficient Production Schedules</a:t>
            </a:r>
          </a:p>
          <a:p>
            <a:pPr marL="0" indent="0" algn="just">
              <a:buNone/>
            </a:pPr>
            <a:r>
              <a:rPr lang="en-US" sz="2800" b="1" dirty="0">
                <a:latin typeface="Bookman Old Style" panose="02050604050505020204" pitchFamily="18" charset="0"/>
              </a:rPr>
              <a:t>Production Variability</a:t>
            </a:r>
            <a:r>
              <a:rPr lang="en-US" sz="2800" dirty="0">
                <a:latin typeface="Bookman Old Style" panose="02050604050505020204" pitchFamily="18" charset="0"/>
              </a:rPr>
              <a:t>: Fluctuations in order sizes can disrupt production schedules, leading to inefficiencies such as idle machinery or labor, which can increase operational costs.</a:t>
            </a:r>
          </a:p>
          <a:p>
            <a:pPr marL="0" indent="0" algn="just">
              <a:buNone/>
            </a:pPr>
            <a:r>
              <a:rPr lang="en-US" sz="2800" b="1" dirty="0">
                <a:latin typeface="Bookman Old Style" panose="02050604050505020204" pitchFamily="18" charset="0"/>
              </a:rPr>
              <a:t>Capacity Planning Challenges</a:t>
            </a:r>
            <a:r>
              <a:rPr lang="en-US" sz="2800" dirty="0">
                <a:latin typeface="Bookman Old Style" panose="02050604050505020204" pitchFamily="18" charset="0"/>
              </a:rPr>
              <a:t>: Manufacturers may struggle to plan capacity effectively due to unpredictable order patterns, which can lead to either underutilization or overutilization of resources</a:t>
            </a:r>
          </a:p>
        </p:txBody>
      </p:sp>
    </p:spTree>
    <p:extLst>
      <p:ext uri="{BB962C8B-B14F-4D97-AF65-F5344CB8AC3E}">
        <p14:creationId xmlns:p14="http://schemas.microsoft.com/office/powerpoint/2010/main" val="179142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4B08C-1A4E-4EAC-8852-97BE2156D059}"/>
              </a:ext>
            </a:extLst>
          </p:cNvPr>
          <p:cNvSpPr>
            <a:spLocks noGrp="1"/>
          </p:cNvSpPr>
          <p:nvPr>
            <p:ph type="title"/>
          </p:nvPr>
        </p:nvSpPr>
        <p:spPr/>
        <p:txBody>
          <a:bodyPr>
            <a:normAutofit fontScale="90000"/>
          </a:bodyPr>
          <a:lstStyle/>
          <a:p>
            <a:pPr algn="ctr"/>
            <a:r>
              <a:rPr lang="en-US" b="1" dirty="0">
                <a:latin typeface="Bookman Old Style" panose="02050604050505020204" pitchFamily="18" charset="0"/>
              </a:rPr>
              <a:t>Bullwhip effect and ripple effect in the supply chain</a:t>
            </a:r>
            <a:br>
              <a:rPr lang="en-US" dirty="0"/>
            </a:br>
            <a:endParaRPr lang="en-GB" dirty="0"/>
          </a:p>
        </p:txBody>
      </p:sp>
      <p:sp>
        <p:nvSpPr>
          <p:cNvPr id="3" name="Content Placeholder 2">
            <a:extLst>
              <a:ext uri="{FF2B5EF4-FFF2-40B4-BE49-F238E27FC236}">
                <a16:creationId xmlns:a16="http://schemas.microsoft.com/office/drawing/2014/main" id="{3680396C-3253-4CD8-AFAE-A7D61F0D8E79}"/>
              </a:ext>
            </a:extLst>
          </p:cNvPr>
          <p:cNvSpPr>
            <a:spLocks noGrp="1"/>
          </p:cNvSpPr>
          <p:nvPr>
            <p:ph idx="1"/>
          </p:nvPr>
        </p:nvSpPr>
        <p:spPr>
          <a:xfrm>
            <a:off x="500933" y="1590261"/>
            <a:ext cx="10553922" cy="5057029"/>
          </a:xfrm>
        </p:spPr>
        <p:txBody>
          <a:bodyPr>
            <a:normAutofit/>
          </a:bodyPr>
          <a:lstStyle/>
          <a:p>
            <a:pPr marL="0" indent="0" algn="ctr">
              <a:buNone/>
            </a:pPr>
            <a:endParaRPr lang="en-GB" sz="2800" dirty="0">
              <a:latin typeface="Bookman Old Style" panose="02050604050505020204" pitchFamily="18" charset="0"/>
            </a:endParaRPr>
          </a:p>
          <a:p>
            <a:pPr marL="0" indent="0" algn="ctr">
              <a:buNone/>
            </a:pPr>
            <a:r>
              <a:rPr lang="en-GB" sz="2800" dirty="0">
                <a:latin typeface="Bookman Old Style" panose="02050604050505020204" pitchFamily="18" charset="0"/>
              </a:rPr>
              <a:t>By</a:t>
            </a:r>
          </a:p>
          <a:p>
            <a:r>
              <a:rPr lang="en-GB" sz="3000" dirty="0" err="1">
                <a:latin typeface="Bookman Old Style" panose="02050604050505020204" pitchFamily="18" charset="0"/>
              </a:rPr>
              <a:t>Ongero</a:t>
            </a:r>
            <a:r>
              <a:rPr lang="en-GB" sz="3000" dirty="0">
                <a:latin typeface="Bookman Old Style" panose="02050604050505020204" pitchFamily="18" charset="0"/>
              </a:rPr>
              <a:t> Vincent</a:t>
            </a:r>
          </a:p>
          <a:p>
            <a:r>
              <a:rPr lang="en-GB" sz="3000" dirty="0">
                <a:latin typeface="Bookman Old Style" panose="02050604050505020204" pitchFamily="18" charset="0"/>
              </a:rPr>
              <a:t>Title: lecturer</a:t>
            </a:r>
          </a:p>
          <a:p>
            <a:r>
              <a:rPr lang="en-GB" sz="3000" dirty="0">
                <a:latin typeface="Bookman Old Style" panose="02050604050505020204" pitchFamily="18" charset="0"/>
              </a:rPr>
              <a:t>Dept: procurement &amp; supply chain management</a:t>
            </a:r>
          </a:p>
          <a:p>
            <a:r>
              <a:rPr lang="en-GB" sz="3000" dirty="0" err="1">
                <a:latin typeface="Bookman Old Style" panose="02050604050505020204" pitchFamily="18" charset="0"/>
              </a:rPr>
              <a:t>Email:vongero@mubs.ac.ug</a:t>
            </a:r>
            <a:endParaRPr lang="en-GB" sz="3000" dirty="0">
              <a:latin typeface="Bookman Old Style" panose="02050604050505020204" pitchFamily="18" charset="0"/>
            </a:endParaRPr>
          </a:p>
          <a:p>
            <a:r>
              <a:rPr lang="en-GB" sz="3000" dirty="0">
                <a:latin typeface="Bookman Old Style" panose="02050604050505020204" pitchFamily="18" charset="0"/>
              </a:rPr>
              <a:t>Mobile: 0774223806</a:t>
            </a:r>
          </a:p>
          <a:p>
            <a:endParaRPr lang="en-GB" dirty="0"/>
          </a:p>
        </p:txBody>
      </p:sp>
    </p:spTree>
    <p:extLst>
      <p:ext uri="{BB962C8B-B14F-4D97-AF65-F5344CB8AC3E}">
        <p14:creationId xmlns:p14="http://schemas.microsoft.com/office/powerpoint/2010/main" val="613030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62094-D50D-4736-ADDC-228B3458D0C9}"/>
              </a:ext>
            </a:extLst>
          </p:cNvPr>
          <p:cNvSpPr>
            <a:spLocks noGrp="1"/>
          </p:cNvSpPr>
          <p:nvPr>
            <p:ph type="title"/>
          </p:nvPr>
        </p:nvSpPr>
        <p:spPr>
          <a:xfrm>
            <a:off x="628153" y="804519"/>
            <a:ext cx="10426701" cy="1049235"/>
          </a:xfrm>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64E7DD92-68A3-4DC1-9441-583B48E61374}"/>
              </a:ext>
            </a:extLst>
          </p:cNvPr>
          <p:cNvSpPr>
            <a:spLocks noGrp="1"/>
          </p:cNvSpPr>
          <p:nvPr>
            <p:ph idx="1"/>
          </p:nvPr>
        </p:nvSpPr>
        <p:spPr>
          <a:xfrm>
            <a:off x="349857" y="2015732"/>
            <a:ext cx="11362414" cy="4842268"/>
          </a:xfrm>
        </p:spPr>
        <p:txBody>
          <a:bodyPr>
            <a:normAutofit/>
          </a:bodyPr>
          <a:lstStyle/>
          <a:p>
            <a:pPr algn="just"/>
            <a:r>
              <a:rPr lang="en-US" dirty="0"/>
              <a:t> </a:t>
            </a:r>
            <a:r>
              <a:rPr lang="en-US" sz="2800" dirty="0">
                <a:latin typeface="Bookman Old Style" panose="02050604050505020204" pitchFamily="18" charset="0"/>
              </a:rPr>
              <a:t>Increased Lead Times</a:t>
            </a:r>
          </a:p>
          <a:p>
            <a:pPr marL="0" indent="0" algn="just">
              <a:buNone/>
            </a:pPr>
            <a:r>
              <a:rPr lang="en-US" sz="2800" b="1" dirty="0">
                <a:latin typeface="Bookman Old Style" panose="02050604050505020204" pitchFamily="18" charset="0"/>
              </a:rPr>
              <a:t>Longer Response Times</a:t>
            </a:r>
            <a:r>
              <a:rPr lang="en-US" sz="2800" dirty="0">
                <a:latin typeface="Bookman Old Style" panose="02050604050505020204" pitchFamily="18" charset="0"/>
              </a:rPr>
              <a:t>: The bullwhip effect can result in longer lead times as suppliers and manufacturers attempt to adjust their production and inventory levels in response to fluctuating orders. This can hinder the supply chain's ability to respond quickly to actual market demand</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3527005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2F73-F83D-4F3A-8648-9A57712AA083}"/>
              </a:ext>
            </a:extLst>
          </p:cNvPr>
          <p:cNvSpPr>
            <a:spLocks noGrp="1"/>
          </p:cNvSpPr>
          <p:nvPr>
            <p:ph type="title"/>
          </p:nvPr>
        </p:nvSpPr>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1865D7D7-BC8B-4D4D-8589-A7B3465C8E45}"/>
              </a:ext>
            </a:extLst>
          </p:cNvPr>
          <p:cNvSpPr>
            <a:spLocks noGrp="1"/>
          </p:cNvSpPr>
          <p:nvPr>
            <p:ph idx="1"/>
          </p:nvPr>
        </p:nvSpPr>
        <p:spPr>
          <a:xfrm>
            <a:off x="405517" y="1853754"/>
            <a:ext cx="11362413" cy="4602705"/>
          </a:xfrm>
        </p:spPr>
        <p:txBody>
          <a:bodyPr>
            <a:noAutofit/>
          </a:bodyPr>
          <a:lstStyle/>
          <a:p>
            <a:r>
              <a:rPr lang="en-US" sz="2800" dirty="0">
                <a:latin typeface="Bookman Old Style" panose="02050604050505020204" pitchFamily="18" charset="0"/>
              </a:rPr>
              <a:t>Strained Supplier Relationships</a:t>
            </a:r>
          </a:p>
          <a:p>
            <a:pPr marL="0" indent="0">
              <a:buNone/>
            </a:pPr>
            <a:r>
              <a:rPr lang="en-US" sz="2800" b="1" dirty="0">
                <a:latin typeface="Bookman Old Style" panose="02050604050505020204" pitchFamily="18" charset="0"/>
              </a:rPr>
              <a:t>Communication Breakdown</a:t>
            </a:r>
            <a:r>
              <a:rPr lang="en-US" sz="2800" dirty="0">
                <a:latin typeface="Bookman Old Style" panose="02050604050505020204" pitchFamily="18" charset="0"/>
              </a:rPr>
              <a:t>: The lack of accurate information sharing among supply chain partners can lead to misunderstandings and mistrust. Suppliers may feel pressured by sudden order increases or decreases, straining relationships and potentially leading to conflicts.</a:t>
            </a:r>
          </a:p>
          <a:p>
            <a:pPr marL="0" indent="0">
              <a:buNone/>
            </a:pPr>
            <a:r>
              <a:rPr lang="en-US" sz="2800" b="1" dirty="0">
                <a:latin typeface="Bookman Old Style" panose="02050604050505020204" pitchFamily="18" charset="0"/>
              </a:rPr>
              <a:t>Collaboration Challenges</a:t>
            </a:r>
            <a:r>
              <a:rPr lang="en-US" sz="2800" dirty="0">
                <a:latin typeface="Bookman Old Style" panose="02050604050505020204" pitchFamily="18" charset="0"/>
              </a:rPr>
              <a:t>: Effective collaboration becomes difficult when partners are not aligned on demand forecasts and inventory management practices, resulting in inefficiencies across the supply chain.</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2078554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D63F6-FFA3-4E77-8A2F-504CA211460E}"/>
              </a:ext>
            </a:extLst>
          </p:cNvPr>
          <p:cNvSpPr>
            <a:spLocks noGrp="1"/>
          </p:cNvSpPr>
          <p:nvPr>
            <p:ph type="title"/>
          </p:nvPr>
        </p:nvSpPr>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9AE24A89-1488-4B5D-A036-DEF6F40C26E4}"/>
              </a:ext>
            </a:extLst>
          </p:cNvPr>
          <p:cNvSpPr>
            <a:spLocks noGrp="1"/>
          </p:cNvSpPr>
          <p:nvPr>
            <p:ph idx="1"/>
          </p:nvPr>
        </p:nvSpPr>
        <p:spPr>
          <a:xfrm>
            <a:off x="349858" y="1853754"/>
            <a:ext cx="11497586" cy="4745829"/>
          </a:xfrm>
        </p:spPr>
        <p:txBody>
          <a:bodyPr>
            <a:normAutofit/>
          </a:bodyPr>
          <a:lstStyle/>
          <a:p>
            <a:pPr algn="just"/>
            <a:r>
              <a:rPr lang="en-US" sz="2800" dirty="0">
                <a:latin typeface="Bookman Old Style" panose="02050604050505020204" pitchFamily="18" charset="0"/>
              </a:rPr>
              <a:t>Customer Dissatisfaction</a:t>
            </a:r>
          </a:p>
          <a:p>
            <a:pPr marL="0" indent="0" algn="just">
              <a:buNone/>
            </a:pPr>
            <a:r>
              <a:rPr lang="en-US" sz="2800" b="1" dirty="0">
                <a:latin typeface="Bookman Old Style" panose="02050604050505020204" pitchFamily="18" charset="0"/>
              </a:rPr>
              <a:t>Stockouts and Backorders</a:t>
            </a:r>
            <a:r>
              <a:rPr lang="en-US" sz="2800" dirty="0">
                <a:latin typeface="Bookman Old Style" panose="02050604050505020204" pitchFamily="18" charset="0"/>
              </a:rPr>
              <a:t>: The inability to meet customer demand due to inaccurate inventory levels can lead to stockouts or backorders, negatively impacting customer satisfaction and loyalty.</a:t>
            </a:r>
          </a:p>
          <a:p>
            <a:pPr marL="0" indent="0" algn="just">
              <a:buNone/>
            </a:pPr>
            <a:r>
              <a:rPr lang="en-US" sz="2800" b="1" dirty="0">
                <a:latin typeface="Bookman Old Style" panose="02050604050505020204" pitchFamily="18" charset="0"/>
              </a:rPr>
              <a:t>Market Share Loss</a:t>
            </a:r>
            <a:r>
              <a:rPr lang="en-US" sz="2800" dirty="0">
                <a:latin typeface="Bookman Old Style" panose="02050604050505020204" pitchFamily="18" charset="0"/>
              </a:rPr>
              <a:t>: Frequent stockouts may drive customers to seek alternatives, resulting in lost sales and a potential long-term loss of market share</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1242333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EBCD2-C47F-46ED-9707-09CCF1A46383}"/>
              </a:ext>
            </a:extLst>
          </p:cNvPr>
          <p:cNvSpPr>
            <a:spLocks noGrp="1"/>
          </p:cNvSpPr>
          <p:nvPr>
            <p:ph type="title"/>
          </p:nvPr>
        </p:nvSpPr>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D1FD8ACD-B06A-4A57-8216-F0D43E6CDB73}"/>
              </a:ext>
            </a:extLst>
          </p:cNvPr>
          <p:cNvSpPr>
            <a:spLocks noGrp="1"/>
          </p:cNvSpPr>
          <p:nvPr>
            <p:ph idx="1"/>
          </p:nvPr>
        </p:nvSpPr>
        <p:spPr>
          <a:xfrm>
            <a:off x="341906" y="2015732"/>
            <a:ext cx="11696369" cy="4631558"/>
          </a:xfrm>
        </p:spPr>
        <p:txBody>
          <a:bodyPr>
            <a:normAutofit/>
          </a:bodyPr>
          <a:lstStyle/>
          <a:p>
            <a:pPr algn="just"/>
            <a:r>
              <a:rPr lang="en-US" sz="2800" dirty="0">
                <a:latin typeface="Bookman Old Style" panose="02050604050505020204" pitchFamily="18" charset="0"/>
              </a:rPr>
              <a:t>Increased Operational Costs</a:t>
            </a:r>
          </a:p>
          <a:p>
            <a:pPr marL="0" indent="0" algn="just">
              <a:buNone/>
            </a:pPr>
            <a:r>
              <a:rPr lang="en-US" sz="2800" b="1" dirty="0">
                <a:latin typeface="Bookman Old Style" panose="02050604050505020204" pitchFamily="18" charset="0"/>
              </a:rPr>
              <a:t>Labor Costs</a:t>
            </a:r>
            <a:r>
              <a:rPr lang="en-US" sz="2800" dirty="0">
                <a:latin typeface="Bookman Old Style" panose="02050604050505020204" pitchFamily="18" charset="0"/>
              </a:rPr>
              <a:t>: Fluctuations in production and inventory levels can lead to increased labor costs as companies adjust their workforce size or pay for overtime during peak periods.</a:t>
            </a:r>
          </a:p>
          <a:p>
            <a:pPr marL="0" indent="0" algn="just">
              <a:buNone/>
            </a:pPr>
            <a:r>
              <a:rPr lang="en-US" sz="2800" b="1" dirty="0">
                <a:latin typeface="Bookman Old Style" panose="02050604050505020204" pitchFamily="18" charset="0"/>
              </a:rPr>
              <a:t>Transportation Costs</a:t>
            </a:r>
            <a:r>
              <a:rPr lang="en-US" sz="2800" dirty="0">
                <a:latin typeface="Bookman Old Style" panose="02050604050505020204" pitchFamily="18" charset="0"/>
              </a:rPr>
              <a:t>: The need for expedited shipping to meet unexpected demand spikes can increase transportation costs significantly, further impacting profitability</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3964633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9D2BF-B46B-443F-9E1D-A3818DC44F89}"/>
              </a:ext>
            </a:extLst>
          </p:cNvPr>
          <p:cNvSpPr>
            <a:spLocks noGrp="1"/>
          </p:cNvSpPr>
          <p:nvPr>
            <p:ph type="title"/>
          </p:nvPr>
        </p:nvSpPr>
        <p:spPr/>
        <p:txBody>
          <a:bodyPr/>
          <a:lstStyle/>
          <a:p>
            <a:pPr algn="ctr"/>
            <a:r>
              <a:rPr lang="en-US" b="1" dirty="0">
                <a:latin typeface="Bookman Old Style" panose="02050604050505020204" pitchFamily="18" charset="0"/>
              </a:rPr>
              <a:t>Cont. Practical Implications of the Bullwhip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48E9D39F-CED0-4015-B849-ED3A85E32B03}"/>
              </a:ext>
            </a:extLst>
          </p:cNvPr>
          <p:cNvSpPr>
            <a:spLocks noGrp="1"/>
          </p:cNvSpPr>
          <p:nvPr>
            <p:ph idx="1"/>
          </p:nvPr>
        </p:nvSpPr>
        <p:spPr>
          <a:xfrm>
            <a:off x="349857" y="2015732"/>
            <a:ext cx="11529392" cy="4257847"/>
          </a:xfrm>
        </p:spPr>
        <p:txBody>
          <a:bodyPr>
            <a:noAutofit/>
          </a:bodyPr>
          <a:lstStyle/>
          <a:p>
            <a:pPr algn="just"/>
            <a:r>
              <a:rPr lang="en-US" sz="2800" dirty="0">
                <a:latin typeface="Bookman Old Style" panose="02050604050505020204" pitchFamily="18" charset="0"/>
              </a:rPr>
              <a:t>Need for Advanced Forecasting Techniques</a:t>
            </a:r>
          </a:p>
          <a:p>
            <a:pPr marL="0" indent="0" algn="just">
              <a:buNone/>
            </a:pPr>
            <a:r>
              <a:rPr lang="en-US" sz="2800" b="1" dirty="0">
                <a:latin typeface="Bookman Old Style" panose="02050604050505020204" pitchFamily="18" charset="0"/>
              </a:rPr>
              <a:t>Investment in Technology</a:t>
            </a:r>
            <a:r>
              <a:rPr lang="en-US" sz="2800" dirty="0">
                <a:latin typeface="Bookman Old Style" panose="02050604050505020204" pitchFamily="18" charset="0"/>
              </a:rPr>
              <a:t>: To mitigate the bullwhip effect, organizations may need to invest in advanced forecasting tools and technologies that enhance visibility across the supply chain. Real-time data sharing and analytics can help improve demand forecasting accuracy.</a:t>
            </a:r>
          </a:p>
          <a:p>
            <a:pPr marL="0" indent="0" algn="just">
              <a:buNone/>
            </a:pPr>
            <a:r>
              <a:rPr lang="en-US" sz="2800" b="1" dirty="0">
                <a:latin typeface="Bookman Old Style" panose="02050604050505020204" pitchFamily="18" charset="0"/>
              </a:rPr>
              <a:t>Collaborative Planning</a:t>
            </a:r>
            <a:r>
              <a:rPr lang="en-US" sz="2800" dirty="0">
                <a:latin typeface="Bookman Old Style" panose="02050604050505020204" pitchFamily="18" charset="0"/>
              </a:rPr>
              <a:t>: Implementing collaborative planning, forecasting, and replenishment (CPFR) initiatives can help align supply chain partners on demand expectations and reduce forecasting errors.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10819576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9CD73-2C81-4171-BB3F-BAF2711C82B6}"/>
              </a:ext>
            </a:extLst>
          </p:cNvPr>
          <p:cNvSpPr>
            <a:spLocks noGrp="1"/>
          </p:cNvSpPr>
          <p:nvPr>
            <p:ph type="title"/>
          </p:nvPr>
        </p:nvSpPr>
        <p:spPr>
          <a:xfrm>
            <a:off x="477079" y="477079"/>
            <a:ext cx="11346510" cy="1200646"/>
          </a:xfrm>
        </p:spPr>
        <p:txBody>
          <a:bodyPr/>
          <a:lstStyle/>
          <a:p>
            <a:pPr algn="ctr"/>
            <a:r>
              <a:rPr lang="en-US" b="1" dirty="0">
                <a:latin typeface="Bookman Old Style" panose="02050604050505020204" pitchFamily="18" charset="0"/>
              </a:rPr>
              <a:t>Practical Implications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25972AC8-4339-4B36-BABD-932800473F49}"/>
              </a:ext>
            </a:extLst>
          </p:cNvPr>
          <p:cNvSpPr>
            <a:spLocks noGrp="1"/>
          </p:cNvSpPr>
          <p:nvPr>
            <p:ph idx="1"/>
          </p:nvPr>
        </p:nvSpPr>
        <p:spPr>
          <a:xfrm>
            <a:off x="477078" y="2015732"/>
            <a:ext cx="11346511" cy="4591802"/>
          </a:xfrm>
        </p:spPr>
        <p:txBody>
          <a:bodyPr>
            <a:normAutofit lnSpcReduction="10000"/>
          </a:bodyPr>
          <a:lstStyle/>
          <a:p>
            <a:pPr algn="just"/>
            <a:r>
              <a:rPr lang="en-US" sz="2400" b="1" dirty="0">
                <a:latin typeface="Bookman Old Style" panose="02050604050505020204" pitchFamily="18" charset="0"/>
              </a:rPr>
              <a:t>Risk Assessment and Mitigation</a:t>
            </a:r>
            <a:r>
              <a:rPr lang="en-US" sz="2400" dirty="0">
                <a:latin typeface="Bookman Old Style" panose="02050604050505020204" pitchFamily="18" charset="0"/>
              </a:rPr>
              <a:t>:</a:t>
            </a:r>
          </a:p>
          <a:p>
            <a:pPr marL="0" indent="0" algn="just">
              <a:buNone/>
            </a:pPr>
            <a:r>
              <a:rPr lang="en-US" sz="2200" dirty="0">
                <a:latin typeface="Bookman Old Style" panose="02050604050505020204" pitchFamily="18" charset="0"/>
              </a:rPr>
              <a:t>Organizations must conduct thorough risk assessments to identify vulnerabilities within their supply chains. Developing contingency plans and risk mitigation strategies can help minimize the impact of disruptions. For example, implementing dual sourcing strategies can reduce dependency on single suppliers, as highlighted in the literature.</a:t>
            </a:r>
          </a:p>
          <a:p>
            <a:pPr marL="0" indent="0" algn="just">
              <a:buNone/>
            </a:pPr>
            <a:r>
              <a:rPr lang="en-US" sz="2200" b="1" dirty="0">
                <a:latin typeface="Bookman Old Style" panose="02050604050505020204" pitchFamily="18" charset="0"/>
              </a:rPr>
              <a:t>Supply Chain Resilience:</a:t>
            </a:r>
          </a:p>
          <a:p>
            <a:pPr marL="0" indent="0" algn="just">
              <a:buNone/>
            </a:pPr>
            <a:r>
              <a:rPr lang="en-US" sz="2200" dirty="0">
                <a:latin typeface="Bookman Old Style" panose="02050604050505020204" pitchFamily="18" charset="0"/>
              </a:rPr>
              <a:t>Enhancing supply chain resilience is crucial for mitigating the ripple effect. This can involve building flexibility into supply chain operations, such as reconfigurable production systems and adaptable logistics networks, to respond quickly to disruptions .</a:t>
            </a:r>
            <a:endParaRPr lang="en-GB" sz="2200" dirty="0">
              <a:latin typeface="Bookman Old Style" panose="02050604050505020204" pitchFamily="18" charset="0"/>
            </a:endParaRPr>
          </a:p>
        </p:txBody>
      </p:sp>
    </p:spTree>
    <p:extLst>
      <p:ext uri="{BB962C8B-B14F-4D97-AF65-F5344CB8AC3E}">
        <p14:creationId xmlns:p14="http://schemas.microsoft.com/office/powerpoint/2010/main" val="1974794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9C202-EC2A-4423-B329-E398A62BC19F}"/>
              </a:ext>
            </a:extLst>
          </p:cNvPr>
          <p:cNvSpPr>
            <a:spLocks noGrp="1"/>
          </p:cNvSpPr>
          <p:nvPr>
            <p:ph type="title"/>
          </p:nvPr>
        </p:nvSpPr>
        <p:spPr>
          <a:xfrm>
            <a:off x="1294362" y="494418"/>
            <a:ext cx="9603275" cy="1049235"/>
          </a:xfrm>
        </p:spPr>
        <p:txBody>
          <a:bodyPr/>
          <a:lstStyle/>
          <a:p>
            <a:pPr algn="ctr"/>
            <a:r>
              <a:rPr lang="en-US" b="1" dirty="0">
                <a:latin typeface="Bookman Old Style" panose="02050604050505020204" pitchFamily="18" charset="0"/>
              </a:rPr>
              <a:t>Practical Implications of the Ripple Effect</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A01360C-C0C0-4DAC-970C-F3E7901E2F76}"/>
              </a:ext>
            </a:extLst>
          </p:cNvPr>
          <p:cNvSpPr>
            <a:spLocks noGrp="1"/>
          </p:cNvSpPr>
          <p:nvPr>
            <p:ph idx="1"/>
          </p:nvPr>
        </p:nvSpPr>
        <p:spPr>
          <a:xfrm>
            <a:off x="381663" y="1853754"/>
            <a:ext cx="11513488" cy="5405787"/>
          </a:xfrm>
        </p:spPr>
        <p:txBody>
          <a:bodyPr>
            <a:normAutofit/>
          </a:bodyPr>
          <a:lstStyle/>
          <a:p>
            <a:pPr algn="just"/>
            <a:r>
              <a:rPr lang="en-US" sz="2400" dirty="0">
                <a:latin typeface="Bookman Old Style" panose="02050604050505020204" pitchFamily="18" charset="0"/>
              </a:rPr>
              <a:t>Increased Vulnerability to Disruptions</a:t>
            </a:r>
          </a:p>
          <a:p>
            <a:pPr marL="0" indent="0" algn="just">
              <a:buNone/>
            </a:pPr>
            <a:r>
              <a:rPr lang="en-US" sz="2400" b="1" dirty="0">
                <a:latin typeface="Bookman Old Style" panose="02050604050505020204" pitchFamily="18" charset="0"/>
              </a:rPr>
              <a:t>Propagation of Risks</a:t>
            </a:r>
            <a:r>
              <a:rPr lang="en-US" sz="2400" dirty="0">
                <a:latin typeface="Bookman Old Style" panose="02050604050505020204" pitchFamily="18" charset="0"/>
              </a:rPr>
              <a:t>: Disruptions can spread both forward and backward in the supply chain, meaning that a single failure can lead to multiple failures across various stages of production and distribution. This highlights the need for organizations to understand their interconnectedness and potential vulnerabilities within their supply networks </a:t>
            </a:r>
            <a:endParaRPr lang="en-GB" sz="2400" dirty="0">
              <a:latin typeface="Bookman Old Style" panose="02050604050505020204" pitchFamily="18" charset="0"/>
            </a:endParaRPr>
          </a:p>
        </p:txBody>
      </p:sp>
    </p:spTree>
    <p:extLst>
      <p:ext uri="{BB962C8B-B14F-4D97-AF65-F5344CB8AC3E}">
        <p14:creationId xmlns:p14="http://schemas.microsoft.com/office/powerpoint/2010/main" val="1365575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5E3BE-1C54-42CB-9449-C686E978F627}"/>
              </a:ext>
            </a:extLst>
          </p:cNvPr>
          <p:cNvSpPr>
            <a:spLocks noGrp="1"/>
          </p:cNvSpPr>
          <p:nvPr>
            <p:ph type="title"/>
          </p:nvPr>
        </p:nvSpPr>
        <p:spPr>
          <a:xfrm>
            <a:off x="445273" y="804519"/>
            <a:ext cx="11243144"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DDD2FBF6-2054-4367-B3F0-033D8DC05EBD}"/>
              </a:ext>
            </a:extLst>
          </p:cNvPr>
          <p:cNvSpPr>
            <a:spLocks noGrp="1"/>
          </p:cNvSpPr>
          <p:nvPr>
            <p:ph idx="1"/>
          </p:nvPr>
        </p:nvSpPr>
        <p:spPr>
          <a:xfrm>
            <a:off x="524786" y="2015732"/>
            <a:ext cx="11338559" cy="3725110"/>
          </a:xfrm>
        </p:spPr>
        <p:txBody>
          <a:bodyPr>
            <a:normAutofit/>
          </a:bodyPr>
          <a:lstStyle/>
          <a:p>
            <a:pPr algn="just"/>
            <a:r>
              <a:rPr lang="en-US" sz="2800" dirty="0">
                <a:latin typeface="Bookman Old Style" panose="02050604050505020204" pitchFamily="18" charset="0"/>
              </a:rPr>
              <a:t> Necessity for Robust Risk Management Strategies</a:t>
            </a:r>
          </a:p>
          <a:p>
            <a:pPr marL="0" indent="0" algn="just">
              <a:buNone/>
            </a:pPr>
            <a:r>
              <a:rPr lang="en-US" sz="2800" b="1" dirty="0">
                <a:latin typeface="Bookman Old Style" panose="02050604050505020204" pitchFamily="18" charset="0"/>
              </a:rPr>
              <a:t>Proactive Risk Assessment</a:t>
            </a:r>
            <a:r>
              <a:rPr lang="en-US" sz="2800" dirty="0">
                <a:latin typeface="Bookman Old Style" panose="02050604050505020204" pitchFamily="18" charset="0"/>
              </a:rPr>
              <a:t>: Organizations must implement comprehensive risk management strategies that account for potential ripple effects. This includes identifying critical points in the supply chain that could trigger widespread disruptions and developing contingency plans to address these risks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1021562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E44D3-DA25-4A0C-9734-2F6159AACD7E}"/>
              </a:ext>
            </a:extLst>
          </p:cNvPr>
          <p:cNvSpPr>
            <a:spLocks noGrp="1"/>
          </p:cNvSpPr>
          <p:nvPr>
            <p:ph type="title"/>
          </p:nvPr>
        </p:nvSpPr>
        <p:spPr>
          <a:xfrm>
            <a:off x="620203" y="804519"/>
            <a:ext cx="10845578"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C73CF118-6240-43C2-990D-18C1708B810F}"/>
              </a:ext>
            </a:extLst>
          </p:cNvPr>
          <p:cNvSpPr>
            <a:spLocks noGrp="1"/>
          </p:cNvSpPr>
          <p:nvPr>
            <p:ph idx="1"/>
          </p:nvPr>
        </p:nvSpPr>
        <p:spPr>
          <a:xfrm>
            <a:off x="429370" y="2015732"/>
            <a:ext cx="11433975" cy="4233993"/>
          </a:xfrm>
        </p:spPr>
        <p:txBody>
          <a:bodyPr>
            <a:noAutofit/>
          </a:bodyPr>
          <a:lstStyle/>
          <a:p>
            <a:r>
              <a:rPr lang="en-US" sz="2800" dirty="0">
                <a:latin typeface="Bookman Old Style" panose="02050604050505020204" pitchFamily="18" charset="0"/>
              </a:rPr>
              <a:t>Enhanced Supply Chain Resilience</a:t>
            </a:r>
          </a:p>
          <a:p>
            <a:pPr marL="0" indent="0">
              <a:buNone/>
            </a:pPr>
            <a:r>
              <a:rPr lang="en-US" sz="2800" b="1" dirty="0">
                <a:latin typeface="Bookman Old Style" panose="02050604050505020204" pitchFamily="18" charset="0"/>
              </a:rPr>
              <a:t>Building Resilience</a:t>
            </a:r>
            <a:r>
              <a:rPr lang="en-US" sz="2800" dirty="0">
                <a:latin typeface="Bookman Old Style" panose="02050604050505020204" pitchFamily="18" charset="0"/>
              </a:rPr>
              <a:t>: Companies should focus on building resilience into their supply chains by diversifying suppliers, increasing inventory buffers, and employing flexible production strategies. Resilience allows firms to absorb shocks from disruptions and recover more quickly, thereby minimizing the impact of the ripple effect </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41361500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BA96E-4A49-4823-9D86-532CD0A2B211}"/>
              </a:ext>
            </a:extLst>
          </p:cNvPr>
          <p:cNvSpPr>
            <a:spLocks noGrp="1"/>
          </p:cNvSpPr>
          <p:nvPr>
            <p:ph type="title"/>
          </p:nvPr>
        </p:nvSpPr>
        <p:spPr>
          <a:xfrm>
            <a:off x="469127" y="804519"/>
            <a:ext cx="11251096" cy="1049235"/>
          </a:xfrm>
        </p:spPr>
        <p:txBody>
          <a:bodyPr/>
          <a:lstStyle/>
          <a:p>
            <a:pPr algn="ctr"/>
            <a:r>
              <a:rPr lang="en-US" dirty="0">
                <a:latin typeface="Bookman Old Style" panose="02050604050505020204" pitchFamily="18" charset="0"/>
              </a:rPr>
              <a:t>Cont. Practical Implications of the Ripple Effe</a:t>
            </a:r>
            <a:r>
              <a:rPr lang="en-US" dirty="0"/>
              <a:t>ct</a:t>
            </a:r>
            <a:endParaRPr lang="en-GB" dirty="0"/>
          </a:p>
        </p:txBody>
      </p:sp>
      <p:sp>
        <p:nvSpPr>
          <p:cNvPr id="3" name="Content Placeholder 2">
            <a:extLst>
              <a:ext uri="{FF2B5EF4-FFF2-40B4-BE49-F238E27FC236}">
                <a16:creationId xmlns:a16="http://schemas.microsoft.com/office/drawing/2014/main" id="{ECF60534-7F19-4A6C-98FA-1760EEAA2A8C}"/>
              </a:ext>
            </a:extLst>
          </p:cNvPr>
          <p:cNvSpPr>
            <a:spLocks noGrp="1"/>
          </p:cNvSpPr>
          <p:nvPr>
            <p:ph idx="1"/>
          </p:nvPr>
        </p:nvSpPr>
        <p:spPr>
          <a:xfrm>
            <a:off x="206734" y="2015732"/>
            <a:ext cx="11712271" cy="4265798"/>
          </a:xfrm>
        </p:spPr>
        <p:txBody>
          <a:bodyPr>
            <a:normAutofit/>
          </a:bodyPr>
          <a:lstStyle/>
          <a:p>
            <a:pPr algn="just"/>
            <a:r>
              <a:rPr lang="en-US" sz="2800" dirty="0">
                <a:latin typeface="Bookman Old Style" panose="02050604050505020204" pitchFamily="18" charset="0"/>
              </a:rPr>
              <a:t>Importance of Real-Time Information Sharing</a:t>
            </a:r>
          </a:p>
          <a:p>
            <a:pPr marL="0" indent="0" algn="just">
              <a:buNone/>
            </a:pPr>
            <a:r>
              <a:rPr lang="en-US" sz="2800" b="1" dirty="0">
                <a:latin typeface="Bookman Old Style" panose="02050604050505020204" pitchFamily="18" charset="0"/>
              </a:rPr>
              <a:t>Communication and Transparency</a:t>
            </a:r>
            <a:r>
              <a:rPr lang="en-US" sz="2800" dirty="0">
                <a:latin typeface="Bookman Old Style" panose="02050604050505020204" pitchFamily="18" charset="0"/>
              </a:rPr>
              <a:t>: Effective communication and information sharing among supply chain partners are crucial for mitigating the ripple effect. Real-time data can help organizations anticipate disruptions and coordinate responses more effectively, reducing the chances of cascading failures .</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2832681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9C212-E453-4894-8DA3-C665D9F3834C}"/>
              </a:ext>
            </a:extLst>
          </p:cNvPr>
          <p:cNvSpPr>
            <a:spLocks noGrp="1"/>
          </p:cNvSpPr>
          <p:nvPr>
            <p:ph type="title"/>
          </p:nvPr>
        </p:nvSpPr>
        <p:spPr/>
        <p:txBody>
          <a:bodyPr/>
          <a:lstStyle/>
          <a:p>
            <a:r>
              <a:rPr lang="en-US" dirty="0">
                <a:latin typeface="Bookman Old Style" panose="02050604050505020204" pitchFamily="18" charset="0"/>
              </a:rPr>
              <a:t>LEARNING SCOPE</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4B8A740C-DE91-4269-9106-87144818439C}"/>
              </a:ext>
            </a:extLst>
          </p:cNvPr>
          <p:cNvSpPr>
            <a:spLocks noGrp="1"/>
          </p:cNvSpPr>
          <p:nvPr>
            <p:ph idx="1"/>
          </p:nvPr>
        </p:nvSpPr>
        <p:spPr>
          <a:xfrm>
            <a:off x="182880" y="2015732"/>
            <a:ext cx="11767929" cy="3450613"/>
          </a:xfrm>
        </p:spPr>
        <p:txBody>
          <a:bodyPr>
            <a:noAutofit/>
          </a:bodyPr>
          <a:lstStyle/>
          <a:p>
            <a:pPr algn="just"/>
            <a:r>
              <a:rPr lang="en-US" sz="3000" dirty="0">
                <a:latin typeface="Bookman Old Style" panose="02050604050505020204" pitchFamily="18" charset="0"/>
              </a:rPr>
              <a:t>Definition of terminology—bullwhip effect and ripple effect</a:t>
            </a:r>
          </a:p>
          <a:p>
            <a:pPr algn="just"/>
            <a:r>
              <a:rPr lang="en-US" sz="3000" dirty="0">
                <a:latin typeface="Bookman Old Style" panose="02050604050505020204" pitchFamily="18" charset="0"/>
              </a:rPr>
              <a:t>Drivers of bullwhip effect and ripple effect in procurement and supply chain(s)</a:t>
            </a:r>
          </a:p>
          <a:p>
            <a:pPr algn="just"/>
            <a:r>
              <a:rPr lang="en-US" sz="3000" dirty="0">
                <a:latin typeface="Bookman Old Style" panose="02050604050505020204" pitchFamily="18" charset="0"/>
              </a:rPr>
              <a:t>Illustration of bullwhip effect and ripple effect in procurement and supply chain(s)</a:t>
            </a:r>
          </a:p>
          <a:p>
            <a:pPr algn="just"/>
            <a:r>
              <a:rPr lang="en-US" sz="3000" dirty="0">
                <a:latin typeface="Bookman Old Style" panose="02050604050505020204" pitchFamily="18" charset="0"/>
              </a:rPr>
              <a:t>Practical implications of bullwhip effect and ripple effect on procurement and supply chain decisions</a:t>
            </a:r>
            <a:r>
              <a:rPr lang="en-US" sz="3200" dirty="0">
                <a:latin typeface="Bookman Old Style" panose="02050604050505020204" pitchFamily="18" charset="0"/>
              </a:rPr>
              <a:t>.</a:t>
            </a:r>
          </a:p>
        </p:txBody>
      </p:sp>
    </p:spTree>
    <p:extLst>
      <p:ext uri="{BB962C8B-B14F-4D97-AF65-F5344CB8AC3E}">
        <p14:creationId xmlns:p14="http://schemas.microsoft.com/office/powerpoint/2010/main" val="2131062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CFE61-2737-4B7B-B7A7-EB8269615E8C}"/>
              </a:ext>
            </a:extLst>
          </p:cNvPr>
          <p:cNvSpPr>
            <a:spLocks noGrp="1"/>
          </p:cNvSpPr>
          <p:nvPr>
            <p:ph type="title"/>
          </p:nvPr>
        </p:nvSpPr>
        <p:spPr>
          <a:xfrm>
            <a:off x="405517" y="804519"/>
            <a:ext cx="11147728"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F18A613E-46E5-4E76-BC55-BA049F79BAD1}"/>
              </a:ext>
            </a:extLst>
          </p:cNvPr>
          <p:cNvSpPr>
            <a:spLocks noGrp="1"/>
          </p:cNvSpPr>
          <p:nvPr>
            <p:ph idx="1"/>
          </p:nvPr>
        </p:nvSpPr>
        <p:spPr>
          <a:xfrm>
            <a:off x="294199" y="2015732"/>
            <a:ext cx="11577098" cy="4408922"/>
          </a:xfrm>
        </p:spPr>
        <p:txBody>
          <a:bodyPr>
            <a:normAutofit/>
          </a:bodyPr>
          <a:lstStyle/>
          <a:p>
            <a:pPr algn="just"/>
            <a:r>
              <a:rPr lang="en-US" sz="2800" dirty="0">
                <a:latin typeface="Bookman Old Style" panose="02050604050505020204" pitchFamily="18" charset="0"/>
              </a:rPr>
              <a:t>Operational Efficiency and Cost Management</a:t>
            </a:r>
          </a:p>
          <a:p>
            <a:pPr marL="0" indent="0" algn="just">
              <a:buNone/>
            </a:pPr>
            <a:r>
              <a:rPr lang="en-US" sz="2800" b="1" dirty="0">
                <a:latin typeface="Bookman Old Style" panose="02050604050505020204" pitchFamily="18" charset="0"/>
              </a:rPr>
              <a:t>Cost Implications: </a:t>
            </a:r>
            <a:r>
              <a:rPr lang="en-US" sz="2800" dirty="0">
                <a:latin typeface="Bookman Old Style" panose="02050604050505020204" pitchFamily="18" charset="0"/>
              </a:rPr>
              <a:t>The ripple effect can lead to increased operational costs due to inefficiencies such as excess inventory, expedited shipping, or production delays. Organizations need to balance efficiency with resilience by optimizing their operations while preparing for potential disruptions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19253346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A0FDB-38CC-4D92-8236-F75A218BF77D}"/>
              </a:ext>
            </a:extLst>
          </p:cNvPr>
          <p:cNvSpPr>
            <a:spLocks noGrp="1"/>
          </p:cNvSpPr>
          <p:nvPr>
            <p:ph type="title"/>
          </p:nvPr>
        </p:nvSpPr>
        <p:spPr>
          <a:xfrm>
            <a:off x="341907" y="804519"/>
            <a:ext cx="11418072"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C251B8EC-0BE9-4D1B-876D-291644F1BF1C}"/>
              </a:ext>
            </a:extLst>
          </p:cNvPr>
          <p:cNvSpPr>
            <a:spLocks noGrp="1"/>
          </p:cNvSpPr>
          <p:nvPr>
            <p:ph idx="1"/>
          </p:nvPr>
        </p:nvSpPr>
        <p:spPr>
          <a:xfrm>
            <a:off x="341907" y="2015732"/>
            <a:ext cx="11505536" cy="4607705"/>
          </a:xfrm>
        </p:spPr>
        <p:txBody>
          <a:bodyPr>
            <a:normAutofit/>
          </a:bodyPr>
          <a:lstStyle/>
          <a:p>
            <a:pPr algn="just"/>
            <a:r>
              <a:rPr lang="en-US" sz="2800" dirty="0">
                <a:latin typeface="Bookman Old Style" panose="02050604050505020204" pitchFamily="18" charset="0"/>
              </a:rPr>
              <a:t>Strategic Planning and Simulation</a:t>
            </a:r>
          </a:p>
          <a:p>
            <a:pPr marL="0" indent="0" algn="just">
              <a:buNone/>
            </a:pPr>
            <a:r>
              <a:rPr lang="en-US" sz="2800" b="1" dirty="0">
                <a:latin typeface="Bookman Old Style" panose="02050604050505020204" pitchFamily="18" charset="0"/>
              </a:rPr>
              <a:t>Scenario Planning</a:t>
            </a:r>
            <a:r>
              <a:rPr lang="en-US" sz="2800" dirty="0">
                <a:latin typeface="Bookman Old Style" panose="02050604050505020204" pitchFamily="18" charset="0"/>
              </a:rPr>
              <a:t>: Organizations should engage in scenario planning and simulation exercises to understand how disruptions might propagate through their supply chains. This proactive approach helps identify weaknesses and informs strategic decisions regarding supply chain design and resource allocation</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777899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57DA1-0456-4E15-8DD0-A71E9199CD6F}"/>
              </a:ext>
            </a:extLst>
          </p:cNvPr>
          <p:cNvSpPr>
            <a:spLocks noGrp="1"/>
          </p:cNvSpPr>
          <p:nvPr>
            <p:ph type="title"/>
          </p:nvPr>
        </p:nvSpPr>
        <p:spPr>
          <a:xfrm>
            <a:off x="516835" y="804519"/>
            <a:ext cx="11068215" cy="1049235"/>
          </a:xfrm>
        </p:spPr>
        <p:txBody>
          <a:bodyPr/>
          <a:lstStyle/>
          <a:p>
            <a:pPr algn="ctr"/>
            <a:r>
              <a:rPr lang="en-US" dirty="0">
                <a:latin typeface="Bookman Old Style" panose="02050604050505020204" pitchFamily="18" charset="0"/>
              </a:rPr>
              <a:t>Cont. Practical Implications of the Ripple Effect</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37C19F32-49D0-4354-AD55-0B997D0F70A6}"/>
              </a:ext>
            </a:extLst>
          </p:cNvPr>
          <p:cNvSpPr>
            <a:spLocks noGrp="1"/>
          </p:cNvSpPr>
          <p:nvPr>
            <p:ph idx="1"/>
          </p:nvPr>
        </p:nvSpPr>
        <p:spPr>
          <a:xfrm>
            <a:off x="516835" y="2015732"/>
            <a:ext cx="11346511" cy="4329409"/>
          </a:xfrm>
        </p:spPr>
        <p:txBody>
          <a:bodyPr>
            <a:normAutofit/>
          </a:bodyPr>
          <a:lstStyle/>
          <a:p>
            <a:pPr algn="just"/>
            <a:r>
              <a:rPr lang="en-US" sz="2800" dirty="0">
                <a:latin typeface="Bookman Old Style" panose="02050604050505020204" pitchFamily="18" charset="0"/>
              </a:rPr>
              <a:t> Focus on Recovery Speed</a:t>
            </a:r>
          </a:p>
          <a:p>
            <a:pPr marL="0" indent="0" algn="just">
              <a:buNone/>
            </a:pPr>
            <a:r>
              <a:rPr lang="en-US" sz="2800" b="1" dirty="0">
                <a:latin typeface="Bookman Old Style" panose="02050604050505020204" pitchFamily="18" charset="0"/>
              </a:rPr>
              <a:t>Rapid Recovery Strategies</a:t>
            </a:r>
            <a:r>
              <a:rPr lang="en-US" sz="2800" dirty="0">
                <a:latin typeface="Bookman Old Style" panose="02050604050505020204" pitchFamily="18" charset="0"/>
              </a:rPr>
              <a:t>: The speed at which an organization can recover from a disruption is critical in minimizing the ripple effect's impact. Companies should develop strategies that enhance recovery speed, such as implementing agile processes or investing in technology that facilitates quick adjustments to operations</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957526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5F11E-FCD9-49FF-8C2A-BE134E1F0A06}"/>
              </a:ext>
            </a:extLst>
          </p:cNvPr>
          <p:cNvSpPr>
            <a:spLocks noGrp="1"/>
          </p:cNvSpPr>
          <p:nvPr>
            <p:ph type="title"/>
          </p:nvPr>
        </p:nvSpPr>
        <p:spPr>
          <a:xfrm>
            <a:off x="1009816" y="342420"/>
            <a:ext cx="10498263" cy="1049235"/>
          </a:xfrm>
        </p:spPr>
        <p:txBody>
          <a:bodyPr/>
          <a:lstStyle/>
          <a:p>
            <a:pPr algn="ctr"/>
            <a:r>
              <a:rPr lang="en-GB" sz="3600" b="1" dirty="0">
                <a:latin typeface="Bookman Old Style" panose="02050604050505020204" pitchFamily="18" charset="0"/>
              </a:rPr>
              <a:t>Conclusion</a:t>
            </a:r>
            <a:br>
              <a:rPr lang="en-GB" dirty="0"/>
            </a:br>
            <a:endParaRPr lang="en-GB" dirty="0"/>
          </a:p>
        </p:txBody>
      </p:sp>
      <p:sp>
        <p:nvSpPr>
          <p:cNvPr id="3" name="Content Placeholder 2">
            <a:extLst>
              <a:ext uri="{FF2B5EF4-FFF2-40B4-BE49-F238E27FC236}">
                <a16:creationId xmlns:a16="http://schemas.microsoft.com/office/drawing/2014/main" id="{A7A5A1FD-DACD-4AEC-9AE0-5F1022553D13}"/>
              </a:ext>
            </a:extLst>
          </p:cNvPr>
          <p:cNvSpPr>
            <a:spLocks noGrp="1"/>
          </p:cNvSpPr>
          <p:nvPr>
            <p:ph idx="1"/>
          </p:nvPr>
        </p:nvSpPr>
        <p:spPr>
          <a:xfrm>
            <a:off x="270345" y="2015732"/>
            <a:ext cx="11394218" cy="3450613"/>
          </a:xfrm>
        </p:spPr>
        <p:txBody>
          <a:bodyPr>
            <a:noAutofit/>
          </a:bodyPr>
          <a:lstStyle/>
          <a:p>
            <a:pPr marL="0" indent="0" algn="just">
              <a:buNone/>
            </a:pPr>
            <a:r>
              <a:rPr lang="en-US" sz="2800" dirty="0">
                <a:latin typeface="Bookman Old Style" panose="02050604050505020204" pitchFamily="18" charset="0"/>
              </a:rPr>
              <a:t>The Bullwhip Effect and Ripple Effect present significant challenges in procurement and supply chain management. By understanding these effects and implementing strategies to mitigate their impact, organizations can enhance their operational efficiency, reduce costs, and improve customer satisfaction. Emphasizing collaboration, communication, and resilience will enable companies to navigate the complexities of modern supply chains effectively.</a:t>
            </a:r>
            <a:endParaRPr lang="en-GB" sz="2800" dirty="0">
              <a:latin typeface="Bookman Old Style" panose="02050604050505020204" pitchFamily="18" charset="0"/>
            </a:endParaRPr>
          </a:p>
        </p:txBody>
      </p:sp>
    </p:spTree>
    <p:extLst>
      <p:ext uri="{BB962C8B-B14F-4D97-AF65-F5344CB8AC3E}">
        <p14:creationId xmlns:p14="http://schemas.microsoft.com/office/powerpoint/2010/main" val="33789722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8C10D-93A2-400E-83DC-76C81D3882C1}"/>
              </a:ext>
            </a:extLst>
          </p:cNvPr>
          <p:cNvSpPr>
            <a:spLocks noGrp="1"/>
          </p:cNvSpPr>
          <p:nvPr>
            <p:ph type="title"/>
          </p:nvPr>
        </p:nvSpPr>
        <p:spPr/>
        <p:txBody>
          <a:bodyPr/>
          <a:lstStyle/>
          <a:p>
            <a:pPr algn="ctr"/>
            <a:r>
              <a:rPr lang="en-US" dirty="0">
                <a:latin typeface="Bookman Old Style" panose="02050604050505020204" pitchFamily="18" charset="0"/>
              </a:rPr>
              <a:t>END </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E6AFF172-F254-4F42-985C-E083A898C4BD}"/>
              </a:ext>
            </a:extLst>
          </p:cNvPr>
          <p:cNvSpPr>
            <a:spLocks noGrp="1"/>
          </p:cNvSpPr>
          <p:nvPr>
            <p:ph idx="1"/>
          </p:nvPr>
        </p:nvSpPr>
        <p:spPr/>
        <p:txBody>
          <a:bodyPr>
            <a:normAutofit/>
          </a:bodyPr>
          <a:lstStyle/>
          <a:p>
            <a:pPr marL="0" indent="0" algn="ctr">
              <a:buNone/>
            </a:pPr>
            <a:endParaRPr lang="en-US" sz="4800" dirty="0">
              <a:latin typeface="Bookman Old Style" panose="02050604050505020204" pitchFamily="18" charset="0"/>
            </a:endParaRPr>
          </a:p>
          <a:p>
            <a:pPr marL="0" indent="0" algn="ctr">
              <a:buNone/>
            </a:pPr>
            <a:r>
              <a:rPr lang="en-US" sz="4800" dirty="0">
                <a:latin typeface="Bookman Old Style" panose="02050604050505020204" pitchFamily="18" charset="0"/>
              </a:rPr>
              <a:t>Thank you</a:t>
            </a:r>
            <a:endParaRPr lang="en-GB" sz="4800" dirty="0">
              <a:latin typeface="Bookman Old Style" panose="02050604050505020204" pitchFamily="18" charset="0"/>
            </a:endParaRPr>
          </a:p>
        </p:txBody>
      </p:sp>
    </p:spTree>
    <p:extLst>
      <p:ext uri="{BB962C8B-B14F-4D97-AF65-F5344CB8AC3E}">
        <p14:creationId xmlns:p14="http://schemas.microsoft.com/office/powerpoint/2010/main" val="111262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03DAF-EC86-421F-AC23-59C9FCCB6EC6}"/>
              </a:ext>
            </a:extLst>
          </p:cNvPr>
          <p:cNvSpPr>
            <a:spLocks noGrp="1"/>
          </p:cNvSpPr>
          <p:nvPr>
            <p:ph type="title"/>
          </p:nvPr>
        </p:nvSpPr>
        <p:spPr>
          <a:xfrm>
            <a:off x="532737" y="804519"/>
            <a:ext cx="10869433" cy="1049235"/>
          </a:xfrm>
        </p:spPr>
        <p:txBody>
          <a:bodyPr/>
          <a:lstStyle/>
          <a:p>
            <a:pPr algn="ctr"/>
            <a:r>
              <a:rPr lang="en-US" dirty="0">
                <a:latin typeface="Bookman Old Style" panose="02050604050505020204" pitchFamily="18" charset="0"/>
              </a:rPr>
              <a:t>Defining the bullwhip &amp; ripple effect </a:t>
            </a:r>
            <a:endParaRPr lang="en-GB"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5DEFD6E4-AC70-449B-880D-1704AA2B430A}"/>
              </a:ext>
            </a:extLst>
          </p:cNvPr>
          <p:cNvSpPr>
            <a:spLocks noGrp="1"/>
          </p:cNvSpPr>
          <p:nvPr>
            <p:ph idx="1"/>
          </p:nvPr>
        </p:nvSpPr>
        <p:spPr>
          <a:xfrm>
            <a:off x="405517" y="2015732"/>
            <a:ext cx="11179533" cy="4981416"/>
          </a:xfrm>
        </p:spPr>
        <p:txBody>
          <a:bodyPr>
            <a:normAutofit/>
          </a:bodyPr>
          <a:lstStyle/>
          <a:p>
            <a:pPr marL="0" indent="0">
              <a:buNone/>
            </a:pPr>
            <a:r>
              <a:rPr lang="en-US" sz="6000" dirty="0">
                <a:latin typeface="Bookman Old Style" panose="02050604050505020204" pitchFamily="18" charset="0"/>
              </a:rPr>
              <a:t>What is bullwhip effect?</a:t>
            </a:r>
            <a:endParaRPr lang="en-GB" sz="6000" dirty="0">
              <a:latin typeface="Bookman Old Style" panose="02050604050505020204" pitchFamily="18" charset="0"/>
            </a:endParaRPr>
          </a:p>
        </p:txBody>
      </p:sp>
    </p:spTree>
    <p:extLst>
      <p:ext uri="{BB962C8B-B14F-4D97-AF65-F5344CB8AC3E}">
        <p14:creationId xmlns:p14="http://schemas.microsoft.com/office/powerpoint/2010/main" val="698299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CE186-B173-4255-B6F2-4412717FD3B0}"/>
              </a:ext>
            </a:extLst>
          </p:cNvPr>
          <p:cNvSpPr>
            <a:spLocks noGrp="1"/>
          </p:cNvSpPr>
          <p:nvPr>
            <p:ph type="title"/>
          </p:nvPr>
        </p:nvSpPr>
        <p:spPr>
          <a:xfrm>
            <a:off x="683813" y="804519"/>
            <a:ext cx="10371042" cy="1049235"/>
          </a:xfrm>
        </p:spPr>
        <p:txBody>
          <a:bodyPr/>
          <a:lstStyle/>
          <a:p>
            <a:pPr algn="ctr"/>
            <a:r>
              <a:rPr lang="en-US" b="1" dirty="0">
                <a:latin typeface="Bookman Old Style" panose="02050604050505020204" pitchFamily="18" charset="0"/>
              </a:rPr>
              <a:t>Bullwhip effect -  defined</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F3D6078-3A70-4C2F-BDCA-F554CDF5A380}"/>
              </a:ext>
            </a:extLst>
          </p:cNvPr>
          <p:cNvSpPr>
            <a:spLocks noGrp="1"/>
          </p:cNvSpPr>
          <p:nvPr>
            <p:ph idx="1"/>
          </p:nvPr>
        </p:nvSpPr>
        <p:spPr>
          <a:xfrm>
            <a:off x="286246" y="1999830"/>
            <a:ext cx="11163631" cy="3450613"/>
          </a:xfrm>
        </p:spPr>
        <p:txBody>
          <a:bodyPr>
            <a:normAutofit fontScale="92500"/>
          </a:bodyPr>
          <a:lstStyle/>
          <a:p>
            <a:pPr algn="just"/>
            <a:r>
              <a:rPr lang="en-US" sz="4000" dirty="0">
                <a:latin typeface="Bookman Old Style" panose="02050604050505020204" pitchFamily="18" charset="0"/>
              </a:rPr>
              <a:t>A phenomenon in supply chain management where small changes in consumer demand at the retail level lead to larger fluctuations in demand at the wholesale, distributor, and manufacturer levels. </a:t>
            </a:r>
            <a:endParaRPr lang="en-GB" sz="4000" dirty="0">
              <a:latin typeface="Bookman Old Style" panose="02050604050505020204" pitchFamily="18" charset="0"/>
            </a:endParaRPr>
          </a:p>
        </p:txBody>
      </p:sp>
    </p:spTree>
    <p:extLst>
      <p:ext uri="{BB962C8B-B14F-4D97-AF65-F5344CB8AC3E}">
        <p14:creationId xmlns:p14="http://schemas.microsoft.com/office/powerpoint/2010/main" val="3252647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4DE1-178F-4834-A029-41CB2E247C6E}"/>
              </a:ext>
            </a:extLst>
          </p:cNvPr>
          <p:cNvSpPr>
            <a:spLocks noGrp="1"/>
          </p:cNvSpPr>
          <p:nvPr>
            <p:ph type="title"/>
          </p:nvPr>
        </p:nvSpPr>
        <p:spPr>
          <a:xfrm>
            <a:off x="508883" y="804519"/>
            <a:ext cx="11020508" cy="1049235"/>
          </a:xfrm>
        </p:spPr>
        <p:txBody>
          <a:bodyPr/>
          <a:lstStyle/>
          <a:p>
            <a:pPr algn="ctr"/>
            <a:r>
              <a:rPr lang="en-US" b="1" dirty="0">
                <a:latin typeface="Bookman Old Style" panose="02050604050505020204" pitchFamily="18" charset="0"/>
              </a:rPr>
              <a:t>Drivers of bullwhip effect  in procurement and supply chain</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D9B07A5D-3FEE-49F3-8BD8-E8DE85CBA64A}"/>
              </a:ext>
            </a:extLst>
          </p:cNvPr>
          <p:cNvSpPr>
            <a:spLocks noGrp="1"/>
          </p:cNvSpPr>
          <p:nvPr>
            <p:ph idx="1"/>
          </p:nvPr>
        </p:nvSpPr>
        <p:spPr>
          <a:xfrm>
            <a:off x="222637" y="2015732"/>
            <a:ext cx="11767930" cy="4480484"/>
          </a:xfrm>
        </p:spPr>
        <p:txBody>
          <a:bodyPr>
            <a:noAutofit/>
          </a:bodyPr>
          <a:lstStyle/>
          <a:p>
            <a:pPr algn="just"/>
            <a:r>
              <a:rPr lang="en-US" sz="3000" dirty="0">
                <a:latin typeface="Bookman Old Style" panose="02050604050505020204" pitchFamily="18" charset="0"/>
              </a:rPr>
              <a:t>Demand Forecasting Errors: Retailers may misinterpret demand signals, leading to overordering.</a:t>
            </a:r>
          </a:p>
          <a:p>
            <a:pPr algn="just"/>
            <a:r>
              <a:rPr lang="en-US" sz="3000" dirty="0">
                <a:latin typeface="Bookman Old Style" panose="02050604050505020204" pitchFamily="18" charset="0"/>
              </a:rPr>
              <a:t>Order Batching: Companies may accumulate orders to take advantage of economies of scale, leading to irregular ordering patterns.</a:t>
            </a:r>
          </a:p>
          <a:p>
            <a:pPr algn="just"/>
            <a:r>
              <a:rPr lang="en-US" sz="3000" dirty="0">
                <a:latin typeface="Bookman Old Style" panose="02050604050505020204" pitchFamily="18" charset="0"/>
              </a:rPr>
              <a:t>Price Fluctuations: Promotions and discounts can cause spikes in demand, resulting in exaggerated ordering.</a:t>
            </a:r>
          </a:p>
          <a:p>
            <a:pPr algn="just"/>
            <a:r>
              <a:rPr lang="en-US" sz="3000" dirty="0">
                <a:latin typeface="Bookman Old Style" panose="02050604050505020204" pitchFamily="18" charset="0"/>
              </a:rPr>
              <a:t>Lack of Information Sharing: Poor communication between supply chain partners can lead to misaligned expectations and decisions.</a:t>
            </a:r>
            <a:endParaRPr lang="en-GB" sz="3000" dirty="0">
              <a:latin typeface="Bookman Old Style" panose="02050604050505020204" pitchFamily="18" charset="0"/>
            </a:endParaRPr>
          </a:p>
        </p:txBody>
      </p:sp>
    </p:spTree>
    <p:extLst>
      <p:ext uri="{BB962C8B-B14F-4D97-AF65-F5344CB8AC3E}">
        <p14:creationId xmlns:p14="http://schemas.microsoft.com/office/powerpoint/2010/main" val="3739015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204CC-4440-4D4B-9273-803DACE7EAE2}"/>
              </a:ext>
            </a:extLst>
          </p:cNvPr>
          <p:cNvSpPr>
            <a:spLocks noGrp="1"/>
          </p:cNvSpPr>
          <p:nvPr>
            <p:ph type="title"/>
          </p:nvPr>
        </p:nvSpPr>
        <p:spPr>
          <a:xfrm>
            <a:off x="1129085" y="532737"/>
            <a:ext cx="10336695" cy="1321017"/>
          </a:xfrm>
        </p:spPr>
        <p:txBody>
          <a:bodyPr/>
          <a:lstStyle/>
          <a:p>
            <a:pPr algn="ctr"/>
            <a:r>
              <a:rPr lang="en-US" b="1" dirty="0">
                <a:latin typeface="Bookman Old Style" panose="02050604050505020204" pitchFamily="18" charset="0"/>
              </a:rPr>
              <a:t>CONT. Drivers of bullwhip effect  in procurement and supply chain</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6FD0BD01-E6D4-45C6-9BDF-E691AA6E85E1}"/>
              </a:ext>
            </a:extLst>
          </p:cNvPr>
          <p:cNvSpPr>
            <a:spLocks noGrp="1"/>
          </p:cNvSpPr>
          <p:nvPr>
            <p:ph idx="1"/>
          </p:nvPr>
        </p:nvSpPr>
        <p:spPr>
          <a:xfrm>
            <a:off x="333955" y="2015731"/>
            <a:ext cx="11616855" cy="4647461"/>
          </a:xfrm>
        </p:spPr>
        <p:txBody>
          <a:bodyPr>
            <a:normAutofit fontScale="85000" lnSpcReduction="10000"/>
          </a:bodyPr>
          <a:lstStyle/>
          <a:p>
            <a:pPr algn="just"/>
            <a:r>
              <a:rPr lang="en-US" sz="3200" dirty="0">
                <a:latin typeface="Bookman Old Style" panose="02050604050505020204" pitchFamily="18" charset="0"/>
              </a:rPr>
              <a:t>Disruption Propagation: </a:t>
            </a:r>
            <a:r>
              <a:rPr lang="en-US" sz="3200" dirty="0" err="1">
                <a:latin typeface="Bookman Old Style" panose="02050604050505020204" pitchFamily="18" charset="0"/>
              </a:rPr>
              <a:t>eg</a:t>
            </a:r>
            <a:r>
              <a:rPr lang="en-US" sz="3200" dirty="0">
                <a:latin typeface="Bookman Old Style" panose="02050604050505020204" pitchFamily="18" charset="0"/>
              </a:rPr>
              <a:t> including  fire outbreaks in factory, natural disasters, supplier failures, or operational issues.</a:t>
            </a:r>
          </a:p>
          <a:p>
            <a:pPr algn="just"/>
            <a:r>
              <a:rPr lang="en-US" sz="3200" dirty="0">
                <a:latin typeface="Bookman Old Style" panose="02050604050505020204" pitchFamily="18" charset="0"/>
              </a:rPr>
              <a:t>Supply Chain Complexity: Complex supply chains with multiple tiers increase the likelihood that a problem in one area will affect others.</a:t>
            </a:r>
          </a:p>
          <a:p>
            <a:pPr algn="just"/>
            <a:r>
              <a:rPr lang="en-US" sz="3200" dirty="0">
                <a:latin typeface="Bookman Old Style" panose="02050604050505020204" pitchFamily="18" charset="0"/>
              </a:rPr>
              <a:t>Inadequate Coordination: Poor communication and coordination between supply chain partners can cause the ripple effect.</a:t>
            </a:r>
          </a:p>
          <a:p>
            <a:pPr algn="just"/>
            <a:r>
              <a:rPr lang="en-US" sz="3200" dirty="0">
                <a:latin typeface="Bookman Old Style" panose="02050604050505020204" pitchFamily="18" charset="0"/>
              </a:rPr>
              <a:t>Dependency on Single Suppliers:</a:t>
            </a:r>
          </a:p>
          <a:p>
            <a:endParaRPr lang="en-GB" dirty="0"/>
          </a:p>
        </p:txBody>
      </p:sp>
    </p:spTree>
    <p:extLst>
      <p:ext uri="{BB962C8B-B14F-4D97-AF65-F5344CB8AC3E}">
        <p14:creationId xmlns:p14="http://schemas.microsoft.com/office/powerpoint/2010/main" val="1934189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E61FE-CEA6-4A99-8448-205437172DA6}"/>
              </a:ext>
            </a:extLst>
          </p:cNvPr>
          <p:cNvSpPr>
            <a:spLocks noGrp="1"/>
          </p:cNvSpPr>
          <p:nvPr>
            <p:ph type="title"/>
          </p:nvPr>
        </p:nvSpPr>
        <p:spPr>
          <a:xfrm>
            <a:off x="811033" y="564543"/>
            <a:ext cx="10243821" cy="1289211"/>
          </a:xfrm>
        </p:spPr>
        <p:txBody>
          <a:bodyPr/>
          <a:lstStyle/>
          <a:p>
            <a:pPr algn="ctr"/>
            <a:r>
              <a:rPr lang="en-US" b="1" dirty="0">
                <a:latin typeface="Bookman Old Style" panose="02050604050505020204" pitchFamily="18" charset="0"/>
              </a:rPr>
              <a:t>CONT. Drivers of bullwhip effect  in procurement and supply chain</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87D9BA7E-4436-49D6-AEDB-4B98ACA74723}"/>
              </a:ext>
            </a:extLst>
          </p:cNvPr>
          <p:cNvSpPr>
            <a:spLocks noGrp="1"/>
          </p:cNvSpPr>
          <p:nvPr>
            <p:ph idx="1"/>
          </p:nvPr>
        </p:nvSpPr>
        <p:spPr>
          <a:xfrm>
            <a:off x="516835" y="2015732"/>
            <a:ext cx="11084118" cy="4663364"/>
          </a:xfrm>
        </p:spPr>
        <p:txBody>
          <a:bodyPr>
            <a:normAutofit/>
          </a:bodyPr>
          <a:lstStyle/>
          <a:p>
            <a:pPr algn="just"/>
            <a:r>
              <a:rPr lang="en-US" sz="3200" dirty="0">
                <a:latin typeface="Bookman Old Style" panose="02050604050505020204" pitchFamily="18" charset="0"/>
              </a:rPr>
              <a:t>Lack of Communication: causes delays, misunderstandings </a:t>
            </a:r>
            <a:r>
              <a:rPr lang="en-US" sz="3200" dirty="0" err="1">
                <a:latin typeface="Bookman Old Style" panose="02050604050505020204" pitchFamily="18" charset="0"/>
              </a:rPr>
              <a:t>etc</a:t>
            </a:r>
            <a:endParaRPr lang="en-US" sz="3200" dirty="0">
              <a:latin typeface="Bookman Old Style" panose="02050604050505020204" pitchFamily="18" charset="0"/>
            </a:endParaRPr>
          </a:p>
          <a:p>
            <a:pPr algn="just"/>
            <a:r>
              <a:rPr lang="en-US" sz="3200" dirty="0">
                <a:latin typeface="Bookman Old Style" panose="02050604050505020204" pitchFamily="18" charset="0"/>
              </a:rPr>
              <a:t>Free Return Policies:</a:t>
            </a:r>
          </a:p>
          <a:p>
            <a:pPr algn="just"/>
            <a:r>
              <a:rPr lang="en-US" sz="3200" dirty="0">
                <a:latin typeface="Bookman Old Style" panose="02050604050505020204" pitchFamily="18" charset="0"/>
              </a:rPr>
              <a:t>Consumer Pressure: Changes in consumer preferences or sudden spikes in demand can lead to abrupt changes in ordering patterns.</a:t>
            </a:r>
          </a:p>
          <a:p>
            <a:pPr algn="just"/>
            <a:endParaRPr lang="en-US" sz="3200" dirty="0">
              <a:latin typeface="Bookman Old Style" panose="02050604050505020204" pitchFamily="18" charset="0"/>
            </a:endParaRPr>
          </a:p>
          <a:p>
            <a:endParaRPr lang="en-GB" dirty="0"/>
          </a:p>
        </p:txBody>
      </p:sp>
    </p:spTree>
    <p:extLst>
      <p:ext uri="{BB962C8B-B14F-4D97-AF65-F5344CB8AC3E}">
        <p14:creationId xmlns:p14="http://schemas.microsoft.com/office/powerpoint/2010/main" val="284852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89FE7-16CE-4E89-8BA3-00C0CCC2ABA9}"/>
              </a:ext>
            </a:extLst>
          </p:cNvPr>
          <p:cNvSpPr>
            <a:spLocks noGrp="1"/>
          </p:cNvSpPr>
          <p:nvPr>
            <p:ph type="title"/>
          </p:nvPr>
        </p:nvSpPr>
        <p:spPr>
          <a:xfrm>
            <a:off x="1272209" y="804519"/>
            <a:ext cx="9782645" cy="1049235"/>
          </a:xfrm>
        </p:spPr>
        <p:txBody>
          <a:bodyPr/>
          <a:lstStyle/>
          <a:p>
            <a:pPr algn="ctr"/>
            <a:r>
              <a:rPr lang="en-US" b="1" dirty="0">
                <a:latin typeface="Bookman Old Style" panose="02050604050505020204" pitchFamily="18" charset="0"/>
              </a:rPr>
              <a:t>CONT. Drivers of bullwhip effect  in procurement and supply chain</a:t>
            </a:r>
            <a:endParaRPr lang="en-GB" b="1" dirty="0">
              <a:latin typeface="Bookman Old Style" panose="02050604050505020204" pitchFamily="18" charset="0"/>
            </a:endParaRPr>
          </a:p>
        </p:txBody>
      </p:sp>
      <p:sp>
        <p:nvSpPr>
          <p:cNvPr id="3" name="Content Placeholder 2">
            <a:extLst>
              <a:ext uri="{FF2B5EF4-FFF2-40B4-BE49-F238E27FC236}">
                <a16:creationId xmlns:a16="http://schemas.microsoft.com/office/drawing/2014/main" id="{5DB0E05C-B127-457F-A2ED-D9786BB87226}"/>
              </a:ext>
            </a:extLst>
          </p:cNvPr>
          <p:cNvSpPr>
            <a:spLocks noGrp="1"/>
          </p:cNvSpPr>
          <p:nvPr>
            <p:ph idx="1"/>
          </p:nvPr>
        </p:nvSpPr>
        <p:spPr>
          <a:xfrm>
            <a:off x="413469" y="2015732"/>
            <a:ext cx="11219290" cy="4178334"/>
          </a:xfrm>
        </p:spPr>
        <p:txBody>
          <a:bodyPr>
            <a:normAutofit/>
          </a:bodyPr>
          <a:lstStyle/>
          <a:p>
            <a:pPr algn="just"/>
            <a:r>
              <a:rPr lang="en-US" sz="3200" dirty="0">
                <a:latin typeface="Bookman Old Style" panose="02050604050505020204" pitchFamily="18" charset="0"/>
              </a:rPr>
              <a:t>Natural Risks: Natural disasters (e.g., floods, earthquakes)</a:t>
            </a:r>
          </a:p>
          <a:p>
            <a:pPr algn="just"/>
            <a:r>
              <a:rPr lang="en-US" sz="3200" dirty="0">
                <a:latin typeface="Bookman Old Style" panose="02050604050505020204" pitchFamily="18" charset="0"/>
              </a:rPr>
              <a:t>Operational Risks: Variability in operational processes, such as production delays or quality </a:t>
            </a:r>
            <a:endParaRPr lang="en-GB" sz="3200" dirty="0">
              <a:latin typeface="Bookman Old Style" panose="02050604050505020204" pitchFamily="18" charset="0"/>
            </a:endParaRPr>
          </a:p>
        </p:txBody>
      </p:sp>
    </p:spTree>
    <p:extLst>
      <p:ext uri="{BB962C8B-B14F-4D97-AF65-F5344CB8AC3E}">
        <p14:creationId xmlns:p14="http://schemas.microsoft.com/office/powerpoint/2010/main" val="273134483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750</TotalTime>
  <Words>1801</Words>
  <Application>Microsoft Office PowerPoint</Application>
  <PresentationFormat>Widescreen</PresentationFormat>
  <Paragraphs>116</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Bookman Old Style</vt:lpstr>
      <vt:lpstr>Gill Sans MT</vt:lpstr>
      <vt:lpstr>Gallery</vt:lpstr>
      <vt:lpstr>Topic 7</vt:lpstr>
      <vt:lpstr>Bullwhip effect and ripple effect in the supply chain </vt:lpstr>
      <vt:lpstr>LEARNING SCOPE</vt:lpstr>
      <vt:lpstr>Defining the bullwhip &amp; ripple effect </vt:lpstr>
      <vt:lpstr>Bullwhip effect -  defined</vt:lpstr>
      <vt:lpstr>Drivers of bullwhip effect  in procurement and supply chain</vt:lpstr>
      <vt:lpstr>CONT. Drivers of bullwhip effect  in procurement and supply chain</vt:lpstr>
      <vt:lpstr>CONT. Drivers of bullwhip effect  in procurement and supply chain</vt:lpstr>
      <vt:lpstr>CONT. Drivers of bullwhip effect  in procurement and supply chain</vt:lpstr>
      <vt:lpstr>Ripple effect,  defined</vt:lpstr>
      <vt:lpstr>Key Characteristics of the Ripple Effect </vt:lpstr>
      <vt:lpstr>CONT. Key Characteristics of the Ripple Effect</vt:lpstr>
      <vt:lpstr>CONT. Key Characteristics of the Ripple Effect</vt:lpstr>
      <vt:lpstr>CONT. Key Characteristics of the Ripple Effect</vt:lpstr>
      <vt:lpstr>       Causes of ripple effect </vt:lpstr>
      <vt:lpstr>Consequences of ripple effect </vt:lpstr>
      <vt:lpstr>Illustration of bullwhip effect and ripple effect in procurement and supply chain(s)</vt:lpstr>
      <vt:lpstr>Practical Implications of the Bullwhip Effect</vt:lpstr>
      <vt:lpstr>Practical Implications of the Bullwhip Effect</vt:lpstr>
      <vt:lpstr>Cont. Practical Implications of the Bullwhip Effect</vt:lpstr>
      <vt:lpstr>Cont. Practical Implications of the Bullwhip Effect</vt:lpstr>
      <vt:lpstr>Cont. Practical Implications of the Bullwhip Effect</vt:lpstr>
      <vt:lpstr>Cont. Practical Implications of the Bullwhip Effect</vt:lpstr>
      <vt:lpstr>Cont. Practical Implications of the Bullwhip Effect</vt:lpstr>
      <vt:lpstr>Practical Implications of the Ripple Effect</vt:lpstr>
      <vt:lpstr>Practical Implications of the Ripple Effect</vt:lpstr>
      <vt:lpstr>Cont. Practical Implications of the Ripple Effect</vt:lpstr>
      <vt:lpstr>Cont. Practical Implications of the Ripple Effect</vt:lpstr>
      <vt:lpstr>Cont. Practical Implications of the Ripple Effect</vt:lpstr>
      <vt:lpstr>Cont. Practical Implications of the Ripple Effect</vt:lpstr>
      <vt:lpstr>Cont. Practical Implications of the Ripple Effect</vt:lpstr>
      <vt:lpstr>Cont. Practical Implications of the Ripple Effect</vt:lpstr>
      <vt:lpstr>Conclusion </vt:lpstr>
      <vt:lpstr>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7</dc:title>
  <dc:creator>hp</dc:creator>
  <cp:lastModifiedBy>hp</cp:lastModifiedBy>
  <cp:revision>34</cp:revision>
  <dcterms:created xsi:type="dcterms:W3CDTF">2024-09-12T07:07:32Z</dcterms:created>
  <dcterms:modified xsi:type="dcterms:W3CDTF">2024-09-17T09:43:11Z</dcterms:modified>
</cp:coreProperties>
</file>