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9" r:id="rId18"/>
    <p:sldId id="272" r:id="rId19"/>
    <p:sldId id="276" r:id="rId20"/>
    <p:sldId id="278" r:id="rId21"/>
    <p:sldId id="277" r:id="rId22"/>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57" d="100"/>
          <a:sy n="57" d="100"/>
        </p:scale>
        <p:origin x="38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DBE66-0A0C-4A3C-B57D-9B6FDFC0A5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F1D6565B-6D26-4948-8FF2-440D690162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B5E3AB1B-A196-4203-9402-4C1C6176F437}"/>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5" name="Footer Placeholder 4">
            <a:extLst>
              <a:ext uri="{FF2B5EF4-FFF2-40B4-BE49-F238E27FC236}">
                <a16:creationId xmlns:a16="http://schemas.microsoft.com/office/drawing/2014/main" id="{27A4BAD4-16CD-41C4-98E7-DE632E816CCF}"/>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C7CABA7C-F5B1-4099-BE6B-B94BF7A7017C}"/>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3842156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5F7D7-5230-49DD-867B-6D3F28CBD13C}"/>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6559CFBB-CEDE-4A58-A96F-57679A38B4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29A4B052-79DE-4996-8A17-54162C408238}"/>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5" name="Footer Placeholder 4">
            <a:extLst>
              <a:ext uri="{FF2B5EF4-FFF2-40B4-BE49-F238E27FC236}">
                <a16:creationId xmlns:a16="http://schemas.microsoft.com/office/drawing/2014/main" id="{A2D369C1-4257-48F3-9535-342F17B0B9A3}"/>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753F9E40-724E-4975-96D1-C1D9B8538070}"/>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1619732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A7B9FF-78C2-4D98-B559-FE3113B7331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5B2035EA-0AB2-43D9-B96B-4B30BC39906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F1411C20-4967-4E8C-9444-24E1038C3D3C}"/>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5" name="Footer Placeholder 4">
            <a:extLst>
              <a:ext uri="{FF2B5EF4-FFF2-40B4-BE49-F238E27FC236}">
                <a16:creationId xmlns:a16="http://schemas.microsoft.com/office/drawing/2014/main" id="{883A9730-3DA2-4AEF-B20A-8A6480A27153}"/>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C10C4C84-F84C-43CB-8D61-7408A424FDDA}"/>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1478652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398EA-67E0-4F35-803B-2DA79B15A499}"/>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DD9E2C9F-87AC-4192-87D7-3765F5DA16A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3D08F8E7-0621-450E-96D8-0DD6A53E701F}"/>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5" name="Footer Placeholder 4">
            <a:extLst>
              <a:ext uri="{FF2B5EF4-FFF2-40B4-BE49-F238E27FC236}">
                <a16:creationId xmlns:a16="http://schemas.microsoft.com/office/drawing/2014/main" id="{0D21691C-0125-4266-9CEB-1753944E43A2}"/>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D4B5BB6E-EEE6-4E7C-8421-826F5A1FC1FD}"/>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2929491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D12F1-921C-4447-926B-D420448E0E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C6688EB3-A9A5-45CA-A853-5CA47A647C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AAEE9F4-B216-4362-BD42-82F0D38E00DD}"/>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5" name="Footer Placeholder 4">
            <a:extLst>
              <a:ext uri="{FF2B5EF4-FFF2-40B4-BE49-F238E27FC236}">
                <a16:creationId xmlns:a16="http://schemas.microsoft.com/office/drawing/2014/main" id="{1805013F-8BD4-4EDF-A44F-800C0351DDE1}"/>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2F80748D-3FA8-4510-91C2-2535CF2B9E10}"/>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3143294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714F5-BB66-4B0F-9F01-DBDC6CD08680}"/>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06CC95EC-6D14-44BF-BC98-D67E2629C9B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EB163D71-AD62-48FD-98E8-046EE10B9B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39346130-7526-47C2-9C5C-5C280404BAFC}"/>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6" name="Footer Placeholder 5">
            <a:extLst>
              <a:ext uri="{FF2B5EF4-FFF2-40B4-BE49-F238E27FC236}">
                <a16:creationId xmlns:a16="http://schemas.microsoft.com/office/drawing/2014/main" id="{D8E3EA0B-9D84-4215-82FE-0B6FEDDBB19A}"/>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CD5FF1E1-6A63-4BB1-B2DF-CBB2EBDE414A}"/>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4055892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D7400-C537-4363-8533-28717DE24030}"/>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2AD3DA8D-4C94-4F79-9720-0BD0C6B7BA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DA480F0-4EDC-499F-A663-79D4DB9B5DB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19CCC35F-9C76-4A68-9659-729BC1DD88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5AC657D-1478-44AE-976D-19E2D63E015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0E012DB1-6996-49C1-92D5-B9BB0E02A628}"/>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8" name="Footer Placeholder 7">
            <a:extLst>
              <a:ext uri="{FF2B5EF4-FFF2-40B4-BE49-F238E27FC236}">
                <a16:creationId xmlns:a16="http://schemas.microsoft.com/office/drawing/2014/main" id="{6B6FD052-D30E-4387-A758-AC2F151B9979}"/>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B8309E9D-7936-4F1B-BF40-0076FF75B9CA}"/>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3576811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50689-89DF-4D80-82C9-9E7EBAA0A8B2}"/>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04250309-EFC7-423D-BB6C-AFB22999BC37}"/>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4" name="Footer Placeholder 3">
            <a:extLst>
              <a:ext uri="{FF2B5EF4-FFF2-40B4-BE49-F238E27FC236}">
                <a16:creationId xmlns:a16="http://schemas.microsoft.com/office/drawing/2014/main" id="{F8AD0013-CE11-414B-A891-E4F179148515}"/>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65F08298-8C81-46CA-9A30-2D84B605961A}"/>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483789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BFBD1-3EE5-48C0-9CAA-752A1EC746E5}"/>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3" name="Footer Placeholder 2">
            <a:extLst>
              <a:ext uri="{FF2B5EF4-FFF2-40B4-BE49-F238E27FC236}">
                <a16:creationId xmlns:a16="http://schemas.microsoft.com/office/drawing/2014/main" id="{228103CB-5948-4625-AAD4-E7F448C3F168}"/>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59A29C42-E71E-4FD4-94A0-1E402B6AFD04}"/>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1848298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49CCF-56E7-41AC-97F5-5244EDA189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9E3F2E2B-BDCE-4021-874C-C8803325AF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2F59F601-646D-4D82-91E7-0D0158825A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65FDA5A-B48A-486A-B86E-5E937968183A}"/>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6" name="Footer Placeholder 5">
            <a:extLst>
              <a:ext uri="{FF2B5EF4-FFF2-40B4-BE49-F238E27FC236}">
                <a16:creationId xmlns:a16="http://schemas.microsoft.com/office/drawing/2014/main" id="{D339AF6D-2FBA-42CC-8DB3-83E2D67D5F94}"/>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2D1B5F43-80B0-40B7-855D-573E7EAD3230}"/>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4127031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08812-935A-4A95-BC80-0EF58AA111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EB054230-3070-4B24-902C-9511116602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28B79636-0116-486A-90C0-280FBEE019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AC9103A-E4C0-4FF3-829F-7E0FD8D57A7A}"/>
              </a:ext>
            </a:extLst>
          </p:cNvPr>
          <p:cNvSpPr>
            <a:spLocks noGrp="1"/>
          </p:cNvSpPr>
          <p:nvPr>
            <p:ph type="dt" sz="half" idx="10"/>
          </p:nvPr>
        </p:nvSpPr>
        <p:spPr/>
        <p:txBody>
          <a:bodyPr/>
          <a:lstStyle/>
          <a:p>
            <a:fld id="{0BB6D461-893B-43E9-9A02-0995E16DE268}" type="datetimeFigureOut">
              <a:rPr lang="en-UG" smtClean="0"/>
              <a:t>27/02/2026</a:t>
            </a:fld>
            <a:endParaRPr lang="en-UG"/>
          </a:p>
        </p:txBody>
      </p:sp>
      <p:sp>
        <p:nvSpPr>
          <p:cNvPr id="6" name="Footer Placeholder 5">
            <a:extLst>
              <a:ext uri="{FF2B5EF4-FFF2-40B4-BE49-F238E27FC236}">
                <a16:creationId xmlns:a16="http://schemas.microsoft.com/office/drawing/2014/main" id="{6483D4D2-0034-479D-8C2A-1BCFD5532F90}"/>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01E4128B-A07F-4879-BD1D-B3879160F4C8}"/>
              </a:ext>
            </a:extLst>
          </p:cNvPr>
          <p:cNvSpPr>
            <a:spLocks noGrp="1"/>
          </p:cNvSpPr>
          <p:nvPr>
            <p:ph type="sldNum" sz="quarter" idx="12"/>
          </p:nvPr>
        </p:nvSpPr>
        <p:spPr/>
        <p:txBody>
          <a:bodyPr/>
          <a:lstStyle/>
          <a:p>
            <a:fld id="{4053185C-F7CE-439F-8175-7F28D8441C9E}" type="slidenum">
              <a:rPr lang="en-UG" smtClean="0"/>
              <a:t>‹#›</a:t>
            </a:fld>
            <a:endParaRPr lang="en-UG"/>
          </a:p>
        </p:txBody>
      </p:sp>
    </p:spTree>
    <p:extLst>
      <p:ext uri="{BB962C8B-B14F-4D97-AF65-F5344CB8AC3E}">
        <p14:creationId xmlns:p14="http://schemas.microsoft.com/office/powerpoint/2010/main" val="1885353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C458C9-7383-4E5F-B9FB-8584D1A017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A43DF08F-BA2D-4360-821C-C399C1BE3F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FA775CD9-9877-46D5-B3E8-F2731C056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B6D461-893B-43E9-9A02-0995E16DE268}" type="datetimeFigureOut">
              <a:rPr lang="en-UG" smtClean="0"/>
              <a:t>27/02/2026</a:t>
            </a:fld>
            <a:endParaRPr lang="en-UG"/>
          </a:p>
        </p:txBody>
      </p:sp>
      <p:sp>
        <p:nvSpPr>
          <p:cNvPr id="5" name="Footer Placeholder 4">
            <a:extLst>
              <a:ext uri="{FF2B5EF4-FFF2-40B4-BE49-F238E27FC236}">
                <a16:creationId xmlns:a16="http://schemas.microsoft.com/office/drawing/2014/main" id="{F371650C-D4E5-47E8-A008-F1E5A924AA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4365B7D0-0A1B-4AA5-815F-4A561B5609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53185C-F7CE-439F-8175-7F28D8441C9E}" type="slidenum">
              <a:rPr lang="en-UG" smtClean="0"/>
              <a:t>‹#›</a:t>
            </a:fld>
            <a:endParaRPr lang="en-UG"/>
          </a:p>
        </p:txBody>
      </p:sp>
    </p:spTree>
    <p:extLst>
      <p:ext uri="{BB962C8B-B14F-4D97-AF65-F5344CB8AC3E}">
        <p14:creationId xmlns:p14="http://schemas.microsoft.com/office/powerpoint/2010/main" val="642062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FCFBC-063B-4156-B8E1-66426C9D0480}"/>
              </a:ext>
            </a:extLst>
          </p:cNvPr>
          <p:cNvSpPr>
            <a:spLocks noGrp="1"/>
          </p:cNvSpPr>
          <p:nvPr>
            <p:ph type="ctrTitle"/>
          </p:nvPr>
        </p:nvSpPr>
        <p:spPr/>
        <p:txBody>
          <a:bodyPr>
            <a:normAutofit fontScale="90000"/>
          </a:bodyPr>
          <a:lstStyle/>
          <a:p>
            <a:r>
              <a:rPr lang="en-US" b="1" dirty="0"/>
              <a:t>East African currency board</a:t>
            </a:r>
            <a:br>
              <a:rPr lang="en-UG" dirty="0"/>
            </a:br>
            <a:r>
              <a:rPr lang="en-US" b="1" dirty="0"/>
              <a:t>Central banking in East Africa</a:t>
            </a:r>
            <a:br>
              <a:rPr lang="en-UG" dirty="0"/>
            </a:br>
            <a:endParaRPr lang="en-UG" dirty="0"/>
          </a:p>
        </p:txBody>
      </p:sp>
      <p:sp>
        <p:nvSpPr>
          <p:cNvPr id="3" name="Subtitle 2">
            <a:extLst>
              <a:ext uri="{FF2B5EF4-FFF2-40B4-BE49-F238E27FC236}">
                <a16:creationId xmlns:a16="http://schemas.microsoft.com/office/drawing/2014/main" id="{1BBD12B2-92FE-4D5D-AA94-6F28716D1F40}"/>
              </a:ext>
            </a:extLst>
          </p:cNvPr>
          <p:cNvSpPr>
            <a:spLocks noGrp="1"/>
          </p:cNvSpPr>
          <p:nvPr>
            <p:ph type="subTitle" idx="1"/>
          </p:nvPr>
        </p:nvSpPr>
        <p:spPr>
          <a:xfrm>
            <a:off x="1524000" y="3602038"/>
            <a:ext cx="9144000" cy="2697162"/>
          </a:xfrm>
        </p:spPr>
        <p:txBody>
          <a:bodyPr/>
          <a:lstStyle/>
          <a:p>
            <a:r>
              <a:rPr lang="en-US" dirty="0"/>
              <a:t>Before the ultimate establishment of the East African Currency Board in 1919 - some seven years after the establishment of that for West Africa - there were Currency Commissioners.</a:t>
            </a:r>
            <a:endParaRPr lang="en-UG" dirty="0"/>
          </a:p>
        </p:txBody>
      </p:sp>
    </p:spTree>
    <p:extLst>
      <p:ext uri="{BB962C8B-B14F-4D97-AF65-F5344CB8AC3E}">
        <p14:creationId xmlns:p14="http://schemas.microsoft.com/office/powerpoint/2010/main" val="2964883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8F27E-30DD-42EB-BE82-B896502B2F0B}"/>
              </a:ext>
            </a:extLst>
          </p:cNvPr>
          <p:cNvSpPr>
            <a:spLocks noGrp="1"/>
          </p:cNvSpPr>
          <p:nvPr>
            <p:ph type="title"/>
          </p:nvPr>
        </p:nvSpPr>
        <p:spPr/>
        <p:txBody>
          <a:bodyPr/>
          <a:lstStyle/>
          <a:p>
            <a:r>
              <a:rPr lang="en-US" dirty="0">
                <a:effectLst>
                  <a:outerShdw blurRad="38100" dist="19050" dir="2700000" algn="tl">
                    <a:srgbClr val="000000">
                      <a:alpha val="40000"/>
                    </a:srgbClr>
                  </a:outerShdw>
                </a:effectLst>
              </a:rPr>
              <a:t>CENTRAL BANK INDEPENDENCE</a:t>
            </a:r>
            <a:br>
              <a:rPr lang="en-UG" dirty="0"/>
            </a:br>
            <a:endParaRPr lang="en-UG" dirty="0"/>
          </a:p>
        </p:txBody>
      </p:sp>
      <p:sp>
        <p:nvSpPr>
          <p:cNvPr id="3" name="Content Placeholder 2">
            <a:extLst>
              <a:ext uri="{FF2B5EF4-FFF2-40B4-BE49-F238E27FC236}">
                <a16:creationId xmlns:a16="http://schemas.microsoft.com/office/drawing/2014/main" id="{7423CA0D-3526-4A48-96B9-705B6455F3AD}"/>
              </a:ext>
            </a:extLst>
          </p:cNvPr>
          <p:cNvSpPr>
            <a:spLocks noGrp="1"/>
          </p:cNvSpPr>
          <p:nvPr>
            <p:ph idx="1"/>
          </p:nvPr>
        </p:nvSpPr>
        <p:spPr/>
        <p:txBody>
          <a:bodyPr/>
          <a:lstStyle/>
          <a:p>
            <a:r>
              <a:rPr lang="en-US" dirty="0">
                <a:effectLst>
                  <a:outerShdw blurRad="38100" dist="19050" dir="2700000" algn="tl">
                    <a:srgbClr val="000000">
                      <a:alpha val="40000"/>
                    </a:srgbClr>
                  </a:outerShdw>
                </a:effectLst>
              </a:rPr>
              <a:t>The issue of central bank independence has been the subject of important academic work. Central bank independence is a way to protect policy makers against the temptation of using monetary policy in a distortionary way. However, the temptation is not eliminated. This might be a reason why central bank independence appears to be strongly supported by the citizens.</a:t>
            </a:r>
            <a:endParaRPr lang="en-UG" dirty="0"/>
          </a:p>
          <a:p>
            <a:r>
              <a:rPr lang="en-US" dirty="0">
                <a:effectLst>
                  <a:outerShdw blurRad="38100" dist="19050" dir="2700000" algn="tl">
                    <a:srgbClr val="000000">
                      <a:alpha val="40000"/>
                    </a:srgbClr>
                  </a:outerShdw>
                </a:effectLst>
              </a:rPr>
              <a:t>Central bank independence refers to the autonomy given to the central bank of a given country to carryout monetary policy without political or government interference.</a:t>
            </a:r>
            <a:endParaRPr lang="en-UG" dirty="0"/>
          </a:p>
          <a:p>
            <a:endParaRPr lang="en-UG" dirty="0"/>
          </a:p>
        </p:txBody>
      </p:sp>
    </p:spTree>
    <p:extLst>
      <p:ext uri="{BB962C8B-B14F-4D97-AF65-F5344CB8AC3E}">
        <p14:creationId xmlns:p14="http://schemas.microsoft.com/office/powerpoint/2010/main" val="1176895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F7C72-9699-445B-BDFB-920E761C641A}"/>
              </a:ext>
            </a:extLst>
          </p:cNvPr>
          <p:cNvSpPr>
            <a:spLocks noGrp="1"/>
          </p:cNvSpPr>
          <p:nvPr>
            <p:ph type="title"/>
          </p:nvPr>
        </p:nvSpPr>
        <p:spPr/>
        <p:txBody>
          <a:bodyPr>
            <a:normAutofit fontScale="90000"/>
          </a:bodyPr>
          <a:lstStyle/>
          <a:p>
            <a:r>
              <a:rPr lang="en-US" dirty="0">
                <a:effectLst>
                  <a:outerShdw blurRad="38100" dist="19050" dir="2700000" algn="tl">
                    <a:srgbClr val="000000">
                      <a:alpha val="40000"/>
                    </a:srgbClr>
                  </a:outerShdw>
                </a:effectLst>
              </a:rPr>
              <a:t>Forms and measuring of central bank independence</a:t>
            </a:r>
            <a:br>
              <a:rPr lang="en-UG" dirty="0"/>
            </a:br>
            <a:endParaRPr lang="en-UG" dirty="0"/>
          </a:p>
        </p:txBody>
      </p:sp>
      <p:sp>
        <p:nvSpPr>
          <p:cNvPr id="3" name="Content Placeholder 2">
            <a:extLst>
              <a:ext uri="{FF2B5EF4-FFF2-40B4-BE49-F238E27FC236}">
                <a16:creationId xmlns:a16="http://schemas.microsoft.com/office/drawing/2014/main" id="{D47BE26A-DC90-41F4-8B88-75119F4243E0}"/>
              </a:ext>
            </a:extLst>
          </p:cNvPr>
          <p:cNvSpPr>
            <a:spLocks noGrp="1"/>
          </p:cNvSpPr>
          <p:nvPr>
            <p:ph idx="1"/>
          </p:nvPr>
        </p:nvSpPr>
        <p:spPr/>
        <p:txBody>
          <a:bodyPr/>
          <a:lstStyle/>
          <a:p>
            <a:r>
              <a:rPr lang="en-US" dirty="0">
                <a:effectLst>
                  <a:outerShdw blurRad="38100" dist="19050" dir="2700000" algn="tl">
                    <a:srgbClr val="000000">
                      <a:alpha val="40000"/>
                    </a:srgbClr>
                  </a:outerShdw>
                </a:effectLst>
              </a:rPr>
              <a:t>The extent to which a central bank is said to be independent depends on the different forms as well as its measure.</a:t>
            </a:r>
            <a:endParaRPr lang="en-UG" dirty="0"/>
          </a:p>
          <a:p>
            <a:r>
              <a:rPr lang="en-US" b="1" dirty="0">
                <a:effectLst>
                  <a:outerShdw blurRad="38100" dist="19050" dir="2700000" algn="tl">
                    <a:srgbClr val="000000">
                      <a:alpha val="40000"/>
                    </a:srgbClr>
                  </a:outerShdw>
                </a:effectLst>
              </a:rPr>
              <a:t>Personnel independence</a:t>
            </a:r>
            <a:r>
              <a:rPr lang="en-US" dirty="0">
                <a:effectLst>
                  <a:outerShdw blurRad="38100" dist="19050" dir="2700000" algn="tl">
                    <a:srgbClr val="000000">
                      <a:alpha val="40000"/>
                    </a:srgbClr>
                  </a:outerShdw>
                </a:effectLst>
              </a:rPr>
              <a:t>; this refers to autonomy given to the central bank to nominate and dismiss the governor and the members of the central bank’s decision-making bodies without government or political interference. Under personnel independence we look </a:t>
            </a:r>
            <a:r>
              <a:rPr lang="en-US">
                <a:effectLst>
                  <a:outerShdw blurRad="38100" dist="19050" dir="2700000" algn="tl">
                    <a:srgbClr val="000000">
                      <a:alpha val="40000"/>
                    </a:srgbClr>
                  </a:outerShdw>
                </a:effectLst>
              </a:rPr>
              <a:t>at </a:t>
            </a:r>
            <a:r>
              <a:rPr lang="en-GB">
                <a:effectLst>
                  <a:outerShdw blurRad="38100" dist="19050" dir="2700000" algn="tl">
                    <a:srgbClr val="000000">
                      <a:alpha val="40000"/>
                    </a:srgbClr>
                  </a:outerShdw>
                </a:effectLst>
              </a:rPr>
              <a:t>appointment </a:t>
            </a:r>
            <a:r>
              <a:rPr lang="en-GB" dirty="0">
                <a:effectLst>
                  <a:outerShdw blurRad="38100" dist="19050" dir="2700000" algn="tl">
                    <a:srgbClr val="000000">
                      <a:alpha val="40000"/>
                    </a:srgbClr>
                  </a:outerShdw>
                </a:effectLst>
              </a:rPr>
              <a:t>in office, Length in office and removal from office.</a:t>
            </a:r>
            <a:endParaRPr lang="en-UG" dirty="0"/>
          </a:p>
        </p:txBody>
      </p:sp>
    </p:spTree>
    <p:extLst>
      <p:ext uri="{BB962C8B-B14F-4D97-AF65-F5344CB8AC3E}">
        <p14:creationId xmlns:p14="http://schemas.microsoft.com/office/powerpoint/2010/main" val="3167082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26EC1-AD80-44D6-A359-095354E566A0}"/>
              </a:ext>
            </a:extLst>
          </p:cNvPr>
          <p:cNvSpPr>
            <a:spLocks noGrp="1"/>
          </p:cNvSpPr>
          <p:nvPr>
            <p:ph type="title"/>
          </p:nvPr>
        </p:nvSpPr>
        <p:spPr/>
        <p:txBody>
          <a:bodyPr/>
          <a:lstStyle/>
          <a:p>
            <a:r>
              <a:rPr lang="en-US" dirty="0" err="1"/>
              <a:t>cont</a:t>
            </a:r>
            <a:endParaRPr lang="en-UG" dirty="0"/>
          </a:p>
        </p:txBody>
      </p:sp>
      <p:sp>
        <p:nvSpPr>
          <p:cNvPr id="3" name="Content Placeholder 2">
            <a:extLst>
              <a:ext uri="{FF2B5EF4-FFF2-40B4-BE49-F238E27FC236}">
                <a16:creationId xmlns:a16="http://schemas.microsoft.com/office/drawing/2014/main" id="{D17801C4-9B0E-495E-B374-71993634D51F}"/>
              </a:ext>
            </a:extLst>
          </p:cNvPr>
          <p:cNvSpPr>
            <a:spLocks noGrp="1"/>
          </p:cNvSpPr>
          <p:nvPr>
            <p:ph idx="1"/>
          </p:nvPr>
        </p:nvSpPr>
        <p:spPr/>
        <p:txBody>
          <a:bodyPr>
            <a:normAutofit lnSpcReduction="10000"/>
          </a:bodyPr>
          <a:lstStyle/>
          <a:p>
            <a:r>
              <a:rPr lang="en-US" b="1" dirty="0">
                <a:effectLst>
                  <a:outerShdw blurRad="38100" dist="19050" dir="2700000" algn="tl">
                    <a:srgbClr val="000000">
                      <a:alpha val="40000"/>
                    </a:srgbClr>
                  </a:outerShdw>
                </a:effectLst>
              </a:rPr>
              <a:t>Functional independence</a:t>
            </a:r>
            <a:r>
              <a:rPr lang="en-US" dirty="0">
                <a:effectLst>
                  <a:outerShdw blurRad="38100" dist="19050" dir="2700000" algn="tl">
                    <a:srgbClr val="000000">
                      <a:alpha val="40000"/>
                    </a:srgbClr>
                  </a:outerShdw>
                </a:effectLst>
              </a:rPr>
              <a:t>; an independent central bank should be free to set its goals, policy instrument (tools) with the aim of achieving its objectives. For example, discount rate, open market operation, among others. </a:t>
            </a:r>
            <a:endParaRPr lang="en-UG" dirty="0"/>
          </a:p>
          <a:p>
            <a:r>
              <a:rPr lang="en-US" b="1" dirty="0">
                <a:effectLst>
                  <a:outerShdw blurRad="38100" dist="19050" dir="2700000" algn="tl">
                    <a:srgbClr val="000000">
                      <a:alpha val="40000"/>
                    </a:srgbClr>
                  </a:outerShdw>
                </a:effectLst>
              </a:rPr>
              <a:t>Financial independence</a:t>
            </a:r>
            <a:r>
              <a:rPr lang="en-US" dirty="0">
                <a:effectLst>
                  <a:outerShdw blurRad="38100" dist="19050" dir="2700000" algn="tl">
                    <a:srgbClr val="000000">
                      <a:alpha val="40000"/>
                    </a:srgbClr>
                  </a:outerShdw>
                </a:effectLst>
              </a:rPr>
              <a:t>; Central bank has the right to access adequate finances, draw its budget and clear provisions on the distribution of profits without any political or government interference. A central bank cannot credibly operate in an independent way without proper financial means; it would be under a “Damocles’ sword” if it depends on the government for the financing of its operative expenses</a:t>
            </a:r>
            <a:endParaRPr lang="en-UG" dirty="0"/>
          </a:p>
        </p:txBody>
      </p:sp>
    </p:spTree>
    <p:extLst>
      <p:ext uri="{BB962C8B-B14F-4D97-AF65-F5344CB8AC3E}">
        <p14:creationId xmlns:p14="http://schemas.microsoft.com/office/powerpoint/2010/main" val="2154838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A9339-CD0F-40DF-84E3-257DD2681B1A}"/>
              </a:ext>
            </a:extLst>
          </p:cNvPr>
          <p:cNvSpPr>
            <a:spLocks noGrp="1"/>
          </p:cNvSpPr>
          <p:nvPr>
            <p:ph type="title"/>
          </p:nvPr>
        </p:nvSpPr>
        <p:spPr/>
        <p:txBody>
          <a:bodyPr/>
          <a:lstStyle/>
          <a:p>
            <a:r>
              <a:rPr lang="en-US" dirty="0" err="1"/>
              <a:t>cont</a:t>
            </a:r>
            <a:endParaRPr lang="en-UG" dirty="0"/>
          </a:p>
        </p:txBody>
      </p:sp>
      <p:sp>
        <p:nvSpPr>
          <p:cNvPr id="3" name="Content Placeholder 2">
            <a:extLst>
              <a:ext uri="{FF2B5EF4-FFF2-40B4-BE49-F238E27FC236}">
                <a16:creationId xmlns:a16="http://schemas.microsoft.com/office/drawing/2014/main" id="{CC12AA95-EAD5-4A7F-BCCC-F6C290A83389}"/>
              </a:ext>
            </a:extLst>
          </p:cNvPr>
          <p:cNvSpPr>
            <a:spLocks noGrp="1"/>
          </p:cNvSpPr>
          <p:nvPr>
            <p:ph idx="1"/>
          </p:nvPr>
        </p:nvSpPr>
        <p:spPr/>
        <p:txBody>
          <a:bodyPr/>
          <a:lstStyle/>
          <a:p>
            <a:r>
              <a:rPr lang="en-US" dirty="0">
                <a:effectLst>
                  <a:outerShdw blurRad="38100" dist="19050" dir="2700000" algn="tl">
                    <a:srgbClr val="000000">
                      <a:alpha val="40000"/>
                    </a:srgbClr>
                  </a:outerShdw>
                </a:effectLst>
              </a:rPr>
              <a:t>Institutional independence; This is a strict prohibition on governments trying to influence monetary policy.</a:t>
            </a:r>
          </a:p>
          <a:p>
            <a:r>
              <a:rPr lang="en-US" dirty="0">
                <a:effectLst>
                  <a:outerShdw blurRad="38100" dist="19050" dir="2700000" algn="tl">
                    <a:srgbClr val="000000">
                      <a:alpha val="40000"/>
                    </a:srgbClr>
                  </a:outerShdw>
                </a:effectLst>
              </a:rPr>
              <a:t>Specific categories include;</a:t>
            </a:r>
            <a:endParaRPr lang="en-UG" dirty="0"/>
          </a:p>
          <a:p>
            <a:r>
              <a:rPr lang="en-US" dirty="0">
                <a:effectLst>
                  <a:outerShdw blurRad="38100" dist="19050" dir="2700000" algn="tl">
                    <a:srgbClr val="000000">
                      <a:alpha val="40000"/>
                    </a:srgbClr>
                  </a:outerShdw>
                </a:effectLst>
              </a:rPr>
              <a:t>Goal independence. The central bank has the right to set its own policy goals whether inflation targeting or maintaining a fixed exchange rate. While this type of independence is more common, many central banks prefer to announce their policy goals in partnership with the appropriate government department</a:t>
            </a:r>
            <a:endParaRPr lang="en-UG" dirty="0"/>
          </a:p>
        </p:txBody>
      </p:sp>
    </p:spTree>
    <p:extLst>
      <p:ext uri="{BB962C8B-B14F-4D97-AF65-F5344CB8AC3E}">
        <p14:creationId xmlns:p14="http://schemas.microsoft.com/office/powerpoint/2010/main" val="3169507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1D914-1921-4444-A131-1DFC83F123D0}"/>
              </a:ext>
            </a:extLst>
          </p:cNvPr>
          <p:cNvSpPr>
            <a:spLocks noGrp="1"/>
          </p:cNvSpPr>
          <p:nvPr>
            <p:ph type="title"/>
          </p:nvPr>
        </p:nvSpPr>
        <p:spPr/>
        <p:txBody>
          <a:bodyPr/>
          <a:lstStyle/>
          <a:p>
            <a:r>
              <a:rPr lang="en-US" dirty="0" err="1"/>
              <a:t>cont</a:t>
            </a:r>
            <a:endParaRPr lang="en-UG" dirty="0"/>
          </a:p>
        </p:txBody>
      </p:sp>
      <p:sp>
        <p:nvSpPr>
          <p:cNvPr id="3" name="Content Placeholder 2">
            <a:extLst>
              <a:ext uri="{FF2B5EF4-FFF2-40B4-BE49-F238E27FC236}">
                <a16:creationId xmlns:a16="http://schemas.microsoft.com/office/drawing/2014/main" id="{B4DBE43D-0D12-4991-AE37-1E830FCF229E}"/>
              </a:ext>
            </a:extLst>
          </p:cNvPr>
          <p:cNvSpPr>
            <a:spLocks noGrp="1"/>
          </p:cNvSpPr>
          <p:nvPr>
            <p:ph idx="1"/>
          </p:nvPr>
        </p:nvSpPr>
        <p:spPr/>
        <p:txBody>
          <a:bodyPr/>
          <a:lstStyle/>
          <a:p>
            <a:r>
              <a:rPr lang="en-US" dirty="0">
                <a:effectLst>
                  <a:outerShdw blurRad="38100" dist="19050" dir="2700000" algn="tl">
                    <a:srgbClr val="000000">
                      <a:alpha val="40000"/>
                    </a:srgbClr>
                  </a:outerShdw>
                </a:effectLst>
              </a:rPr>
              <a:t>Operational independence. The central bank has the independence to determine the best way of achieving its policy goals including the type of instrument used and the time of their use.</a:t>
            </a:r>
            <a:endParaRPr lang="en-UG" dirty="0"/>
          </a:p>
          <a:p>
            <a:r>
              <a:rPr lang="en-US" dirty="0">
                <a:effectLst>
                  <a:outerShdw blurRad="38100" dist="19050" dir="2700000" algn="tl">
                    <a:srgbClr val="000000">
                      <a:alpha val="40000"/>
                    </a:srgbClr>
                  </a:outerShdw>
                </a:effectLst>
              </a:rPr>
              <a:t>Management independence. The central bank has the authority to run its own operations </a:t>
            </a:r>
            <a:r>
              <a:rPr lang="en-US" dirty="0" err="1">
                <a:effectLst>
                  <a:outerShdw blurRad="38100" dist="19050" dir="2700000" algn="tl">
                    <a:srgbClr val="000000">
                      <a:alpha val="40000"/>
                    </a:srgbClr>
                  </a:outerShdw>
                </a:effectLst>
              </a:rPr>
              <a:t>i.e</a:t>
            </a:r>
            <a:r>
              <a:rPr lang="en-US" dirty="0">
                <a:effectLst>
                  <a:outerShdw blurRad="38100" dist="19050" dir="2700000" algn="tl">
                    <a:srgbClr val="000000">
                      <a:alpha val="40000"/>
                    </a:srgbClr>
                  </a:outerShdw>
                </a:effectLst>
              </a:rPr>
              <a:t> appointing staff, drawing budgets, among others without excessive involvement of the government.</a:t>
            </a:r>
            <a:endParaRPr lang="en-UG" dirty="0"/>
          </a:p>
          <a:p>
            <a:r>
              <a:rPr lang="en-US" dirty="0">
                <a:effectLst>
                  <a:outerShdw blurRad="38100" dist="19050" dir="2700000" algn="tl">
                    <a:srgbClr val="000000">
                      <a:alpha val="40000"/>
                    </a:srgbClr>
                  </a:outerShdw>
                </a:effectLst>
              </a:rPr>
              <a:t>Legal independence. The independence of central bank is enshrined in law. This type of independence is limited to a democratic state.</a:t>
            </a:r>
            <a:endParaRPr lang="en-UG" dirty="0"/>
          </a:p>
          <a:p>
            <a:endParaRPr lang="en-UG" dirty="0"/>
          </a:p>
        </p:txBody>
      </p:sp>
    </p:spTree>
    <p:extLst>
      <p:ext uri="{BB962C8B-B14F-4D97-AF65-F5344CB8AC3E}">
        <p14:creationId xmlns:p14="http://schemas.microsoft.com/office/powerpoint/2010/main" val="850246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F22F0-77E3-4E29-AEC0-D0AA0F884D2A}"/>
              </a:ext>
            </a:extLst>
          </p:cNvPr>
          <p:cNvSpPr>
            <a:spLocks noGrp="1"/>
          </p:cNvSpPr>
          <p:nvPr>
            <p:ph type="title"/>
          </p:nvPr>
        </p:nvSpPr>
        <p:spPr/>
        <p:txBody>
          <a:bodyPr/>
          <a:lstStyle/>
          <a:p>
            <a:r>
              <a:rPr lang="en-US" dirty="0">
                <a:effectLst>
                  <a:outerShdw blurRad="38100" dist="19050" dir="2700000" algn="tl">
                    <a:srgbClr val="000000">
                      <a:alpha val="40000"/>
                    </a:srgbClr>
                  </a:outerShdw>
                </a:effectLst>
              </a:rPr>
              <a:t>Pros of Central Bank Independence</a:t>
            </a:r>
            <a:br>
              <a:rPr lang="en-UG" dirty="0"/>
            </a:br>
            <a:endParaRPr lang="en-UG" dirty="0"/>
          </a:p>
        </p:txBody>
      </p:sp>
      <p:sp>
        <p:nvSpPr>
          <p:cNvPr id="3" name="Content Placeholder 2">
            <a:extLst>
              <a:ext uri="{FF2B5EF4-FFF2-40B4-BE49-F238E27FC236}">
                <a16:creationId xmlns:a16="http://schemas.microsoft.com/office/drawing/2014/main" id="{27CCEBFF-4AD7-4A30-99FC-2BCD829AC4AB}"/>
              </a:ext>
            </a:extLst>
          </p:cNvPr>
          <p:cNvSpPr>
            <a:spLocks noGrp="1"/>
          </p:cNvSpPr>
          <p:nvPr>
            <p:ph idx="1"/>
          </p:nvPr>
        </p:nvSpPr>
        <p:spPr/>
        <p:txBody>
          <a:bodyPr>
            <a:normAutofit fontScale="85000" lnSpcReduction="20000"/>
          </a:bodyPr>
          <a:lstStyle/>
          <a:p>
            <a:pPr lvl="0"/>
            <a:r>
              <a:rPr lang="en-US" dirty="0">
                <a:effectLst>
                  <a:outerShdw blurRad="38100" dist="19050" dir="2700000" algn="tl">
                    <a:srgbClr val="000000">
                      <a:alpha val="40000"/>
                    </a:srgbClr>
                  </a:outerShdw>
                </a:effectLst>
              </a:rPr>
              <a:t>Leads to credibility of the central bank. An independent central bank can easily be trusted and this encourages people to have confidence in the financial system therefore depositing their money in the banks thus making the operations of the central bank easier.</a:t>
            </a:r>
            <a:endParaRPr lang="en-UG" dirty="0"/>
          </a:p>
          <a:p>
            <a:pPr lvl="0"/>
            <a:r>
              <a:rPr lang="en-US" dirty="0">
                <a:effectLst>
                  <a:outerShdw blurRad="38100" dist="19050" dir="2700000" algn="tl">
                    <a:srgbClr val="000000">
                      <a:alpha val="40000"/>
                    </a:srgbClr>
                  </a:outerShdw>
                </a:effectLst>
              </a:rPr>
              <a:t>Enables proper management of the economy. Through central bank independence the appropriate fiscal policies can be implemented such as control of government expenditures with the aim of achieving set monetary policy target.</a:t>
            </a:r>
            <a:endParaRPr lang="en-UG" dirty="0"/>
          </a:p>
          <a:p>
            <a:r>
              <a:rPr lang="en-US" dirty="0">
                <a:effectLst>
                  <a:outerShdw blurRad="38100" dist="19050" dir="2700000" algn="tl">
                    <a:srgbClr val="000000">
                      <a:alpha val="40000"/>
                    </a:srgbClr>
                  </a:outerShdw>
                </a:effectLst>
              </a:rPr>
              <a:t>Governments tend to make poor decisions about monetary policy. In particular they tend to be influenced by short-term political considerations for instance, before an election, the temptation is for a government to cut interest rates, making boom and bust economic cycles more likely. </a:t>
            </a:r>
            <a:endParaRPr lang="en-UG" dirty="0"/>
          </a:p>
          <a:p>
            <a:r>
              <a:rPr lang="en-US" dirty="0">
                <a:effectLst>
                  <a:outerShdw blurRad="38100" dist="19050" dir="2700000" algn="tl">
                    <a:srgbClr val="000000">
                      <a:alpha val="40000"/>
                    </a:srgbClr>
                  </a:outerShdw>
                </a:effectLst>
              </a:rPr>
              <a:t>If the government has a track record of allowing inflation, then inflation expectations start to creep up making inflation more likely. An independent central bank can easily correct that.</a:t>
            </a:r>
            <a:endParaRPr lang="en-UG" dirty="0"/>
          </a:p>
          <a:p>
            <a:endParaRPr lang="en-UG" dirty="0"/>
          </a:p>
        </p:txBody>
      </p:sp>
    </p:spTree>
    <p:extLst>
      <p:ext uri="{BB962C8B-B14F-4D97-AF65-F5344CB8AC3E}">
        <p14:creationId xmlns:p14="http://schemas.microsoft.com/office/powerpoint/2010/main" val="1910760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5AD45-BE9D-4CF2-8181-67201B864C88}"/>
              </a:ext>
            </a:extLst>
          </p:cNvPr>
          <p:cNvSpPr>
            <a:spLocks noGrp="1"/>
          </p:cNvSpPr>
          <p:nvPr>
            <p:ph type="title"/>
          </p:nvPr>
        </p:nvSpPr>
        <p:spPr/>
        <p:txBody>
          <a:bodyPr/>
          <a:lstStyle/>
          <a:p>
            <a:r>
              <a:rPr lang="en-US" b="1" dirty="0">
                <a:effectLst>
                  <a:outerShdw blurRad="38100" dist="19050" dir="2700000" algn="tl">
                    <a:srgbClr val="000000">
                      <a:alpha val="40000"/>
                    </a:srgbClr>
                  </a:outerShdw>
                </a:effectLst>
              </a:rPr>
              <a:t>Cons of central bank independence</a:t>
            </a:r>
            <a:br>
              <a:rPr lang="en-UG" dirty="0"/>
            </a:br>
            <a:endParaRPr lang="en-UG" dirty="0"/>
          </a:p>
        </p:txBody>
      </p:sp>
      <p:sp>
        <p:nvSpPr>
          <p:cNvPr id="3" name="Content Placeholder 2">
            <a:extLst>
              <a:ext uri="{FF2B5EF4-FFF2-40B4-BE49-F238E27FC236}">
                <a16:creationId xmlns:a16="http://schemas.microsoft.com/office/drawing/2014/main" id="{06A86C9F-50D1-417C-8FD2-023281360B62}"/>
              </a:ext>
            </a:extLst>
          </p:cNvPr>
          <p:cNvSpPr>
            <a:spLocks noGrp="1"/>
          </p:cNvSpPr>
          <p:nvPr>
            <p:ph idx="1"/>
          </p:nvPr>
        </p:nvSpPr>
        <p:spPr/>
        <p:txBody>
          <a:bodyPr>
            <a:normAutofit fontScale="92500" lnSpcReduction="20000"/>
          </a:bodyPr>
          <a:lstStyle/>
          <a:p>
            <a:pPr lvl="0"/>
            <a:r>
              <a:rPr lang="en-US" dirty="0">
                <a:effectLst>
                  <a:outerShdw blurRad="38100" dist="19050" dir="2700000" algn="tl">
                    <a:srgbClr val="000000">
                      <a:alpha val="40000"/>
                    </a:srgbClr>
                  </a:outerShdw>
                </a:effectLst>
              </a:rPr>
              <a:t>Leads to conflict of interest between the goals of central bank and the government.</a:t>
            </a:r>
            <a:endParaRPr lang="en-UG" dirty="0"/>
          </a:p>
          <a:p>
            <a:pPr lvl="0"/>
            <a:r>
              <a:rPr lang="en-US" dirty="0">
                <a:effectLst>
                  <a:outerShdw blurRad="38100" dist="19050" dir="2700000" algn="tl">
                    <a:srgbClr val="000000">
                      <a:alpha val="40000"/>
                    </a:srgbClr>
                  </a:outerShdw>
                </a:effectLst>
              </a:rPr>
              <a:t>Stick to rigidly wrong targets. Since governments change and have different targets to achieve and central banks set one target for a long period of time, this makes them to stick to their target. For instance, controlling inflation while the government policy is to reduce the rate of unemployment.</a:t>
            </a:r>
            <a:endParaRPr lang="en-UG" dirty="0"/>
          </a:p>
          <a:p>
            <a:pPr lvl="0"/>
            <a:r>
              <a:rPr lang="en-US" dirty="0">
                <a:effectLst>
                  <a:outerShdw blurRad="38100" dist="19050" dir="2700000" algn="tl">
                    <a:srgbClr val="000000">
                      <a:alpha val="40000"/>
                    </a:srgbClr>
                  </a:outerShdw>
                </a:effectLst>
              </a:rPr>
              <a:t>The current lack of accountability of the central bank reduces the confidence of the people in the banks.</a:t>
            </a:r>
            <a:endParaRPr lang="en-UG" dirty="0"/>
          </a:p>
          <a:p>
            <a:pPr lvl="0"/>
            <a:r>
              <a:rPr lang="en-US" dirty="0">
                <a:effectLst>
                  <a:outerShdw blurRad="38100" dist="19050" dir="2700000" algn="tl">
                    <a:srgbClr val="000000">
                      <a:alpha val="40000"/>
                    </a:srgbClr>
                  </a:outerShdw>
                </a:effectLst>
              </a:rPr>
              <a:t>Economic policy is set by unelected officials</a:t>
            </a:r>
            <a:endParaRPr lang="en-UG" dirty="0"/>
          </a:p>
          <a:p>
            <a:pPr lvl="0"/>
            <a:r>
              <a:rPr lang="en-US" dirty="0">
                <a:effectLst>
                  <a:outerShdw blurRad="38100" dist="19050" dir="2700000" algn="tl">
                    <a:srgbClr val="000000">
                      <a:alpha val="40000"/>
                    </a:srgbClr>
                  </a:outerShdw>
                </a:effectLst>
              </a:rPr>
              <a:t>Concerns about the wider impact of monetary policy e.g. impact of low interest rates on the distribution of income between savers and borrowers.</a:t>
            </a:r>
            <a:endParaRPr lang="en-UG" dirty="0"/>
          </a:p>
          <a:p>
            <a:r>
              <a:rPr lang="en-US" dirty="0">
                <a:effectLst>
                  <a:outerShdw blurRad="38100" dist="19050" dir="2700000" algn="tl">
                    <a:srgbClr val="000000">
                      <a:alpha val="40000"/>
                    </a:srgbClr>
                  </a:outerShdw>
                </a:effectLst>
              </a:rPr>
              <a:t> </a:t>
            </a:r>
            <a:endParaRPr lang="en-UG" dirty="0"/>
          </a:p>
          <a:p>
            <a:endParaRPr lang="en-UG" dirty="0"/>
          </a:p>
        </p:txBody>
      </p:sp>
    </p:spTree>
    <p:extLst>
      <p:ext uri="{BB962C8B-B14F-4D97-AF65-F5344CB8AC3E}">
        <p14:creationId xmlns:p14="http://schemas.microsoft.com/office/powerpoint/2010/main" val="2886911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A1D29-D8C8-4A32-B3E2-B4E21221C8AD}"/>
              </a:ext>
            </a:extLst>
          </p:cNvPr>
          <p:cNvSpPr>
            <a:spLocks noGrp="1"/>
          </p:cNvSpPr>
          <p:nvPr>
            <p:ph type="title"/>
          </p:nvPr>
        </p:nvSpPr>
        <p:spPr/>
        <p:txBody>
          <a:bodyPr/>
          <a:lstStyle/>
          <a:p>
            <a:r>
              <a:rPr lang="en-US" dirty="0"/>
              <a:t>Reasons why central banks should be independence </a:t>
            </a:r>
            <a:endParaRPr lang="en-UG" dirty="0"/>
          </a:p>
        </p:txBody>
      </p:sp>
      <p:sp>
        <p:nvSpPr>
          <p:cNvPr id="3" name="Content Placeholder 2">
            <a:extLst>
              <a:ext uri="{FF2B5EF4-FFF2-40B4-BE49-F238E27FC236}">
                <a16:creationId xmlns:a16="http://schemas.microsoft.com/office/drawing/2014/main" id="{D1C6C70B-AB6C-4FA1-9A43-21BE52391556}"/>
              </a:ext>
            </a:extLst>
          </p:cNvPr>
          <p:cNvSpPr>
            <a:spLocks noGrp="1"/>
          </p:cNvSpPr>
          <p:nvPr>
            <p:ph idx="1"/>
          </p:nvPr>
        </p:nvSpPr>
        <p:spPr/>
        <p:txBody>
          <a:bodyPr/>
          <a:lstStyle/>
          <a:p>
            <a:r>
              <a:rPr lang="en-US" dirty="0"/>
              <a:t>To remove politicians who pander public opinions.</a:t>
            </a:r>
          </a:p>
          <a:p>
            <a:r>
              <a:rPr lang="en-US" dirty="0"/>
              <a:t>To keep inflation low since countries that have adopted central bank independence  have achieved the same.</a:t>
            </a:r>
          </a:p>
          <a:p>
            <a:r>
              <a:rPr lang="en-US" dirty="0"/>
              <a:t>Monetary policy issues are complex and therefore needs expert’s knowledge to manage .</a:t>
            </a:r>
            <a:endParaRPr lang="en-UG" dirty="0"/>
          </a:p>
        </p:txBody>
      </p:sp>
    </p:spTree>
    <p:extLst>
      <p:ext uri="{BB962C8B-B14F-4D97-AF65-F5344CB8AC3E}">
        <p14:creationId xmlns:p14="http://schemas.microsoft.com/office/powerpoint/2010/main" val="2935759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265BA-51AE-4A73-AE75-E8B065842456}"/>
              </a:ext>
            </a:extLst>
          </p:cNvPr>
          <p:cNvSpPr>
            <a:spLocks noGrp="1"/>
          </p:cNvSpPr>
          <p:nvPr>
            <p:ph type="title"/>
          </p:nvPr>
        </p:nvSpPr>
        <p:spPr/>
        <p:txBody>
          <a:bodyPr>
            <a:normAutofit fontScale="90000"/>
          </a:bodyPr>
          <a:lstStyle/>
          <a:p>
            <a:r>
              <a:rPr lang="en-US" dirty="0"/>
              <a:t>Obstacles facing central banks  as they design and implement effective monetary policies.</a:t>
            </a:r>
            <a:br>
              <a:rPr lang="en-UG" dirty="0"/>
            </a:br>
            <a:endParaRPr lang="en-UG" dirty="0"/>
          </a:p>
        </p:txBody>
      </p:sp>
      <p:sp>
        <p:nvSpPr>
          <p:cNvPr id="3" name="Content Placeholder 2">
            <a:extLst>
              <a:ext uri="{FF2B5EF4-FFF2-40B4-BE49-F238E27FC236}">
                <a16:creationId xmlns:a16="http://schemas.microsoft.com/office/drawing/2014/main" id="{262CC6EE-C0D7-4A5A-AE66-06BEEA7DB4DD}"/>
              </a:ext>
            </a:extLst>
          </p:cNvPr>
          <p:cNvSpPr>
            <a:spLocks noGrp="1"/>
          </p:cNvSpPr>
          <p:nvPr>
            <p:ph idx="1"/>
          </p:nvPr>
        </p:nvSpPr>
        <p:spPr/>
        <p:txBody>
          <a:bodyPr>
            <a:normAutofit/>
          </a:bodyPr>
          <a:lstStyle/>
          <a:p>
            <a:r>
              <a:rPr lang="en-US" dirty="0"/>
              <a:t>collapse in commodity prices; Growth has fallen sharply and inflation is rising as a result of exchange rate depreciation.</a:t>
            </a:r>
            <a:endParaRPr lang="en-UG" dirty="0"/>
          </a:p>
          <a:p>
            <a:r>
              <a:rPr lang="en-US" dirty="0"/>
              <a:t>Regional integration into global trade and financial networks; Central banks are subject to forces well beyond their control. </a:t>
            </a:r>
          </a:p>
          <a:p>
            <a:r>
              <a:rPr lang="en-US" dirty="0"/>
              <a:t>Restrictions on access to central bank standing facilities for lending to banks and allowing them to place deposits with the central bank.</a:t>
            </a:r>
          </a:p>
          <a:p>
            <a:r>
              <a:rPr lang="en-US" dirty="0"/>
              <a:t>Persistence of very high spreads between the interest rates offered on deposits and those charged on loans.</a:t>
            </a:r>
          </a:p>
          <a:p>
            <a:r>
              <a:rPr lang="en-US" dirty="0"/>
              <a:t>Compromise of central bank independence</a:t>
            </a:r>
            <a:endParaRPr lang="en-UG" dirty="0"/>
          </a:p>
        </p:txBody>
      </p:sp>
    </p:spTree>
    <p:extLst>
      <p:ext uri="{BB962C8B-B14F-4D97-AF65-F5344CB8AC3E}">
        <p14:creationId xmlns:p14="http://schemas.microsoft.com/office/powerpoint/2010/main" val="114409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B8533-CDF1-4E91-9FCE-1036522B9389}"/>
              </a:ext>
            </a:extLst>
          </p:cNvPr>
          <p:cNvSpPr>
            <a:spLocks noGrp="1"/>
          </p:cNvSpPr>
          <p:nvPr>
            <p:ph type="title"/>
          </p:nvPr>
        </p:nvSpPr>
        <p:spPr/>
        <p:txBody>
          <a:bodyPr/>
          <a:lstStyle/>
          <a:p>
            <a:r>
              <a:rPr lang="en-US" b="1" dirty="0"/>
              <a:t>The way forward</a:t>
            </a:r>
            <a:br>
              <a:rPr lang="en-UG" dirty="0"/>
            </a:br>
            <a:endParaRPr lang="en-UG" dirty="0"/>
          </a:p>
        </p:txBody>
      </p:sp>
      <p:sp>
        <p:nvSpPr>
          <p:cNvPr id="3" name="Content Placeholder 2">
            <a:extLst>
              <a:ext uri="{FF2B5EF4-FFF2-40B4-BE49-F238E27FC236}">
                <a16:creationId xmlns:a16="http://schemas.microsoft.com/office/drawing/2014/main" id="{39DD1681-4695-48CE-BF3D-2D1B95FD9239}"/>
              </a:ext>
            </a:extLst>
          </p:cNvPr>
          <p:cNvSpPr>
            <a:spLocks noGrp="1"/>
          </p:cNvSpPr>
          <p:nvPr>
            <p:ph idx="1"/>
          </p:nvPr>
        </p:nvSpPr>
        <p:spPr/>
        <p:txBody>
          <a:bodyPr>
            <a:normAutofit fontScale="92500" lnSpcReduction="10000"/>
          </a:bodyPr>
          <a:lstStyle/>
          <a:p>
            <a:r>
              <a:rPr lang="en-US" dirty="0"/>
              <a:t>Countries should build their capacity by increasing on the international reserve cushions.</a:t>
            </a:r>
            <a:endParaRPr lang="en-UG" dirty="0"/>
          </a:p>
          <a:p>
            <a:r>
              <a:rPr lang="en-US" dirty="0"/>
              <a:t>Central bank should have a clear legal mandate of policy goals and operational independence to pursue these goals</a:t>
            </a:r>
          </a:p>
          <a:p>
            <a:r>
              <a:rPr lang="en-US" dirty="0"/>
              <a:t>The primary, medium term objective of monetary policy should be price stability</a:t>
            </a:r>
          </a:p>
          <a:p>
            <a:r>
              <a:rPr lang="en-US" dirty="0"/>
              <a:t>The central bank should make a medium term numerical inflation objective the cornerstone for its monetary policy actions and communications</a:t>
            </a:r>
          </a:p>
          <a:p>
            <a:r>
              <a:rPr lang="en-US" dirty="0"/>
              <a:t>The central bank should have a transparent, forward looking monetary policy strategy that reflects timely and comprehensive assessments of the monetary transmission mechanism.</a:t>
            </a:r>
            <a:endParaRPr lang="en-UG"/>
          </a:p>
          <a:p>
            <a:endParaRPr lang="en-UG" dirty="0"/>
          </a:p>
        </p:txBody>
      </p:sp>
    </p:spTree>
    <p:extLst>
      <p:ext uri="{BB962C8B-B14F-4D97-AF65-F5344CB8AC3E}">
        <p14:creationId xmlns:p14="http://schemas.microsoft.com/office/powerpoint/2010/main" val="378885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F19F8-C37D-4450-9D17-3D35C1DAD9E7}"/>
              </a:ext>
            </a:extLst>
          </p:cNvPr>
          <p:cNvSpPr>
            <a:spLocks noGrp="1"/>
          </p:cNvSpPr>
          <p:nvPr>
            <p:ph type="title"/>
          </p:nvPr>
        </p:nvSpPr>
        <p:spPr/>
        <p:txBody>
          <a:bodyPr/>
          <a:lstStyle/>
          <a:p>
            <a:r>
              <a:rPr lang="en-US" b="1" dirty="0"/>
              <a:t>East African currency board</a:t>
            </a:r>
            <a:br>
              <a:rPr lang="en-UG" dirty="0"/>
            </a:br>
            <a:r>
              <a:rPr lang="en-US" b="1" dirty="0"/>
              <a:t>Central banking in East Africa</a:t>
            </a:r>
            <a:endParaRPr lang="en-UG" dirty="0"/>
          </a:p>
        </p:txBody>
      </p:sp>
      <p:sp>
        <p:nvSpPr>
          <p:cNvPr id="3" name="Content Placeholder 2">
            <a:extLst>
              <a:ext uri="{FF2B5EF4-FFF2-40B4-BE49-F238E27FC236}">
                <a16:creationId xmlns:a16="http://schemas.microsoft.com/office/drawing/2014/main" id="{B699EE06-097A-43CF-AC80-2BBCD000BC84}"/>
              </a:ext>
            </a:extLst>
          </p:cNvPr>
          <p:cNvSpPr>
            <a:spLocks noGrp="1"/>
          </p:cNvSpPr>
          <p:nvPr>
            <p:ph idx="1"/>
          </p:nvPr>
        </p:nvSpPr>
        <p:spPr/>
        <p:txBody>
          <a:bodyPr/>
          <a:lstStyle/>
          <a:p>
            <a:r>
              <a:rPr lang="en-US" dirty="0"/>
              <a:t>Over the last decades, the legal and institutional frameworks governing central banks and financial market regulatory authorities throughout the world have undergone significant changes. This has created new interest in better understanding the roles played by organizational structures, accountability and transparency in increasing the efficiency and effectiveness of central banks in achieving their objectives and ultimately yielding better economic outcomes.</a:t>
            </a:r>
            <a:endParaRPr lang="en-UG" dirty="0"/>
          </a:p>
          <a:p>
            <a:endParaRPr lang="en-UG" dirty="0"/>
          </a:p>
        </p:txBody>
      </p:sp>
    </p:spTree>
    <p:extLst>
      <p:ext uri="{BB962C8B-B14F-4D97-AF65-F5344CB8AC3E}">
        <p14:creationId xmlns:p14="http://schemas.microsoft.com/office/powerpoint/2010/main" val="40575424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143E0-1E81-4D67-9F48-0F5BAA070B1F}"/>
              </a:ext>
            </a:extLst>
          </p:cNvPr>
          <p:cNvSpPr>
            <a:spLocks noGrp="1"/>
          </p:cNvSpPr>
          <p:nvPr>
            <p:ph type="title"/>
          </p:nvPr>
        </p:nvSpPr>
        <p:spPr/>
        <p:txBody>
          <a:bodyPr/>
          <a:lstStyle/>
          <a:p>
            <a:r>
              <a:rPr lang="en-US" dirty="0"/>
              <a:t>OBJECTIVES OF CENTRAL BANKS</a:t>
            </a:r>
            <a:endParaRPr lang="en-UG" dirty="0"/>
          </a:p>
        </p:txBody>
      </p:sp>
      <p:sp>
        <p:nvSpPr>
          <p:cNvPr id="3" name="Content Placeholder 2">
            <a:extLst>
              <a:ext uri="{FF2B5EF4-FFF2-40B4-BE49-F238E27FC236}">
                <a16:creationId xmlns:a16="http://schemas.microsoft.com/office/drawing/2014/main" id="{4E346116-232C-4597-84C3-FDE29E90E391}"/>
              </a:ext>
            </a:extLst>
          </p:cNvPr>
          <p:cNvSpPr>
            <a:spLocks noGrp="1"/>
          </p:cNvSpPr>
          <p:nvPr>
            <p:ph idx="1"/>
          </p:nvPr>
        </p:nvSpPr>
        <p:spPr/>
        <p:txBody>
          <a:bodyPr/>
          <a:lstStyle/>
          <a:p>
            <a:r>
              <a:rPr lang="en-US" dirty="0"/>
              <a:t>Maintain internal value of currency</a:t>
            </a:r>
          </a:p>
          <a:p>
            <a:r>
              <a:rPr lang="en-US" dirty="0"/>
              <a:t>Promotes financial institutions</a:t>
            </a:r>
          </a:p>
          <a:p>
            <a:r>
              <a:rPr lang="en-US" dirty="0"/>
              <a:t>Ensure price stability</a:t>
            </a:r>
          </a:p>
          <a:p>
            <a:r>
              <a:rPr lang="en-US" dirty="0"/>
              <a:t>Promotes economic growth</a:t>
            </a:r>
          </a:p>
          <a:p>
            <a:r>
              <a:rPr lang="en-US" dirty="0"/>
              <a:t>Preserve the external value of money</a:t>
            </a:r>
            <a:endParaRPr lang="en-UG" dirty="0"/>
          </a:p>
        </p:txBody>
      </p:sp>
    </p:spTree>
    <p:extLst>
      <p:ext uri="{BB962C8B-B14F-4D97-AF65-F5344CB8AC3E}">
        <p14:creationId xmlns:p14="http://schemas.microsoft.com/office/powerpoint/2010/main" val="515497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2D6BE-19B6-408B-AFEC-A7EF5B0CE4AA}"/>
              </a:ext>
            </a:extLst>
          </p:cNvPr>
          <p:cNvSpPr>
            <a:spLocks noGrp="1"/>
          </p:cNvSpPr>
          <p:nvPr>
            <p:ph type="title"/>
          </p:nvPr>
        </p:nvSpPr>
        <p:spPr/>
        <p:txBody>
          <a:bodyPr/>
          <a:lstStyle/>
          <a:p>
            <a:r>
              <a:rPr lang="en-US" dirty="0"/>
              <a:t>ROLES OF CENTRAL BANKS</a:t>
            </a:r>
            <a:endParaRPr lang="en-UG" dirty="0"/>
          </a:p>
        </p:txBody>
      </p:sp>
      <p:sp>
        <p:nvSpPr>
          <p:cNvPr id="3" name="Content Placeholder 2">
            <a:extLst>
              <a:ext uri="{FF2B5EF4-FFF2-40B4-BE49-F238E27FC236}">
                <a16:creationId xmlns:a16="http://schemas.microsoft.com/office/drawing/2014/main" id="{D8E3A8E6-D96D-499A-A4C7-5B991E5E6863}"/>
              </a:ext>
            </a:extLst>
          </p:cNvPr>
          <p:cNvSpPr>
            <a:spLocks noGrp="1"/>
          </p:cNvSpPr>
          <p:nvPr>
            <p:ph idx="1"/>
          </p:nvPr>
        </p:nvSpPr>
        <p:spPr/>
        <p:txBody>
          <a:bodyPr>
            <a:normAutofit fontScale="92500" lnSpcReduction="20000"/>
          </a:bodyPr>
          <a:lstStyle/>
          <a:p>
            <a:r>
              <a:rPr lang="en-US" dirty="0"/>
              <a:t>Currency regulation; central banks have monopoly of issuing notes and these notes issued by central banks act as legal tender of money.</a:t>
            </a:r>
          </a:p>
          <a:p>
            <a:r>
              <a:rPr lang="en-US" dirty="0"/>
              <a:t>Control of commercial banks; all commercial banks are obligated to prepare and submit a report of their undertaking to the central bank after a given period of time.</a:t>
            </a:r>
          </a:p>
          <a:p>
            <a:r>
              <a:rPr lang="en-US" dirty="0"/>
              <a:t>Banker and advisor to government; The central bank receives deposits on behalf of the government from sources such as taxes  and foreign aid. Central bank advises the government on economic and monetary matters.</a:t>
            </a:r>
          </a:p>
          <a:p>
            <a:r>
              <a:rPr lang="en-US" dirty="0"/>
              <a:t>Controller of credit; the central bank controls the credit creation power of commercial banks to curb inflationary and deflationary pressures on the economy.</a:t>
            </a:r>
          </a:p>
          <a:p>
            <a:r>
              <a:rPr lang="en-US" dirty="0"/>
              <a:t>Lender of the last resort; commercial  banks during financial problems ,they borrow money from central banks at a discounted rates.</a:t>
            </a:r>
          </a:p>
          <a:p>
            <a:endParaRPr lang="en-US" dirty="0"/>
          </a:p>
          <a:p>
            <a:pPr marL="0" indent="0">
              <a:buNone/>
            </a:pPr>
            <a:endParaRPr lang="en-US" dirty="0"/>
          </a:p>
          <a:p>
            <a:pPr marL="0" indent="0">
              <a:buNone/>
            </a:pPr>
            <a:endParaRPr lang="en-UG" dirty="0"/>
          </a:p>
        </p:txBody>
      </p:sp>
    </p:spTree>
    <p:extLst>
      <p:ext uri="{BB962C8B-B14F-4D97-AF65-F5344CB8AC3E}">
        <p14:creationId xmlns:p14="http://schemas.microsoft.com/office/powerpoint/2010/main" val="2213136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B9943-FC57-41A1-85F3-FBEDBFA235B4}"/>
              </a:ext>
            </a:extLst>
          </p:cNvPr>
          <p:cNvSpPr>
            <a:spLocks noGrp="1"/>
          </p:cNvSpPr>
          <p:nvPr>
            <p:ph type="title"/>
          </p:nvPr>
        </p:nvSpPr>
        <p:spPr/>
        <p:txBody>
          <a:bodyPr/>
          <a:lstStyle/>
          <a:p>
            <a:r>
              <a:rPr lang="en-US" b="1" dirty="0"/>
              <a:t>The East African Currency Board</a:t>
            </a:r>
            <a:br>
              <a:rPr lang="en-UG" dirty="0"/>
            </a:br>
            <a:endParaRPr lang="en-UG" dirty="0"/>
          </a:p>
        </p:txBody>
      </p:sp>
      <p:sp>
        <p:nvSpPr>
          <p:cNvPr id="3" name="Content Placeholder 2">
            <a:extLst>
              <a:ext uri="{FF2B5EF4-FFF2-40B4-BE49-F238E27FC236}">
                <a16:creationId xmlns:a16="http://schemas.microsoft.com/office/drawing/2014/main" id="{71AAF2C5-560A-49A1-B0B8-04D8F526575B}"/>
              </a:ext>
            </a:extLst>
          </p:cNvPr>
          <p:cNvSpPr>
            <a:spLocks noGrp="1"/>
          </p:cNvSpPr>
          <p:nvPr>
            <p:ph idx="1"/>
          </p:nvPr>
        </p:nvSpPr>
        <p:spPr/>
        <p:txBody>
          <a:bodyPr/>
          <a:lstStyle/>
          <a:p>
            <a:r>
              <a:rPr lang="en-US" dirty="0"/>
              <a:t>It was in December 1919 that the British colonial office which was in charge of the East African Protectorates decided to establish an </a:t>
            </a:r>
            <a:r>
              <a:rPr lang="en-US" b="1" dirty="0"/>
              <a:t>East African Currency Board</a:t>
            </a:r>
            <a:r>
              <a:rPr lang="en-US" dirty="0"/>
              <a:t> to implement a firm link between the British currency and the currency that was being used in the protectorates. It was charged with the responsibility of issuing lawful money in Kenya, Uganda and Tanganyika. In 1936 Zanzibar joined the EACB and in 1951 Aden colony also added to the EACB. The EACB was administered from London until 1960 when its </a:t>
            </a:r>
            <a:r>
              <a:rPr lang="en-US" b="1" dirty="0"/>
              <a:t>center of operations</a:t>
            </a:r>
            <a:r>
              <a:rPr lang="en-US" dirty="0"/>
              <a:t> was moved to Nairobi, Kenya.</a:t>
            </a:r>
            <a:endParaRPr lang="en-UG" dirty="0"/>
          </a:p>
          <a:p>
            <a:endParaRPr lang="en-UG" dirty="0"/>
          </a:p>
        </p:txBody>
      </p:sp>
    </p:spTree>
    <p:extLst>
      <p:ext uri="{BB962C8B-B14F-4D97-AF65-F5344CB8AC3E}">
        <p14:creationId xmlns:p14="http://schemas.microsoft.com/office/powerpoint/2010/main" val="3695928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54708-4E3D-48A1-B677-F44340E23BD3}"/>
              </a:ext>
            </a:extLst>
          </p:cNvPr>
          <p:cNvSpPr>
            <a:spLocks noGrp="1"/>
          </p:cNvSpPr>
          <p:nvPr>
            <p:ph type="title"/>
          </p:nvPr>
        </p:nvSpPr>
        <p:spPr/>
        <p:txBody>
          <a:bodyPr/>
          <a:lstStyle/>
          <a:p>
            <a:r>
              <a:rPr lang="en-US" dirty="0" err="1"/>
              <a:t>cont</a:t>
            </a:r>
            <a:endParaRPr lang="en-UG" dirty="0"/>
          </a:p>
        </p:txBody>
      </p:sp>
      <p:sp>
        <p:nvSpPr>
          <p:cNvPr id="3" name="Content Placeholder 2">
            <a:extLst>
              <a:ext uri="{FF2B5EF4-FFF2-40B4-BE49-F238E27FC236}">
                <a16:creationId xmlns:a16="http://schemas.microsoft.com/office/drawing/2014/main" id="{24257055-34D9-40C3-A602-B9D06579AF5A}"/>
              </a:ext>
            </a:extLst>
          </p:cNvPr>
          <p:cNvSpPr>
            <a:spLocks noGrp="1"/>
          </p:cNvSpPr>
          <p:nvPr>
            <p:ph idx="1"/>
          </p:nvPr>
        </p:nvSpPr>
        <p:spPr/>
        <p:txBody>
          <a:bodyPr>
            <a:normAutofit fontScale="92500"/>
          </a:bodyPr>
          <a:lstStyle/>
          <a:p>
            <a:r>
              <a:rPr lang="en-US" dirty="0"/>
              <a:t>However, it did not commence operations immediately because a decision had to be taken on a stable rate at which the </a:t>
            </a:r>
            <a:r>
              <a:rPr lang="en-US" b="1" dirty="0"/>
              <a:t>Indian rupee</a:t>
            </a:r>
            <a:r>
              <a:rPr lang="en-US" dirty="0"/>
              <a:t> circulating in East Africa would be demonetized in the interests of all parties concerned. </a:t>
            </a:r>
            <a:endParaRPr lang="en-UG" dirty="0"/>
          </a:p>
          <a:p>
            <a:r>
              <a:rPr lang="en-US" dirty="0"/>
              <a:t>In addition, the British settlers in East Africa who had borrowed on the London capital market using the East African rupee would be financially ruined if the exchange rate did not take into consideration their situation.</a:t>
            </a:r>
            <a:endParaRPr lang="en-UG" dirty="0"/>
          </a:p>
          <a:p>
            <a:r>
              <a:rPr lang="en-US" dirty="0"/>
              <a:t>In March 1920 a rate was fixed at 2 shillings per EA rupee. Also, immediately a new currency unit called the </a:t>
            </a:r>
            <a:r>
              <a:rPr lang="en-US" b="1" dirty="0"/>
              <a:t>"florin</a:t>
            </a:r>
            <a:r>
              <a:rPr lang="en-US" dirty="0"/>
              <a:t>" equal in value with the EA rupee was adopted largely to avoid any confusion that would have arisen especially as regards the natives.</a:t>
            </a:r>
            <a:endParaRPr lang="en-UG" dirty="0"/>
          </a:p>
          <a:p>
            <a:endParaRPr lang="en-UG" dirty="0"/>
          </a:p>
        </p:txBody>
      </p:sp>
    </p:spTree>
    <p:extLst>
      <p:ext uri="{BB962C8B-B14F-4D97-AF65-F5344CB8AC3E}">
        <p14:creationId xmlns:p14="http://schemas.microsoft.com/office/powerpoint/2010/main" val="2779103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1EB9E-4680-4C87-94A8-DF303998B0AA}"/>
              </a:ext>
            </a:extLst>
          </p:cNvPr>
          <p:cNvSpPr>
            <a:spLocks noGrp="1"/>
          </p:cNvSpPr>
          <p:nvPr>
            <p:ph type="title"/>
          </p:nvPr>
        </p:nvSpPr>
        <p:spPr/>
        <p:txBody>
          <a:bodyPr/>
          <a:lstStyle/>
          <a:p>
            <a:r>
              <a:rPr lang="en-US" b="1" dirty="0"/>
              <a:t>The East African florin</a:t>
            </a:r>
            <a:br>
              <a:rPr lang="en-UG" dirty="0"/>
            </a:br>
            <a:endParaRPr lang="en-UG" dirty="0"/>
          </a:p>
        </p:txBody>
      </p:sp>
      <p:sp>
        <p:nvSpPr>
          <p:cNvPr id="3" name="Content Placeholder 2">
            <a:extLst>
              <a:ext uri="{FF2B5EF4-FFF2-40B4-BE49-F238E27FC236}">
                <a16:creationId xmlns:a16="http://schemas.microsoft.com/office/drawing/2014/main" id="{9AAA267B-77FE-44D2-AED1-820B9FEEFE31}"/>
              </a:ext>
            </a:extLst>
          </p:cNvPr>
          <p:cNvSpPr>
            <a:spLocks noGrp="1"/>
          </p:cNvSpPr>
          <p:nvPr>
            <p:ph idx="1"/>
          </p:nvPr>
        </p:nvSpPr>
        <p:spPr/>
        <p:txBody>
          <a:bodyPr/>
          <a:lstStyle/>
          <a:p>
            <a:r>
              <a:rPr lang="en-US" dirty="0"/>
              <a:t>The first EACB currency notes to be issued were in denominations of 1,5,10,20,50,100 and 500 florins. The notes were of a similar design as the former rupee notes as a means of maintaining native confidence in the new currency.</a:t>
            </a:r>
            <a:endParaRPr lang="en-UG" dirty="0"/>
          </a:p>
          <a:p>
            <a:r>
              <a:rPr lang="en-US" dirty="0"/>
              <a:t>The new coins were also of the same weight and diameter as the previous ones and they were in the denominations of 1-florin piece, 50cents and 25 cents pieces.</a:t>
            </a:r>
            <a:endParaRPr lang="en-UG" dirty="0"/>
          </a:p>
          <a:p>
            <a:endParaRPr lang="en-UG" dirty="0"/>
          </a:p>
        </p:txBody>
      </p:sp>
    </p:spTree>
    <p:extLst>
      <p:ext uri="{BB962C8B-B14F-4D97-AF65-F5344CB8AC3E}">
        <p14:creationId xmlns:p14="http://schemas.microsoft.com/office/powerpoint/2010/main" val="4177502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2C02-AC6C-41EB-86D5-E01258C278A2}"/>
              </a:ext>
            </a:extLst>
          </p:cNvPr>
          <p:cNvSpPr>
            <a:spLocks noGrp="1"/>
          </p:cNvSpPr>
          <p:nvPr>
            <p:ph type="title"/>
          </p:nvPr>
        </p:nvSpPr>
        <p:spPr/>
        <p:txBody>
          <a:bodyPr/>
          <a:lstStyle/>
          <a:p>
            <a:r>
              <a:rPr lang="en-US" b="1" dirty="0"/>
              <a:t>The East African shilling</a:t>
            </a:r>
            <a:br>
              <a:rPr lang="en-UG" dirty="0"/>
            </a:br>
            <a:endParaRPr lang="en-UG" dirty="0"/>
          </a:p>
        </p:txBody>
      </p:sp>
      <p:sp>
        <p:nvSpPr>
          <p:cNvPr id="3" name="Content Placeholder 2">
            <a:extLst>
              <a:ext uri="{FF2B5EF4-FFF2-40B4-BE49-F238E27FC236}">
                <a16:creationId xmlns:a16="http://schemas.microsoft.com/office/drawing/2014/main" id="{C39479F6-F9DD-4756-9EDB-D2EAE0C20963}"/>
              </a:ext>
            </a:extLst>
          </p:cNvPr>
          <p:cNvSpPr>
            <a:spLocks noGrp="1"/>
          </p:cNvSpPr>
          <p:nvPr>
            <p:ph idx="1"/>
          </p:nvPr>
        </p:nvSpPr>
        <p:spPr/>
        <p:txBody>
          <a:bodyPr>
            <a:normAutofit fontScale="92500" lnSpcReduction="10000"/>
          </a:bodyPr>
          <a:lstStyle/>
          <a:p>
            <a:r>
              <a:rPr lang="en-US" dirty="0"/>
              <a:t>On January 1, 1922 the florin unit of currency was abolished and a new unit the 'shilling' equivalent to the one used currently in all East African countries was introduced.</a:t>
            </a:r>
            <a:endParaRPr lang="en-UG" dirty="0"/>
          </a:p>
          <a:p>
            <a:r>
              <a:rPr lang="en-US" dirty="0"/>
              <a:t>All notes issued by the EACB prior to 1959 had a vignette depicting the head of the British monarch and they were referred to as 'King Head' notes.</a:t>
            </a:r>
            <a:endParaRPr lang="en-UG" dirty="0"/>
          </a:p>
          <a:p>
            <a:r>
              <a:rPr lang="en-US" dirty="0"/>
              <a:t>From 1959 a new series of the notes known as the "Queen Head" notes replaced the earlier notes and continued in use until 1964 when they were again replaced with a new series.</a:t>
            </a:r>
            <a:endParaRPr lang="en-UG" dirty="0"/>
          </a:p>
          <a:p>
            <a:r>
              <a:rPr lang="en-US" dirty="0"/>
              <a:t>From 1964 a new series of the notes known as "Lake Victoria" notes replaced the "Queen Head" notes and this was the last series of the EACB notes that were later replaced by the national currencies of each country.</a:t>
            </a:r>
            <a:endParaRPr lang="en-UG" dirty="0"/>
          </a:p>
          <a:p>
            <a:endParaRPr lang="en-UG" dirty="0"/>
          </a:p>
        </p:txBody>
      </p:sp>
    </p:spTree>
    <p:extLst>
      <p:ext uri="{BB962C8B-B14F-4D97-AF65-F5344CB8AC3E}">
        <p14:creationId xmlns:p14="http://schemas.microsoft.com/office/powerpoint/2010/main" val="2307216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3752A-8BA9-46D8-956F-B0096DF38857}"/>
              </a:ext>
            </a:extLst>
          </p:cNvPr>
          <p:cNvSpPr>
            <a:spLocks noGrp="1"/>
          </p:cNvSpPr>
          <p:nvPr>
            <p:ph type="title"/>
          </p:nvPr>
        </p:nvSpPr>
        <p:spPr/>
        <p:txBody>
          <a:bodyPr/>
          <a:lstStyle/>
          <a:p>
            <a:r>
              <a:rPr lang="en-US" b="1" dirty="0"/>
              <a:t>Operations of the EACB in Uganda</a:t>
            </a:r>
            <a:br>
              <a:rPr lang="en-UG" dirty="0"/>
            </a:br>
            <a:endParaRPr lang="en-UG" dirty="0"/>
          </a:p>
        </p:txBody>
      </p:sp>
      <p:sp>
        <p:nvSpPr>
          <p:cNvPr id="3" name="Content Placeholder 2">
            <a:extLst>
              <a:ext uri="{FF2B5EF4-FFF2-40B4-BE49-F238E27FC236}">
                <a16:creationId xmlns:a16="http://schemas.microsoft.com/office/drawing/2014/main" id="{467EB37D-94DE-450B-BC53-A046FC86FE7C}"/>
              </a:ext>
            </a:extLst>
          </p:cNvPr>
          <p:cNvSpPr>
            <a:spLocks noGrp="1"/>
          </p:cNvSpPr>
          <p:nvPr>
            <p:ph idx="1"/>
          </p:nvPr>
        </p:nvSpPr>
        <p:spPr/>
        <p:txBody>
          <a:bodyPr/>
          <a:lstStyle/>
          <a:p>
            <a:r>
              <a:rPr lang="en-US" dirty="0"/>
              <a:t>Although its headquarters were in London and then Nairobi the EACB had offices in all constituent territories. In Uganda the Board's main currency office was in Jinja (opened in 1927) with a small office in Kampala housed in Standard Bank building</a:t>
            </a:r>
            <a:endParaRPr lang="en-UG" dirty="0"/>
          </a:p>
        </p:txBody>
      </p:sp>
    </p:spTree>
    <p:extLst>
      <p:ext uri="{BB962C8B-B14F-4D97-AF65-F5344CB8AC3E}">
        <p14:creationId xmlns:p14="http://schemas.microsoft.com/office/powerpoint/2010/main" val="2673175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00E87-6B15-4816-B073-0CE2C9DBE264}"/>
              </a:ext>
            </a:extLst>
          </p:cNvPr>
          <p:cNvSpPr>
            <a:spLocks noGrp="1"/>
          </p:cNvSpPr>
          <p:nvPr>
            <p:ph type="title"/>
          </p:nvPr>
        </p:nvSpPr>
        <p:spPr/>
        <p:txBody>
          <a:bodyPr/>
          <a:lstStyle/>
          <a:p>
            <a:r>
              <a:rPr lang="en-US" b="1" dirty="0"/>
              <a:t>Winding up of the EACB</a:t>
            </a:r>
            <a:br>
              <a:rPr lang="en-UG" dirty="0"/>
            </a:br>
            <a:endParaRPr lang="en-UG" dirty="0"/>
          </a:p>
        </p:txBody>
      </p:sp>
      <p:sp>
        <p:nvSpPr>
          <p:cNvPr id="3" name="Content Placeholder 2">
            <a:extLst>
              <a:ext uri="{FF2B5EF4-FFF2-40B4-BE49-F238E27FC236}">
                <a16:creationId xmlns:a16="http://schemas.microsoft.com/office/drawing/2014/main" id="{6BFDAC01-5A1A-462F-90F9-0BAA8FC092F7}"/>
              </a:ext>
            </a:extLst>
          </p:cNvPr>
          <p:cNvSpPr>
            <a:spLocks noGrp="1"/>
          </p:cNvSpPr>
          <p:nvPr>
            <p:ph idx="1"/>
          </p:nvPr>
        </p:nvSpPr>
        <p:spPr/>
        <p:txBody>
          <a:bodyPr/>
          <a:lstStyle/>
          <a:p>
            <a:r>
              <a:rPr lang="en-US" dirty="0"/>
              <a:t>The decision to create the Bank of Uganda was announced in the Finance Minister's budget read on 10 June 1965. The other two East African countries had also made decisions to have their own central banks.</a:t>
            </a:r>
            <a:endParaRPr lang="en-UG" dirty="0"/>
          </a:p>
          <a:p>
            <a:endParaRPr lang="en-UG" dirty="0"/>
          </a:p>
        </p:txBody>
      </p:sp>
    </p:spTree>
    <p:extLst>
      <p:ext uri="{BB962C8B-B14F-4D97-AF65-F5344CB8AC3E}">
        <p14:creationId xmlns:p14="http://schemas.microsoft.com/office/powerpoint/2010/main" val="3626827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9E67D-B287-4E59-889C-94FBE0F6029B}"/>
              </a:ext>
            </a:extLst>
          </p:cNvPr>
          <p:cNvSpPr>
            <a:spLocks noGrp="1"/>
          </p:cNvSpPr>
          <p:nvPr>
            <p:ph type="title"/>
          </p:nvPr>
        </p:nvSpPr>
        <p:spPr/>
        <p:txBody>
          <a:bodyPr/>
          <a:lstStyle/>
          <a:p>
            <a:r>
              <a:rPr lang="en-US" dirty="0" err="1"/>
              <a:t>cont</a:t>
            </a:r>
            <a:endParaRPr lang="en-UG" dirty="0"/>
          </a:p>
        </p:txBody>
      </p:sp>
      <p:sp>
        <p:nvSpPr>
          <p:cNvPr id="3" name="Content Placeholder 2">
            <a:extLst>
              <a:ext uri="{FF2B5EF4-FFF2-40B4-BE49-F238E27FC236}">
                <a16:creationId xmlns:a16="http://schemas.microsoft.com/office/drawing/2014/main" id="{FD99814F-F2BA-400A-B799-C54241AED46C}"/>
              </a:ext>
            </a:extLst>
          </p:cNvPr>
          <p:cNvSpPr>
            <a:spLocks noGrp="1"/>
          </p:cNvSpPr>
          <p:nvPr>
            <p:ph idx="1"/>
          </p:nvPr>
        </p:nvSpPr>
        <p:spPr/>
        <p:txBody>
          <a:bodyPr/>
          <a:lstStyle/>
          <a:p>
            <a:r>
              <a:rPr lang="en-US" dirty="0"/>
              <a:t>When the Bank of Uganda opened its business on 15 August 1966, its currency notes also came into circulation. It issued its own coins on 2 January 1967.</a:t>
            </a:r>
            <a:endParaRPr lang="en-UG" dirty="0"/>
          </a:p>
          <a:p>
            <a:r>
              <a:rPr lang="en-US" dirty="0"/>
              <a:t>EACB notes ceased to be legal tender in April 1967 and the coins in April 1969. The exchange of the EACB shilling to Uganda currency was 1 to 1.</a:t>
            </a:r>
            <a:endParaRPr lang="en-UG" dirty="0"/>
          </a:p>
          <a:p>
            <a:endParaRPr lang="en-UG" dirty="0"/>
          </a:p>
        </p:txBody>
      </p:sp>
    </p:spTree>
    <p:extLst>
      <p:ext uri="{BB962C8B-B14F-4D97-AF65-F5344CB8AC3E}">
        <p14:creationId xmlns:p14="http://schemas.microsoft.com/office/powerpoint/2010/main" val="30226984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1894</Words>
  <Application>Microsoft Office PowerPoint</Application>
  <PresentationFormat>Widescreen</PresentationFormat>
  <Paragraphs>83</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East African currency board Central banking in East Africa </vt:lpstr>
      <vt:lpstr>East African currency board Central banking in East Africa</vt:lpstr>
      <vt:lpstr>The East African Currency Board </vt:lpstr>
      <vt:lpstr>cont</vt:lpstr>
      <vt:lpstr>The East African florin </vt:lpstr>
      <vt:lpstr>The East African shilling </vt:lpstr>
      <vt:lpstr>Operations of the EACB in Uganda </vt:lpstr>
      <vt:lpstr>Winding up of the EACB </vt:lpstr>
      <vt:lpstr>cont</vt:lpstr>
      <vt:lpstr>CENTRAL BANK INDEPENDENCE </vt:lpstr>
      <vt:lpstr>Forms and measuring of central bank independence </vt:lpstr>
      <vt:lpstr>cont</vt:lpstr>
      <vt:lpstr>cont</vt:lpstr>
      <vt:lpstr>cont</vt:lpstr>
      <vt:lpstr>Pros of Central Bank Independence </vt:lpstr>
      <vt:lpstr>Cons of central bank independence </vt:lpstr>
      <vt:lpstr>Reasons why central banks should be independence </vt:lpstr>
      <vt:lpstr>Obstacles facing central banks  as they design and implement effective monetary policies. </vt:lpstr>
      <vt:lpstr>The way forward </vt:lpstr>
      <vt:lpstr>OBJECTIVES OF CENTRAL BANKS</vt:lpstr>
      <vt:lpstr>ROLES OF CENTRAL BANKS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East African currency board Central banking in East Africa</dc:title>
  <dc:creator>Charles</dc:creator>
  <cp:lastModifiedBy>Charles</cp:lastModifiedBy>
  <cp:revision>34</cp:revision>
  <dcterms:created xsi:type="dcterms:W3CDTF">2026-02-25T09:28:34Z</dcterms:created>
  <dcterms:modified xsi:type="dcterms:W3CDTF">2026-02-27T10:03:44Z</dcterms:modified>
</cp:coreProperties>
</file>