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8" r:id="rId4"/>
    <p:sldId id="257" r:id="rId5"/>
    <p:sldId id="259" r:id="rId6"/>
    <p:sldId id="260" r:id="rId7"/>
    <p:sldId id="266" r:id="rId8"/>
    <p:sldId id="261" r:id="rId9"/>
    <p:sldId id="271" r:id="rId10"/>
    <p:sldId id="262" r:id="rId11"/>
    <p:sldId id="263" r:id="rId12"/>
    <p:sldId id="267" r:id="rId13"/>
    <p:sldId id="268" r:id="rId14"/>
    <p:sldId id="269" r:id="rId15"/>
    <p:sldId id="270" r:id="rId16"/>
    <p:sldId id="272" r:id="rId17"/>
    <p:sldId id="264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21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2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8427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62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8675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01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14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2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9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731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5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6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3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7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37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F75EB-8CC6-48D8-A46B-1A199D03BD3F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79E2C60-1EB7-48C8-B5F4-D79AB66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7437" y="695459"/>
            <a:ext cx="9637175" cy="2665928"/>
          </a:xfrm>
        </p:spPr>
        <p:txBody>
          <a:bodyPr>
            <a:normAutofit/>
          </a:bodyPr>
          <a:lstStyle/>
          <a:p>
            <a:pPr algn="ctr"/>
            <a:r>
              <a:rPr lang="en-US" sz="6800" b="1" dirty="0" smtClean="0"/>
              <a:t>PERSONAL FINANCE</a:t>
            </a:r>
            <a:br>
              <a:rPr lang="en-US" sz="6800" b="1" dirty="0" smtClean="0"/>
            </a:br>
            <a:r>
              <a:rPr lang="en-US" sz="6800" b="1" dirty="0" smtClean="0"/>
              <a:t>SAVING</a:t>
            </a:r>
            <a:endParaRPr lang="en-US" sz="6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7437" y="4082603"/>
            <a:ext cx="9637175" cy="1821059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/>
              <a:t>Bachelor of Science in Finance year 1</a:t>
            </a:r>
          </a:p>
          <a:p>
            <a:endParaRPr lang="en-US" sz="4000" b="1" dirty="0" smtClean="0"/>
          </a:p>
          <a:p>
            <a:r>
              <a:rPr lang="en-US" b="1" dirty="0" smtClean="0"/>
              <a:t>												Facilitator- </a:t>
            </a:r>
            <a:r>
              <a:rPr lang="en-US" b="1" dirty="0" err="1" smtClean="0"/>
              <a:t>Nabuule</a:t>
            </a:r>
            <a:r>
              <a:rPr lang="en-US" b="1" dirty="0" smtClean="0"/>
              <a:t> </a:t>
            </a:r>
            <a:r>
              <a:rPr lang="en-US" b="1" dirty="0" err="1" smtClean="0"/>
              <a:t>Jackline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739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Continuation- illustration of compound interest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270769"/>
              </p:ext>
            </p:extLst>
          </p:nvPr>
        </p:nvGraphicFramePr>
        <p:xfrm>
          <a:off x="2589213" y="2133600"/>
          <a:ext cx="8915400" cy="4327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866"/>
                <a:gridCol w="2587814"/>
                <a:gridCol w="2238404"/>
                <a:gridCol w="2441316"/>
              </a:tblGrid>
              <a:tr h="67033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YEAR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Opening Balance (P)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Interest at 5% (I)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Closing</a:t>
                      </a:r>
                      <a:r>
                        <a:rPr lang="en-US" sz="2800" baseline="0" dirty="0" smtClean="0"/>
                        <a:t> Balance(P+1)</a:t>
                      </a:r>
                      <a:endParaRPr lang="en-US" sz="2800" dirty="0"/>
                    </a:p>
                  </a:txBody>
                  <a:tcPr marL="77525" marR="77525"/>
                </a:tc>
              </a:tr>
              <a:tr h="67033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10,000.00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500. 00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10,500.00</a:t>
                      </a:r>
                      <a:endParaRPr lang="en-US" sz="2800" dirty="0"/>
                    </a:p>
                  </a:txBody>
                  <a:tcPr marL="77525" marR="77525"/>
                </a:tc>
              </a:tr>
              <a:tr h="67033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10,500.00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. 525.00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11, 025.00</a:t>
                      </a:r>
                      <a:endParaRPr lang="en-US" sz="2800" dirty="0"/>
                    </a:p>
                  </a:txBody>
                  <a:tcPr marL="77525" marR="77525"/>
                </a:tc>
              </a:tr>
              <a:tr h="67033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11,025.00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 551.25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Shs</a:t>
                      </a:r>
                      <a:r>
                        <a:rPr lang="en-US" sz="2800" dirty="0" smtClean="0"/>
                        <a:t> 11,576.25</a:t>
                      </a:r>
                      <a:endParaRPr lang="en-US" sz="2800" dirty="0"/>
                    </a:p>
                  </a:txBody>
                  <a:tcPr marL="77525" marR="77525"/>
                </a:tc>
              </a:tr>
              <a:tr h="670336"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Total</a:t>
                      </a:r>
                      <a:r>
                        <a:rPr lang="en-US" sz="2800" baseline="0" dirty="0" smtClean="0"/>
                        <a:t> Interest</a:t>
                      </a:r>
                      <a:endParaRPr lang="en-US" sz="2800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/>
                        <a:t>Shs</a:t>
                      </a:r>
                      <a:r>
                        <a:rPr lang="en-US" sz="2800" b="1" dirty="0" smtClean="0"/>
                        <a:t> 1,576.25</a:t>
                      </a:r>
                      <a:endParaRPr lang="en-US" sz="2800" b="1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77525" marR="775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447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Time Value of Money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2586" y="2133600"/>
            <a:ext cx="9972026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Is the concept that a sum of money is worth more now than the same sum will be at the future date</a:t>
            </a:r>
          </a:p>
          <a:p>
            <a:r>
              <a:rPr lang="en-US" sz="2400" dirty="0" smtClean="0"/>
              <a:t>This is because money today can be used, invested or grown therefore shs.10,000earned today is not the same as </a:t>
            </a:r>
            <a:r>
              <a:rPr lang="en-US" sz="2400" dirty="0" err="1" smtClean="0"/>
              <a:t>shs</a:t>
            </a:r>
            <a:r>
              <a:rPr lang="en-US" sz="2400" dirty="0" smtClean="0"/>
              <a:t> 10,000 earned one year from now</a:t>
            </a:r>
            <a:endParaRPr lang="en-US" sz="2400" dirty="0"/>
          </a:p>
          <a:p>
            <a:r>
              <a:rPr lang="en-US" sz="2400" dirty="0" smtClean="0"/>
              <a:t>The time value is a core concept in finance</a:t>
            </a:r>
          </a:p>
          <a:p>
            <a:r>
              <a:rPr lang="en-US" sz="2400" dirty="0" smtClean="0"/>
              <a:t>A sum of money in the hand has greater value than the same sum to be paid in the future</a:t>
            </a:r>
          </a:p>
        </p:txBody>
      </p:sp>
    </p:spTree>
    <p:extLst>
      <p:ext uri="{BB962C8B-B14F-4D97-AF65-F5344CB8AC3E}">
        <p14:creationId xmlns:p14="http://schemas.microsoft.com/office/powerpoint/2010/main" val="2744928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Why does time value of money matter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0918" y="2133600"/>
            <a:ext cx="10113694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Helps decision makers select the option of investment</a:t>
            </a:r>
          </a:p>
          <a:p>
            <a:endParaRPr lang="en-US" sz="2400" dirty="0" smtClean="0"/>
          </a:p>
          <a:p>
            <a:r>
              <a:rPr lang="en-US" sz="2400" dirty="0" smtClean="0"/>
              <a:t>Businesses often use time value of money to capture projects with varying cash flows</a:t>
            </a:r>
          </a:p>
          <a:p>
            <a:endParaRPr lang="en-US" sz="2400" dirty="0" smtClean="0"/>
          </a:p>
          <a:p>
            <a:r>
              <a:rPr lang="en-US" sz="2400" dirty="0" smtClean="0"/>
              <a:t>Businesses use time value of money to determine whether a business will be profitable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3347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Future value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6524" y="2133600"/>
            <a:ext cx="10178088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Imagine you have won a cash prize. You have two payment options </a:t>
            </a:r>
          </a:p>
          <a:p>
            <a:r>
              <a:rPr lang="en-US" sz="2400" dirty="0" smtClean="0"/>
              <a:t>A- Receive the shs10,000 now or B- Receive the </a:t>
            </a:r>
            <a:r>
              <a:rPr lang="en-US" sz="2400" dirty="0" err="1" smtClean="0"/>
              <a:t>shs</a:t>
            </a:r>
            <a:r>
              <a:rPr lang="en-US" sz="2400" dirty="0" smtClean="0"/>
              <a:t> 10,000 in 3 years . Which option would you prefer?</a:t>
            </a:r>
          </a:p>
          <a:p>
            <a:r>
              <a:rPr lang="en-US" sz="2400" dirty="0" smtClean="0"/>
              <a:t>If you are like most people, you would choose the </a:t>
            </a:r>
            <a:r>
              <a:rPr lang="en-US" sz="2400" dirty="0" err="1" smtClean="0"/>
              <a:t>shs</a:t>
            </a:r>
            <a:r>
              <a:rPr lang="en-US" sz="2400" dirty="0" smtClean="0"/>
              <a:t> 10,000 now. After all, the 3 years is a long time to wait</a:t>
            </a:r>
          </a:p>
          <a:p>
            <a:r>
              <a:rPr lang="en-US" sz="2400" dirty="0" smtClean="0"/>
              <a:t>If you choose option A, your future value will shs10,000 plus any interest acquired over the 3 years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5348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Continuation- Future Value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6828" y="2133600"/>
            <a:ext cx="9997784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If you choose option A and invest the total amount at a simple annual rate of 4.5%. What will be the future value of your investment at the end of the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year?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Future Value = (10,000* 0.045) + 10,000</a:t>
            </a:r>
          </a:p>
          <a:p>
            <a:pPr marL="0" indent="0">
              <a:buNone/>
            </a:pPr>
            <a:r>
              <a:rPr lang="en-US" sz="2400" dirty="0" smtClean="0"/>
              <a:t>                           = </a:t>
            </a:r>
            <a:r>
              <a:rPr lang="en-US" sz="2400" b="1" dirty="0" smtClean="0"/>
              <a:t>10450 </a:t>
            </a:r>
            <a:r>
              <a:rPr lang="en-US" sz="2400" b="1" dirty="0" err="1" smtClean="0"/>
              <a:t>shs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271048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Continuation- Future value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6980" y="2133600"/>
            <a:ext cx="9907632" cy="3777622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/>
              <a:t>If the </a:t>
            </a:r>
            <a:r>
              <a:rPr lang="en-US" sz="2400" dirty="0" err="1"/>
              <a:t>shs</a:t>
            </a:r>
            <a:r>
              <a:rPr lang="en-US" sz="2400" dirty="0"/>
              <a:t> ,10,450 left in your investment account at the end of the first year (1</a:t>
            </a:r>
            <a:r>
              <a:rPr lang="en-US" sz="2400" baseline="30000" dirty="0"/>
              <a:t>st</a:t>
            </a:r>
            <a:r>
              <a:rPr lang="en-US" sz="2400" dirty="0"/>
              <a:t> year) is left untouched and you invested it at 4.5% for another year, how much would you have?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Future value= 10,450 * (0.045 + 1)</a:t>
            </a:r>
          </a:p>
          <a:p>
            <a:pPr marL="457200" lvl="1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        = </a:t>
            </a:r>
            <a:r>
              <a:rPr lang="en-US" sz="2400" b="1" dirty="0" smtClean="0"/>
              <a:t>shs.10,920. 25</a:t>
            </a:r>
          </a:p>
          <a:p>
            <a:pPr marL="457200" lvl="1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13924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589" y="624110"/>
            <a:ext cx="9547023" cy="128089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Continuation- Future Value of Money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2586" y="2133600"/>
            <a:ext cx="9972026" cy="3777622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Therefore the formula for Future value is :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b="1" dirty="0" smtClean="0"/>
              <a:t>FV= PV( 1+i )</a:t>
            </a:r>
            <a:r>
              <a:rPr lang="en-US" sz="2400" b="1" baseline="30000" dirty="0" smtClean="0"/>
              <a:t>n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    = 10,000 (1+ 0.045)</a:t>
            </a:r>
            <a:r>
              <a:rPr lang="en-US" sz="2400" baseline="30000" dirty="0" smtClean="0"/>
              <a:t>2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    = </a:t>
            </a:r>
            <a:r>
              <a:rPr lang="en-US" sz="2400" b="1" dirty="0" smtClean="0"/>
              <a:t>Shs.10,920.25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where FV = Future vale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PV  = Present value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	</a:t>
            </a: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i</a:t>
            </a:r>
            <a:r>
              <a:rPr lang="en-US" sz="2400" dirty="0" smtClean="0"/>
              <a:t>  =  Interest rate per period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    n = Number of compounding years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      t = number of years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5039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The 20-30 Rule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825" y="2133600"/>
            <a:ext cx="10422787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rule states that you should spend up to 50% of your after tax income needs and obligations that you must have or must do.</a:t>
            </a:r>
          </a:p>
          <a:p>
            <a:endParaRPr lang="en-US" sz="2400" dirty="0" smtClean="0"/>
          </a:p>
          <a:p>
            <a:r>
              <a:rPr lang="en-US" sz="2400" dirty="0" smtClean="0"/>
              <a:t>The remaining half should be split up between 20% savings and debt repayment and 30% to everything else you may want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12989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Continuation- 20-30 rule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7132" y="2133600"/>
            <a:ext cx="9817480" cy="3777622"/>
          </a:xfrm>
        </p:spPr>
        <p:txBody>
          <a:bodyPr/>
          <a:lstStyle/>
          <a:p>
            <a:r>
              <a:rPr lang="en-US" sz="2800" b="1" dirty="0" smtClean="0"/>
              <a:t>Savings                              </a:t>
            </a:r>
          </a:p>
          <a:p>
            <a:pPr marL="0" indent="0">
              <a:buNone/>
            </a:pPr>
            <a:r>
              <a:rPr lang="en-US" sz="2400" dirty="0" smtClean="0"/>
              <a:t>Under savings we have;                    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Emergency funds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Debt payments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Retirement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investing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0495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20-30 Rule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8039" y="2133600"/>
            <a:ext cx="10126573" cy="3777622"/>
          </a:xfrm>
        </p:spPr>
        <p:txBody>
          <a:bodyPr/>
          <a:lstStyle/>
          <a:p>
            <a:r>
              <a:rPr lang="en-US" sz="2800" b="1" dirty="0" smtClean="0"/>
              <a:t>Wants</a:t>
            </a:r>
          </a:p>
          <a:p>
            <a:pPr marL="0" indent="0">
              <a:buNone/>
            </a:pPr>
            <a:r>
              <a:rPr lang="en-US" sz="2400" dirty="0" smtClean="0"/>
              <a:t>Under wants we have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Travel 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Entertainment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Restaurants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Shopping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Hobbies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6372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Saving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4659" y="2146479"/>
            <a:ext cx="9787385" cy="3777622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Is the balance that remains after meeting of the consumption needs of an individual</a:t>
            </a:r>
          </a:p>
          <a:p>
            <a:r>
              <a:rPr lang="en-US" sz="2400" dirty="0" smtClean="0"/>
              <a:t>Amount left over after spending and other obligations and taxes are deducted from your earning</a:t>
            </a:r>
          </a:p>
          <a:p>
            <a:endParaRPr lang="en-US" sz="2400" dirty="0" smtClean="0"/>
          </a:p>
          <a:p>
            <a:r>
              <a:rPr lang="en-US" sz="2400" dirty="0" smtClean="0"/>
              <a:t>People who buy on credit and have incremental commitments would have little or none to save on a monthly basis.</a:t>
            </a:r>
          </a:p>
          <a:p>
            <a:endParaRPr lang="en-US" sz="2400" dirty="0" smtClean="0"/>
          </a:p>
          <a:p>
            <a:r>
              <a:rPr lang="en-US" sz="2400" dirty="0" smtClean="0"/>
              <a:t>Savings help in pooling up funds for the future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426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Why is it hard to save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766" y="2133600"/>
            <a:ext cx="10203846" cy="3777622"/>
          </a:xfrm>
        </p:spPr>
        <p:txBody>
          <a:bodyPr>
            <a:noAutofit/>
          </a:bodyPr>
          <a:lstStyle/>
          <a:p>
            <a:r>
              <a:rPr lang="en-US" sz="2400" dirty="0" smtClean="0"/>
              <a:t>Financial illiteracy- People don’t understand how to save or budget fro their money which causes them to spend more than they earn</a:t>
            </a:r>
          </a:p>
          <a:p>
            <a:r>
              <a:rPr lang="en-US" sz="2400" dirty="0" smtClean="0"/>
              <a:t>No defined budget</a:t>
            </a:r>
          </a:p>
          <a:p>
            <a:r>
              <a:rPr lang="en-US" sz="2400" dirty="0" smtClean="0"/>
              <a:t>The “ill save when I make more money” mindset</a:t>
            </a:r>
          </a:p>
          <a:p>
            <a:r>
              <a:rPr lang="en-US" sz="2400" dirty="0" smtClean="0"/>
              <a:t>Lack of measurable savings goals</a:t>
            </a:r>
          </a:p>
          <a:p>
            <a:r>
              <a:rPr lang="en-US" sz="2400" dirty="0" smtClean="0"/>
              <a:t>Student loan payments</a:t>
            </a:r>
          </a:p>
          <a:p>
            <a:r>
              <a:rPr lang="en-US" sz="2400" dirty="0" smtClean="0"/>
              <a:t>Your comfort zone</a:t>
            </a:r>
          </a:p>
          <a:p>
            <a:r>
              <a:rPr lang="en-US" sz="2400" dirty="0" smtClean="0"/>
              <a:t>Overusing credit cards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1068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Time Preference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18197"/>
            <a:ext cx="10515600" cy="38587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 smtClean="0"/>
              <a:t>It explains that people prefer to spend today and save for later</a:t>
            </a:r>
          </a:p>
          <a:p>
            <a:pPr>
              <a:lnSpc>
                <a:spcPct val="100000"/>
              </a:lnSpc>
            </a:pPr>
            <a:endParaRPr lang="en-US" sz="2400" dirty="0" smtClean="0"/>
          </a:p>
          <a:p>
            <a:pPr>
              <a:lnSpc>
                <a:spcPct val="100000"/>
              </a:lnSpc>
            </a:pPr>
            <a:r>
              <a:rPr lang="en-US" sz="2400" dirty="0" smtClean="0"/>
              <a:t>Favors having a good sooner rather than having it later</a:t>
            </a:r>
          </a:p>
          <a:p>
            <a:pPr>
              <a:lnSpc>
                <a:spcPct val="100000"/>
              </a:lnSpc>
            </a:pPr>
            <a:endParaRPr lang="en-US" sz="2400" dirty="0" smtClean="0"/>
          </a:p>
          <a:p>
            <a:pPr>
              <a:lnSpc>
                <a:spcPct val="100000"/>
              </a:lnSpc>
            </a:pPr>
            <a:r>
              <a:rPr lang="en-US" sz="2400" dirty="0" smtClean="0"/>
              <a:t>A measure of the preference a consumer has for immediate enjoyment rather than enjoyment at a future time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638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Why is it great to save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5009" y="2133600"/>
            <a:ext cx="10229604" cy="4061138"/>
          </a:xfrm>
        </p:spPr>
        <p:txBody>
          <a:bodyPr/>
          <a:lstStyle/>
          <a:p>
            <a:r>
              <a:rPr lang="en-US" sz="2400" dirty="0" smtClean="0"/>
              <a:t>Meeting life goals</a:t>
            </a:r>
          </a:p>
          <a:p>
            <a:r>
              <a:rPr lang="en-US" sz="2400" dirty="0" smtClean="0"/>
              <a:t>More travel opportunities</a:t>
            </a:r>
          </a:p>
          <a:p>
            <a:r>
              <a:rPr lang="en-US" sz="2400" dirty="0" smtClean="0"/>
              <a:t>Helping others</a:t>
            </a:r>
          </a:p>
          <a:p>
            <a:r>
              <a:rPr lang="en-US" sz="2400" dirty="0" smtClean="0"/>
              <a:t>Having a safety net during hardships- emergency funds</a:t>
            </a:r>
          </a:p>
          <a:p>
            <a:r>
              <a:rPr lang="en-US" sz="2400" dirty="0" smtClean="0"/>
              <a:t>Saving gives freedom</a:t>
            </a:r>
          </a:p>
          <a:p>
            <a:r>
              <a:rPr lang="en-US" sz="2400" dirty="0" smtClean="0"/>
              <a:t>Financial independence</a:t>
            </a:r>
          </a:p>
          <a:p>
            <a:r>
              <a:rPr lang="en-US" sz="2400" dirty="0" smtClean="0"/>
              <a:t>Better retirement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033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Simple Interest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949" y="2133600"/>
            <a:ext cx="10010663" cy="377762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S</a:t>
            </a:r>
            <a:r>
              <a:rPr lang="en-US" sz="2400" b="1" dirty="0" smtClean="0"/>
              <a:t>imple interest</a:t>
            </a:r>
            <a:r>
              <a:rPr lang="en-US" sz="2400" dirty="0" smtClean="0"/>
              <a:t>- is calculated on the principle , or original amount of loan.</a:t>
            </a:r>
          </a:p>
          <a:p>
            <a:pPr>
              <a:lnSpc>
                <a:spcPct val="100000"/>
              </a:lnSpc>
            </a:pPr>
            <a:endParaRPr lang="en-US" sz="2400" dirty="0" smtClean="0"/>
          </a:p>
          <a:p>
            <a:pPr>
              <a:lnSpc>
                <a:spcPct val="100000"/>
              </a:lnSpc>
            </a:pPr>
            <a:r>
              <a:rPr lang="en-US" sz="2400" b="1" i="1" dirty="0" smtClean="0"/>
              <a:t>Simple interest formula= P*</a:t>
            </a:r>
            <a:r>
              <a:rPr lang="en-US" sz="2400" b="1" i="1" dirty="0" err="1" smtClean="0"/>
              <a:t>i</a:t>
            </a:r>
            <a:r>
              <a:rPr lang="en-US" sz="2400" b="1" i="1" dirty="0" smtClean="0"/>
              <a:t>*n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Where </a:t>
            </a:r>
            <a:r>
              <a:rPr lang="en-US" sz="2400" b="1" dirty="0" smtClean="0"/>
              <a:t>P</a:t>
            </a:r>
            <a:r>
              <a:rPr lang="en-US" sz="2400" dirty="0" smtClean="0"/>
              <a:t>= Principal amount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</a:t>
            </a:r>
            <a:r>
              <a:rPr lang="en-US" sz="2400" b="1" dirty="0"/>
              <a:t>i</a:t>
            </a:r>
            <a:r>
              <a:rPr lang="en-US" sz="2400" dirty="0" smtClean="0"/>
              <a:t> =Interest rate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</a:t>
            </a:r>
            <a:r>
              <a:rPr lang="en-US" sz="2400" b="1" dirty="0" smtClean="0"/>
              <a:t>n</a:t>
            </a:r>
            <a:r>
              <a:rPr lang="en-US" sz="2400" dirty="0" smtClean="0"/>
              <a:t>= term of the loan</a:t>
            </a:r>
          </a:p>
        </p:txBody>
      </p:sp>
    </p:spTree>
    <p:extLst>
      <p:ext uri="{BB962C8B-B14F-4D97-AF65-F5344CB8AC3E}">
        <p14:creationId xmlns:p14="http://schemas.microsoft.com/office/powerpoint/2010/main" val="992439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Continuation- Simple Interest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6753" y="2133600"/>
            <a:ext cx="9917859" cy="3777622"/>
          </a:xfrm>
        </p:spPr>
        <p:txBody>
          <a:bodyPr/>
          <a:lstStyle/>
          <a:p>
            <a:r>
              <a:rPr lang="en-US" sz="2400" dirty="0"/>
              <a:t>Qn. If simple interest is charged at 5% on a shs.10,000 loan taken out for three years . What is the total amount of interest paid?</a:t>
            </a:r>
          </a:p>
          <a:p>
            <a:endParaRPr lang="en-US" sz="2400" dirty="0" smtClean="0"/>
          </a:p>
          <a:p>
            <a:r>
              <a:rPr lang="en-US" sz="2400" dirty="0" smtClean="0"/>
              <a:t>Simple Interest= P* </a:t>
            </a:r>
            <a:r>
              <a:rPr lang="en-US" sz="2400" dirty="0" err="1" smtClean="0"/>
              <a:t>i</a:t>
            </a:r>
            <a:r>
              <a:rPr lang="en-US" sz="2400" dirty="0" smtClean="0"/>
              <a:t>* n </a:t>
            </a:r>
          </a:p>
          <a:p>
            <a:pPr marL="1828800" lvl="4" indent="0">
              <a:buNone/>
            </a:pPr>
            <a:r>
              <a:rPr lang="en-US" dirty="0" smtClean="0"/>
              <a:t>   = </a:t>
            </a:r>
            <a:r>
              <a:rPr lang="en-US" sz="2400" dirty="0" smtClean="0"/>
              <a:t>SHS 10000 * 0.05 *3</a:t>
            </a:r>
          </a:p>
          <a:p>
            <a:pPr marL="1828800" lvl="4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=SHS 1500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954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Compound interest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648" y="2133600"/>
            <a:ext cx="9765964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It is calculated on the principle amount and the accumulated interest of previous periods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b="1" i="1" dirty="0" smtClean="0"/>
              <a:t>Compound interest formula= P(1+i)</a:t>
            </a:r>
            <a:r>
              <a:rPr lang="en-US" sz="2400" b="1" i="1" baseline="30000" dirty="0" smtClean="0"/>
              <a:t>n </a:t>
            </a:r>
            <a:r>
              <a:rPr lang="en-US" sz="2400" b="1" i="1" dirty="0" smtClean="0"/>
              <a:t>-1</a:t>
            </a:r>
          </a:p>
          <a:p>
            <a:pPr marL="0" indent="0">
              <a:buNone/>
            </a:pPr>
            <a:r>
              <a:rPr lang="en-US" sz="2400" dirty="0" smtClean="0"/>
              <a:t>Where </a:t>
            </a:r>
            <a:r>
              <a:rPr lang="en-US" sz="2400" b="1" dirty="0" smtClean="0"/>
              <a:t>P</a:t>
            </a:r>
            <a:r>
              <a:rPr lang="en-US" sz="2400" dirty="0" smtClean="0"/>
              <a:t>= Principal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</a:t>
            </a:r>
            <a:r>
              <a:rPr lang="en-US" sz="2400" b="1" dirty="0" err="1" smtClean="0"/>
              <a:t>i</a:t>
            </a:r>
            <a:r>
              <a:rPr lang="en-US" sz="2400" dirty="0" smtClean="0"/>
              <a:t>= interest rate in percentage terms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</a:t>
            </a:r>
            <a:r>
              <a:rPr lang="en-US" sz="2400" b="1" dirty="0" smtClean="0"/>
              <a:t>n</a:t>
            </a:r>
            <a:r>
              <a:rPr lang="en-US" sz="2400" dirty="0" smtClean="0"/>
              <a:t>= number of compounding periods for the year</a:t>
            </a:r>
          </a:p>
        </p:txBody>
      </p:sp>
    </p:spTree>
    <p:extLst>
      <p:ext uri="{BB962C8B-B14F-4D97-AF65-F5344CB8AC3E}">
        <p14:creationId xmlns:p14="http://schemas.microsoft.com/office/powerpoint/2010/main" val="3932138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Continuation- Compound Interest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Using the previous example, what would be the amount of interest if it is charged on a compound basis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r>
              <a:rPr lang="en-US" sz="2400" dirty="0" smtClean="0"/>
              <a:t>Compound Interest= P ( 1+i)</a:t>
            </a:r>
            <a:r>
              <a:rPr lang="en-US" sz="2400" baseline="30000" dirty="0" smtClean="0"/>
              <a:t>n-</a:t>
            </a:r>
            <a:r>
              <a:rPr lang="en-US" sz="2400" dirty="0" smtClean="0"/>
              <a:t> 1</a:t>
            </a:r>
            <a:r>
              <a:rPr lang="en-US" sz="2400" baseline="30000" dirty="0" smtClean="0"/>
              <a:t>     </a:t>
            </a:r>
            <a:endParaRPr lang="en-US" sz="2400" dirty="0"/>
          </a:p>
          <a:p>
            <a:pPr marL="2286000" lvl="5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= 10000 (1+ 0.05)</a:t>
            </a:r>
            <a:r>
              <a:rPr lang="en-US" sz="2400" baseline="30000" dirty="0" smtClean="0"/>
              <a:t>3-</a:t>
            </a:r>
            <a:r>
              <a:rPr lang="en-US" sz="2400" dirty="0" smtClean="0"/>
              <a:t>1</a:t>
            </a:r>
          </a:p>
          <a:p>
            <a:pPr marL="2286000" lvl="5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= </a:t>
            </a:r>
            <a:r>
              <a:rPr lang="en-US" sz="2400" b="1" dirty="0" smtClean="0"/>
              <a:t>shs1576.25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8507699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</TotalTime>
  <Words>829</Words>
  <Application>Microsoft Office PowerPoint</Application>
  <PresentationFormat>Widescreen</PresentationFormat>
  <Paragraphs>134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Wingdings 3</vt:lpstr>
      <vt:lpstr>Wisp</vt:lpstr>
      <vt:lpstr>PERSONAL FINANCE SAVING</vt:lpstr>
      <vt:lpstr>Saving</vt:lpstr>
      <vt:lpstr>Why is it hard to save</vt:lpstr>
      <vt:lpstr>Time Preference</vt:lpstr>
      <vt:lpstr>Why is it great to save</vt:lpstr>
      <vt:lpstr>Simple Interest</vt:lpstr>
      <vt:lpstr>Continuation- Simple Interest</vt:lpstr>
      <vt:lpstr>Compound interest</vt:lpstr>
      <vt:lpstr>Continuation- Compound Interest</vt:lpstr>
      <vt:lpstr>Continuation- illustration of compound interest</vt:lpstr>
      <vt:lpstr>Time Value of Money</vt:lpstr>
      <vt:lpstr>Why does time value of money matter </vt:lpstr>
      <vt:lpstr>Future value</vt:lpstr>
      <vt:lpstr>Continuation- Future Value</vt:lpstr>
      <vt:lpstr>Continuation- Future value</vt:lpstr>
      <vt:lpstr>Continuation- Future Value of Money</vt:lpstr>
      <vt:lpstr>The 20-30 Rule</vt:lpstr>
      <vt:lpstr>Continuation- 20-30 rule</vt:lpstr>
      <vt:lpstr>20-30 Rule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SAVING</dc:title>
  <dc:creator>USER</dc:creator>
  <cp:lastModifiedBy>USER</cp:lastModifiedBy>
  <cp:revision>54</cp:revision>
  <dcterms:created xsi:type="dcterms:W3CDTF">2023-03-23T07:44:57Z</dcterms:created>
  <dcterms:modified xsi:type="dcterms:W3CDTF">2023-04-13T12:29:53Z</dcterms:modified>
</cp:coreProperties>
</file>