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3" r:id="rId6"/>
    <p:sldId id="274" r:id="rId7"/>
    <p:sldId id="275" r:id="rId8"/>
    <p:sldId id="265" r:id="rId9"/>
    <p:sldId id="276" r:id="rId10"/>
    <p:sldId id="277" r:id="rId11"/>
    <p:sldId id="262" r:id="rId12"/>
    <p:sldId id="267" r:id="rId13"/>
    <p:sldId id="270" r:id="rId14"/>
    <p:sldId id="258" r:id="rId15"/>
    <p:sldId id="259" r:id="rId16"/>
    <p:sldId id="260" r:id="rId17"/>
    <p:sldId id="269" r:id="rId18"/>
    <p:sldId id="263" r:id="rId19"/>
    <p:sldId id="266" r:id="rId20"/>
    <p:sldId id="268" r:id="rId21"/>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63E3-431C-E121-B061-203D56E79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CB23ABC9-D02B-E82C-768C-E70B6A09D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4C637FD7-D470-FDB4-9B84-6EAD90B70FD0}"/>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55F556FA-2BBA-E259-D92B-BFE66EB0B9F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A425DE3-03AF-C3C9-EDE2-3CB8EE0F6009}"/>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73286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B3C2-FCC0-03E0-6902-65D41B3379CA}"/>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59F34D68-063C-7D0E-86D4-3E880F09C1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E271C4D4-9BBD-13D7-D8FB-448C3CAB6713}"/>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11B0AEC4-56A1-CFB7-D246-40D688DCA64A}"/>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010EB9A1-06DD-BE3C-4F97-32898291E22A}"/>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325692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56045-22C0-46B6-94EF-61CD6CA360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700A6613-EF2F-F831-D6FD-5DC03A115B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730DB9CE-C95A-9C61-D8EC-B01C89F87882}"/>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46B45A3D-3F91-AD80-6283-3B49E3C79033}"/>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1EF8A613-ACC8-6F31-0449-8DA7A643B3CE}"/>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92305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6BA1-EF76-72EC-E3E3-B8F2068470B0}"/>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3F07A9BE-97B2-69AC-4AB7-9F8671638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4C19E042-4C38-57F2-9A89-B34D46F589FD}"/>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F8A93891-4390-E2CE-F529-AA9EBC58BC0D}"/>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72BC6F3-BECF-0D13-E0FF-3C2C2FBFE018}"/>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6880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6852-E884-572A-4373-13E17C495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302C568B-BED6-9879-9610-03BB5A5BF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25F06-ACE7-D85F-920F-1EC09C289D21}"/>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CCC0C47F-B52F-CD80-C86C-096E2925583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38FE4B6-30AF-6F26-B2CE-215A2448BD55}"/>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06374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34BE-6BF3-1C51-BC12-40BAF2D43542}"/>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0ACE3579-9FF2-0E7B-C038-8A098E877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43203527-3063-DD54-D400-7464A7838E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9F7018E3-97A5-ED47-F464-383C5EC0542D}"/>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6" name="Footer Placeholder 5">
            <a:extLst>
              <a:ext uri="{FF2B5EF4-FFF2-40B4-BE49-F238E27FC236}">
                <a16:creationId xmlns:a16="http://schemas.microsoft.com/office/drawing/2014/main" id="{6B2F22B6-96E8-EAC2-3728-B90E22F9FF2D}"/>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B8C3D725-7B84-FF61-8165-23A87077003D}"/>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72168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FC14-A413-C49D-3799-907C0A8D8B51}"/>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88EF2743-BE32-FD70-4EDC-D07AD7451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7714D-7C2C-752E-69DC-95BE6347B5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B9314A20-011E-56DB-B7FF-680514937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91307D-EA33-6112-0777-EC07F7657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E2B33876-BB78-FC5B-0126-4E72C0752040}"/>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8" name="Footer Placeholder 7">
            <a:extLst>
              <a:ext uri="{FF2B5EF4-FFF2-40B4-BE49-F238E27FC236}">
                <a16:creationId xmlns:a16="http://schemas.microsoft.com/office/drawing/2014/main" id="{FFF7F464-57F5-5FCF-382A-5B11BB0DB417}"/>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893D5B5A-7B10-DA23-E211-1826DE86C8AF}"/>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5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D1F-75AB-B9FF-B962-0D10F252C66C}"/>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104A0014-75DE-EAF6-EC82-BB9E23F230BE}"/>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4" name="Footer Placeholder 3">
            <a:extLst>
              <a:ext uri="{FF2B5EF4-FFF2-40B4-BE49-F238E27FC236}">
                <a16:creationId xmlns:a16="http://schemas.microsoft.com/office/drawing/2014/main" id="{65E9CEE7-F803-594A-3AC8-CEF36BCB0235}"/>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62CFFC27-D564-C300-A1E6-1B579B75CEA5}"/>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75073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79D2A-B6C0-E649-34C7-64AC99D56441}"/>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3" name="Footer Placeholder 2">
            <a:extLst>
              <a:ext uri="{FF2B5EF4-FFF2-40B4-BE49-F238E27FC236}">
                <a16:creationId xmlns:a16="http://schemas.microsoft.com/office/drawing/2014/main" id="{FC1A1524-C50E-8395-1174-10DBE5D99604}"/>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0004CC5E-1925-9799-6499-BF14D2E123C4}"/>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941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6FF7-5FDE-B319-68C1-B882F6DA3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1A63BF98-5481-CB53-51CD-4F0485842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A1A4472B-15D0-99E8-0292-0DF621849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55919-5910-51E2-7DE9-DABDF17E442A}"/>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6" name="Footer Placeholder 5">
            <a:extLst>
              <a:ext uri="{FF2B5EF4-FFF2-40B4-BE49-F238E27FC236}">
                <a16:creationId xmlns:a16="http://schemas.microsoft.com/office/drawing/2014/main" id="{CBF0FF89-C2C3-B4B2-EE77-83D65C045457}"/>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5E7E681-366D-A282-92F2-00DF9CE6C097}"/>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51825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BDE1-8CDB-C580-2B84-3A2C9D37E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5261766E-06D8-76E1-830F-A7C4366BB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2378D4E6-F64B-F9CD-2D00-0AAF8110F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22D9F-73D4-0502-64E4-36BB2B6FB5F2}"/>
              </a:ext>
            </a:extLst>
          </p:cNvPr>
          <p:cNvSpPr>
            <a:spLocks noGrp="1"/>
          </p:cNvSpPr>
          <p:nvPr>
            <p:ph type="dt" sz="half" idx="10"/>
          </p:nvPr>
        </p:nvSpPr>
        <p:spPr/>
        <p:txBody>
          <a:bodyPr/>
          <a:lstStyle/>
          <a:p>
            <a:fld id="{D0C5CBC6-3EC2-4607-9377-50DEEE177D4D}" type="datetimeFigureOut">
              <a:rPr lang="en-DK" smtClean="0"/>
              <a:t>17/03/2025</a:t>
            </a:fld>
            <a:endParaRPr lang="en-DK"/>
          </a:p>
        </p:txBody>
      </p:sp>
      <p:sp>
        <p:nvSpPr>
          <p:cNvPr id="6" name="Footer Placeholder 5">
            <a:extLst>
              <a:ext uri="{FF2B5EF4-FFF2-40B4-BE49-F238E27FC236}">
                <a16:creationId xmlns:a16="http://schemas.microsoft.com/office/drawing/2014/main" id="{D7BA6D3C-BAF1-8CB8-28B5-949F6E537EDB}"/>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AECD733-86DE-477E-1471-CDF1F2136EBF}"/>
              </a:ext>
            </a:extLst>
          </p:cNvPr>
          <p:cNvSpPr>
            <a:spLocks noGrp="1"/>
          </p:cNvSpPr>
          <p:nvPr>
            <p:ph type="sldNum" sz="quarter" idx="12"/>
          </p:nvPr>
        </p:nvSpPr>
        <p:spPr/>
        <p:txBody>
          <a:bodyPr/>
          <a:lstStyle/>
          <a:p>
            <a:fld id="{B99A881F-8D5E-4ACF-B0DC-7F0610E5A479}" type="slidenum">
              <a:rPr lang="en-DK" smtClean="0"/>
              <a:t>‹#›</a:t>
            </a:fld>
            <a:endParaRPr lang="en-DK"/>
          </a:p>
        </p:txBody>
      </p:sp>
    </p:spTree>
    <p:extLst>
      <p:ext uri="{BB962C8B-B14F-4D97-AF65-F5344CB8AC3E}">
        <p14:creationId xmlns:p14="http://schemas.microsoft.com/office/powerpoint/2010/main" val="117391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E5B99-8259-CCC6-71ED-5A4AB1812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0E5D54A2-0892-B874-B4C4-8C2840073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357EA068-DE38-CED6-BC8C-DA73C290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5CBC6-3EC2-4607-9377-50DEEE177D4D}" type="datetimeFigureOut">
              <a:rPr lang="en-DK" smtClean="0"/>
              <a:t>17/03/2025</a:t>
            </a:fld>
            <a:endParaRPr lang="en-DK"/>
          </a:p>
        </p:txBody>
      </p:sp>
      <p:sp>
        <p:nvSpPr>
          <p:cNvPr id="5" name="Footer Placeholder 4">
            <a:extLst>
              <a:ext uri="{FF2B5EF4-FFF2-40B4-BE49-F238E27FC236}">
                <a16:creationId xmlns:a16="http://schemas.microsoft.com/office/drawing/2014/main" id="{6C54227C-16F2-305A-4534-45F8EE00A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193E8071-EAD9-F8CC-0288-D116ACD1A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A881F-8D5E-4ACF-B0DC-7F0610E5A479}" type="slidenum">
              <a:rPr lang="en-DK" smtClean="0"/>
              <a:t>‹#›</a:t>
            </a:fld>
            <a:endParaRPr lang="en-DK"/>
          </a:p>
        </p:txBody>
      </p:sp>
    </p:spTree>
    <p:extLst>
      <p:ext uri="{BB962C8B-B14F-4D97-AF65-F5344CB8AC3E}">
        <p14:creationId xmlns:p14="http://schemas.microsoft.com/office/powerpoint/2010/main" val="2854189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72DC2-C7AC-B95D-C881-5A237321A8E8}"/>
              </a:ext>
            </a:extLst>
          </p:cNvPr>
          <p:cNvPicPr>
            <a:picLocks noChangeAspect="1"/>
          </p:cNvPicPr>
          <p:nvPr/>
        </p:nvPicPr>
        <p:blipFill>
          <a:blip r:embed="rId2"/>
          <a:stretch>
            <a:fillRect/>
          </a:stretch>
        </p:blipFill>
        <p:spPr>
          <a:xfrm>
            <a:off x="414918" y="426720"/>
            <a:ext cx="11217973" cy="5928360"/>
          </a:xfrm>
          <a:prstGeom prst="rect">
            <a:avLst/>
          </a:prstGeom>
        </p:spPr>
      </p:pic>
    </p:spTree>
    <p:extLst>
      <p:ext uri="{BB962C8B-B14F-4D97-AF65-F5344CB8AC3E}">
        <p14:creationId xmlns:p14="http://schemas.microsoft.com/office/powerpoint/2010/main" val="43791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9F54-7B31-5467-BFB0-CCDEC7BFE444}"/>
              </a:ext>
            </a:extLst>
          </p:cNvPr>
          <p:cNvSpPr>
            <a:spLocks noGrp="1"/>
          </p:cNvSpPr>
          <p:nvPr>
            <p:ph type="title"/>
          </p:nvPr>
        </p:nvSpPr>
        <p:spPr/>
        <p:txBody>
          <a:bodyPr>
            <a:noAutofit/>
          </a:bodyPr>
          <a:lstStyle/>
          <a:p>
            <a:br>
              <a:rPr lang="en-GB" sz="5500" b="1" i="0" dirty="0">
                <a:solidFill>
                  <a:srgbClr val="444444"/>
                </a:solidFill>
                <a:effectLst/>
                <a:latin typeface="Times New Roman" panose="02020603050405020304" pitchFamily="18" charset="0"/>
                <a:cs typeface="Times New Roman" panose="02020603050405020304" pitchFamily="18" charset="0"/>
              </a:rPr>
            </a:br>
            <a:r>
              <a:rPr lang="en-GB" sz="5500" b="1" i="0" dirty="0">
                <a:solidFill>
                  <a:srgbClr val="444444"/>
                </a:solidFill>
                <a:effectLst/>
                <a:latin typeface="Times New Roman" panose="02020603050405020304" pitchFamily="18" charset="0"/>
                <a:cs typeface="Times New Roman" panose="02020603050405020304" pitchFamily="18" charset="0"/>
              </a:rPr>
              <a:t>Types of ACLs</a:t>
            </a:r>
            <a:br>
              <a:rPr lang="en-GB" sz="5500" b="1" i="0" dirty="0">
                <a:solidFill>
                  <a:srgbClr val="444444"/>
                </a:solidFill>
                <a:effectLst/>
                <a:latin typeface="Times New Roman" panose="02020603050405020304" pitchFamily="18" charset="0"/>
                <a:cs typeface="Times New Roman" panose="02020603050405020304" pitchFamily="18" charset="0"/>
              </a:rPr>
            </a:br>
            <a:br>
              <a:rPr lang="en-GB" sz="5500" b="1" i="0" dirty="0">
                <a:solidFill>
                  <a:srgbClr val="444444"/>
                </a:solidFill>
                <a:effectLst/>
                <a:latin typeface="Times New Roman" panose="02020603050405020304" pitchFamily="18" charset="0"/>
                <a:cs typeface="Times New Roman" panose="02020603050405020304" pitchFamily="18" charset="0"/>
              </a:rPr>
            </a:br>
            <a:endParaRPr lang="en-DK" sz="55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A93E35-AAD2-747E-F43D-6B4118B2A0D9}"/>
              </a:ext>
            </a:extLst>
          </p:cNvPr>
          <p:cNvSpPr>
            <a:spLocks noGrp="1"/>
          </p:cNvSpPr>
          <p:nvPr>
            <p:ph idx="1"/>
          </p:nvPr>
        </p:nvSpPr>
        <p:spPr/>
        <p:txBody>
          <a:bodyPr numCol="2">
            <a:normAutofit lnSpcReduction="10000"/>
          </a:bodyPr>
          <a:lstStyle/>
          <a:p>
            <a:pPr marL="514350" indent="-514350" algn="l" fontAlgn="base">
              <a:spcAft>
                <a:spcPts val="1500"/>
              </a:spcAft>
              <a:buAutoNum type="arabicPeriod"/>
            </a:pPr>
            <a:r>
              <a:rPr lang="en-GB" b="1" i="0" dirty="0">
                <a:solidFill>
                  <a:srgbClr val="444444"/>
                </a:solidFill>
                <a:effectLst/>
                <a:latin typeface="Times New Roman" panose="02020603050405020304" pitchFamily="18" charset="0"/>
                <a:cs typeface="Times New Roman" panose="02020603050405020304" pitchFamily="18" charset="0"/>
              </a:rPr>
              <a:t>Standard ACLs	</a:t>
            </a:r>
          </a:p>
          <a:p>
            <a:pPr fontAlgn="base">
              <a:spcAft>
                <a:spcPts val="1500"/>
              </a:spcAft>
            </a:pPr>
            <a:r>
              <a:rPr lang="en-GB" b="0" i="0" dirty="0">
                <a:solidFill>
                  <a:srgbClr val="444444"/>
                </a:solidFill>
                <a:effectLst/>
                <a:latin typeface="Times New Roman" panose="02020603050405020304" pitchFamily="18" charset="0"/>
                <a:cs typeface="Times New Roman" panose="02020603050405020304" pitchFamily="18" charset="0"/>
              </a:rPr>
              <a:t>an administrator can permit or deny packets based on their </a:t>
            </a:r>
            <a:r>
              <a:rPr lang="en-GB" b="0" i="0" dirty="0">
                <a:solidFill>
                  <a:srgbClr val="FF0000"/>
                </a:solidFill>
                <a:effectLst/>
                <a:latin typeface="Times New Roman" panose="02020603050405020304" pitchFamily="18" charset="0"/>
                <a:cs typeface="Times New Roman" panose="02020603050405020304" pitchFamily="18" charset="0"/>
              </a:rPr>
              <a:t>source IP address ONLY. </a:t>
            </a:r>
          </a:p>
          <a:p>
            <a:pPr fontAlgn="base">
              <a:spcAft>
                <a:spcPts val="1500"/>
              </a:spcAft>
            </a:pPr>
            <a:r>
              <a:rPr lang="en-GB" b="0" i="0" dirty="0">
                <a:solidFill>
                  <a:srgbClr val="444444"/>
                </a:solidFill>
                <a:effectLst/>
                <a:latin typeface="Times New Roman" panose="02020603050405020304" pitchFamily="18" charset="0"/>
                <a:cs typeface="Times New Roman" panose="02020603050405020304" pitchFamily="18" charset="0"/>
              </a:rPr>
              <a:t>These ACLs do not check the packets for any other criteria and therefore the destination is not usually checked.</a:t>
            </a:r>
          </a:p>
          <a:p>
            <a:pPr fontAlgn="base">
              <a:spcAft>
                <a:spcPts val="1500"/>
              </a:spcAft>
            </a:pPr>
            <a:endParaRPr lang="en-GB" b="0" i="0" dirty="0">
              <a:solidFill>
                <a:srgbClr val="444444"/>
              </a:solidFill>
              <a:effectLst/>
              <a:latin typeface="Times New Roman" panose="02020603050405020304" pitchFamily="18" charset="0"/>
              <a:cs typeface="Times New Roman" panose="02020603050405020304" pitchFamily="18" charset="0"/>
            </a:endParaRPr>
          </a:p>
          <a:p>
            <a:pPr algn="l" fontAlgn="base">
              <a:spcAft>
                <a:spcPts val="1500"/>
              </a:spcAft>
              <a:buNone/>
            </a:pPr>
            <a:r>
              <a:rPr lang="en-GB" b="1" i="0" dirty="0">
                <a:solidFill>
                  <a:srgbClr val="444444"/>
                </a:solidFill>
                <a:effectLst/>
                <a:latin typeface="Times New Roman" panose="02020603050405020304" pitchFamily="18" charset="0"/>
                <a:cs typeface="Times New Roman" panose="02020603050405020304" pitchFamily="18" charset="0"/>
              </a:rPr>
              <a:t>2. Extended ACLs</a:t>
            </a:r>
            <a:endParaRPr lang="en-GB" b="0" i="0" dirty="0">
              <a:solidFill>
                <a:srgbClr val="444444"/>
              </a:solidFill>
              <a:effectLst/>
              <a:latin typeface="Times New Roman" panose="02020603050405020304" pitchFamily="18" charset="0"/>
              <a:cs typeface="Times New Roman" panose="02020603050405020304" pitchFamily="18" charset="0"/>
            </a:endParaRPr>
          </a:p>
          <a:p>
            <a:pPr algn="l" fontAlgn="base">
              <a:spcAft>
                <a:spcPts val="1500"/>
              </a:spcAft>
            </a:pPr>
            <a:r>
              <a:rPr lang="en-GB" b="0" i="0" dirty="0">
                <a:solidFill>
                  <a:srgbClr val="444444"/>
                </a:solidFill>
                <a:effectLst/>
                <a:latin typeface="Times New Roman" panose="02020603050405020304" pitchFamily="18" charset="0"/>
                <a:cs typeface="Times New Roman" panose="02020603050405020304" pitchFamily="18" charset="0"/>
              </a:rPr>
              <a:t>Extended Access Control Lists check the traffic against several criteria that has been set by the administrator. </a:t>
            </a:r>
          </a:p>
          <a:p>
            <a:pPr algn="l" fontAlgn="base">
              <a:spcAft>
                <a:spcPts val="1500"/>
              </a:spcAft>
            </a:pPr>
            <a:r>
              <a:rPr lang="en-GB" b="0" i="0" dirty="0">
                <a:solidFill>
                  <a:srgbClr val="444444"/>
                </a:solidFill>
                <a:effectLst/>
                <a:latin typeface="Times New Roman" panose="02020603050405020304" pitchFamily="18" charset="0"/>
                <a:cs typeface="Times New Roman" panose="02020603050405020304" pitchFamily="18" charset="0"/>
              </a:rPr>
              <a:t>Some of the criteria include;</a:t>
            </a:r>
          </a:p>
          <a:p>
            <a:pPr algn="l" fontAlgn="base">
              <a:spcAft>
                <a:spcPts val="1500"/>
              </a:spcAft>
            </a:pPr>
            <a:endParaRPr lang="en-GB" b="0" i="0" dirty="0">
              <a:solidFill>
                <a:srgbClr val="444444"/>
              </a:solidFill>
              <a:effectLst/>
              <a:latin typeface="Times New Roman" panose="02020603050405020304" pitchFamily="18" charset="0"/>
              <a:cs typeface="Times New Roman" panose="02020603050405020304" pitchFamily="18" charset="0"/>
            </a:endParaRPr>
          </a:p>
          <a:p>
            <a:endParaRPr lang="en-DK"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D55A739B-903D-84E1-EA22-249514C60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304" y="4628357"/>
            <a:ext cx="5754696" cy="154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E181-F7E2-6F53-046B-48062662AB43}"/>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rPr>
              <a:t>Types of Cisco IPv4 ACLs</a:t>
            </a:r>
            <a:br>
              <a:rPr kumimoji="0" lang="en-DK" altLang="en-DK" sz="4400" b="1" i="0" u="none" strike="noStrike" cap="none" normalizeH="0" baseline="0" dirty="0">
                <a:ln>
                  <a:noFill/>
                </a:ln>
                <a:solidFill>
                  <a:schemeClr val="tx1"/>
                </a:solidFill>
                <a:effectLst/>
                <a:latin typeface="Arial" panose="020B0604020202020204" pitchFamily="34" charset="0"/>
              </a:rPr>
            </a:br>
            <a:endParaRPr lang="en-DK" dirty="0"/>
          </a:p>
        </p:txBody>
      </p:sp>
      <p:sp>
        <p:nvSpPr>
          <p:cNvPr id="3" name="Text Placeholder 2">
            <a:extLst>
              <a:ext uri="{FF2B5EF4-FFF2-40B4-BE49-F238E27FC236}">
                <a16:creationId xmlns:a16="http://schemas.microsoft.com/office/drawing/2014/main" id="{78740F68-F9C1-D543-489C-102F56A64AEE}"/>
              </a:ext>
            </a:extLst>
          </p:cNvPr>
          <p:cNvSpPr>
            <a:spLocks noGrp="1"/>
          </p:cNvSpPr>
          <p:nvPr>
            <p:ph type="body" idx="1"/>
          </p:nvPr>
        </p:nvSpPr>
        <p:spPr/>
        <p:txBody>
          <a:bodyPr/>
          <a:lstStyle/>
          <a:p>
            <a:r>
              <a:rPr kumimoji="0" lang="en-DK" altLang="en-DK" sz="2400" b="1" i="0" u="none" strike="noStrike" cap="none" normalizeH="0" baseline="0" dirty="0">
                <a:ln>
                  <a:noFill/>
                </a:ln>
                <a:solidFill>
                  <a:schemeClr val="tx1"/>
                </a:solidFill>
                <a:effectLst/>
                <a:latin typeface="Arial" panose="020B0604020202020204" pitchFamily="34" charset="0"/>
              </a:rPr>
              <a:t>Standard</a:t>
            </a:r>
            <a:r>
              <a:rPr kumimoji="0" lang="en-US" altLang="en-DK" sz="2400" b="1" i="0" u="none" strike="noStrike" cap="none" normalizeH="0" baseline="0" dirty="0">
                <a:ln>
                  <a:noFill/>
                </a:ln>
                <a:solidFill>
                  <a:schemeClr val="tx1"/>
                </a:solidFill>
                <a:effectLst/>
                <a:latin typeface="Arial" panose="020B0604020202020204" pitchFamily="34" charset="0"/>
              </a:rPr>
              <a:t> </a:t>
            </a:r>
            <a:r>
              <a:rPr kumimoji="0" lang="en-DK" altLang="en-DK"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IPv4</a:t>
            </a:r>
            <a:r>
              <a:rPr kumimoji="0" lang="en-DK" altLang="en-DK" sz="2400" b="1" i="0" u="none" strike="noStrike" cap="none" normalizeH="0" baseline="0" dirty="0">
                <a:ln>
                  <a:noFill/>
                </a:ln>
                <a:solidFill>
                  <a:schemeClr val="tx1"/>
                </a:solidFill>
                <a:effectLst/>
                <a:latin typeface="Arial" panose="020B0604020202020204" pitchFamily="34" charset="0"/>
              </a:rPr>
              <a:t> ACLs</a:t>
            </a:r>
          </a:p>
          <a:p>
            <a:endParaRPr lang="en-DK" dirty="0"/>
          </a:p>
        </p:txBody>
      </p:sp>
      <p:sp>
        <p:nvSpPr>
          <p:cNvPr id="4" name="Rectangle 1">
            <a:extLst>
              <a:ext uri="{FF2B5EF4-FFF2-40B4-BE49-F238E27FC236}">
                <a16:creationId xmlns:a16="http://schemas.microsoft.com/office/drawing/2014/main" id="{7A6D5B89-97E5-9360-3679-6433B5D3E422}"/>
              </a:ext>
            </a:extLst>
          </p:cNvPr>
          <p:cNvSpPr>
            <a:spLocks noGrp="1" noChangeArrowheads="1"/>
          </p:cNvSpPr>
          <p:nvPr>
            <p:ph sz="half" idx="2"/>
          </p:nvPr>
        </p:nvSpPr>
        <p:spPr bwMode="auto">
          <a:xfrm>
            <a:off x="839788" y="2027437"/>
            <a:ext cx="5012372" cy="463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Filters traffic based on the source IPv4 address only.</a:t>
            </a:r>
            <a:endParaRPr lang="en-US" altLang="en-DK" sz="2500"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Does NOT evaluate destination addresses or ports.</a:t>
            </a:r>
            <a:endParaRPr lang="en-US" altLang="en-DK" sz="2500"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Implicit deny blocks all other traffic. </a:t>
            </a:r>
            <a:endParaRPr kumimoji="0" lang="en-US" altLang="en-DK"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5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Standard ACLs control access broadly</a:t>
            </a:r>
          </a:p>
        </p:txBody>
      </p:sp>
      <p:sp>
        <p:nvSpPr>
          <p:cNvPr id="6" name="Content Placeholder 5">
            <a:extLst>
              <a:ext uri="{FF2B5EF4-FFF2-40B4-BE49-F238E27FC236}">
                <a16:creationId xmlns:a16="http://schemas.microsoft.com/office/drawing/2014/main" id="{F2E62D57-0091-7921-69EF-14553BF70181}"/>
              </a:ext>
            </a:extLst>
          </p:cNvPr>
          <p:cNvSpPr>
            <a:spLocks noGrp="1"/>
          </p:cNvSpPr>
          <p:nvPr>
            <p:ph sz="quarter" idx="4"/>
          </p:nvPr>
        </p:nvSpPr>
        <p:spPr>
          <a:xfrm>
            <a:off x="6194426" y="1897102"/>
            <a:ext cx="5555613" cy="5265697"/>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5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Characteristics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Uses only source IP addresses for filtering.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Numbered between </a:t>
            </a:r>
            <a:r>
              <a:rPr kumimoji="0" lang="en-DK" altLang="en-DK" sz="2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1-99</a:t>
            </a:r>
            <a:r>
              <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en-DK" altLang="en-DK" sz="25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1300-1999</a:t>
            </a:r>
            <a:r>
              <a:rPr kumimoji="0" lang="en-DK" altLang="en-DK" sz="25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6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access-list 10 permit 192.168.1.0 0.0.0.255</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rule allows traffic from 192.168.1.0/24.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2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lang="en-DK"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26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C0C8-F1FF-03D6-6138-DA1CCAF86EA2}"/>
              </a:ext>
            </a:extLst>
          </p:cNvPr>
          <p:cNvSpPr>
            <a:spLocks noGrp="1"/>
          </p:cNvSpPr>
          <p:nvPr>
            <p:ph type="title"/>
          </p:nvPr>
        </p:nvSpPr>
        <p:spPr/>
        <p:txBody>
          <a:bodyPr>
            <a:normAutofit fontScale="90000"/>
          </a:bodyPr>
          <a:lstStyle/>
          <a:p>
            <a:r>
              <a:rPr kumimoji="0" lang="en-DK" altLang="en-DK" sz="4400" b="1" i="0" u="none" strike="noStrike" cap="none" normalizeH="0" baseline="0" dirty="0">
                <a:ln>
                  <a:noFill/>
                </a:ln>
                <a:solidFill>
                  <a:schemeClr val="tx1"/>
                </a:solidFill>
                <a:effectLst/>
                <a:latin typeface="Arial" panose="020B0604020202020204" pitchFamily="34" charset="0"/>
              </a:rPr>
              <a:t>Extended ACLs</a:t>
            </a:r>
            <a:br>
              <a:rPr kumimoji="0" lang="en-DK" altLang="en-DK" sz="4400" b="1" i="0" u="none" strike="noStrike" cap="none" normalizeH="0" baseline="0" dirty="0">
                <a:ln>
                  <a:noFill/>
                </a:ln>
                <a:solidFill>
                  <a:schemeClr val="tx1"/>
                </a:solidFill>
                <a:effectLst/>
                <a:latin typeface="Arial" panose="020B0604020202020204" pitchFamily="34" charset="0"/>
              </a:rPr>
            </a:br>
            <a:br>
              <a:rPr lang="en-DK" dirty="0"/>
            </a:br>
            <a:endParaRPr lang="en-DK" dirty="0"/>
          </a:p>
        </p:txBody>
      </p:sp>
      <p:sp>
        <p:nvSpPr>
          <p:cNvPr id="3" name="Content Placeholder 2">
            <a:extLst>
              <a:ext uri="{FF2B5EF4-FFF2-40B4-BE49-F238E27FC236}">
                <a16:creationId xmlns:a16="http://schemas.microsoft.com/office/drawing/2014/main" id="{896168CF-95CC-F93D-6581-0C2B19B059C2}"/>
              </a:ext>
            </a:extLst>
          </p:cNvPr>
          <p:cNvSpPr>
            <a:spLocks noGrp="1"/>
          </p:cNvSpPr>
          <p:nvPr>
            <p:ph idx="1"/>
          </p:nvPr>
        </p:nvSpPr>
        <p:spPr/>
        <p:txBody>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Filters traffic using multiple attributes:</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Protocol type (e.g., TCP, UDP, ICMP). </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&amp; Destination IPv4 addresses. </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&amp; Destination TCP/UDP ports (e.g., HTTP - Port 80).</a:t>
            </a:r>
            <a:endParaRPr lang="en-US" altLang="en-DK" sz="2800"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Extended ACLs offer precise traffic filtering!</a:t>
            </a:r>
            <a:endParaRPr lang="en-DK" sz="2800" dirty="0">
              <a:latin typeface="Times New Roman" panose="02020603050405020304" pitchFamily="18" charset="0"/>
              <a:cs typeface="Times New Roman" panose="02020603050405020304" pitchFamily="18" charset="0"/>
            </a:endParaRPr>
          </a:p>
          <a:p>
            <a:endParaRPr lang="en-DK" dirty="0"/>
          </a:p>
        </p:txBody>
      </p:sp>
    </p:spTree>
    <p:extLst>
      <p:ext uri="{BB962C8B-B14F-4D97-AF65-F5344CB8AC3E}">
        <p14:creationId xmlns:p14="http://schemas.microsoft.com/office/powerpoint/2010/main" val="30998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D6F5DA8-9545-0508-1FA9-C8704BAB51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210" y="1898888"/>
            <a:ext cx="9870477" cy="3060224"/>
          </a:xfrm>
        </p:spPr>
      </p:pic>
    </p:spTree>
    <p:extLst>
      <p:ext uri="{BB962C8B-B14F-4D97-AF65-F5344CB8AC3E}">
        <p14:creationId xmlns:p14="http://schemas.microsoft.com/office/powerpoint/2010/main" val="735414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C29D-3ABB-E6CC-023F-3EBC4A3FDDAD}"/>
              </a:ext>
            </a:extLst>
          </p:cNvPr>
          <p:cNvSpPr>
            <a:spLocks noGrp="1"/>
          </p:cNvSpPr>
          <p:nvPr>
            <p:ph type="title"/>
          </p:nvPr>
        </p:nvSpPr>
        <p:spPr>
          <a:xfrm>
            <a:off x="716280" y="0"/>
            <a:ext cx="10515600" cy="1325563"/>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4400" b="1" i="0" u="none" strike="noStrike" cap="none" normalizeH="0" baseline="0" dirty="0">
                <a:ln>
                  <a:noFill/>
                </a:ln>
                <a:solidFill>
                  <a:schemeClr val="tx1"/>
                </a:solidFill>
                <a:effectLst/>
                <a:latin typeface="Arial" panose="020B0604020202020204" pitchFamily="34" charset="0"/>
              </a:rPr>
              <a:t>How ACLs Control Network Traffic:</a:t>
            </a:r>
            <a:endParaRPr kumimoji="0" lang="en-DK" altLang="en-DK" sz="66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20CDBE19-AD4F-8DF3-7495-C396A1624DBB}"/>
              </a:ext>
            </a:extLst>
          </p:cNvPr>
          <p:cNvSpPr>
            <a:spLocks noGrp="1" noChangeArrowheads="1"/>
          </p:cNvSpPr>
          <p:nvPr>
            <p:ph idx="1"/>
          </p:nvPr>
        </p:nvSpPr>
        <p:spPr bwMode="auto">
          <a:xfrm>
            <a:off x="0" y="1010245"/>
            <a:ext cx="1233844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ACLs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permit or deny traffic</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based on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network addresses</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 ports</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They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filter</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data based on the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 communication process</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Understanding TCP Communication:</a:t>
            </a:r>
            <a:b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lang="en-US" altLang="en-DK" sz="2200" dirty="0">
                <a:latin typeface="Times New Roman" panose="02020603050405020304" pitchFamily="18" charset="0"/>
                <a:cs typeface="Times New Roman" panose="02020603050405020304" pitchFamily="18" charset="0"/>
              </a:rPr>
              <a:t>1. </a:t>
            </a: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Connection-Oriented &amp; Reliable: TCP ensures data is segmented, transmitted, and reassembled correctly.</a:t>
            </a:r>
            <a:b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lang="en-US" altLang="en-DK" sz="2200" dirty="0">
                <a:latin typeface="Times New Roman" panose="02020603050405020304" pitchFamily="18" charset="0"/>
                <a:cs typeface="Times New Roman" panose="02020603050405020304" pitchFamily="18" charset="0"/>
              </a:rPr>
              <a:t>2. </a:t>
            </a: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Full-Duplex Communication: Data flows in both directions simultaneously.</a:t>
            </a:r>
            <a:b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lang="en-US" altLang="en-DK" sz="2200" dirty="0">
                <a:latin typeface="Times New Roman" panose="02020603050405020304" pitchFamily="18" charset="0"/>
                <a:cs typeface="Times New Roman" panose="02020603050405020304" pitchFamily="18" charset="0"/>
              </a:rPr>
              <a:t>3.</a:t>
            </a: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Flow &amp; Congestion Control: Prevents network overload by regulating data transmission speed.</a:t>
            </a:r>
            <a:endParaRPr kumimoji="0" lang="en-US"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 Communication Flags:</a:t>
            </a:r>
            <a:endPar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SYN</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Starts session (synchronization). </a:t>
            </a: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ACK</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Acknowledges received data. </a:t>
            </a: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Ends session. </a:t>
            </a: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SYN/ACK</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Confirms synchronization. </a:t>
            </a:r>
          </a:p>
          <a:p>
            <a:pPr marL="457200" lvl="1" indent="0" eaLnBrk="0" fontAlgn="base" hangingPunct="0">
              <a:lnSpc>
                <a:spcPct val="100000"/>
              </a:lnSpc>
              <a:spcBef>
                <a:spcPct val="0"/>
              </a:spcBef>
              <a:spcAft>
                <a:spcPct val="0"/>
              </a:spcAft>
              <a:buNone/>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Port-Based Filtering:</a:t>
            </a:r>
            <a:endPar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 (Port 80)</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Web browsing. </a:t>
            </a: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SMTP (Port 25)</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Email. </a:t>
            </a:r>
          </a:p>
          <a:p>
            <a:pPr marL="457200" lvl="1" indent="0" eaLnBrk="0" fontAlgn="base" hangingPunct="0">
              <a:lnSpc>
                <a:spcPct val="100000"/>
              </a:lnSpc>
              <a:spcBef>
                <a:spcPct val="0"/>
              </a:spcBef>
              <a:spcAft>
                <a:spcPct val="0"/>
              </a:spcAft>
              <a:buFontTx/>
              <a:buChar char="•"/>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FTP (Ports 20, 21)</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File transfer. </a:t>
            </a:r>
          </a:p>
        </p:txBody>
      </p:sp>
    </p:spTree>
    <p:extLst>
      <p:ext uri="{BB962C8B-B14F-4D97-AF65-F5344CB8AC3E}">
        <p14:creationId xmlns:p14="http://schemas.microsoft.com/office/powerpoint/2010/main" val="46647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573B7-5772-D03C-A83A-A9FC964D1F01}"/>
              </a:ext>
            </a:extLst>
          </p:cNvPr>
          <p:cNvSpPr>
            <a:spLocks noGrp="1"/>
          </p:cNvSpPr>
          <p:nvPr>
            <p:ph type="title"/>
          </p:nvPr>
        </p:nvSpPr>
        <p:spPr/>
        <p:txBody>
          <a:bodyPr/>
          <a:lstStyle/>
          <a:p>
            <a:r>
              <a:rPr lang="en-US" b="1" dirty="0"/>
              <a:t>Common TCP and UDP ports</a:t>
            </a:r>
            <a:endParaRPr lang="en-DK" b="1" dirty="0"/>
          </a:p>
        </p:txBody>
      </p:sp>
      <p:sp>
        <p:nvSpPr>
          <p:cNvPr id="5" name="Content Placeholder 4">
            <a:extLst>
              <a:ext uri="{FF2B5EF4-FFF2-40B4-BE49-F238E27FC236}">
                <a16:creationId xmlns:a16="http://schemas.microsoft.com/office/drawing/2014/main" id="{AE49632F-B905-4157-6353-A19FDC6A139B}"/>
              </a:ext>
            </a:extLst>
          </p:cNvPr>
          <p:cNvSpPr>
            <a:spLocks noGrp="1"/>
          </p:cNvSpPr>
          <p:nvPr>
            <p:ph sz="half" idx="1"/>
          </p:nvPr>
        </p:nvSpPr>
        <p:spPr>
          <a:xfrm>
            <a:off x="106680" y="1825625"/>
            <a:ext cx="5181600" cy="4351338"/>
          </a:xfrm>
        </p:spPr>
        <p:txBody>
          <a:bodyPr/>
          <a:lstStyle/>
          <a:p>
            <a:r>
              <a:rPr lang="en-US" dirty="0"/>
              <a:t>Read about the common TCP and UDP ports</a:t>
            </a:r>
            <a:endParaRPr lang="en-DK" dirty="0"/>
          </a:p>
        </p:txBody>
      </p:sp>
      <p:pic>
        <p:nvPicPr>
          <p:cNvPr id="7" name="20250306-2134-21.4686318">
            <a:hlinkClick r:id="" action="ppaction://media"/>
            <a:extLst>
              <a:ext uri="{FF2B5EF4-FFF2-40B4-BE49-F238E27FC236}">
                <a16:creationId xmlns:a16="http://schemas.microsoft.com/office/drawing/2014/main" id="{23F2D2DD-E9D8-3451-0EDC-607B802EB42D}"/>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5029200" y="2001838"/>
            <a:ext cx="6888480" cy="4175125"/>
          </a:xfrm>
        </p:spPr>
      </p:pic>
    </p:spTree>
    <p:extLst>
      <p:ext uri="{BB962C8B-B14F-4D97-AF65-F5344CB8AC3E}">
        <p14:creationId xmlns:p14="http://schemas.microsoft.com/office/powerpoint/2010/main" val="10487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B8B428-5791-49A9-065F-4EAAE9F46D22}"/>
              </a:ext>
            </a:extLst>
          </p:cNvPr>
          <p:cNvSpPr>
            <a:spLocks noGrp="1"/>
          </p:cNvSpPr>
          <p:nvPr>
            <p:ph type="title"/>
          </p:nvPr>
        </p:nvSpPr>
        <p:spPr>
          <a:xfrm>
            <a:off x="0" y="136525"/>
            <a:ext cx="11353800" cy="1325563"/>
          </a:xfrm>
        </p:spPr>
        <p:txBody>
          <a:bodyPr>
            <a:normAutofit fontScale="90000"/>
          </a:bodyPr>
          <a:lstStyle/>
          <a:p>
            <a:r>
              <a:rPr kumimoji="0" lang="en-DK" altLang="en-DK" sz="4400" b="1" i="0" u="none" strike="noStrike" cap="none" normalizeH="0" baseline="0" dirty="0">
                <a:ln>
                  <a:noFill/>
                </a:ln>
                <a:solidFill>
                  <a:schemeClr val="tx1"/>
                </a:solidFill>
                <a:effectLst/>
                <a:latin typeface="Arial" panose="020B0604020202020204" pitchFamily="34" charset="0"/>
              </a:rPr>
              <a:t>How ACLs Use TCP/IP Conversations to Filter Traffic</a:t>
            </a:r>
            <a:br>
              <a:rPr kumimoji="0" lang="en-DK" altLang="en-DK" sz="4400" b="1" i="0" u="none" strike="noStrike" cap="none" normalizeH="0" baseline="0" dirty="0">
                <a:ln>
                  <a:noFill/>
                </a:ln>
                <a:solidFill>
                  <a:schemeClr val="tx1"/>
                </a:solidFill>
                <a:effectLst/>
                <a:latin typeface="Arial" panose="020B0604020202020204" pitchFamily="34" charset="0"/>
              </a:rPr>
            </a:br>
            <a:endParaRPr lang="en-DK" dirty="0"/>
          </a:p>
        </p:txBody>
      </p:sp>
      <p:sp>
        <p:nvSpPr>
          <p:cNvPr id="7" name="Rectangle 1">
            <a:extLst>
              <a:ext uri="{FF2B5EF4-FFF2-40B4-BE49-F238E27FC236}">
                <a16:creationId xmlns:a16="http://schemas.microsoft.com/office/drawing/2014/main" id="{53B25ACD-AF59-6A9D-C0A4-0F97F6339F60}"/>
              </a:ext>
            </a:extLst>
          </p:cNvPr>
          <p:cNvSpPr>
            <a:spLocks noGrp="1" noChangeArrowheads="1"/>
          </p:cNvSpPr>
          <p:nvPr>
            <p:ph idx="1"/>
          </p:nvPr>
        </p:nvSpPr>
        <p:spPr bwMode="auto">
          <a:xfrm>
            <a:off x="838200" y="799306"/>
            <a:ext cx="11216640" cy="663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ACLs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analyze packet headers</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permit or deny</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network traffic.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packet-filtering router</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extracts key information from the </a:t>
            </a: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TCP/IP packet</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make filtering decisions. </a:t>
            </a:r>
            <a:endParaRPr kumimoji="0" lang="en-US"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endPar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DK" altLang="en-DK"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What ACLs Use for Filtering:</a:t>
            </a:r>
            <a:endParaRPr kumimoji="0" lang="en-US"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Layer 3 (Network Layer):</a:t>
            </a:r>
          </a:p>
          <a:p>
            <a:pPr marL="457200" lvl="1" indent="0" algn="just" eaLnBrk="0" fontAlgn="base" hangingPunct="0">
              <a:lnSpc>
                <a:spcPct val="150000"/>
              </a:lnSpc>
              <a:spcBef>
                <a:spcPct val="0"/>
              </a:spcBef>
              <a:spcAft>
                <a:spcPct val="0"/>
              </a:spcAft>
              <a:buFontTx/>
              <a:buChar char="•"/>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IP Address – Where the packet originates. </a:t>
            </a:r>
          </a:p>
          <a:p>
            <a:pPr marL="457200" lvl="1" indent="0" algn="just" eaLnBrk="0" fontAlgn="base" hangingPunct="0">
              <a:lnSpc>
                <a:spcPct val="150000"/>
              </a:lnSpc>
              <a:spcBef>
                <a:spcPct val="0"/>
              </a:spcBef>
              <a:spcAft>
                <a:spcPct val="0"/>
              </a:spcAft>
              <a:buFontTx/>
              <a:buChar char="•"/>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Destination IP Address – Where the packet is headed. </a:t>
            </a:r>
          </a:p>
          <a:p>
            <a:pPr marL="457200" lvl="1" indent="0" algn="just" eaLnBrk="0" fontAlgn="base" hangingPunct="0">
              <a:lnSpc>
                <a:spcPct val="150000"/>
              </a:lnSpc>
              <a:spcBef>
                <a:spcPct val="0"/>
              </a:spcBef>
              <a:spcAft>
                <a:spcPct val="0"/>
              </a:spcAft>
              <a:buFontTx/>
              <a:buChar char="•"/>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ICMP Message Type – Determines control messages. </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Layer 4 (Transport Layer):</a:t>
            </a:r>
          </a:p>
          <a:p>
            <a:pPr marL="457200" lvl="1" indent="0" algn="just" eaLnBrk="0" fontAlgn="base" hangingPunct="0">
              <a:lnSpc>
                <a:spcPct val="150000"/>
              </a:lnSpc>
              <a:spcBef>
                <a:spcPct val="0"/>
              </a:spcBef>
              <a:spcAft>
                <a:spcPct val="0"/>
              </a:spcAft>
              <a:buFontTx/>
              <a:buChar char="•"/>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TCP/UDP Source Port – Identifies the sender’s application. </a:t>
            </a:r>
          </a:p>
          <a:p>
            <a:pPr marL="457200" lvl="1" indent="0" algn="just" eaLnBrk="0" fontAlgn="base" hangingPunct="0">
              <a:lnSpc>
                <a:spcPct val="150000"/>
              </a:lnSpc>
              <a:spcBef>
                <a:spcPct val="0"/>
              </a:spcBef>
              <a:spcAft>
                <a:spcPct val="0"/>
              </a:spcAft>
              <a:buFontTx/>
              <a:buChar char="•"/>
            </a:pPr>
            <a:r>
              <a:rPr kumimoji="0" lang="en-DK" altLang="en-DK" sz="2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TCP/UDP Destination Port – Matches the requested service (e.g., HTTP - 80, FTP - 21</a:t>
            </a:r>
            <a:r>
              <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lvl="1" indent="0" algn="just" eaLnBrk="0" fontAlgn="base" hangingPunct="0">
              <a:lnSpc>
                <a:spcPct val="150000"/>
              </a:lnSpc>
              <a:spcBef>
                <a:spcPct val="0"/>
              </a:spcBef>
              <a:spcAft>
                <a:spcPct val="0"/>
              </a:spcAft>
              <a:buFontTx/>
              <a:buChar char="•"/>
            </a:pPr>
            <a:endParaRPr kumimoji="0" lang="en-DK" altLang="en-DK"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7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F788-C55D-8D6E-5BE0-34D76E4D89A1}"/>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ACLs Process Packets:</a:t>
            </a:r>
            <a:endParaRPr lang="en-DK" dirty="0"/>
          </a:p>
        </p:txBody>
      </p:sp>
      <p:sp>
        <p:nvSpPr>
          <p:cNvPr id="3" name="Content Placeholder 2">
            <a:extLst>
              <a:ext uri="{FF2B5EF4-FFF2-40B4-BE49-F238E27FC236}">
                <a16:creationId xmlns:a16="http://schemas.microsoft.com/office/drawing/2014/main" id="{4787AEF2-018D-5949-D1B3-8513B9CF0AB2}"/>
              </a:ext>
            </a:extLst>
          </p:cNvPr>
          <p:cNvSpPr>
            <a:spLocks noGrp="1"/>
          </p:cNvSpPr>
          <p:nvPr>
            <p:ph idx="1"/>
          </p:nvPr>
        </p:nvSpPr>
        <p:spPr/>
        <p:txBody>
          <a:bodyPr/>
          <a:lstStyle/>
          <a:p>
            <a:pPr marL="514350" indent="-514350">
              <a:lnSpc>
                <a:spcPct val="150000"/>
              </a:lnSpc>
              <a:buFont typeface="+mj-lt"/>
              <a:buAutoNum type="arabicPeriod"/>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Sequential Evaluation: Each packet is checked against ACL rules (ACEs) in order.</a:t>
            </a:r>
            <a:endParaRPr lang="en-US" altLang="en-DK"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Match Found? ✅ Permit or Deny traffic based on the rule.</a:t>
            </a:r>
            <a:endParaRPr lang="en-US" altLang="en-DK"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 Match? ❌ The packet is dropped (implicit deny rule).</a:t>
            </a:r>
          </a:p>
          <a:p>
            <a:pPr>
              <a:lnSpc>
                <a:spcPct val="150000"/>
              </a:lnSpc>
            </a:pPr>
            <a:endParaRPr lang="en-DK" dirty="0"/>
          </a:p>
        </p:txBody>
      </p:sp>
    </p:spTree>
    <p:extLst>
      <p:ext uri="{BB962C8B-B14F-4D97-AF65-F5344CB8AC3E}">
        <p14:creationId xmlns:p14="http://schemas.microsoft.com/office/powerpoint/2010/main" val="392708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13D3E0-63C8-AEEC-77A2-7F142B33B194}"/>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Guidelines for ACL Creation</a:t>
            </a:r>
            <a:br>
              <a:rPr kumimoji="0" lang="en-DK" altLang="en-DK"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8B5FA9DD-C09C-65EA-C3F2-B14E94327525}"/>
              </a:ext>
            </a:extLst>
          </p:cNvPr>
          <p:cNvSpPr>
            <a:spLocks noGrp="1"/>
          </p:cNvSpPr>
          <p:nvPr>
            <p:ph idx="1"/>
          </p:nvPr>
        </p:nvSpPr>
        <p:spPr>
          <a:xfrm>
            <a:off x="838200" y="1027906"/>
            <a:ext cx="10515600" cy="4351338"/>
          </a:xfrm>
        </p:spPr>
        <p:txBody>
          <a:bodyPr>
            <a:no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Deny statements should be specific to avoid unintended access restrictions.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Always include a final "deny all" statement (implicit deny exists but can be explicitly defined).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 sequence numbers for better organization and easier modification.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Regularly review and update ACLs as network policies change.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nSpc>
                <a:spcPct val="150000"/>
              </a:lnSpc>
            </a:pPr>
            <a:endParaRPr lang="en-DK"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27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6BEF1-6DA7-90B8-1C49-2AF8EEAD2F6E}"/>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rPr>
              <a:t>Verifying ACLs</a:t>
            </a:r>
            <a:br>
              <a:rPr kumimoji="0" lang="en-DK" altLang="en-DK" sz="3600" b="1" i="0" u="none" strike="noStrike" cap="none" normalizeH="0" baseline="0" dirty="0">
                <a:ln>
                  <a:noFill/>
                </a:ln>
                <a:solidFill>
                  <a:schemeClr val="tx1"/>
                </a:solidFill>
                <a:effectLst/>
                <a:latin typeface="Arial" panose="020B0604020202020204" pitchFamily="34" charset="0"/>
              </a:rPr>
            </a:br>
            <a:endParaRPr lang="en-DK" dirty="0"/>
          </a:p>
        </p:txBody>
      </p:sp>
      <p:sp>
        <p:nvSpPr>
          <p:cNvPr id="10" name="Rectangle 2">
            <a:extLst>
              <a:ext uri="{FF2B5EF4-FFF2-40B4-BE49-F238E27FC236}">
                <a16:creationId xmlns:a16="http://schemas.microsoft.com/office/drawing/2014/main" id="{AA228109-052A-5B5C-B3BE-50EDEAAC2288}"/>
              </a:ext>
            </a:extLst>
          </p:cNvPr>
          <p:cNvSpPr>
            <a:spLocks noGrp="1" noChangeArrowheads="1"/>
          </p:cNvSpPr>
          <p:nvPr>
            <p:ph idx="1"/>
          </p:nvPr>
        </p:nvSpPr>
        <p:spPr bwMode="auto">
          <a:xfrm>
            <a:off x="1394460" y="1666979"/>
            <a:ext cx="9403080"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Show configured ACLs</a:t>
            </a: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lvl="1" indent="0" eaLnBrk="0" fontAlgn="base" hangingPunct="0">
              <a:lnSpc>
                <a:spcPct val="100000"/>
              </a:lnSpc>
              <a:spcBef>
                <a:spcPct val="0"/>
              </a:spcBef>
              <a:spcAft>
                <a:spcPct val="0"/>
              </a:spcAft>
              <a:buNone/>
            </a:pPr>
            <a:r>
              <a:rPr kumimoji="0" lang="en-DK" altLang="en-DK" sz="29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show access-lists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Show interfaces with ACLs applied</a:t>
            </a: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lvl="1" indent="0" eaLnBrk="0" fontAlgn="base" hangingPunct="0">
              <a:lnSpc>
                <a:spcPct val="100000"/>
              </a:lnSpc>
              <a:spcBef>
                <a:spcPct val="0"/>
              </a:spcBef>
              <a:spcAft>
                <a:spcPct val="0"/>
              </a:spcAft>
              <a:buNone/>
            </a:pPr>
            <a:r>
              <a:rPr kumimoji="0" lang="en-DK" altLang="en-DK" sz="29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show </a:t>
            </a:r>
            <a:r>
              <a:rPr kumimoji="0" lang="en-DK" altLang="en-DK" sz="29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ip</a:t>
            </a:r>
            <a:r>
              <a:rPr kumimoji="0" lang="en-DK" altLang="en-DK" sz="29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interface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Check ACL logs</a:t>
            </a: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DK" sz="33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DK" altLang="en-DK" sz="33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debug </a:t>
            </a:r>
            <a:r>
              <a:rPr kumimoji="0" lang="en-DK" altLang="en-DK" sz="33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ip</a:t>
            </a:r>
            <a:r>
              <a:rPr kumimoji="0" lang="en-DK" altLang="en-DK" sz="33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packet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34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F5DD-18A6-4BCA-3B98-280C9AB54F49}"/>
              </a:ext>
            </a:extLst>
          </p:cNvPr>
          <p:cNvSpPr>
            <a:spLocks noGrp="1"/>
          </p:cNvSpPr>
          <p:nvPr>
            <p:ph type="title"/>
          </p:nvPr>
        </p:nvSpPr>
        <p:spPr>
          <a:xfrm>
            <a:off x="312421" y="-48211"/>
            <a:ext cx="10515600" cy="1325563"/>
          </a:xfrm>
        </p:spPr>
        <p:txBody>
          <a:bodyPr/>
          <a:lstStyle/>
          <a:p>
            <a:r>
              <a:rPr kumimoji="0" lang="en-DK" altLang="en-DK" sz="4400" b="1" i="0" u="none" strike="noStrike" cap="none" normalizeH="0" baseline="0" dirty="0">
                <a:ln>
                  <a:noFill/>
                </a:ln>
                <a:solidFill>
                  <a:schemeClr val="tx1"/>
                </a:solidFill>
                <a:effectLst/>
                <a:latin typeface="Arial" panose="020B0604020202020204" pitchFamily="34" charset="0"/>
              </a:rPr>
              <a:t>Access Control Lists (ACLs)</a:t>
            </a:r>
            <a:endParaRPr lang="en-DK" dirty="0"/>
          </a:p>
        </p:txBody>
      </p:sp>
      <p:sp>
        <p:nvSpPr>
          <p:cNvPr id="4" name="Rectangle 1">
            <a:extLst>
              <a:ext uri="{FF2B5EF4-FFF2-40B4-BE49-F238E27FC236}">
                <a16:creationId xmlns:a16="http://schemas.microsoft.com/office/drawing/2014/main" id="{9DF005A3-066D-2E25-77DD-1291CC81E027}"/>
              </a:ext>
            </a:extLst>
          </p:cNvPr>
          <p:cNvSpPr>
            <a:spLocks noGrp="1" noChangeArrowheads="1"/>
          </p:cNvSpPr>
          <p:nvPr>
            <p:ph idx="1"/>
          </p:nvPr>
        </p:nvSpPr>
        <p:spPr bwMode="auto">
          <a:xfrm>
            <a:off x="193093" y="1658163"/>
            <a:ext cx="9464040" cy="463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DK" altLang="en-DK" sz="2500" i="0" u="none" strike="noStrike" cap="none" normalizeH="0" baseline="0" dirty="0">
                <a:ln>
                  <a:noFill/>
                </a:ln>
                <a:effectLst/>
                <a:latin typeface="Times New Roman" panose="02020603050405020304" pitchFamily="18" charset="0"/>
                <a:cs typeface="Times New Roman" panose="02020603050405020304" pitchFamily="18" charset="0"/>
              </a:rPr>
              <a:t>A set of IOS commands that control whether a router forwards or drops packets based on the packet header. </a:t>
            </a:r>
          </a:p>
          <a:p>
            <a:pPr marL="0" marR="0" lvl="0" indent="0" algn="just" defTabSz="914400" rtl="0" eaLnBrk="0" fontAlgn="base" latinLnBrk="0" hangingPunct="0">
              <a:lnSpc>
                <a:spcPct val="150000"/>
              </a:lnSpc>
              <a:spcBef>
                <a:spcPct val="0"/>
              </a:spcBef>
              <a:spcAft>
                <a:spcPct val="0"/>
              </a:spcAft>
              <a:buClrTx/>
              <a:buSzTx/>
              <a:buFontTx/>
              <a:buChar char="•"/>
              <a:tabLst/>
            </a:pPr>
            <a:r>
              <a:rPr lang="en-GB" sz="2500" i="0" dirty="0">
                <a:effectLst/>
                <a:latin typeface="Times New Roman" panose="02020603050405020304" pitchFamily="18" charset="0"/>
                <a:cs typeface="Times New Roman" panose="02020603050405020304" pitchFamily="18" charset="0"/>
              </a:rPr>
              <a:t>An ACL (Access Control List) is a list of statements that are meant to either permit or deny the movement of data from the network layer and above. </a:t>
            </a:r>
          </a:p>
          <a:p>
            <a:pPr marL="0" marR="0" lvl="0" indent="0" algn="just" defTabSz="914400" rtl="0" eaLnBrk="0" fontAlgn="base" latinLnBrk="0" hangingPunct="0">
              <a:lnSpc>
                <a:spcPct val="150000"/>
              </a:lnSpc>
              <a:spcBef>
                <a:spcPct val="0"/>
              </a:spcBef>
              <a:spcAft>
                <a:spcPct val="0"/>
              </a:spcAft>
              <a:buClrTx/>
              <a:buSzTx/>
              <a:buFontTx/>
              <a:buChar char="•"/>
              <a:tabLst/>
            </a:pPr>
            <a:r>
              <a:rPr lang="en-GB" sz="2500" i="0" dirty="0">
                <a:effectLst/>
                <a:latin typeface="Times New Roman" panose="02020603050405020304" pitchFamily="18" charset="0"/>
                <a:cs typeface="Times New Roman" panose="02020603050405020304" pitchFamily="18" charset="0"/>
              </a:rPr>
              <a:t>They are used to filter traffic in our networks as required by the security policy.</a:t>
            </a:r>
          </a:p>
          <a:p>
            <a:pPr marL="0" marR="0" lvl="0" indent="0" algn="just" defTabSz="914400" rtl="0" eaLnBrk="0" fontAlgn="base" latinLnBrk="0" hangingPunct="0">
              <a:lnSpc>
                <a:spcPct val="150000"/>
              </a:lnSpc>
              <a:spcBef>
                <a:spcPct val="0"/>
              </a:spcBef>
              <a:spcAft>
                <a:spcPct val="0"/>
              </a:spcAft>
              <a:buClrTx/>
              <a:buSzTx/>
              <a:buFontTx/>
              <a:buChar char="•"/>
              <a:tabLst/>
            </a:pPr>
            <a:endParaRPr kumimoji="0" lang="en-DK" altLang="en-DK" sz="250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49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EA6-66EA-CBB6-69DE-3DF02A17C7D5}"/>
              </a:ext>
            </a:extLst>
          </p:cNvPr>
          <p:cNvSpPr>
            <a:spLocks noGrp="1"/>
          </p:cNvSpPr>
          <p:nvPr>
            <p:ph type="title"/>
          </p:nvPr>
        </p:nvSpPr>
        <p:spPr/>
        <p:txBody>
          <a:bodyPr>
            <a:normAutofit fontScale="90000"/>
          </a:bodyPr>
          <a:lstStyle/>
          <a:p>
            <a:r>
              <a:rPr kumimoji="0" lang="en-DK" altLang="en-DK" sz="4400" b="1" i="0" u="none" strike="noStrike" cap="none" normalizeH="0" baseline="0" dirty="0">
                <a:ln>
                  <a:noFill/>
                </a:ln>
                <a:solidFill>
                  <a:schemeClr val="tx1"/>
                </a:solidFill>
                <a:effectLst/>
                <a:latin typeface="Arial" panose="020B0604020202020204" pitchFamily="34" charset="0"/>
              </a:rPr>
              <a:t>Securing VTY Ports with a Standard IPv4 ACL</a:t>
            </a:r>
            <a:br>
              <a:rPr kumimoji="0" lang="en-DK" altLang="en-DK" sz="3600" b="1" i="0" u="none" strike="noStrike" cap="none" normalizeH="0" baseline="0" dirty="0">
                <a:ln>
                  <a:noFill/>
                </a:ln>
                <a:solidFill>
                  <a:schemeClr val="tx1"/>
                </a:solidFill>
                <a:effectLst/>
                <a:latin typeface="Arial" panose="020B0604020202020204" pitchFamily="34" charset="0"/>
              </a:rPr>
            </a:br>
            <a:endParaRPr lang="en-DK" dirty="0"/>
          </a:p>
        </p:txBody>
      </p:sp>
      <p:sp>
        <p:nvSpPr>
          <p:cNvPr id="3" name="Content Placeholder 2">
            <a:extLst>
              <a:ext uri="{FF2B5EF4-FFF2-40B4-BE49-F238E27FC236}">
                <a16:creationId xmlns:a16="http://schemas.microsoft.com/office/drawing/2014/main" id="{8F87182B-A1E8-E99D-AC64-40B94A9FF743}"/>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3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Restricting Remote Access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ACLs can restrict Telnet/SSH access to trusted IP addresses.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5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access-list 15 permit 192.168.1.10 0.0.0.0 </a:t>
            </a:r>
            <a:endParaRPr kumimoji="0" lang="en-US" altLang="en-DK" sz="25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5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line </a:t>
            </a:r>
            <a:r>
              <a:rPr kumimoji="0" lang="en-DK" altLang="en-DK" sz="2500" b="0" i="0" u="none" strike="noStrike" cap="none" normalizeH="0" baseline="0" dirty="0" err="1">
                <a:ln>
                  <a:noFill/>
                </a:ln>
                <a:solidFill>
                  <a:srgbClr val="FF0000"/>
                </a:solidFill>
                <a:effectLst/>
                <a:latin typeface="Courier New" panose="02070309020205020404" pitchFamily="49" charset="0"/>
                <a:cs typeface="Courier New" panose="02070309020205020404" pitchFamily="49" charset="0"/>
              </a:rPr>
              <a:t>vty</a:t>
            </a:r>
            <a:r>
              <a:rPr kumimoji="0" lang="en-DK" altLang="en-DK" sz="25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rPr>
              <a:t> 0 4 access-class 15 in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Only 192.168.1.10 is allowed remote access.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3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DK" sz="3300" dirty="0">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0D14B5B5-2555-8AB3-AEC9-C028ED434917}"/>
              </a:ext>
            </a:extLst>
          </p:cNvPr>
          <p:cNvSpPr>
            <a:spLocks noChangeArrowheads="1"/>
          </p:cNvSpPr>
          <p:nvPr/>
        </p:nvSpPr>
        <p:spPr bwMode="auto">
          <a:xfrm>
            <a:off x="0" y="473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K"/>
          </a:p>
        </p:txBody>
      </p:sp>
    </p:spTree>
    <p:extLst>
      <p:ext uri="{BB962C8B-B14F-4D97-AF65-F5344CB8AC3E}">
        <p14:creationId xmlns:p14="http://schemas.microsoft.com/office/powerpoint/2010/main" val="190028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82B4FC-D097-6CEE-E29D-6360CCD2AD5B}"/>
              </a:ext>
            </a:extLst>
          </p:cNvPr>
          <p:cNvPicPr>
            <a:picLocks noChangeAspect="1"/>
          </p:cNvPicPr>
          <p:nvPr/>
        </p:nvPicPr>
        <p:blipFill>
          <a:blip r:embed="rId2"/>
          <a:stretch>
            <a:fillRect/>
          </a:stretch>
        </p:blipFill>
        <p:spPr>
          <a:xfrm>
            <a:off x="6614160" y="615212"/>
            <a:ext cx="5415227" cy="5575036"/>
          </a:xfrm>
          <a:prstGeom prst="rect">
            <a:avLst/>
          </a:prstGeom>
        </p:spPr>
      </p:pic>
      <p:sp>
        <p:nvSpPr>
          <p:cNvPr id="2" name="Title 1">
            <a:extLst>
              <a:ext uri="{FF2B5EF4-FFF2-40B4-BE49-F238E27FC236}">
                <a16:creationId xmlns:a16="http://schemas.microsoft.com/office/drawing/2014/main" id="{9D219B20-DD2B-01C3-538F-C92A77D3D84E}"/>
              </a:ext>
            </a:extLst>
          </p:cNvPr>
          <p:cNvSpPr>
            <a:spLocks noGrp="1"/>
          </p:cNvSpPr>
          <p:nvPr>
            <p:ph type="title"/>
          </p:nvPr>
        </p:nvSpPr>
        <p:spPr/>
        <p:txBody>
          <a:bodyPr/>
          <a:lstStyle/>
          <a:p>
            <a:r>
              <a:rPr kumimoji="0" lang="en-DK" altLang="en-DK" sz="4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Key Functions of ACLs:</a:t>
            </a:r>
            <a:endParaRPr lang="en-DK" dirty="0"/>
          </a:p>
        </p:txBody>
      </p:sp>
      <p:sp>
        <p:nvSpPr>
          <p:cNvPr id="3" name="Content Placeholder 2">
            <a:extLst>
              <a:ext uri="{FF2B5EF4-FFF2-40B4-BE49-F238E27FC236}">
                <a16:creationId xmlns:a16="http://schemas.microsoft.com/office/drawing/2014/main" id="{FFA5387B-A33F-7C5D-BA1B-203C113386F1}"/>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DK" altLang="en-D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Limit Network Traffic</a:t>
            </a:r>
            <a:b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Control Traffic Flow </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Enhance Security </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Filter Traffic by Type</a:t>
            </a:r>
            <a:b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Screen Network Access</a:t>
            </a:r>
            <a:endParaRPr kumimoji="0" lang="en-US"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K" altLang="en-D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By Default:</a:t>
            </a:r>
            <a:endParaRPr kumimoji="0" lang="en-DK" altLang="en-D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router does not filter traffic unless an ACL is explicitly configured.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ACLs evaluate every packet before forwarding, ensuring priority-based traffic control</a:t>
            </a:r>
            <a:r>
              <a:rPr kumimoji="0" lang="en-DK" altLang="en-D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32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2133-0E6E-7D57-A4F5-9771F16B33E5}"/>
              </a:ext>
            </a:extLst>
          </p:cNvPr>
          <p:cNvSpPr>
            <a:spLocks noGrp="1"/>
          </p:cNvSpPr>
          <p:nvPr>
            <p:ph type="title"/>
          </p:nvPr>
        </p:nvSpPr>
        <p:spPr/>
        <p:txBody>
          <a:bodyPr/>
          <a:lstStyle/>
          <a:p>
            <a:r>
              <a:rPr lang="en-US" b="1" i="0" dirty="0">
                <a:solidFill>
                  <a:srgbClr val="444444"/>
                </a:solidFill>
                <a:effectLst/>
                <a:latin typeface="Ubuntu" panose="020B0504030602030204" pitchFamily="34" charset="0"/>
              </a:rPr>
              <a:t>A</a:t>
            </a:r>
            <a:r>
              <a:rPr lang="en-GB" b="1" i="0" dirty="0">
                <a:solidFill>
                  <a:srgbClr val="444444"/>
                </a:solidFill>
                <a:effectLst/>
                <a:latin typeface="Ubuntu" panose="020B0504030602030204" pitchFamily="34" charset="0"/>
              </a:rPr>
              <a:t>CL configuration guidelines</a:t>
            </a:r>
            <a:endParaRPr lang="en-DK" dirty="0"/>
          </a:p>
        </p:txBody>
      </p:sp>
      <p:sp>
        <p:nvSpPr>
          <p:cNvPr id="3" name="Content Placeholder 2">
            <a:extLst>
              <a:ext uri="{FF2B5EF4-FFF2-40B4-BE49-F238E27FC236}">
                <a16:creationId xmlns:a16="http://schemas.microsoft.com/office/drawing/2014/main" id="{337D8899-2C2D-3E47-ED35-8EE27EFC4A23}"/>
              </a:ext>
            </a:extLst>
          </p:cNvPr>
          <p:cNvSpPr>
            <a:spLocks noGrp="1"/>
          </p:cNvSpPr>
          <p:nvPr>
            <p:ph idx="1"/>
          </p:nvPr>
        </p:nvSpPr>
        <p:spPr/>
        <p:txBody>
          <a:bodyPr>
            <a:noAutofit/>
          </a:bodyPr>
          <a:lstStyle/>
          <a:p>
            <a:pPr fontAlgn="base">
              <a:spcAft>
                <a:spcPts val="1800"/>
              </a:spcAft>
            </a:pPr>
            <a:r>
              <a:rPr lang="en-GB" sz="2500" b="0" i="0" dirty="0">
                <a:effectLst/>
                <a:latin typeface="Times New Roman" panose="02020603050405020304" pitchFamily="18" charset="0"/>
                <a:cs typeface="Times New Roman" panose="02020603050405020304" pitchFamily="18" charset="0"/>
              </a:rPr>
              <a:t>ACLs should be ideally configured on the routers that act as firewalls in your network.</a:t>
            </a:r>
          </a:p>
          <a:p>
            <a:pPr algn="l" fontAlgn="base">
              <a:spcAft>
                <a:spcPts val="1800"/>
              </a:spcAft>
              <a:buFont typeface="Arial" panose="020B0604020202020204" pitchFamily="34" charset="0"/>
              <a:buChar char="•"/>
            </a:pPr>
            <a:r>
              <a:rPr lang="en-GB" sz="2500" b="0" i="0" dirty="0">
                <a:effectLst/>
                <a:latin typeface="Times New Roman" panose="02020603050405020304" pitchFamily="18" charset="0"/>
                <a:cs typeface="Times New Roman" panose="02020603050405020304" pitchFamily="18" charset="0"/>
              </a:rPr>
              <a:t>ACLs should be configured on the routers in your network to control access to sensitive information in a particular subnet</a:t>
            </a:r>
          </a:p>
          <a:p>
            <a:pPr algn="l" fontAlgn="base">
              <a:spcAft>
                <a:spcPts val="1800"/>
              </a:spcAft>
              <a:buFont typeface="Arial" panose="020B0604020202020204" pitchFamily="34" charset="0"/>
              <a:buChar char="•"/>
            </a:pPr>
            <a:r>
              <a:rPr lang="en-GB" sz="2500" b="0" i="0" dirty="0">
                <a:effectLst/>
                <a:latin typeface="Times New Roman" panose="02020603050405020304" pitchFamily="18" charset="0"/>
                <a:cs typeface="Times New Roman" panose="02020603050405020304" pitchFamily="18" charset="0"/>
              </a:rPr>
              <a:t>ACLs should be configured on the edge of your network, for example, to separate traffic from the Headquarters to other branches.</a:t>
            </a:r>
          </a:p>
          <a:p>
            <a:pPr algn="l" fontAlgn="base">
              <a:spcAft>
                <a:spcPts val="1800"/>
              </a:spcAft>
              <a:buFont typeface="Arial" panose="020B0604020202020204" pitchFamily="34" charset="0"/>
              <a:buChar char="•"/>
            </a:pPr>
            <a:r>
              <a:rPr lang="en-GB" sz="2500" b="0" i="0" dirty="0">
                <a:effectLst/>
                <a:latin typeface="Times New Roman" panose="02020603050405020304" pitchFamily="18" charset="0"/>
                <a:cs typeface="Times New Roman" panose="02020603050405020304" pitchFamily="18" charset="0"/>
              </a:rPr>
              <a:t>ACLs should be configured to control traffic from the various protocols that you may have configured in your network. </a:t>
            </a:r>
            <a:endParaRPr lang="en-DK"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8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F1D3-52FE-E694-86EB-D0ADC8112F17}"/>
              </a:ext>
            </a:extLst>
          </p:cNvPr>
          <p:cNvSpPr>
            <a:spLocks noGrp="1"/>
          </p:cNvSpPr>
          <p:nvPr>
            <p:ph type="title"/>
          </p:nvPr>
        </p:nvSpPr>
        <p:spPr/>
        <p:txBody>
          <a:bodyPr/>
          <a:lstStyle/>
          <a:p>
            <a:r>
              <a:rPr lang="en-GB" b="1" i="0" dirty="0">
                <a:solidFill>
                  <a:srgbClr val="444444"/>
                </a:solidFill>
                <a:effectLst/>
                <a:latin typeface="Ubuntu" panose="020B0504030602030204" pitchFamily="34" charset="0"/>
              </a:rPr>
              <a:t>The three rules of configuring ACLs</a:t>
            </a:r>
            <a:endParaRPr lang="en-DK" dirty="0"/>
          </a:p>
        </p:txBody>
      </p:sp>
      <p:sp>
        <p:nvSpPr>
          <p:cNvPr id="3" name="Content Placeholder 2">
            <a:extLst>
              <a:ext uri="{FF2B5EF4-FFF2-40B4-BE49-F238E27FC236}">
                <a16:creationId xmlns:a16="http://schemas.microsoft.com/office/drawing/2014/main" id="{4DB8CDE4-A159-E811-AE0F-0D4719409227}"/>
              </a:ext>
            </a:extLst>
          </p:cNvPr>
          <p:cNvSpPr>
            <a:spLocks noGrp="1"/>
          </p:cNvSpPr>
          <p:nvPr>
            <p:ph idx="1"/>
          </p:nvPr>
        </p:nvSpPr>
        <p:spPr/>
        <p:txBody>
          <a:bodyPr>
            <a:noAutofit/>
          </a:bodyPr>
          <a:lstStyle/>
          <a:p>
            <a:pPr algn="l" fontAlgn="base">
              <a:spcBef>
                <a:spcPts val="1800"/>
              </a:spcBef>
              <a:spcAft>
                <a:spcPts val="1800"/>
              </a:spcAft>
              <a:buNone/>
            </a:pPr>
            <a:r>
              <a:rPr lang="en-GB" sz="2500" b="0" i="0" dirty="0">
                <a:effectLst/>
                <a:latin typeface="Times New Roman" panose="02020603050405020304" pitchFamily="18" charset="0"/>
                <a:cs typeface="Times New Roman" panose="02020603050405020304" pitchFamily="18" charset="0"/>
              </a:rPr>
              <a:t>These rules determine how traffic on a network will flow and therefore they should not be ignored.</a:t>
            </a:r>
          </a:p>
          <a:p>
            <a:pPr algn="l" fontAlgn="base">
              <a:spcAft>
                <a:spcPts val="1800"/>
              </a:spcAft>
              <a:buFont typeface="Arial" panose="020B0604020202020204" pitchFamily="34" charset="0"/>
              <a:buChar char="•"/>
            </a:pPr>
            <a:r>
              <a:rPr lang="en-GB" sz="2500" b="1" i="0" dirty="0">
                <a:effectLst/>
                <a:latin typeface="Times New Roman" panose="02020603050405020304" pitchFamily="18" charset="0"/>
                <a:cs typeface="Times New Roman" panose="02020603050405020304" pitchFamily="18" charset="0"/>
              </a:rPr>
              <a:t>1 ACL per protocol –</a:t>
            </a:r>
            <a:r>
              <a:rPr lang="en-GB" sz="2500" b="0" i="0" dirty="0">
                <a:effectLst/>
                <a:latin typeface="Times New Roman" panose="02020603050405020304" pitchFamily="18" charset="0"/>
                <a:cs typeface="Times New Roman" panose="02020603050405020304" pitchFamily="18" charset="0"/>
              </a:rPr>
              <a:t> this is to control each of the protocols that you may have configured on your router.</a:t>
            </a:r>
          </a:p>
          <a:p>
            <a:pPr algn="l" fontAlgn="base">
              <a:spcAft>
                <a:spcPts val="1800"/>
              </a:spcAft>
              <a:buFont typeface="Arial" panose="020B0604020202020204" pitchFamily="34" charset="0"/>
              <a:buChar char="•"/>
            </a:pPr>
            <a:r>
              <a:rPr lang="en-GB" sz="2500" b="1" i="0" dirty="0">
                <a:effectLst/>
                <a:latin typeface="Times New Roman" panose="02020603050405020304" pitchFamily="18" charset="0"/>
                <a:cs typeface="Times New Roman" panose="02020603050405020304" pitchFamily="18" charset="0"/>
              </a:rPr>
              <a:t>1 ACL per direction </a:t>
            </a:r>
            <a:r>
              <a:rPr lang="en-GB" sz="2500" b="0" i="0" dirty="0">
                <a:effectLst/>
                <a:latin typeface="Times New Roman" panose="02020603050405020304" pitchFamily="18" charset="0"/>
                <a:cs typeface="Times New Roman" panose="02020603050405020304" pitchFamily="18" charset="0"/>
              </a:rPr>
              <a:t>– there are two directions in this case; inbound traffic is the traffic that is coming into the router whilst outbound traffic is traffic that is leaving the router.</a:t>
            </a:r>
          </a:p>
          <a:p>
            <a:pPr algn="l" fontAlgn="base">
              <a:spcAft>
                <a:spcPts val="1800"/>
              </a:spcAft>
              <a:buFont typeface="Arial" panose="020B0604020202020204" pitchFamily="34" charset="0"/>
              <a:buChar char="•"/>
            </a:pPr>
            <a:r>
              <a:rPr lang="en-GB" sz="2500" b="1" i="0" dirty="0">
                <a:effectLst/>
                <a:latin typeface="Times New Roman" panose="02020603050405020304" pitchFamily="18" charset="0"/>
                <a:cs typeface="Times New Roman" panose="02020603050405020304" pitchFamily="18" charset="0"/>
              </a:rPr>
              <a:t>1 ACL per interface</a:t>
            </a:r>
            <a:r>
              <a:rPr lang="en-GB" sz="2500" b="0" i="0" dirty="0">
                <a:effectLst/>
                <a:latin typeface="Times New Roman" panose="02020603050405020304" pitchFamily="18" charset="0"/>
                <a:cs typeface="Times New Roman" panose="02020603050405020304" pitchFamily="18" charset="0"/>
              </a:rPr>
              <a:t> – this is meant to control traffic from leaving the router through a specified interface.</a:t>
            </a:r>
          </a:p>
          <a:p>
            <a:endParaRPr lang="en-DK"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2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938747-E80B-C6E1-F954-83C2EB0D3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238250"/>
            <a:ext cx="5943600" cy="5406390"/>
          </a:xfrm>
          <a:prstGeom prst="rect">
            <a:avLst/>
          </a:prstGeom>
        </p:spPr>
      </p:pic>
      <p:sp>
        <p:nvSpPr>
          <p:cNvPr id="2" name="Title 1">
            <a:extLst>
              <a:ext uri="{FF2B5EF4-FFF2-40B4-BE49-F238E27FC236}">
                <a16:creationId xmlns:a16="http://schemas.microsoft.com/office/drawing/2014/main" id="{1DA745CD-8E84-A3F3-CEC1-155452391DD9}"/>
              </a:ext>
            </a:extLst>
          </p:cNvPr>
          <p:cNvSpPr>
            <a:spLocks noGrp="1"/>
          </p:cNvSpPr>
          <p:nvPr>
            <p:ph type="title"/>
          </p:nvPr>
        </p:nvSpPr>
        <p:spPr/>
        <p:txBody>
          <a:bodyPr/>
          <a:lstStyle/>
          <a:p>
            <a:r>
              <a:rPr lang="en-GB" dirty="0">
                <a:solidFill>
                  <a:srgbClr val="444444"/>
                </a:solidFill>
                <a:latin typeface="Times New Roman" panose="02020603050405020304" pitchFamily="18" charset="0"/>
                <a:cs typeface="Times New Roman" panose="02020603050405020304" pitchFamily="18" charset="0"/>
              </a:rPr>
              <a:t>D</a:t>
            </a:r>
            <a:r>
              <a:rPr lang="en-GB" b="0" i="0" dirty="0">
                <a:solidFill>
                  <a:srgbClr val="444444"/>
                </a:solidFill>
                <a:effectLst/>
                <a:latin typeface="Times New Roman" panose="02020603050405020304" pitchFamily="18" charset="0"/>
                <a:cs typeface="Times New Roman" panose="02020603050405020304" pitchFamily="18" charset="0"/>
              </a:rPr>
              <a:t>irections in which ACLs can be configured.</a:t>
            </a: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FE2D01-D4F6-2B71-32E8-0F75BEBF7C45}"/>
              </a:ext>
            </a:extLst>
          </p:cNvPr>
          <p:cNvSpPr>
            <a:spLocks noGrp="1"/>
          </p:cNvSpPr>
          <p:nvPr>
            <p:ph idx="1"/>
          </p:nvPr>
        </p:nvSpPr>
        <p:spPr/>
        <p:txBody>
          <a:bodyPr numCol="2"/>
          <a:lstStyle/>
          <a:p>
            <a:pPr marL="514350" indent="-514350" algn="just">
              <a:buAutoNum type="arabicPeriod"/>
            </a:pPr>
            <a:r>
              <a:rPr lang="en-GB" b="1" i="0" dirty="0">
                <a:effectLst/>
                <a:latin typeface="Times New Roman" panose="02020603050405020304" pitchFamily="18" charset="0"/>
                <a:cs typeface="Times New Roman" panose="02020603050405020304" pitchFamily="18" charset="0"/>
              </a:rPr>
              <a:t>Inbound ACLs-</a:t>
            </a:r>
            <a:r>
              <a:rPr lang="en-GB" b="0" i="0" dirty="0">
                <a:effectLst/>
                <a:latin typeface="Times New Roman" panose="02020603050405020304" pitchFamily="18" charset="0"/>
                <a:cs typeface="Times New Roman" panose="02020603050405020304" pitchFamily="18" charset="0"/>
              </a:rPr>
              <a:t> </a:t>
            </a:r>
          </a:p>
          <a:p>
            <a:pPr marL="971550" lvl="1" indent="-514350" algn="just">
              <a:buFont typeface="+mj-lt"/>
              <a:buAutoNum type="alphaLcPeriod"/>
            </a:pPr>
            <a:r>
              <a:rPr lang="en-GB" b="0" i="0" dirty="0">
                <a:effectLst/>
                <a:latin typeface="Times New Roman" panose="02020603050405020304" pitchFamily="18" charset="0"/>
                <a:cs typeface="Times New Roman" panose="02020603050405020304" pitchFamily="18" charset="0"/>
              </a:rPr>
              <a:t>the router checks the traffic that it receives from an interface against the configured ACLs before it can determine whether to route the traffic or not.</a:t>
            </a:r>
          </a:p>
          <a:p>
            <a:pPr marL="971550" lvl="1" indent="-514350" algn="just">
              <a:buAutoNum type="alphaLcPeriod"/>
            </a:pPr>
            <a:r>
              <a:rPr lang="en-GB" b="0" i="0" dirty="0">
                <a:effectLst/>
                <a:latin typeface="Times New Roman" panose="02020603050405020304" pitchFamily="18" charset="0"/>
                <a:cs typeface="Times New Roman" panose="02020603050405020304" pitchFamily="18" charset="0"/>
              </a:rPr>
              <a:t>This type of ACL is important since the router does not waste CPU cycles by processing packets that would eventually be dropped.</a:t>
            </a:r>
          </a:p>
          <a:p>
            <a:pPr marL="971550" lvl="1" indent="-514350" algn="just">
              <a:buAutoNum type="alphaLcPeriod"/>
            </a:pPr>
            <a:r>
              <a:rPr kumimoji="0" lang="en-DK" altLang="en-DK" sz="2400" i="0" u="none" strike="noStrike" cap="none" normalizeH="0" baseline="0" dirty="0">
                <a:ln>
                  <a:noFill/>
                </a:ln>
                <a:effectLst/>
                <a:latin typeface="Times New Roman" panose="02020603050405020304" pitchFamily="18" charset="0"/>
                <a:cs typeface="Times New Roman" panose="02020603050405020304" pitchFamily="18" charset="0"/>
              </a:rPr>
              <a:t>Filters packets before routing lookups (saves processing time). </a:t>
            </a:r>
            <a:endParaRPr lang="en-US" altLang="en-DK" sz="2400" dirty="0">
              <a:latin typeface="Times New Roman" panose="02020603050405020304" pitchFamily="18" charset="0"/>
              <a:cs typeface="Times New Roman" panose="02020603050405020304" pitchFamily="18" charset="0"/>
            </a:endParaRPr>
          </a:p>
          <a:p>
            <a:pPr marL="971550" lvl="1" indent="-514350" algn="just">
              <a:buAutoNum type="alphaLcPeriod"/>
            </a:pPr>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5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3A9D-A40D-F2D5-0E2F-BC7361780D7F}"/>
              </a:ext>
            </a:extLst>
          </p:cNvPr>
          <p:cNvSpPr>
            <a:spLocks noGrp="1"/>
          </p:cNvSpPr>
          <p:nvPr>
            <p:ph type="title"/>
          </p:nvPr>
        </p:nvSpPr>
        <p:spPr>
          <a:xfrm>
            <a:off x="838200" y="65087"/>
            <a:ext cx="10515600" cy="1325563"/>
          </a:xfrm>
        </p:spPr>
        <p:txBody>
          <a:bodyPr/>
          <a:lstStyle/>
          <a:p>
            <a:r>
              <a:rPr lang="en-GB" dirty="0">
                <a:solidFill>
                  <a:srgbClr val="444444"/>
                </a:solidFill>
                <a:latin typeface="Times New Roman" panose="02020603050405020304" pitchFamily="18" charset="0"/>
                <a:cs typeface="Times New Roman" panose="02020603050405020304" pitchFamily="18" charset="0"/>
              </a:rPr>
              <a:t>D</a:t>
            </a:r>
            <a:r>
              <a:rPr lang="en-GB" b="0" i="0" dirty="0">
                <a:solidFill>
                  <a:srgbClr val="444444"/>
                </a:solidFill>
                <a:effectLst/>
                <a:latin typeface="Times New Roman" panose="02020603050405020304" pitchFamily="18" charset="0"/>
                <a:cs typeface="Times New Roman" panose="02020603050405020304" pitchFamily="18" charset="0"/>
              </a:rPr>
              <a:t>irections in which ACLs can be configured.</a:t>
            </a:r>
            <a:endParaRPr lang="en-DK" dirty="0"/>
          </a:p>
        </p:txBody>
      </p:sp>
      <p:sp>
        <p:nvSpPr>
          <p:cNvPr id="3" name="Content Placeholder 2">
            <a:extLst>
              <a:ext uri="{FF2B5EF4-FFF2-40B4-BE49-F238E27FC236}">
                <a16:creationId xmlns:a16="http://schemas.microsoft.com/office/drawing/2014/main" id="{4FF3C220-558A-329B-FFB2-9E1C9A327247}"/>
              </a:ext>
            </a:extLst>
          </p:cNvPr>
          <p:cNvSpPr>
            <a:spLocks noGrp="1"/>
          </p:cNvSpPr>
          <p:nvPr>
            <p:ph idx="1"/>
          </p:nvPr>
        </p:nvSpPr>
        <p:spPr>
          <a:xfrm>
            <a:off x="838200" y="1390650"/>
            <a:ext cx="10515600" cy="5680709"/>
          </a:xfrm>
        </p:spPr>
        <p:txBody>
          <a:bodyPr numCol="2">
            <a:noAutofit/>
          </a:bodyPr>
          <a:lstStyle/>
          <a:p>
            <a:pPr marL="0" indent="0" algn="just">
              <a:buNone/>
            </a:pPr>
            <a:r>
              <a:rPr lang="en-GB" sz="1900" b="1" i="0" dirty="0">
                <a:solidFill>
                  <a:srgbClr val="444444"/>
                </a:solidFill>
                <a:effectLst/>
                <a:latin typeface="Times New Roman" panose="02020603050405020304" pitchFamily="18" charset="0"/>
                <a:cs typeface="Times New Roman" panose="02020603050405020304" pitchFamily="18" charset="0"/>
              </a:rPr>
              <a:t>2. Outbound ACLs</a:t>
            </a:r>
          </a:p>
          <a:p>
            <a:pPr marL="971550" lvl="1" indent="-514350" algn="just">
              <a:buFont typeface="+mj-lt"/>
              <a:buAutoNum type="alphaLcPeriod"/>
            </a:pPr>
            <a:r>
              <a:rPr lang="en-GB" sz="1900" b="0" i="0" dirty="0">
                <a:solidFill>
                  <a:srgbClr val="444444"/>
                </a:solidFill>
                <a:effectLst/>
                <a:latin typeface="Times New Roman" panose="02020603050405020304" pitchFamily="18" charset="0"/>
                <a:cs typeface="Times New Roman" panose="02020603050405020304" pitchFamily="18" charset="0"/>
              </a:rPr>
              <a:t>the packets are usually processed and forwarded to the outward ACL for filtering. </a:t>
            </a:r>
          </a:p>
          <a:p>
            <a:pPr marL="971550" lvl="1" indent="-514350" algn="just">
              <a:buFont typeface="+mj-lt"/>
              <a:buAutoNum type="alphaLcPeriod"/>
            </a:pPr>
            <a:r>
              <a:rPr lang="en-GB" sz="1900" b="0" i="0" dirty="0">
                <a:solidFill>
                  <a:srgbClr val="444444"/>
                </a:solidFill>
                <a:effectLst/>
                <a:latin typeface="Times New Roman" panose="02020603050405020304" pitchFamily="18" charset="0"/>
                <a:cs typeface="Times New Roman" panose="02020603050405020304" pitchFamily="18" charset="0"/>
              </a:rPr>
              <a:t>In this ACL, the router first checks in its routing table to see if the packet has a destination, if the destination is not in the routing table the packet is dropped. </a:t>
            </a:r>
          </a:p>
          <a:p>
            <a:pPr marL="971550" lvl="1" indent="-514350" algn="just">
              <a:buFont typeface="+mj-lt"/>
              <a:buAutoNum type="alphaLcPeriod"/>
            </a:pPr>
            <a:r>
              <a:rPr lang="en-GB" sz="1900" b="0" i="0" dirty="0">
                <a:solidFill>
                  <a:srgbClr val="444444"/>
                </a:solidFill>
                <a:effectLst/>
                <a:latin typeface="Times New Roman" panose="02020603050405020304" pitchFamily="18" charset="0"/>
                <a:cs typeface="Times New Roman" panose="02020603050405020304" pitchFamily="18" charset="0"/>
              </a:rPr>
              <a:t>The second thing the router inspects is whether the outbound interface has an ACL, if the interface does not have an ACL for the packet, it is forwarded. </a:t>
            </a:r>
          </a:p>
          <a:p>
            <a:pPr marL="971550" lvl="1" indent="-514350" algn="just">
              <a:buFont typeface="+mj-lt"/>
              <a:buAutoNum type="alphaLcPeriod"/>
            </a:pPr>
            <a:r>
              <a:rPr lang="en-GB" sz="1900" b="0" i="0" dirty="0">
                <a:solidFill>
                  <a:srgbClr val="444444"/>
                </a:solidFill>
                <a:effectLst/>
                <a:latin typeface="Times New Roman" panose="02020603050405020304" pitchFamily="18" charset="0"/>
                <a:cs typeface="Times New Roman" panose="02020603050405020304" pitchFamily="18" charset="0"/>
              </a:rPr>
              <a:t>Finally, for packets that have an ACL that is bound to the outbound interface, they are inspected by the ACL group statements to see if they match any criteria. </a:t>
            </a:r>
          </a:p>
          <a:p>
            <a:pPr marL="971550" lvl="1" indent="-514350" algn="just">
              <a:buFont typeface="+mj-lt"/>
              <a:buAutoNum type="alphaLcPeriod"/>
            </a:pPr>
            <a:r>
              <a:rPr lang="en-GB" sz="1900" b="0" i="0" dirty="0">
                <a:solidFill>
                  <a:srgbClr val="444444"/>
                </a:solidFill>
                <a:effectLst/>
                <a:latin typeface="Times New Roman" panose="02020603050405020304" pitchFamily="18" charset="0"/>
                <a:cs typeface="Times New Roman" panose="02020603050405020304" pitchFamily="18" charset="0"/>
              </a:rPr>
              <a:t>If they match any criteria, the router decides whether to forward or drop the packet. If they do not match any criteria and the ACL does not permit them, they are dropped.</a:t>
            </a:r>
            <a:endParaRPr lang="en-DK" sz="19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CF47B83-D5D8-87D8-401A-0107AB48A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0" y="1390650"/>
            <a:ext cx="5212080" cy="5467350"/>
          </a:xfrm>
          <a:prstGeom prst="rect">
            <a:avLst/>
          </a:prstGeom>
        </p:spPr>
      </p:pic>
    </p:spTree>
    <p:extLst>
      <p:ext uri="{BB962C8B-B14F-4D97-AF65-F5344CB8AC3E}">
        <p14:creationId xmlns:p14="http://schemas.microsoft.com/office/powerpoint/2010/main" val="153772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DA2C6-A27B-7A37-37FB-DD6A7161965C}"/>
              </a:ext>
            </a:extLst>
          </p:cNvPr>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Guidelines for ACL </a:t>
            </a:r>
            <a:r>
              <a:rPr lang="en-GB" b="1" i="1" dirty="0">
                <a:latin typeface="Times New Roman" panose="02020603050405020304" pitchFamily="18" charset="0"/>
                <a:cs typeface="Times New Roman" panose="02020603050405020304" pitchFamily="18" charset="0"/>
              </a:rPr>
              <a:t>Placement-Where to Apply ACLs?</a:t>
            </a:r>
            <a:br>
              <a:rPr lang="en-GB"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2F28C98B-57CE-7377-9E1D-9695C4435571}"/>
              </a:ext>
            </a:extLst>
          </p:cNvPr>
          <p:cNvSpPr>
            <a:spLocks noGrp="1"/>
          </p:cNvSpPr>
          <p:nvPr>
            <p:ph idx="1"/>
          </p:nvPr>
        </p:nvSpPr>
        <p:spPr/>
        <p:txBody>
          <a:bodyPr>
            <a:normAutofit/>
          </a:bodyPr>
          <a:lstStyle/>
          <a:p>
            <a:pPr>
              <a:lnSpc>
                <a:spcPct val="150000"/>
              </a:lnSpc>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Inbound ACLs</a:t>
            </a:r>
            <a:r>
              <a:rPr lang="en-GB" dirty="0">
                <a:latin typeface="Times New Roman" panose="02020603050405020304" pitchFamily="18" charset="0"/>
                <a:cs typeface="Times New Roman" panose="02020603050405020304" pitchFamily="18" charset="0"/>
              </a:rPr>
              <a:t>: Applied close to the source to filter traffic before it consumes bandwidth.</a:t>
            </a:r>
          </a:p>
          <a:p>
            <a:pPr>
              <a:lnSpc>
                <a:spcPct val="150000"/>
              </a:lnSpc>
              <a:buFont typeface="Arial" panose="020B0604020202020204" pitchFamily="34" charset="0"/>
              <a:buChar char="•"/>
            </a:pPr>
            <a:r>
              <a:rPr lang="en-GB" b="1" dirty="0">
                <a:latin typeface="Times New Roman" panose="02020603050405020304" pitchFamily="18" charset="0"/>
                <a:cs typeface="Times New Roman" panose="02020603050405020304" pitchFamily="18" charset="0"/>
              </a:rPr>
              <a:t>Outbound ACLs</a:t>
            </a:r>
            <a:r>
              <a:rPr lang="en-GB" dirty="0">
                <a:latin typeface="Times New Roman" panose="02020603050405020304" pitchFamily="18" charset="0"/>
                <a:cs typeface="Times New Roman" panose="02020603050405020304" pitchFamily="18" charset="0"/>
              </a:rPr>
              <a:t>: Applied close to the destination to control traffic leaving the network.</a:t>
            </a:r>
          </a:p>
          <a:p>
            <a:pPr marL="0" indent="0">
              <a:lnSpc>
                <a:spcPct val="150000"/>
              </a:lnSpc>
              <a:buNone/>
            </a:pPr>
            <a:endParaRPr lang="en-GB" dirty="0">
              <a:latin typeface="Times New Roman" panose="02020603050405020304" pitchFamily="18" charset="0"/>
              <a:cs typeface="Times New Roman" panose="02020603050405020304" pitchFamily="18" charset="0"/>
            </a:endParaRPr>
          </a:p>
          <a:p>
            <a:pPr>
              <a:lnSpc>
                <a:spcPct val="150000"/>
              </a:lnSpc>
            </a:pPr>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8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120E-C1A5-63E8-D95C-A31CE6BB2FE2}"/>
              </a:ext>
            </a:extLst>
          </p:cNvPr>
          <p:cNvSpPr>
            <a:spLocks noGrp="1"/>
          </p:cNvSpPr>
          <p:nvPr>
            <p:ph type="title"/>
          </p:nvPr>
        </p:nvSpPr>
        <p:spPr/>
        <p:txBody>
          <a:bodyPr/>
          <a:lstStyle/>
          <a:p>
            <a:r>
              <a:rPr lang="en-GB" b="1" i="0" dirty="0">
                <a:solidFill>
                  <a:srgbClr val="444444"/>
                </a:solidFill>
                <a:effectLst/>
                <a:latin typeface="Times New Roman" panose="02020603050405020304" pitchFamily="18" charset="0"/>
                <a:cs typeface="Times New Roman" panose="02020603050405020304" pitchFamily="18" charset="0"/>
              </a:rPr>
              <a:t>The implicit deny all statement</a:t>
            </a: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130AED-65F7-701C-6373-DF8F7C4191F1}"/>
              </a:ext>
            </a:extLst>
          </p:cNvPr>
          <p:cNvSpPr>
            <a:spLocks noGrp="1"/>
          </p:cNvSpPr>
          <p:nvPr>
            <p:ph idx="1"/>
          </p:nvPr>
        </p:nvSpPr>
        <p:spPr/>
        <p:txBody>
          <a:bodyPr>
            <a:norm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no permit rule exists, all traffic is blocked.</a:t>
            </a:r>
            <a:endParaRPr lang="en-US" altLang="en-DK" dirty="0">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DK" altLang="en-DK"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Implicit deny is always the last rule, even if not written.</a:t>
            </a:r>
          </a:p>
        </p:txBody>
      </p:sp>
    </p:spTree>
    <p:extLst>
      <p:ext uri="{BB962C8B-B14F-4D97-AF65-F5344CB8AC3E}">
        <p14:creationId xmlns:p14="http://schemas.microsoft.com/office/powerpoint/2010/main" val="3412220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1255</Words>
  <Application>Microsoft Office PowerPoint</Application>
  <PresentationFormat>Widescreen</PresentationFormat>
  <Paragraphs>118</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Courier New</vt:lpstr>
      <vt:lpstr>Times New Roman</vt:lpstr>
      <vt:lpstr>Ubuntu</vt:lpstr>
      <vt:lpstr>Wingdings</vt:lpstr>
      <vt:lpstr>Office Theme</vt:lpstr>
      <vt:lpstr>PowerPoint Presentation</vt:lpstr>
      <vt:lpstr>Access Control Lists (ACLs)</vt:lpstr>
      <vt:lpstr>Key Functions of ACLs:</vt:lpstr>
      <vt:lpstr>ACL configuration guidelines</vt:lpstr>
      <vt:lpstr>The three rules of configuring ACLs</vt:lpstr>
      <vt:lpstr>Directions in which ACLs can be configured.</vt:lpstr>
      <vt:lpstr>Directions in which ACLs can be configured.</vt:lpstr>
      <vt:lpstr>Guidelines for ACL Placement-Where to Apply ACLs? </vt:lpstr>
      <vt:lpstr>The implicit deny all statement</vt:lpstr>
      <vt:lpstr> Types of ACLs  </vt:lpstr>
      <vt:lpstr>Types of Cisco IPv4 ACLs </vt:lpstr>
      <vt:lpstr>Extended ACLs  </vt:lpstr>
      <vt:lpstr>PowerPoint Presentation</vt:lpstr>
      <vt:lpstr>How ACLs Control Network Traffic:</vt:lpstr>
      <vt:lpstr>Common TCP and UDP ports</vt:lpstr>
      <vt:lpstr>How ACLs Use TCP/IP Conversations to Filter Traffic </vt:lpstr>
      <vt:lpstr>How ACLs Process Packets:</vt:lpstr>
      <vt:lpstr>Guidelines for ACL Creation </vt:lpstr>
      <vt:lpstr>Verifying ACLs </vt:lpstr>
      <vt:lpstr>Securing VTY Ports with a Standard IPv4 ACL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hajarah ali</dc:creator>
  <cp:lastModifiedBy>hajarah ali</cp:lastModifiedBy>
  <cp:revision>5</cp:revision>
  <dcterms:created xsi:type="dcterms:W3CDTF">2025-03-06T21:45:17Z</dcterms:created>
  <dcterms:modified xsi:type="dcterms:W3CDTF">2025-03-17T20:36:37Z</dcterms:modified>
</cp:coreProperties>
</file>