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92" r:id="rId3"/>
    <p:sldId id="258" r:id="rId4"/>
    <p:sldId id="259" r:id="rId5"/>
    <p:sldId id="261" r:id="rId6"/>
    <p:sldId id="262" r:id="rId7"/>
    <p:sldId id="287" r:id="rId8"/>
    <p:sldId id="264" r:id="rId9"/>
    <p:sldId id="288" r:id="rId10"/>
    <p:sldId id="274" r:id="rId11"/>
    <p:sldId id="275" r:id="rId12"/>
    <p:sldId id="269" r:id="rId13"/>
    <p:sldId id="289" r:id="rId14"/>
    <p:sldId id="270" r:id="rId15"/>
    <p:sldId id="290" r:id="rId16"/>
    <p:sldId id="271" r:id="rId17"/>
    <p:sldId id="272" r:id="rId18"/>
    <p:sldId id="273" r:id="rId19"/>
    <p:sldId id="291" r:id="rId20"/>
    <p:sldId id="281" r:id="rId21"/>
    <p:sldId id="282" r:id="rId22"/>
    <p:sldId id="283" r:id="rId23"/>
    <p:sldId id="284" r:id="rId24"/>
    <p:sldId id="28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60" d="100"/>
          <a:sy n="60" d="100"/>
        </p:scale>
        <p:origin x="1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0A5AE1-9A7E-437C-B21F-07D854FD95B0}"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38D71EA2-EC56-4E77-8E0E-7B5F8BC23BBA}">
      <dgm:prSet/>
      <dgm:spPr/>
      <dgm:t>
        <a:bodyPr/>
        <a:lstStyle/>
        <a:p>
          <a:r>
            <a:rPr lang="en-US"/>
            <a:t>Design Principles</a:t>
          </a:r>
        </a:p>
      </dgm:t>
    </dgm:pt>
    <dgm:pt modelId="{A8C8B97F-E54D-4828-BB6B-81C8E76420E3}" type="parTrans" cxnId="{C0A0383C-7E5B-4227-8ADA-56718BD9657F}">
      <dgm:prSet/>
      <dgm:spPr/>
      <dgm:t>
        <a:bodyPr/>
        <a:lstStyle/>
        <a:p>
          <a:endParaRPr lang="en-US"/>
        </a:p>
      </dgm:t>
    </dgm:pt>
    <dgm:pt modelId="{9F84DB54-EA4D-4F46-B56A-9F36154C8CD3}" type="sibTrans" cxnId="{C0A0383C-7E5B-4227-8ADA-56718BD9657F}">
      <dgm:prSet/>
      <dgm:spPr/>
      <dgm:t>
        <a:bodyPr/>
        <a:lstStyle/>
        <a:p>
          <a:endParaRPr lang="en-US"/>
        </a:p>
      </dgm:t>
    </dgm:pt>
    <dgm:pt modelId="{7CA32BDE-143F-42EE-9E21-2D264A368297}">
      <dgm:prSet/>
      <dgm:spPr/>
      <dgm:t>
        <a:bodyPr/>
        <a:lstStyle/>
        <a:p>
          <a:r>
            <a:rPr lang="en-US"/>
            <a:t>User input design principles</a:t>
          </a:r>
        </a:p>
      </dgm:t>
    </dgm:pt>
    <dgm:pt modelId="{2F4E9D4F-416D-4C1A-AA1C-CD2FF5723127}" type="parTrans" cxnId="{C241113C-BCB1-4A23-A390-C6E7F7EBA6BF}">
      <dgm:prSet/>
      <dgm:spPr/>
      <dgm:t>
        <a:bodyPr/>
        <a:lstStyle/>
        <a:p>
          <a:endParaRPr lang="en-US"/>
        </a:p>
      </dgm:t>
    </dgm:pt>
    <dgm:pt modelId="{22E381A3-A456-4CCC-BD3B-2C0012915361}" type="sibTrans" cxnId="{C241113C-BCB1-4A23-A390-C6E7F7EBA6BF}">
      <dgm:prSet/>
      <dgm:spPr/>
      <dgm:t>
        <a:bodyPr/>
        <a:lstStyle/>
        <a:p>
          <a:endParaRPr lang="en-US"/>
        </a:p>
      </dgm:t>
    </dgm:pt>
    <dgm:pt modelId="{21180D85-BB9E-48A2-92E5-19ADF707A7D1}">
      <dgm:prSet/>
      <dgm:spPr/>
      <dgm:t>
        <a:bodyPr/>
        <a:lstStyle/>
        <a:p>
          <a:r>
            <a:rPr lang="en-US"/>
            <a:t>Design issues</a:t>
          </a:r>
        </a:p>
      </dgm:t>
    </dgm:pt>
    <dgm:pt modelId="{CE93D270-BB15-41E5-B6A3-95D7178B0C4D}" type="parTrans" cxnId="{5D662672-770D-4A3E-A272-20D76BBD2586}">
      <dgm:prSet/>
      <dgm:spPr/>
      <dgm:t>
        <a:bodyPr/>
        <a:lstStyle/>
        <a:p>
          <a:endParaRPr lang="en-US"/>
        </a:p>
      </dgm:t>
    </dgm:pt>
    <dgm:pt modelId="{2F99B903-469E-48F1-8F11-DAE2351E6E58}" type="sibTrans" cxnId="{5D662672-770D-4A3E-A272-20D76BBD2586}">
      <dgm:prSet/>
      <dgm:spPr/>
      <dgm:t>
        <a:bodyPr/>
        <a:lstStyle/>
        <a:p>
          <a:endParaRPr lang="en-US"/>
        </a:p>
      </dgm:t>
    </dgm:pt>
    <dgm:pt modelId="{19BEF251-01F2-4175-8F24-7450614047EC}">
      <dgm:prSet/>
      <dgm:spPr/>
      <dgm:t>
        <a:bodyPr/>
        <a:lstStyle/>
        <a:p>
          <a:r>
            <a:rPr lang="en-US"/>
            <a:t>Output design concepts and guidelines</a:t>
          </a:r>
        </a:p>
      </dgm:t>
    </dgm:pt>
    <dgm:pt modelId="{32F97E69-3E21-41C3-A83B-11ACFDFAF974}" type="parTrans" cxnId="{437EEB65-C8A5-44FE-B0AF-D8784E7A6013}">
      <dgm:prSet/>
      <dgm:spPr/>
      <dgm:t>
        <a:bodyPr/>
        <a:lstStyle/>
        <a:p>
          <a:endParaRPr lang="en-US"/>
        </a:p>
      </dgm:t>
    </dgm:pt>
    <dgm:pt modelId="{DCEB593E-B9A8-4323-A080-B5B64799CB69}" type="sibTrans" cxnId="{437EEB65-C8A5-44FE-B0AF-D8784E7A6013}">
      <dgm:prSet/>
      <dgm:spPr/>
      <dgm:t>
        <a:bodyPr/>
        <a:lstStyle/>
        <a:p>
          <a:endParaRPr lang="en-US"/>
        </a:p>
      </dgm:t>
    </dgm:pt>
    <dgm:pt modelId="{8422A552-ED61-4CEE-BE97-1F5FA076A584}">
      <dgm:prSet/>
      <dgm:spPr/>
      <dgm:t>
        <a:bodyPr/>
        <a:lstStyle/>
        <a:p>
          <a:r>
            <a:rPr lang="en-US"/>
            <a:t>Human Engineering factors</a:t>
          </a:r>
        </a:p>
      </dgm:t>
    </dgm:pt>
    <dgm:pt modelId="{3C3ABD9C-FF0F-4886-9E63-40DF9B12AA11}" type="parTrans" cxnId="{8488D65C-1896-4E2A-90FA-10AC40A1B073}">
      <dgm:prSet/>
      <dgm:spPr/>
      <dgm:t>
        <a:bodyPr/>
        <a:lstStyle/>
        <a:p>
          <a:endParaRPr lang="en-US"/>
        </a:p>
      </dgm:t>
    </dgm:pt>
    <dgm:pt modelId="{B9C64C13-7858-496E-86C2-022D003AA26F}" type="sibTrans" cxnId="{8488D65C-1896-4E2A-90FA-10AC40A1B073}">
      <dgm:prSet/>
      <dgm:spPr/>
      <dgm:t>
        <a:bodyPr/>
        <a:lstStyle/>
        <a:p>
          <a:endParaRPr lang="en-US"/>
        </a:p>
      </dgm:t>
    </dgm:pt>
    <dgm:pt modelId="{D36194E6-D78B-4926-B087-6D0FADDDB5C9}" type="pres">
      <dgm:prSet presAssocID="{F70A5AE1-9A7E-437C-B21F-07D854FD95B0}" presName="vert0" presStyleCnt="0">
        <dgm:presLayoutVars>
          <dgm:dir/>
          <dgm:animOne val="branch"/>
          <dgm:animLvl val="lvl"/>
        </dgm:presLayoutVars>
      </dgm:prSet>
      <dgm:spPr/>
    </dgm:pt>
    <dgm:pt modelId="{9C7ECFD6-AE7B-4489-B124-CD32134F5F34}" type="pres">
      <dgm:prSet presAssocID="{38D71EA2-EC56-4E77-8E0E-7B5F8BC23BBA}" presName="thickLine" presStyleLbl="alignNode1" presStyleIdx="0" presStyleCnt="5"/>
      <dgm:spPr/>
    </dgm:pt>
    <dgm:pt modelId="{E4482713-66D1-41A1-AEF6-0367AA3EA94C}" type="pres">
      <dgm:prSet presAssocID="{38D71EA2-EC56-4E77-8E0E-7B5F8BC23BBA}" presName="horz1" presStyleCnt="0"/>
      <dgm:spPr/>
    </dgm:pt>
    <dgm:pt modelId="{B1D9E289-B63B-4DD6-8265-F229425BCEC5}" type="pres">
      <dgm:prSet presAssocID="{38D71EA2-EC56-4E77-8E0E-7B5F8BC23BBA}" presName="tx1" presStyleLbl="revTx" presStyleIdx="0" presStyleCnt="5"/>
      <dgm:spPr/>
    </dgm:pt>
    <dgm:pt modelId="{8FE8225C-DE3B-4936-AF83-4AB68921C409}" type="pres">
      <dgm:prSet presAssocID="{38D71EA2-EC56-4E77-8E0E-7B5F8BC23BBA}" presName="vert1" presStyleCnt="0"/>
      <dgm:spPr/>
    </dgm:pt>
    <dgm:pt modelId="{BBF19F71-4553-4C43-9005-155193F35E06}" type="pres">
      <dgm:prSet presAssocID="{7CA32BDE-143F-42EE-9E21-2D264A368297}" presName="thickLine" presStyleLbl="alignNode1" presStyleIdx="1" presStyleCnt="5"/>
      <dgm:spPr/>
    </dgm:pt>
    <dgm:pt modelId="{D5E0DFC3-40E1-4018-8487-96710C1EC42F}" type="pres">
      <dgm:prSet presAssocID="{7CA32BDE-143F-42EE-9E21-2D264A368297}" presName="horz1" presStyleCnt="0"/>
      <dgm:spPr/>
    </dgm:pt>
    <dgm:pt modelId="{12B9876D-AEB7-42ED-9FE5-738ABA39CB83}" type="pres">
      <dgm:prSet presAssocID="{7CA32BDE-143F-42EE-9E21-2D264A368297}" presName="tx1" presStyleLbl="revTx" presStyleIdx="1" presStyleCnt="5"/>
      <dgm:spPr/>
    </dgm:pt>
    <dgm:pt modelId="{A9E573E3-6C59-45E5-8B45-5ADB464C377D}" type="pres">
      <dgm:prSet presAssocID="{7CA32BDE-143F-42EE-9E21-2D264A368297}" presName="vert1" presStyleCnt="0"/>
      <dgm:spPr/>
    </dgm:pt>
    <dgm:pt modelId="{8575AEC3-F6F0-4A4C-88E9-7376E247376B}" type="pres">
      <dgm:prSet presAssocID="{21180D85-BB9E-48A2-92E5-19ADF707A7D1}" presName="thickLine" presStyleLbl="alignNode1" presStyleIdx="2" presStyleCnt="5"/>
      <dgm:spPr/>
    </dgm:pt>
    <dgm:pt modelId="{0DF3A3EA-A3E1-4E6D-B112-2BE1FB4089E1}" type="pres">
      <dgm:prSet presAssocID="{21180D85-BB9E-48A2-92E5-19ADF707A7D1}" presName="horz1" presStyleCnt="0"/>
      <dgm:spPr/>
    </dgm:pt>
    <dgm:pt modelId="{BD429D9A-D770-4CFB-A02E-1C33F6D1BA8F}" type="pres">
      <dgm:prSet presAssocID="{21180D85-BB9E-48A2-92E5-19ADF707A7D1}" presName="tx1" presStyleLbl="revTx" presStyleIdx="2" presStyleCnt="5"/>
      <dgm:spPr/>
    </dgm:pt>
    <dgm:pt modelId="{7AB534EB-2F2D-4A90-BC65-F0B2D1CACDE5}" type="pres">
      <dgm:prSet presAssocID="{21180D85-BB9E-48A2-92E5-19ADF707A7D1}" presName="vert1" presStyleCnt="0"/>
      <dgm:spPr/>
    </dgm:pt>
    <dgm:pt modelId="{4792A0A1-0733-4094-A4F9-026C10C2E0F4}" type="pres">
      <dgm:prSet presAssocID="{19BEF251-01F2-4175-8F24-7450614047EC}" presName="thickLine" presStyleLbl="alignNode1" presStyleIdx="3" presStyleCnt="5"/>
      <dgm:spPr/>
    </dgm:pt>
    <dgm:pt modelId="{30D3E8AC-D42A-4A4E-A4FB-4DD7BF9B9308}" type="pres">
      <dgm:prSet presAssocID="{19BEF251-01F2-4175-8F24-7450614047EC}" presName="horz1" presStyleCnt="0"/>
      <dgm:spPr/>
    </dgm:pt>
    <dgm:pt modelId="{07DEFA66-94CE-43C3-BAD6-6934A983E6E7}" type="pres">
      <dgm:prSet presAssocID="{19BEF251-01F2-4175-8F24-7450614047EC}" presName="tx1" presStyleLbl="revTx" presStyleIdx="3" presStyleCnt="5"/>
      <dgm:spPr/>
    </dgm:pt>
    <dgm:pt modelId="{3B1C550C-EC93-4897-9F68-D5A48FDE57DB}" type="pres">
      <dgm:prSet presAssocID="{19BEF251-01F2-4175-8F24-7450614047EC}" presName="vert1" presStyleCnt="0"/>
      <dgm:spPr/>
    </dgm:pt>
    <dgm:pt modelId="{D8993816-5B98-48B2-86CC-028617F07DE4}" type="pres">
      <dgm:prSet presAssocID="{8422A552-ED61-4CEE-BE97-1F5FA076A584}" presName="thickLine" presStyleLbl="alignNode1" presStyleIdx="4" presStyleCnt="5"/>
      <dgm:spPr/>
    </dgm:pt>
    <dgm:pt modelId="{C45BD7BF-EF5B-4643-BB66-30110AFEAC1E}" type="pres">
      <dgm:prSet presAssocID="{8422A552-ED61-4CEE-BE97-1F5FA076A584}" presName="horz1" presStyleCnt="0"/>
      <dgm:spPr/>
    </dgm:pt>
    <dgm:pt modelId="{15608525-7690-479E-873A-C141C892F2A9}" type="pres">
      <dgm:prSet presAssocID="{8422A552-ED61-4CEE-BE97-1F5FA076A584}" presName="tx1" presStyleLbl="revTx" presStyleIdx="4" presStyleCnt="5"/>
      <dgm:spPr/>
    </dgm:pt>
    <dgm:pt modelId="{AACC8FAA-580E-403F-A79B-1D627F948F54}" type="pres">
      <dgm:prSet presAssocID="{8422A552-ED61-4CEE-BE97-1F5FA076A584}" presName="vert1" presStyleCnt="0"/>
      <dgm:spPr/>
    </dgm:pt>
  </dgm:ptLst>
  <dgm:cxnLst>
    <dgm:cxn modelId="{AE42F620-67A6-4766-965B-AEE4554910F6}" type="presOf" srcId="{38D71EA2-EC56-4E77-8E0E-7B5F8BC23BBA}" destId="{B1D9E289-B63B-4DD6-8265-F229425BCEC5}" srcOrd="0" destOrd="0" presId="urn:microsoft.com/office/officeart/2008/layout/LinedList"/>
    <dgm:cxn modelId="{D3C42426-0EC9-411F-A1EA-7AE55F8860A1}" type="presOf" srcId="{8422A552-ED61-4CEE-BE97-1F5FA076A584}" destId="{15608525-7690-479E-873A-C141C892F2A9}" srcOrd="0" destOrd="0" presId="urn:microsoft.com/office/officeart/2008/layout/LinedList"/>
    <dgm:cxn modelId="{C241113C-BCB1-4A23-A390-C6E7F7EBA6BF}" srcId="{F70A5AE1-9A7E-437C-B21F-07D854FD95B0}" destId="{7CA32BDE-143F-42EE-9E21-2D264A368297}" srcOrd="1" destOrd="0" parTransId="{2F4E9D4F-416D-4C1A-AA1C-CD2FF5723127}" sibTransId="{22E381A3-A456-4CCC-BD3B-2C0012915361}"/>
    <dgm:cxn modelId="{C0A0383C-7E5B-4227-8ADA-56718BD9657F}" srcId="{F70A5AE1-9A7E-437C-B21F-07D854FD95B0}" destId="{38D71EA2-EC56-4E77-8E0E-7B5F8BC23BBA}" srcOrd="0" destOrd="0" parTransId="{A8C8B97F-E54D-4828-BB6B-81C8E76420E3}" sibTransId="{9F84DB54-EA4D-4F46-B56A-9F36154C8CD3}"/>
    <dgm:cxn modelId="{8488D65C-1896-4E2A-90FA-10AC40A1B073}" srcId="{F70A5AE1-9A7E-437C-B21F-07D854FD95B0}" destId="{8422A552-ED61-4CEE-BE97-1F5FA076A584}" srcOrd="4" destOrd="0" parTransId="{3C3ABD9C-FF0F-4886-9E63-40DF9B12AA11}" sibTransId="{B9C64C13-7858-496E-86C2-022D003AA26F}"/>
    <dgm:cxn modelId="{5E486D5D-7AEE-4946-ADEF-11198A17FA2E}" type="presOf" srcId="{19BEF251-01F2-4175-8F24-7450614047EC}" destId="{07DEFA66-94CE-43C3-BAD6-6934A983E6E7}" srcOrd="0" destOrd="0" presId="urn:microsoft.com/office/officeart/2008/layout/LinedList"/>
    <dgm:cxn modelId="{437EEB65-C8A5-44FE-B0AF-D8784E7A6013}" srcId="{F70A5AE1-9A7E-437C-B21F-07D854FD95B0}" destId="{19BEF251-01F2-4175-8F24-7450614047EC}" srcOrd="3" destOrd="0" parTransId="{32F97E69-3E21-41C3-A83B-11ACFDFAF974}" sibTransId="{DCEB593E-B9A8-4323-A080-B5B64799CB69}"/>
    <dgm:cxn modelId="{5D662672-770D-4A3E-A272-20D76BBD2586}" srcId="{F70A5AE1-9A7E-437C-B21F-07D854FD95B0}" destId="{21180D85-BB9E-48A2-92E5-19ADF707A7D1}" srcOrd="2" destOrd="0" parTransId="{CE93D270-BB15-41E5-B6A3-95D7178B0C4D}" sibTransId="{2F99B903-469E-48F1-8F11-DAE2351E6E58}"/>
    <dgm:cxn modelId="{EB4F5884-967A-43A3-98E6-785C2AEE8785}" type="presOf" srcId="{21180D85-BB9E-48A2-92E5-19ADF707A7D1}" destId="{BD429D9A-D770-4CFB-A02E-1C33F6D1BA8F}" srcOrd="0" destOrd="0" presId="urn:microsoft.com/office/officeart/2008/layout/LinedList"/>
    <dgm:cxn modelId="{0A26AFE6-6408-4C22-83A7-6ED521185CF7}" type="presOf" srcId="{7CA32BDE-143F-42EE-9E21-2D264A368297}" destId="{12B9876D-AEB7-42ED-9FE5-738ABA39CB83}" srcOrd="0" destOrd="0" presId="urn:microsoft.com/office/officeart/2008/layout/LinedList"/>
    <dgm:cxn modelId="{97307EF1-E34B-4EC3-824F-3A73D8FA84AF}" type="presOf" srcId="{F70A5AE1-9A7E-437C-B21F-07D854FD95B0}" destId="{D36194E6-D78B-4926-B087-6D0FADDDB5C9}" srcOrd="0" destOrd="0" presId="urn:microsoft.com/office/officeart/2008/layout/LinedList"/>
    <dgm:cxn modelId="{9818238E-C7AB-43E2-8D5F-2F3821FFA204}" type="presParOf" srcId="{D36194E6-D78B-4926-B087-6D0FADDDB5C9}" destId="{9C7ECFD6-AE7B-4489-B124-CD32134F5F34}" srcOrd="0" destOrd="0" presId="urn:microsoft.com/office/officeart/2008/layout/LinedList"/>
    <dgm:cxn modelId="{9CD05D04-2E06-454A-9DA9-9600B6BCB4AB}" type="presParOf" srcId="{D36194E6-D78B-4926-B087-6D0FADDDB5C9}" destId="{E4482713-66D1-41A1-AEF6-0367AA3EA94C}" srcOrd="1" destOrd="0" presId="urn:microsoft.com/office/officeart/2008/layout/LinedList"/>
    <dgm:cxn modelId="{907504B9-2C78-407E-8B3C-CB981A706CF2}" type="presParOf" srcId="{E4482713-66D1-41A1-AEF6-0367AA3EA94C}" destId="{B1D9E289-B63B-4DD6-8265-F229425BCEC5}" srcOrd="0" destOrd="0" presId="urn:microsoft.com/office/officeart/2008/layout/LinedList"/>
    <dgm:cxn modelId="{20AFA886-51B1-40A3-A8AB-A3D252C0055E}" type="presParOf" srcId="{E4482713-66D1-41A1-AEF6-0367AA3EA94C}" destId="{8FE8225C-DE3B-4936-AF83-4AB68921C409}" srcOrd="1" destOrd="0" presId="urn:microsoft.com/office/officeart/2008/layout/LinedList"/>
    <dgm:cxn modelId="{E7189128-43A3-4AD6-B444-966C90B979C2}" type="presParOf" srcId="{D36194E6-D78B-4926-B087-6D0FADDDB5C9}" destId="{BBF19F71-4553-4C43-9005-155193F35E06}" srcOrd="2" destOrd="0" presId="urn:microsoft.com/office/officeart/2008/layout/LinedList"/>
    <dgm:cxn modelId="{AEAE897E-318E-46B3-B378-53B8D560AC2C}" type="presParOf" srcId="{D36194E6-D78B-4926-B087-6D0FADDDB5C9}" destId="{D5E0DFC3-40E1-4018-8487-96710C1EC42F}" srcOrd="3" destOrd="0" presId="urn:microsoft.com/office/officeart/2008/layout/LinedList"/>
    <dgm:cxn modelId="{39106E1D-42A2-4F46-804E-0C5E32D043E0}" type="presParOf" srcId="{D5E0DFC3-40E1-4018-8487-96710C1EC42F}" destId="{12B9876D-AEB7-42ED-9FE5-738ABA39CB83}" srcOrd="0" destOrd="0" presId="urn:microsoft.com/office/officeart/2008/layout/LinedList"/>
    <dgm:cxn modelId="{A69820BB-B305-420D-B779-03DC75A2E3D5}" type="presParOf" srcId="{D5E0DFC3-40E1-4018-8487-96710C1EC42F}" destId="{A9E573E3-6C59-45E5-8B45-5ADB464C377D}" srcOrd="1" destOrd="0" presId="urn:microsoft.com/office/officeart/2008/layout/LinedList"/>
    <dgm:cxn modelId="{9AA1C881-19C9-4CC8-AEAB-E8AE22A8D52C}" type="presParOf" srcId="{D36194E6-D78B-4926-B087-6D0FADDDB5C9}" destId="{8575AEC3-F6F0-4A4C-88E9-7376E247376B}" srcOrd="4" destOrd="0" presId="urn:microsoft.com/office/officeart/2008/layout/LinedList"/>
    <dgm:cxn modelId="{D1C1E2C2-08A9-4738-B389-A953472B1DEC}" type="presParOf" srcId="{D36194E6-D78B-4926-B087-6D0FADDDB5C9}" destId="{0DF3A3EA-A3E1-4E6D-B112-2BE1FB4089E1}" srcOrd="5" destOrd="0" presId="urn:microsoft.com/office/officeart/2008/layout/LinedList"/>
    <dgm:cxn modelId="{C5CF73C2-84B5-4E76-986A-C0FB4447F7BC}" type="presParOf" srcId="{0DF3A3EA-A3E1-4E6D-B112-2BE1FB4089E1}" destId="{BD429D9A-D770-4CFB-A02E-1C33F6D1BA8F}" srcOrd="0" destOrd="0" presId="urn:microsoft.com/office/officeart/2008/layout/LinedList"/>
    <dgm:cxn modelId="{DF961E4A-27B5-423D-9063-1026CCA9DAD4}" type="presParOf" srcId="{0DF3A3EA-A3E1-4E6D-B112-2BE1FB4089E1}" destId="{7AB534EB-2F2D-4A90-BC65-F0B2D1CACDE5}" srcOrd="1" destOrd="0" presId="urn:microsoft.com/office/officeart/2008/layout/LinedList"/>
    <dgm:cxn modelId="{0F054A8A-6561-42E5-A21A-87E872C92775}" type="presParOf" srcId="{D36194E6-D78B-4926-B087-6D0FADDDB5C9}" destId="{4792A0A1-0733-4094-A4F9-026C10C2E0F4}" srcOrd="6" destOrd="0" presId="urn:microsoft.com/office/officeart/2008/layout/LinedList"/>
    <dgm:cxn modelId="{4DCF44A8-0FCE-4D39-A836-51C07903A0BF}" type="presParOf" srcId="{D36194E6-D78B-4926-B087-6D0FADDDB5C9}" destId="{30D3E8AC-D42A-4A4E-A4FB-4DD7BF9B9308}" srcOrd="7" destOrd="0" presId="urn:microsoft.com/office/officeart/2008/layout/LinedList"/>
    <dgm:cxn modelId="{FE8D67E8-4DCB-42F6-A669-BA547D78F293}" type="presParOf" srcId="{30D3E8AC-D42A-4A4E-A4FB-4DD7BF9B9308}" destId="{07DEFA66-94CE-43C3-BAD6-6934A983E6E7}" srcOrd="0" destOrd="0" presId="urn:microsoft.com/office/officeart/2008/layout/LinedList"/>
    <dgm:cxn modelId="{935B1E90-3649-4459-8673-5C32987610CC}" type="presParOf" srcId="{30D3E8AC-D42A-4A4E-A4FB-4DD7BF9B9308}" destId="{3B1C550C-EC93-4897-9F68-D5A48FDE57DB}" srcOrd="1" destOrd="0" presId="urn:microsoft.com/office/officeart/2008/layout/LinedList"/>
    <dgm:cxn modelId="{41901F5E-6A8B-4FAF-9EB9-3121EEE9E55E}" type="presParOf" srcId="{D36194E6-D78B-4926-B087-6D0FADDDB5C9}" destId="{D8993816-5B98-48B2-86CC-028617F07DE4}" srcOrd="8" destOrd="0" presId="urn:microsoft.com/office/officeart/2008/layout/LinedList"/>
    <dgm:cxn modelId="{CD6877F8-C194-4D1C-980A-34BC4FC5DB9F}" type="presParOf" srcId="{D36194E6-D78B-4926-B087-6D0FADDDB5C9}" destId="{C45BD7BF-EF5B-4643-BB66-30110AFEAC1E}" srcOrd="9" destOrd="0" presId="urn:microsoft.com/office/officeart/2008/layout/LinedList"/>
    <dgm:cxn modelId="{F823E733-CA4E-4491-8DF1-82DE6BE01DF5}" type="presParOf" srcId="{C45BD7BF-EF5B-4643-BB66-30110AFEAC1E}" destId="{15608525-7690-479E-873A-C141C892F2A9}" srcOrd="0" destOrd="0" presId="urn:microsoft.com/office/officeart/2008/layout/LinedList"/>
    <dgm:cxn modelId="{89D912BA-9180-45B4-BCC6-9CBA76F8B7ED}" type="presParOf" srcId="{C45BD7BF-EF5B-4643-BB66-30110AFEAC1E}" destId="{AACC8FAA-580E-403F-A79B-1D627F948F5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B92382-DFA0-489C-AF9E-8E97F418B80F}"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67DE39D4-B272-4053-9637-241716D5805B}">
      <dgm:prSet custT="1"/>
      <dgm:spPr/>
      <dgm:t>
        <a:bodyPr/>
        <a:lstStyle/>
        <a:p>
          <a:r>
            <a:rPr lang="en-US" sz="1600" b="1" dirty="0"/>
            <a:t>User familiarity - The interface should use terms and concepts that are familiar to the user, and objects manipulated by the system should be directly related to the user’s working environment.</a:t>
          </a:r>
        </a:p>
      </dgm:t>
    </dgm:pt>
    <dgm:pt modelId="{C72C1880-E756-4D48-9F97-3228F736CE90}" type="parTrans" cxnId="{19B02568-7D23-4B17-A411-F25A6D5A6D6B}">
      <dgm:prSet/>
      <dgm:spPr/>
      <dgm:t>
        <a:bodyPr/>
        <a:lstStyle/>
        <a:p>
          <a:endParaRPr lang="en-US"/>
        </a:p>
      </dgm:t>
    </dgm:pt>
    <dgm:pt modelId="{77BF1718-CB50-4261-93E0-616AC9BB3BE8}" type="sibTrans" cxnId="{19B02568-7D23-4B17-A411-F25A6D5A6D6B}">
      <dgm:prSet/>
      <dgm:spPr/>
      <dgm:t>
        <a:bodyPr/>
        <a:lstStyle/>
        <a:p>
          <a:endParaRPr lang="en-US"/>
        </a:p>
      </dgm:t>
    </dgm:pt>
    <dgm:pt modelId="{83B49BB4-9C71-4A14-A5CE-1391E464DA43}">
      <dgm:prSet custT="1"/>
      <dgm:spPr/>
      <dgm:t>
        <a:bodyPr/>
        <a:lstStyle/>
        <a:p>
          <a:r>
            <a:rPr lang="en-US" sz="1600" b="1" dirty="0">
              <a:solidFill>
                <a:schemeClr val="bg2">
                  <a:lumMod val="10000"/>
                </a:schemeClr>
              </a:solidFill>
            </a:rPr>
            <a:t>User interface consistency - System commands and menus should have the same format; parameters should be passed to all commands in the same way. This reduces learning. Knowledge gained in one command or application can be applied in other parts of the system or in related applications.</a:t>
          </a:r>
        </a:p>
      </dgm:t>
    </dgm:pt>
    <dgm:pt modelId="{3E21ADE7-E3BB-4EAB-8D9F-A2C94D881D3A}" type="parTrans" cxnId="{0E6E54AD-8D95-42CD-99E7-CD4908BC2B05}">
      <dgm:prSet/>
      <dgm:spPr/>
      <dgm:t>
        <a:bodyPr/>
        <a:lstStyle/>
        <a:p>
          <a:endParaRPr lang="en-US"/>
        </a:p>
      </dgm:t>
    </dgm:pt>
    <dgm:pt modelId="{7A3E049D-0CEA-472B-AE20-DB1563C82778}" type="sibTrans" cxnId="{0E6E54AD-8D95-42CD-99E7-CD4908BC2B05}">
      <dgm:prSet/>
      <dgm:spPr/>
      <dgm:t>
        <a:bodyPr/>
        <a:lstStyle/>
        <a:p>
          <a:endParaRPr lang="en-US"/>
        </a:p>
      </dgm:t>
    </dgm:pt>
    <dgm:pt modelId="{A060E1A9-7CF2-4AFC-AF8C-57F5D2732CDF}">
      <dgm:prSet/>
      <dgm:spPr/>
      <dgm:t>
        <a:bodyPr/>
        <a:lstStyle/>
        <a:p>
          <a:r>
            <a:rPr lang="en-US" b="1" dirty="0"/>
            <a:t>Minimize surprise - </a:t>
          </a:r>
          <a:r>
            <a:rPr lang="en-US" dirty="0"/>
            <a:t>Users should never be surprised by the behavior of the system. As the system is used, users built a mental model of how it works. </a:t>
          </a:r>
        </a:p>
      </dgm:t>
    </dgm:pt>
    <dgm:pt modelId="{81A34B0A-8A6E-44D5-AEBC-A77A419B8F19}" type="parTrans" cxnId="{EAE815AF-CC5E-4514-80A4-6E67E009BADD}">
      <dgm:prSet/>
      <dgm:spPr/>
      <dgm:t>
        <a:bodyPr/>
        <a:lstStyle/>
        <a:p>
          <a:endParaRPr lang="en-US"/>
        </a:p>
      </dgm:t>
    </dgm:pt>
    <dgm:pt modelId="{45F8B3D8-21E2-486C-814A-D65F2EC17D75}" type="sibTrans" cxnId="{EAE815AF-CC5E-4514-80A4-6E67E009BADD}">
      <dgm:prSet/>
      <dgm:spPr/>
      <dgm:t>
        <a:bodyPr/>
        <a:lstStyle/>
        <a:p>
          <a:endParaRPr lang="en-US"/>
        </a:p>
      </dgm:t>
    </dgm:pt>
    <dgm:pt modelId="{1116EA5C-2504-47D2-AE93-AE86D38F77E5}" type="pres">
      <dgm:prSet presAssocID="{EAB92382-DFA0-489C-AF9E-8E97F418B80F}" presName="hierChild1" presStyleCnt="0">
        <dgm:presLayoutVars>
          <dgm:chPref val="1"/>
          <dgm:dir/>
          <dgm:animOne val="branch"/>
          <dgm:animLvl val="lvl"/>
          <dgm:resizeHandles/>
        </dgm:presLayoutVars>
      </dgm:prSet>
      <dgm:spPr/>
    </dgm:pt>
    <dgm:pt modelId="{3E0EA3EC-3DDC-4EAB-AA19-E5D7BDA142C4}" type="pres">
      <dgm:prSet presAssocID="{67DE39D4-B272-4053-9637-241716D5805B}" presName="hierRoot1" presStyleCnt="0"/>
      <dgm:spPr/>
    </dgm:pt>
    <dgm:pt modelId="{F6F9AA6F-C18C-4CF9-87A8-ACD51124AF85}" type="pres">
      <dgm:prSet presAssocID="{67DE39D4-B272-4053-9637-241716D5805B}" presName="composite" presStyleCnt="0"/>
      <dgm:spPr/>
    </dgm:pt>
    <dgm:pt modelId="{02B4FC0D-40CF-4ED2-9F4F-D59FB968A7C8}" type="pres">
      <dgm:prSet presAssocID="{67DE39D4-B272-4053-9637-241716D5805B}" presName="background" presStyleLbl="node0" presStyleIdx="0" presStyleCnt="3"/>
      <dgm:spPr/>
    </dgm:pt>
    <dgm:pt modelId="{3FAFADB0-C2FA-4278-992E-1ED3C83C770D}" type="pres">
      <dgm:prSet presAssocID="{67DE39D4-B272-4053-9637-241716D5805B}" presName="text" presStyleLbl="fgAcc0" presStyleIdx="0" presStyleCnt="3" custScaleY="141544">
        <dgm:presLayoutVars>
          <dgm:chPref val="3"/>
        </dgm:presLayoutVars>
      </dgm:prSet>
      <dgm:spPr/>
    </dgm:pt>
    <dgm:pt modelId="{E8B2CA38-5269-4438-AB7D-6EB64BBC4A4F}" type="pres">
      <dgm:prSet presAssocID="{67DE39D4-B272-4053-9637-241716D5805B}" presName="hierChild2" presStyleCnt="0"/>
      <dgm:spPr/>
    </dgm:pt>
    <dgm:pt modelId="{654EFEB1-156F-42D0-B8E4-6C2A160DC355}" type="pres">
      <dgm:prSet presAssocID="{83B49BB4-9C71-4A14-A5CE-1391E464DA43}" presName="hierRoot1" presStyleCnt="0"/>
      <dgm:spPr/>
    </dgm:pt>
    <dgm:pt modelId="{7FAA79EE-C95B-437B-B6BC-6FB5F2A905C7}" type="pres">
      <dgm:prSet presAssocID="{83B49BB4-9C71-4A14-A5CE-1391E464DA43}" presName="composite" presStyleCnt="0"/>
      <dgm:spPr/>
    </dgm:pt>
    <dgm:pt modelId="{ADAF8655-26FB-413C-8DD1-EB204DD79DFD}" type="pres">
      <dgm:prSet presAssocID="{83B49BB4-9C71-4A14-A5CE-1391E464DA43}" presName="background" presStyleLbl="node0" presStyleIdx="1" presStyleCnt="3"/>
      <dgm:spPr/>
    </dgm:pt>
    <dgm:pt modelId="{7B628ECC-837D-4A90-A671-E337806D4E38}" type="pres">
      <dgm:prSet presAssocID="{83B49BB4-9C71-4A14-A5CE-1391E464DA43}" presName="text" presStyleLbl="fgAcc0" presStyleIdx="1" presStyleCnt="3" custScaleY="175555">
        <dgm:presLayoutVars>
          <dgm:chPref val="3"/>
        </dgm:presLayoutVars>
      </dgm:prSet>
      <dgm:spPr/>
    </dgm:pt>
    <dgm:pt modelId="{5204C409-40C4-404F-90B4-98AE9901D57B}" type="pres">
      <dgm:prSet presAssocID="{83B49BB4-9C71-4A14-A5CE-1391E464DA43}" presName="hierChild2" presStyleCnt="0"/>
      <dgm:spPr/>
    </dgm:pt>
    <dgm:pt modelId="{94B3D3E7-EB02-4206-80A1-253FBF4D32EC}" type="pres">
      <dgm:prSet presAssocID="{A060E1A9-7CF2-4AFC-AF8C-57F5D2732CDF}" presName="hierRoot1" presStyleCnt="0"/>
      <dgm:spPr/>
    </dgm:pt>
    <dgm:pt modelId="{D6D2AC61-B19C-4854-8A73-BFB73A368487}" type="pres">
      <dgm:prSet presAssocID="{A060E1A9-7CF2-4AFC-AF8C-57F5D2732CDF}" presName="composite" presStyleCnt="0"/>
      <dgm:spPr/>
    </dgm:pt>
    <dgm:pt modelId="{D2E16045-E759-4A68-87EE-C05AAED7508C}" type="pres">
      <dgm:prSet presAssocID="{A060E1A9-7CF2-4AFC-AF8C-57F5D2732CDF}" presName="background" presStyleLbl="node0" presStyleIdx="2" presStyleCnt="3"/>
      <dgm:spPr/>
    </dgm:pt>
    <dgm:pt modelId="{17E76B18-E004-4A86-8635-C3C3C12C1A82}" type="pres">
      <dgm:prSet presAssocID="{A060E1A9-7CF2-4AFC-AF8C-57F5D2732CDF}" presName="text" presStyleLbl="fgAcc0" presStyleIdx="2" presStyleCnt="3" custScaleY="135912">
        <dgm:presLayoutVars>
          <dgm:chPref val="3"/>
        </dgm:presLayoutVars>
      </dgm:prSet>
      <dgm:spPr/>
    </dgm:pt>
    <dgm:pt modelId="{245C5BB9-316B-49A2-B668-6149D3B3070B}" type="pres">
      <dgm:prSet presAssocID="{A060E1A9-7CF2-4AFC-AF8C-57F5D2732CDF}" presName="hierChild2" presStyleCnt="0"/>
      <dgm:spPr/>
    </dgm:pt>
  </dgm:ptLst>
  <dgm:cxnLst>
    <dgm:cxn modelId="{8F752318-6B3F-48EA-A190-8288FED68D42}" type="presOf" srcId="{A060E1A9-7CF2-4AFC-AF8C-57F5D2732CDF}" destId="{17E76B18-E004-4A86-8635-C3C3C12C1A82}" srcOrd="0" destOrd="0" presId="urn:microsoft.com/office/officeart/2005/8/layout/hierarchy1"/>
    <dgm:cxn modelId="{19B02568-7D23-4B17-A411-F25A6D5A6D6B}" srcId="{EAB92382-DFA0-489C-AF9E-8E97F418B80F}" destId="{67DE39D4-B272-4053-9637-241716D5805B}" srcOrd="0" destOrd="0" parTransId="{C72C1880-E756-4D48-9F97-3228F736CE90}" sibTransId="{77BF1718-CB50-4261-93E0-616AC9BB3BE8}"/>
    <dgm:cxn modelId="{50E63A49-6E19-4C59-97AA-9919F419E94E}" type="presOf" srcId="{83B49BB4-9C71-4A14-A5CE-1391E464DA43}" destId="{7B628ECC-837D-4A90-A671-E337806D4E38}" srcOrd="0" destOrd="0" presId="urn:microsoft.com/office/officeart/2005/8/layout/hierarchy1"/>
    <dgm:cxn modelId="{0E6E54AD-8D95-42CD-99E7-CD4908BC2B05}" srcId="{EAB92382-DFA0-489C-AF9E-8E97F418B80F}" destId="{83B49BB4-9C71-4A14-A5CE-1391E464DA43}" srcOrd="1" destOrd="0" parTransId="{3E21ADE7-E3BB-4EAB-8D9F-A2C94D881D3A}" sibTransId="{7A3E049D-0CEA-472B-AE20-DB1563C82778}"/>
    <dgm:cxn modelId="{EAE815AF-CC5E-4514-80A4-6E67E009BADD}" srcId="{EAB92382-DFA0-489C-AF9E-8E97F418B80F}" destId="{A060E1A9-7CF2-4AFC-AF8C-57F5D2732CDF}" srcOrd="2" destOrd="0" parTransId="{81A34B0A-8A6E-44D5-AEBC-A77A419B8F19}" sibTransId="{45F8B3D8-21E2-486C-814A-D65F2EC17D75}"/>
    <dgm:cxn modelId="{066C83CC-8329-45DD-B66D-EF672F70B1FA}" type="presOf" srcId="{67DE39D4-B272-4053-9637-241716D5805B}" destId="{3FAFADB0-C2FA-4278-992E-1ED3C83C770D}" srcOrd="0" destOrd="0" presId="urn:microsoft.com/office/officeart/2005/8/layout/hierarchy1"/>
    <dgm:cxn modelId="{A8A02ED4-EF40-43F4-9D31-CFB6A5359041}" type="presOf" srcId="{EAB92382-DFA0-489C-AF9E-8E97F418B80F}" destId="{1116EA5C-2504-47D2-AE93-AE86D38F77E5}" srcOrd="0" destOrd="0" presId="urn:microsoft.com/office/officeart/2005/8/layout/hierarchy1"/>
    <dgm:cxn modelId="{C42F38EF-F3F6-4B99-AE64-3754579EA6E7}" type="presParOf" srcId="{1116EA5C-2504-47D2-AE93-AE86D38F77E5}" destId="{3E0EA3EC-3DDC-4EAB-AA19-E5D7BDA142C4}" srcOrd="0" destOrd="0" presId="urn:microsoft.com/office/officeart/2005/8/layout/hierarchy1"/>
    <dgm:cxn modelId="{3F280944-2C7D-4C2D-8CA3-DC561591F725}" type="presParOf" srcId="{3E0EA3EC-3DDC-4EAB-AA19-E5D7BDA142C4}" destId="{F6F9AA6F-C18C-4CF9-87A8-ACD51124AF85}" srcOrd="0" destOrd="0" presId="urn:microsoft.com/office/officeart/2005/8/layout/hierarchy1"/>
    <dgm:cxn modelId="{80D042DF-14BE-4633-8E0E-9B959F4BA262}" type="presParOf" srcId="{F6F9AA6F-C18C-4CF9-87A8-ACD51124AF85}" destId="{02B4FC0D-40CF-4ED2-9F4F-D59FB968A7C8}" srcOrd="0" destOrd="0" presId="urn:microsoft.com/office/officeart/2005/8/layout/hierarchy1"/>
    <dgm:cxn modelId="{A83BA11D-CDC6-4683-A55A-D9B2674CDD55}" type="presParOf" srcId="{F6F9AA6F-C18C-4CF9-87A8-ACD51124AF85}" destId="{3FAFADB0-C2FA-4278-992E-1ED3C83C770D}" srcOrd="1" destOrd="0" presId="urn:microsoft.com/office/officeart/2005/8/layout/hierarchy1"/>
    <dgm:cxn modelId="{395DBB3E-6A4E-4BBB-B410-78E2AAB801FB}" type="presParOf" srcId="{3E0EA3EC-3DDC-4EAB-AA19-E5D7BDA142C4}" destId="{E8B2CA38-5269-4438-AB7D-6EB64BBC4A4F}" srcOrd="1" destOrd="0" presId="urn:microsoft.com/office/officeart/2005/8/layout/hierarchy1"/>
    <dgm:cxn modelId="{181DCF12-12B4-432A-99BD-AF4982A87F5E}" type="presParOf" srcId="{1116EA5C-2504-47D2-AE93-AE86D38F77E5}" destId="{654EFEB1-156F-42D0-B8E4-6C2A160DC355}" srcOrd="1" destOrd="0" presId="urn:microsoft.com/office/officeart/2005/8/layout/hierarchy1"/>
    <dgm:cxn modelId="{8C37AB54-B94B-400B-9F71-A62D22279198}" type="presParOf" srcId="{654EFEB1-156F-42D0-B8E4-6C2A160DC355}" destId="{7FAA79EE-C95B-437B-B6BC-6FB5F2A905C7}" srcOrd="0" destOrd="0" presId="urn:microsoft.com/office/officeart/2005/8/layout/hierarchy1"/>
    <dgm:cxn modelId="{6240CEFE-ED6D-4AF8-856A-5ED5423D0212}" type="presParOf" srcId="{7FAA79EE-C95B-437B-B6BC-6FB5F2A905C7}" destId="{ADAF8655-26FB-413C-8DD1-EB204DD79DFD}" srcOrd="0" destOrd="0" presId="urn:microsoft.com/office/officeart/2005/8/layout/hierarchy1"/>
    <dgm:cxn modelId="{5D84173A-499C-43FF-BD25-BA5DDF655498}" type="presParOf" srcId="{7FAA79EE-C95B-437B-B6BC-6FB5F2A905C7}" destId="{7B628ECC-837D-4A90-A671-E337806D4E38}" srcOrd="1" destOrd="0" presId="urn:microsoft.com/office/officeart/2005/8/layout/hierarchy1"/>
    <dgm:cxn modelId="{3B70A097-77A5-4905-98E9-B6594708537B}" type="presParOf" srcId="{654EFEB1-156F-42D0-B8E4-6C2A160DC355}" destId="{5204C409-40C4-404F-90B4-98AE9901D57B}" srcOrd="1" destOrd="0" presId="urn:microsoft.com/office/officeart/2005/8/layout/hierarchy1"/>
    <dgm:cxn modelId="{45C72C49-7613-44D5-804F-2B506D2C557A}" type="presParOf" srcId="{1116EA5C-2504-47D2-AE93-AE86D38F77E5}" destId="{94B3D3E7-EB02-4206-80A1-253FBF4D32EC}" srcOrd="2" destOrd="0" presId="urn:microsoft.com/office/officeart/2005/8/layout/hierarchy1"/>
    <dgm:cxn modelId="{51DDF943-665F-49AD-AC03-C42DCA7D9CF5}" type="presParOf" srcId="{94B3D3E7-EB02-4206-80A1-253FBF4D32EC}" destId="{D6D2AC61-B19C-4854-8A73-BFB73A368487}" srcOrd="0" destOrd="0" presId="urn:microsoft.com/office/officeart/2005/8/layout/hierarchy1"/>
    <dgm:cxn modelId="{0A81B8B0-382B-4A07-8AE9-A9BF46888F66}" type="presParOf" srcId="{D6D2AC61-B19C-4854-8A73-BFB73A368487}" destId="{D2E16045-E759-4A68-87EE-C05AAED7508C}" srcOrd="0" destOrd="0" presId="urn:microsoft.com/office/officeart/2005/8/layout/hierarchy1"/>
    <dgm:cxn modelId="{6B1FB88D-55D6-480B-8313-E58A38A8BBA0}" type="presParOf" srcId="{D6D2AC61-B19C-4854-8A73-BFB73A368487}" destId="{17E76B18-E004-4A86-8635-C3C3C12C1A82}" srcOrd="1" destOrd="0" presId="urn:microsoft.com/office/officeart/2005/8/layout/hierarchy1"/>
    <dgm:cxn modelId="{7FF60518-B3B4-43E4-B5CD-5AB122655F5A}" type="presParOf" srcId="{94B3D3E7-EB02-4206-80A1-253FBF4D32EC}" destId="{245C5BB9-316B-49A2-B668-6149D3B3070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6FC93B-2700-454A-B310-19E79E78A2D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n-US"/>
        </a:p>
      </dgm:t>
    </dgm:pt>
    <dgm:pt modelId="{28F008BF-4316-42F8-B913-68DB747CF018}">
      <dgm:prSet custT="1"/>
      <dgm:spPr>
        <a:noFill/>
      </dgm:spPr>
      <dgm:t>
        <a:bodyPr/>
        <a:lstStyle/>
        <a:p>
          <a:r>
            <a:rPr lang="en-US" sz="2400" dirty="0">
              <a:solidFill>
                <a:schemeClr val="bg2">
                  <a:lumMod val="10000"/>
                </a:schemeClr>
              </a:solidFill>
            </a:rPr>
            <a:t>User interfaces are very difficult to design due to different human styles of perceiving, understanding and working, different human preferences</a:t>
          </a:r>
        </a:p>
      </dgm:t>
    </dgm:pt>
    <dgm:pt modelId="{B55240D7-40A7-4B8E-AFB3-7AC20ACA5AF8}" type="parTrans" cxnId="{55D41145-95FB-41AC-8BD9-A8C04E0EE23A}">
      <dgm:prSet/>
      <dgm:spPr/>
      <dgm:t>
        <a:bodyPr/>
        <a:lstStyle/>
        <a:p>
          <a:endParaRPr lang="en-US" sz="2000"/>
        </a:p>
      </dgm:t>
    </dgm:pt>
    <dgm:pt modelId="{089054C0-AFED-4A21-B60D-43CB208A859E}" type="sibTrans" cxnId="{55D41145-95FB-41AC-8BD9-A8C04E0EE23A}">
      <dgm:prSet/>
      <dgm:spPr/>
      <dgm:t>
        <a:bodyPr/>
        <a:lstStyle/>
        <a:p>
          <a:endParaRPr lang="en-US" sz="2000"/>
        </a:p>
      </dgm:t>
    </dgm:pt>
    <dgm:pt modelId="{166704BC-0461-468C-81F5-5AB395FB5B33}">
      <dgm:prSet custT="1"/>
      <dgm:spPr>
        <a:noFill/>
      </dgm:spPr>
      <dgm:t>
        <a:bodyPr/>
        <a:lstStyle/>
        <a:p>
          <a:r>
            <a:rPr lang="en-US" sz="2400" dirty="0">
              <a:solidFill>
                <a:schemeClr val="bg2">
                  <a:lumMod val="10000"/>
                </a:schemeClr>
              </a:solidFill>
            </a:rPr>
            <a:t>There is need to deal with a number of significant elements, e.g. </a:t>
          </a:r>
        </a:p>
      </dgm:t>
    </dgm:pt>
    <dgm:pt modelId="{AF702ED4-5224-46D6-B33E-83B1F5D50FFD}" type="parTrans" cxnId="{45CA52C1-14B9-4E75-95E9-D98528F9C049}">
      <dgm:prSet/>
      <dgm:spPr/>
      <dgm:t>
        <a:bodyPr/>
        <a:lstStyle/>
        <a:p>
          <a:endParaRPr lang="en-US" sz="2000"/>
        </a:p>
      </dgm:t>
    </dgm:pt>
    <dgm:pt modelId="{BEB95CAD-C281-4031-8B3C-45D4CDB3CA11}" type="sibTrans" cxnId="{45CA52C1-14B9-4E75-95E9-D98528F9C049}">
      <dgm:prSet/>
      <dgm:spPr/>
      <dgm:t>
        <a:bodyPr/>
        <a:lstStyle/>
        <a:p>
          <a:endParaRPr lang="en-US" sz="2000"/>
        </a:p>
      </dgm:t>
    </dgm:pt>
    <dgm:pt modelId="{B3E384C4-3991-45E6-BA47-F244C7109C6F}">
      <dgm:prSet custT="1"/>
      <dgm:spPr/>
      <dgm:t>
        <a:bodyPr/>
        <a:lstStyle/>
        <a:p>
          <a:r>
            <a:rPr lang="en-US" sz="1800" dirty="0"/>
            <a:t>Metaphors – forms, images, concepts that can be recognized and learned</a:t>
          </a:r>
        </a:p>
      </dgm:t>
    </dgm:pt>
    <dgm:pt modelId="{3BBFAD86-EE3B-471B-93C1-A4FD8E745D14}" type="parTrans" cxnId="{8F5B0A5D-5A6E-4534-8A96-00F3845A2556}">
      <dgm:prSet/>
      <dgm:spPr/>
      <dgm:t>
        <a:bodyPr/>
        <a:lstStyle/>
        <a:p>
          <a:endParaRPr lang="en-US" sz="2000"/>
        </a:p>
      </dgm:t>
    </dgm:pt>
    <dgm:pt modelId="{A3D9B850-72FF-491A-8B2F-C445D949EF9D}" type="sibTrans" cxnId="{8F5B0A5D-5A6E-4534-8A96-00F3845A2556}">
      <dgm:prSet/>
      <dgm:spPr/>
      <dgm:t>
        <a:bodyPr/>
        <a:lstStyle/>
        <a:p>
          <a:endParaRPr lang="en-US" sz="2000"/>
        </a:p>
      </dgm:t>
    </dgm:pt>
    <dgm:pt modelId="{594BC57C-8AAE-4746-8DEA-9DD23513F8DE}">
      <dgm:prSet custT="1"/>
      <dgm:spPr/>
      <dgm:t>
        <a:bodyPr/>
        <a:lstStyle/>
        <a:p>
          <a:r>
            <a:rPr lang="en-US" sz="1800" dirty="0"/>
            <a:t>Mental model – organization and representation of data, functions and tasks</a:t>
          </a:r>
        </a:p>
      </dgm:t>
    </dgm:pt>
    <dgm:pt modelId="{4A3DA1D4-923B-480A-AF59-8C4D1B96FBB5}" type="parTrans" cxnId="{3240D8C3-3648-43C2-ADAD-04E54E313930}">
      <dgm:prSet/>
      <dgm:spPr/>
      <dgm:t>
        <a:bodyPr/>
        <a:lstStyle/>
        <a:p>
          <a:endParaRPr lang="en-US" sz="2000"/>
        </a:p>
      </dgm:t>
    </dgm:pt>
    <dgm:pt modelId="{5811C827-740F-4858-A62D-5FD707FA2F23}" type="sibTrans" cxnId="{3240D8C3-3648-43C2-ADAD-04E54E313930}">
      <dgm:prSet/>
      <dgm:spPr/>
      <dgm:t>
        <a:bodyPr/>
        <a:lstStyle/>
        <a:p>
          <a:endParaRPr lang="en-US" sz="2000"/>
        </a:p>
      </dgm:t>
    </dgm:pt>
    <dgm:pt modelId="{787A433C-4946-48C7-94C1-FE0830B3FED4}">
      <dgm:prSet custT="1"/>
      <dgm:spPr/>
      <dgm:t>
        <a:bodyPr/>
        <a:lstStyle/>
        <a:p>
          <a:r>
            <a:rPr lang="en-US" sz="1800" dirty="0"/>
            <a:t>Navigation rules – how to move among data, functions and tasks</a:t>
          </a:r>
        </a:p>
      </dgm:t>
    </dgm:pt>
    <dgm:pt modelId="{5059D2AD-E491-4351-9FA5-9CE4CB0D3F0F}" type="parTrans" cxnId="{554504A3-CC64-41EF-BFBA-A4E8BD166C03}">
      <dgm:prSet/>
      <dgm:spPr/>
      <dgm:t>
        <a:bodyPr/>
        <a:lstStyle/>
        <a:p>
          <a:endParaRPr lang="en-US" sz="2000"/>
        </a:p>
      </dgm:t>
    </dgm:pt>
    <dgm:pt modelId="{461FD451-CAE7-428E-8F47-B6FE95E6D0A8}" type="sibTrans" cxnId="{554504A3-CC64-41EF-BFBA-A4E8BD166C03}">
      <dgm:prSet/>
      <dgm:spPr/>
      <dgm:t>
        <a:bodyPr/>
        <a:lstStyle/>
        <a:p>
          <a:endParaRPr lang="en-US" sz="2000"/>
        </a:p>
      </dgm:t>
    </dgm:pt>
    <dgm:pt modelId="{B1EC2868-0743-4E75-B21F-D058B5B126FE}">
      <dgm:prSet custT="1"/>
      <dgm:spPr/>
      <dgm:t>
        <a:bodyPr/>
        <a:lstStyle/>
        <a:p>
          <a:r>
            <a:rPr lang="en-US" sz="1800" dirty="0"/>
            <a:t>look - appearance of the system to the users</a:t>
          </a:r>
        </a:p>
      </dgm:t>
    </dgm:pt>
    <dgm:pt modelId="{B26E98C9-E785-46BE-8BFF-12092F2B49F2}" type="parTrans" cxnId="{A677D5A5-8D94-4A82-B953-88E3B0451123}">
      <dgm:prSet/>
      <dgm:spPr/>
      <dgm:t>
        <a:bodyPr/>
        <a:lstStyle/>
        <a:p>
          <a:endParaRPr lang="en-US" sz="2000"/>
        </a:p>
      </dgm:t>
    </dgm:pt>
    <dgm:pt modelId="{F1F4D732-BE15-49AF-B625-A98E43315ECE}" type="sibTrans" cxnId="{A677D5A5-8D94-4A82-B953-88E3B0451123}">
      <dgm:prSet/>
      <dgm:spPr/>
      <dgm:t>
        <a:bodyPr/>
        <a:lstStyle/>
        <a:p>
          <a:endParaRPr lang="en-US" sz="2000"/>
        </a:p>
      </dgm:t>
    </dgm:pt>
    <dgm:pt modelId="{C309C96F-6C50-4A43-86F2-A9D058166D9B}">
      <dgm:prSet custT="1"/>
      <dgm:spPr/>
      <dgm:t>
        <a:bodyPr/>
        <a:lstStyle/>
        <a:p>
          <a:r>
            <a:rPr lang="en-US" sz="1800" dirty="0"/>
            <a:t>and feel - interaction techniques that provide an appealing experience to the user. </a:t>
          </a:r>
        </a:p>
      </dgm:t>
    </dgm:pt>
    <dgm:pt modelId="{33851950-D06B-4EF5-A19F-14F6DB1B1AC6}" type="parTrans" cxnId="{A47A4073-48B8-4A81-9F27-8B4ECB1D5995}">
      <dgm:prSet/>
      <dgm:spPr/>
      <dgm:t>
        <a:bodyPr/>
        <a:lstStyle/>
        <a:p>
          <a:endParaRPr lang="en-US" sz="2000"/>
        </a:p>
      </dgm:t>
    </dgm:pt>
    <dgm:pt modelId="{A5F275A1-4A91-4F24-86CF-A4AD727F5562}" type="sibTrans" cxnId="{A47A4073-48B8-4A81-9F27-8B4ECB1D5995}">
      <dgm:prSet/>
      <dgm:spPr/>
      <dgm:t>
        <a:bodyPr/>
        <a:lstStyle/>
        <a:p>
          <a:endParaRPr lang="en-US" sz="2000"/>
        </a:p>
      </dgm:t>
    </dgm:pt>
    <dgm:pt modelId="{B66E0C6C-5C25-41C0-A533-E8277B41264B}">
      <dgm:prSet custT="1"/>
      <dgm:spPr>
        <a:noFill/>
      </dgm:spPr>
      <dgm:t>
        <a:bodyPr/>
        <a:lstStyle/>
        <a:p>
          <a:r>
            <a:rPr lang="en-US" sz="2400" dirty="0">
              <a:solidFill>
                <a:schemeClr val="bg2">
                  <a:lumMod val="10000"/>
                </a:schemeClr>
              </a:solidFill>
            </a:rPr>
            <a:t>There is need to continually bear in mind interface purpose, i.e. </a:t>
          </a:r>
          <a:r>
            <a:rPr lang="en-US" sz="2400" i="1" dirty="0">
              <a:solidFill>
                <a:schemeClr val="bg2">
                  <a:lumMod val="10000"/>
                </a:schemeClr>
              </a:solidFill>
            </a:rPr>
            <a:t>enable users to gain rapid access to required information without getting lost</a:t>
          </a:r>
          <a:r>
            <a:rPr lang="en-US" sz="2400" dirty="0">
              <a:solidFill>
                <a:schemeClr val="bg2">
                  <a:lumMod val="10000"/>
                </a:schemeClr>
              </a:solidFill>
            </a:rPr>
            <a:t>.</a:t>
          </a:r>
        </a:p>
      </dgm:t>
    </dgm:pt>
    <dgm:pt modelId="{89790006-9701-4BD0-B31B-B8D9035527D9}" type="parTrans" cxnId="{303F423A-EB56-4C07-9ABA-5E6E0B85FEF3}">
      <dgm:prSet/>
      <dgm:spPr/>
      <dgm:t>
        <a:bodyPr/>
        <a:lstStyle/>
        <a:p>
          <a:endParaRPr lang="en-US" sz="2000"/>
        </a:p>
      </dgm:t>
    </dgm:pt>
    <dgm:pt modelId="{2160E52C-0BFE-4BEA-87D8-F6D1ED800C61}" type="sibTrans" cxnId="{303F423A-EB56-4C07-9ABA-5E6E0B85FEF3}">
      <dgm:prSet/>
      <dgm:spPr/>
      <dgm:t>
        <a:bodyPr/>
        <a:lstStyle/>
        <a:p>
          <a:endParaRPr lang="en-US" sz="2000"/>
        </a:p>
      </dgm:t>
    </dgm:pt>
    <dgm:pt modelId="{184AEDEA-9802-4F2C-B737-EAECA55D66BB}">
      <dgm:prSet custT="1"/>
      <dgm:spPr>
        <a:noFill/>
      </dgm:spPr>
      <dgm:t>
        <a:bodyPr/>
        <a:lstStyle/>
        <a:p>
          <a:r>
            <a:rPr lang="en-US" sz="2400" dirty="0">
              <a:solidFill>
                <a:schemeClr val="bg2">
                  <a:lumMod val="10000"/>
                </a:schemeClr>
              </a:solidFill>
            </a:rPr>
            <a:t>There is need to consider cultural issues relating to nationality, region, gender, profession, corporation, value systems, etc.</a:t>
          </a:r>
        </a:p>
      </dgm:t>
    </dgm:pt>
    <dgm:pt modelId="{0AA4AC97-5438-46D1-A0BC-838F5BE58367}" type="parTrans" cxnId="{28250577-80B9-46CC-A911-370FD275EBB0}">
      <dgm:prSet/>
      <dgm:spPr/>
      <dgm:t>
        <a:bodyPr/>
        <a:lstStyle/>
        <a:p>
          <a:endParaRPr lang="en-US" sz="2000"/>
        </a:p>
      </dgm:t>
    </dgm:pt>
    <dgm:pt modelId="{AFEF68C6-A6AE-4FC2-8C9D-C59501BC9969}" type="sibTrans" cxnId="{28250577-80B9-46CC-A911-370FD275EBB0}">
      <dgm:prSet/>
      <dgm:spPr/>
      <dgm:t>
        <a:bodyPr/>
        <a:lstStyle/>
        <a:p>
          <a:endParaRPr lang="en-US" sz="2000"/>
        </a:p>
      </dgm:t>
    </dgm:pt>
    <dgm:pt modelId="{4DF7C384-328D-4687-BD94-D216194A2DAD}" type="pres">
      <dgm:prSet presAssocID="{CD6FC93B-2700-454A-B310-19E79E78A2D2}" presName="linear" presStyleCnt="0">
        <dgm:presLayoutVars>
          <dgm:animLvl val="lvl"/>
          <dgm:resizeHandles val="exact"/>
        </dgm:presLayoutVars>
      </dgm:prSet>
      <dgm:spPr/>
    </dgm:pt>
    <dgm:pt modelId="{FC836C95-A262-476A-BC53-CD8EACA6A5DF}" type="pres">
      <dgm:prSet presAssocID="{28F008BF-4316-42F8-B913-68DB747CF018}" presName="parentText" presStyleLbl="node1" presStyleIdx="0" presStyleCnt="4">
        <dgm:presLayoutVars>
          <dgm:chMax val="0"/>
          <dgm:bulletEnabled val="1"/>
        </dgm:presLayoutVars>
      </dgm:prSet>
      <dgm:spPr/>
    </dgm:pt>
    <dgm:pt modelId="{73A20945-8807-4C45-A9B4-C2B707532740}" type="pres">
      <dgm:prSet presAssocID="{089054C0-AFED-4A21-B60D-43CB208A859E}" presName="spacer" presStyleCnt="0"/>
      <dgm:spPr/>
    </dgm:pt>
    <dgm:pt modelId="{F40EAFDD-36B1-4D3A-8D3A-441C210288E6}" type="pres">
      <dgm:prSet presAssocID="{166704BC-0461-468C-81F5-5AB395FB5B33}" presName="parentText" presStyleLbl="node1" presStyleIdx="1" presStyleCnt="4" custScaleY="48396">
        <dgm:presLayoutVars>
          <dgm:chMax val="0"/>
          <dgm:bulletEnabled val="1"/>
        </dgm:presLayoutVars>
      </dgm:prSet>
      <dgm:spPr/>
    </dgm:pt>
    <dgm:pt modelId="{480F9080-5D6E-4354-ADF4-84FA35746A70}" type="pres">
      <dgm:prSet presAssocID="{166704BC-0461-468C-81F5-5AB395FB5B33}" presName="childText" presStyleLbl="revTx" presStyleIdx="0" presStyleCnt="1" custScaleY="242675">
        <dgm:presLayoutVars>
          <dgm:bulletEnabled val="1"/>
        </dgm:presLayoutVars>
      </dgm:prSet>
      <dgm:spPr/>
    </dgm:pt>
    <dgm:pt modelId="{B4581551-7A23-4203-8660-993627A1A3BE}" type="pres">
      <dgm:prSet presAssocID="{B66E0C6C-5C25-41C0-A533-E8277B41264B}" presName="parentText" presStyleLbl="node1" presStyleIdx="2" presStyleCnt="4">
        <dgm:presLayoutVars>
          <dgm:chMax val="0"/>
          <dgm:bulletEnabled val="1"/>
        </dgm:presLayoutVars>
      </dgm:prSet>
      <dgm:spPr/>
    </dgm:pt>
    <dgm:pt modelId="{2889928F-3F28-410A-A809-410F6A1F4329}" type="pres">
      <dgm:prSet presAssocID="{2160E52C-0BFE-4BEA-87D8-F6D1ED800C61}" presName="spacer" presStyleCnt="0"/>
      <dgm:spPr/>
    </dgm:pt>
    <dgm:pt modelId="{E797F4D7-967E-4868-B03C-7AEED3636B8C}" type="pres">
      <dgm:prSet presAssocID="{184AEDEA-9802-4F2C-B737-EAECA55D66BB}" presName="parentText" presStyleLbl="node1" presStyleIdx="3" presStyleCnt="4">
        <dgm:presLayoutVars>
          <dgm:chMax val="0"/>
          <dgm:bulletEnabled val="1"/>
        </dgm:presLayoutVars>
      </dgm:prSet>
      <dgm:spPr/>
    </dgm:pt>
  </dgm:ptLst>
  <dgm:cxnLst>
    <dgm:cxn modelId="{DC7C260D-7008-4F3B-9A84-BE93C6220F12}" type="presOf" srcId="{28F008BF-4316-42F8-B913-68DB747CF018}" destId="{FC836C95-A262-476A-BC53-CD8EACA6A5DF}" srcOrd="0" destOrd="0" presId="urn:microsoft.com/office/officeart/2005/8/layout/vList2"/>
    <dgm:cxn modelId="{5D920F1D-C2D8-4FBA-B9FD-3709506C42DE}" type="presOf" srcId="{184AEDEA-9802-4F2C-B737-EAECA55D66BB}" destId="{E797F4D7-967E-4868-B03C-7AEED3636B8C}" srcOrd="0" destOrd="0" presId="urn:microsoft.com/office/officeart/2005/8/layout/vList2"/>
    <dgm:cxn modelId="{303F423A-EB56-4C07-9ABA-5E6E0B85FEF3}" srcId="{CD6FC93B-2700-454A-B310-19E79E78A2D2}" destId="{B66E0C6C-5C25-41C0-A533-E8277B41264B}" srcOrd="2" destOrd="0" parTransId="{89790006-9701-4BD0-B31B-B8D9035527D9}" sibTransId="{2160E52C-0BFE-4BEA-87D8-F6D1ED800C61}"/>
    <dgm:cxn modelId="{D42B713E-93BC-4437-915C-8F58073685AD}" type="presOf" srcId="{787A433C-4946-48C7-94C1-FE0830B3FED4}" destId="{480F9080-5D6E-4354-ADF4-84FA35746A70}" srcOrd="0" destOrd="2" presId="urn:microsoft.com/office/officeart/2005/8/layout/vList2"/>
    <dgm:cxn modelId="{8F5B0A5D-5A6E-4534-8A96-00F3845A2556}" srcId="{166704BC-0461-468C-81F5-5AB395FB5B33}" destId="{B3E384C4-3991-45E6-BA47-F244C7109C6F}" srcOrd="0" destOrd="0" parTransId="{3BBFAD86-EE3B-471B-93C1-A4FD8E745D14}" sibTransId="{A3D9B850-72FF-491A-8B2F-C445D949EF9D}"/>
    <dgm:cxn modelId="{5091AE42-3B49-41E3-B0BC-BE793471D59C}" type="presOf" srcId="{594BC57C-8AAE-4746-8DEA-9DD23513F8DE}" destId="{480F9080-5D6E-4354-ADF4-84FA35746A70}" srcOrd="0" destOrd="1" presId="urn:microsoft.com/office/officeart/2005/8/layout/vList2"/>
    <dgm:cxn modelId="{55D41145-95FB-41AC-8BD9-A8C04E0EE23A}" srcId="{CD6FC93B-2700-454A-B310-19E79E78A2D2}" destId="{28F008BF-4316-42F8-B913-68DB747CF018}" srcOrd="0" destOrd="0" parTransId="{B55240D7-40A7-4B8E-AFB3-7AC20ACA5AF8}" sibTransId="{089054C0-AFED-4A21-B60D-43CB208A859E}"/>
    <dgm:cxn modelId="{FC941351-D688-4207-A2D6-5A8C52FB8BCA}" type="presOf" srcId="{CD6FC93B-2700-454A-B310-19E79E78A2D2}" destId="{4DF7C384-328D-4687-BD94-D216194A2DAD}" srcOrd="0" destOrd="0" presId="urn:microsoft.com/office/officeart/2005/8/layout/vList2"/>
    <dgm:cxn modelId="{A47A4073-48B8-4A81-9F27-8B4ECB1D5995}" srcId="{166704BC-0461-468C-81F5-5AB395FB5B33}" destId="{C309C96F-6C50-4A43-86F2-A9D058166D9B}" srcOrd="4" destOrd="0" parTransId="{33851950-D06B-4EF5-A19F-14F6DB1B1AC6}" sibTransId="{A5F275A1-4A91-4F24-86CF-A4AD727F5562}"/>
    <dgm:cxn modelId="{6517C173-214A-4500-9D72-997BF4C470DF}" type="presOf" srcId="{166704BC-0461-468C-81F5-5AB395FB5B33}" destId="{F40EAFDD-36B1-4D3A-8D3A-441C210288E6}" srcOrd="0" destOrd="0" presId="urn:microsoft.com/office/officeart/2005/8/layout/vList2"/>
    <dgm:cxn modelId="{28250577-80B9-46CC-A911-370FD275EBB0}" srcId="{CD6FC93B-2700-454A-B310-19E79E78A2D2}" destId="{184AEDEA-9802-4F2C-B737-EAECA55D66BB}" srcOrd="3" destOrd="0" parTransId="{0AA4AC97-5438-46D1-A0BC-838F5BE58367}" sibTransId="{AFEF68C6-A6AE-4FC2-8C9D-C59501BC9969}"/>
    <dgm:cxn modelId="{554504A3-CC64-41EF-BFBA-A4E8BD166C03}" srcId="{166704BC-0461-468C-81F5-5AB395FB5B33}" destId="{787A433C-4946-48C7-94C1-FE0830B3FED4}" srcOrd="2" destOrd="0" parTransId="{5059D2AD-E491-4351-9FA5-9CE4CB0D3F0F}" sibTransId="{461FD451-CAE7-428E-8F47-B6FE95E6D0A8}"/>
    <dgm:cxn modelId="{A677D5A5-8D94-4A82-B953-88E3B0451123}" srcId="{166704BC-0461-468C-81F5-5AB395FB5B33}" destId="{B1EC2868-0743-4E75-B21F-D058B5B126FE}" srcOrd="3" destOrd="0" parTransId="{B26E98C9-E785-46BE-8BFF-12092F2B49F2}" sibTransId="{F1F4D732-BE15-49AF-B625-A98E43315ECE}"/>
    <dgm:cxn modelId="{C7DBB7A8-D74A-4D05-A7AC-B465F881E5C9}" type="presOf" srcId="{B66E0C6C-5C25-41C0-A533-E8277B41264B}" destId="{B4581551-7A23-4203-8660-993627A1A3BE}" srcOrd="0" destOrd="0" presId="urn:microsoft.com/office/officeart/2005/8/layout/vList2"/>
    <dgm:cxn modelId="{45CA52C1-14B9-4E75-95E9-D98528F9C049}" srcId="{CD6FC93B-2700-454A-B310-19E79E78A2D2}" destId="{166704BC-0461-468C-81F5-5AB395FB5B33}" srcOrd="1" destOrd="0" parTransId="{AF702ED4-5224-46D6-B33E-83B1F5D50FFD}" sibTransId="{BEB95CAD-C281-4031-8B3C-45D4CDB3CA11}"/>
    <dgm:cxn modelId="{3240D8C3-3648-43C2-ADAD-04E54E313930}" srcId="{166704BC-0461-468C-81F5-5AB395FB5B33}" destId="{594BC57C-8AAE-4746-8DEA-9DD23513F8DE}" srcOrd="1" destOrd="0" parTransId="{4A3DA1D4-923B-480A-AF59-8C4D1B96FBB5}" sibTransId="{5811C827-740F-4858-A62D-5FD707FA2F23}"/>
    <dgm:cxn modelId="{9CF6B0D8-0A71-45D3-8E10-EBF95AF949D6}" type="presOf" srcId="{B3E384C4-3991-45E6-BA47-F244C7109C6F}" destId="{480F9080-5D6E-4354-ADF4-84FA35746A70}" srcOrd="0" destOrd="0" presId="urn:microsoft.com/office/officeart/2005/8/layout/vList2"/>
    <dgm:cxn modelId="{CC84CCF8-D9BB-47C4-BB10-CFC24EDEC7CD}" type="presOf" srcId="{C309C96F-6C50-4A43-86F2-A9D058166D9B}" destId="{480F9080-5D6E-4354-ADF4-84FA35746A70}" srcOrd="0" destOrd="4" presId="urn:microsoft.com/office/officeart/2005/8/layout/vList2"/>
    <dgm:cxn modelId="{E6D46EFF-887A-4280-BDA4-8767B7008127}" type="presOf" srcId="{B1EC2868-0743-4E75-B21F-D058B5B126FE}" destId="{480F9080-5D6E-4354-ADF4-84FA35746A70}" srcOrd="0" destOrd="3" presId="urn:microsoft.com/office/officeart/2005/8/layout/vList2"/>
    <dgm:cxn modelId="{28B8E3A0-62BA-48B9-85D9-4CBB50FC2BDF}" type="presParOf" srcId="{4DF7C384-328D-4687-BD94-D216194A2DAD}" destId="{FC836C95-A262-476A-BC53-CD8EACA6A5DF}" srcOrd="0" destOrd="0" presId="urn:microsoft.com/office/officeart/2005/8/layout/vList2"/>
    <dgm:cxn modelId="{1107E2EA-1BC5-4F93-ABEA-804FAD6F94CA}" type="presParOf" srcId="{4DF7C384-328D-4687-BD94-D216194A2DAD}" destId="{73A20945-8807-4C45-A9B4-C2B707532740}" srcOrd="1" destOrd="0" presId="urn:microsoft.com/office/officeart/2005/8/layout/vList2"/>
    <dgm:cxn modelId="{74068B38-7980-4C4B-B8D8-6C1073B6BE87}" type="presParOf" srcId="{4DF7C384-328D-4687-BD94-D216194A2DAD}" destId="{F40EAFDD-36B1-4D3A-8D3A-441C210288E6}" srcOrd="2" destOrd="0" presId="urn:microsoft.com/office/officeart/2005/8/layout/vList2"/>
    <dgm:cxn modelId="{611E8063-930C-4ACC-A5F3-B50DAB84FF8A}" type="presParOf" srcId="{4DF7C384-328D-4687-BD94-D216194A2DAD}" destId="{480F9080-5D6E-4354-ADF4-84FA35746A70}" srcOrd="3" destOrd="0" presId="urn:microsoft.com/office/officeart/2005/8/layout/vList2"/>
    <dgm:cxn modelId="{C8083584-FC1F-4FCD-96F9-E006DBCB9394}" type="presParOf" srcId="{4DF7C384-328D-4687-BD94-D216194A2DAD}" destId="{B4581551-7A23-4203-8660-993627A1A3BE}" srcOrd="4" destOrd="0" presId="urn:microsoft.com/office/officeart/2005/8/layout/vList2"/>
    <dgm:cxn modelId="{C787326F-E074-4245-BB6A-2CDCDD88C5C9}" type="presParOf" srcId="{4DF7C384-328D-4687-BD94-D216194A2DAD}" destId="{2889928F-3F28-410A-A809-410F6A1F4329}" srcOrd="5" destOrd="0" presId="urn:microsoft.com/office/officeart/2005/8/layout/vList2"/>
    <dgm:cxn modelId="{C3A9B6FF-2E95-451B-8F81-44333CEACFFA}" type="presParOf" srcId="{4DF7C384-328D-4687-BD94-D216194A2DAD}" destId="{E797F4D7-967E-4868-B03C-7AEED3636B8C}" srcOrd="6"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C8D4E4-6B1B-4593-A15B-D0A3A6BD96C6}"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C35704B-0709-4764-9637-7F87DE96F501}">
      <dgm:prSet/>
      <dgm:spPr/>
      <dgm:t>
        <a:bodyPr/>
        <a:lstStyle/>
        <a:p>
          <a:r>
            <a:rPr lang="en-US"/>
            <a:t>Inputs can be classified according to two characteristics: (1) how the data is initially captured, entered and processed and (2) the method and technology used to capture data and enter the data.</a:t>
          </a:r>
        </a:p>
      </dgm:t>
    </dgm:pt>
    <dgm:pt modelId="{E64D21E0-8F88-4415-A224-74C06C768432}" type="parTrans" cxnId="{80DF9392-4720-484C-ACE6-80829862A3B0}">
      <dgm:prSet/>
      <dgm:spPr/>
      <dgm:t>
        <a:bodyPr/>
        <a:lstStyle/>
        <a:p>
          <a:endParaRPr lang="en-US"/>
        </a:p>
      </dgm:t>
    </dgm:pt>
    <dgm:pt modelId="{4453F637-FBE7-4289-8735-92FA498CFE69}" type="sibTrans" cxnId="{80DF9392-4720-484C-ACE6-80829862A3B0}">
      <dgm:prSet/>
      <dgm:spPr/>
      <dgm:t>
        <a:bodyPr/>
        <a:lstStyle/>
        <a:p>
          <a:endParaRPr lang="en-US"/>
        </a:p>
      </dgm:t>
    </dgm:pt>
    <dgm:pt modelId="{0F276AC5-B9D1-48A7-845F-E50DAD152CD0}">
      <dgm:prSet/>
      <dgm:spPr/>
      <dgm:t>
        <a:bodyPr/>
        <a:lstStyle/>
        <a:p>
          <a:r>
            <a:rPr lang="en-US" b="1"/>
            <a:t>Data capture</a:t>
          </a:r>
          <a:r>
            <a:rPr lang="en-US"/>
            <a:t> is the identification and acquisition of new data.</a:t>
          </a:r>
        </a:p>
      </dgm:t>
    </dgm:pt>
    <dgm:pt modelId="{3313C6B5-112C-4CF6-9C26-D067A834DD0F}" type="parTrans" cxnId="{7BA79569-7BDB-4986-A1F2-E6B34690E8B7}">
      <dgm:prSet/>
      <dgm:spPr/>
      <dgm:t>
        <a:bodyPr/>
        <a:lstStyle/>
        <a:p>
          <a:endParaRPr lang="en-US"/>
        </a:p>
      </dgm:t>
    </dgm:pt>
    <dgm:pt modelId="{3E580C7F-3A6F-4B77-8EC2-E1CB3BCAF2D1}" type="sibTrans" cxnId="{7BA79569-7BDB-4986-A1F2-E6B34690E8B7}">
      <dgm:prSet/>
      <dgm:spPr/>
      <dgm:t>
        <a:bodyPr/>
        <a:lstStyle/>
        <a:p>
          <a:endParaRPr lang="en-US"/>
        </a:p>
      </dgm:t>
    </dgm:pt>
    <dgm:pt modelId="{CB61D7BD-67F1-49A9-BF48-429EF8625A1A}">
      <dgm:prSet/>
      <dgm:spPr/>
      <dgm:t>
        <a:bodyPr/>
        <a:lstStyle/>
        <a:p>
          <a:r>
            <a:rPr lang="en-US" b="1"/>
            <a:t>Source documents</a:t>
          </a:r>
          <a:r>
            <a:rPr lang="en-US"/>
            <a:t> are forms used to record business transactions in terms of data that describes those transactions.</a:t>
          </a:r>
        </a:p>
      </dgm:t>
    </dgm:pt>
    <dgm:pt modelId="{75EC4FCF-C142-4145-A1AD-76FD2C715527}" type="parTrans" cxnId="{9A45A7B5-5EB0-4135-9D35-3BF0A2655759}">
      <dgm:prSet/>
      <dgm:spPr/>
      <dgm:t>
        <a:bodyPr/>
        <a:lstStyle/>
        <a:p>
          <a:endParaRPr lang="en-US"/>
        </a:p>
      </dgm:t>
    </dgm:pt>
    <dgm:pt modelId="{908B5A61-530E-40F4-8AF4-36897BC944DB}" type="sibTrans" cxnId="{9A45A7B5-5EB0-4135-9D35-3BF0A2655759}">
      <dgm:prSet/>
      <dgm:spPr/>
      <dgm:t>
        <a:bodyPr/>
        <a:lstStyle/>
        <a:p>
          <a:endParaRPr lang="en-US"/>
        </a:p>
      </dgm:t>
    </dgm:pt>
    <dgm:pt modelId="{4F965CF1-FCF9-48C0-BB5A-D0095D8BB2BD}">
      <dgm:prSet/>
      <dgm:spPr/>
      <dgm:t>
        <a:bodyPr/>
        <a:lstStyle/>
        <a:p>
          <a:r>
            <a:rPr lang="en-US" b="1"/>
            <a:t>Data entry</a:t>
          </a:r>
          <a:r>
            <a:rPr lang="en-US"/>
            <a:t> is the process of translating the source data or document into a computer readable format. </a:t>
          </a:r>
        </a:p>
      </dgm:t>
    </dgm:pt>
    <dgm:pt modelId="{843CA9D9-5E57-4EA6-98A7-F69E838FE820}" type="parTrans" cxnId="{1AC2A10D-6B58-432A-B4A2-CD9B87429504}">
      <dgm:prSet/>
      <dgm:spPr/>
      <dgm:t>
        <a:bodyPr/>
        <a:lstStyle/>
        <a:p>
          <a:endParaRPr lang="en-US"/>
        </a:p>
      </dgm:t>
    </dgm:pt>
    <dgm:pt modelId="{5FD7040E-D781-44C1-ADAF-800AE4279176}" type="sibTrans" cxnId="{1AC2A10D-6B58-432A-B4A2-CD9B87429504}">
      <dgm:prSet/>
      <dgm:spPr/>
      <dgm:t>
        <a:bodyPr/>
        <a:lstStyle/>
        <a:p>
          <a:endParaRPr lang="en-US"/>
        </a:p>
      </dgm:t>
    </dgm:pt>
    <dgm:pt modelId="{AD27169C-3A89-4B92-8243-52579B5801D7}" type="pres">
      <dgm:prSet presAssocID="{0BC8D4E4-6B1B-4593-A15B-D0A3A6BD96C6}" presName="vert0" presStyleCnt="0">
        <dgm:presLayoutVars>
          <dgm:dir/>
          <dgm:animOne val="branch"/>
          <dgm:animLvl val="lvl"/>
        </dgm:presLayoutVars>
      </dgm:prSet>
      <dgm:spPr/>
    </dgm:pt>
    <dgm:pt modelId="{2532ECC1-A7CE-434B-B12B-662FBCDEBD7E}" type="pres">
      <dgm:prSet presAssocID="{EC35704B-0709-4764-9637-7F87DE96F501}" presName="thickLine" presStyleLbl="alignNode1" presStyleIdx="0" presStyleCnt="4"/>
      <dgm:spPr/>
    </dgm:pt>
    <dgm:pt modelId="{A858EAE1-F901-4B35-B467-D2E85E519E2C}" type="pres">
      <dgm:prSet presAssocID="{EC35704B-0709-4764-9637-7F87DE96F501}" presName="horz1" presStyleCnt="0"/>
      <dgm:spPr/>
    </dgm:pt>
    <dgm:pt modelId="{A32B81F7-B141-4970-A0F1-728223C30616}" type="pres">
      <dgm:prSet presAssocID="{EC35704B-0709-4764-9637-7F87DE96F501}" presName="tx1" presStyleLbl="revTx" presStyleIdx="0" presStyleCnt="4"/>
      <dgm:spPr/>
    </dgm:pt>
    <dgm:pt modelId="{64264F0C-0BCC-4F75-9CF2-61F8E403C350}" type="pres">
      <dgm:prSet presAssocID="{EC35704B-0709-4764-9637-7F87DE96F501}" presName="vert1" presStyleCnt="0"/>
      <dgm:spPr/>
    </dgm:pt>
    <dgm:pt modelId="{C450CAF5-5BE3-4544-A8BD-52733057FD73}" type="pres">
      <dgm:prSet presAssocID="{0F276AC5-B9D1-48A7-845F-E50DAD152CD0}" presName="thickLine" presStyleLbl="alignNode1" presStyleIdx="1" presStyleCnt="4"/>
      <dgm:spPr/>
    </dgm:pt>
    <dgm:pt modelId="{CD7EB225-8AEF-4568-B969-5A09FD9D3D70}" type="pres">
      <dgm:prSet presAssocID="{0F276AC5-B9D1-48A7-845F-E50DAD152CD0}" presName="horz1" presStyleCnt="0"/>
      <dgm:spPr/>
    </dgm:pt>
    <dgm:pt modelId="{C405691E-1BE1-406E-B3BB-03C82DC704A9}" type="pres">
      <dgm:prSet presAssocID="{0F276AC5-B9D1-48A7-845F-E50DAD152CD0}" presName="tx1" presStyleLbl="revTx" presStyleIdx="1" presStyleCnt="4"/>
      <dgm:spPr/>
    </dgm:pt>
    <dgm:pt modelId="{5E908CA0-760C-4E21-9ECF-B779A0171C63}" type="pres">
      <dgm:prSet presAssocID="{0F276AC5-B9D1-48A7-845F-E50DAD152CD0}" presName="vert1" presStyleCnt="0"/>
      <dgm:spPr/>
    </dgm:pt>
    <dgm:pt modelId="{5F411C7D-A9A9-4C35-B3FB-D59E6AC82BF6}" type="pres">
      <dgm:prSet presAssocID="{CB61D7BD-67F1-49A9-BF48-429EF8625A1A}" presName="thickLine" presStyleLbl="alignNode1" presStyleIdx="2" presStyleCnt="4"/>
      <dgm:spPr/>
    </dgm:pt>
    <dgm:pt modelId="{8B6F32C3-2B6E-4C50-8C5C-49CF2E7567DE}" type="pres">
      <dgm:prSet presAssocID="{CB61D7BD-67F1-49A9-BF48-429EF8625A1A}" presName="horz1" presStyleCnt="0"/>
      <dgm:spPr/>
    </dgm:pt>
    <dgm:pt modelId="{25E1DD18-F00A-4CFC-99CE-236BB77ABA4C}" type="pres">
      <dgm:prSet presAssocID="{CB61D7BD-67F1-49A9-BF48-429EF8625A1A}" presName="tx1" presStyleLbl="revTx" presStyleIdx="2" presStyleCnt="4"/>
      <dgm:spPr/>
    </dgm:pt>
    <dgm:pt modelId="{A67C3C0F-F6DC-4FA4-BD8B-85F7F489BD9E}" type="pres">
      <dgm:prSet presAssocID="{CB61D7BD-67F1-49A9-BF48-429EF8625A1A}" presName="vert1" presStyleCnt="0"/>
      <dgm:spPr/>
    </dgm:pt>
    <dgm:pt modelId="{900E015D-EF96-4DE5-8ADA-F8C697E00982}" type="pres">
      <dgm:prSet presAssocID="{4F965CF1-FCF9-48C0-BB5A-D0095D8BB2BD}" presName="thickLine" presStyleLbl="alignNode1" presStyleIdx="3" presStyleCnt="4"/>
      <dgm:spPr/>
    </dgm:pt>
    <dgm:pt modelId="{05536A83-FE94-4DB3-B088-0E862C452D5C}" type="pres">
      <dgm:prSet presAssocID="{4F965CF1-FCF9-48C0-BB5A-D0095D8BB2BD}" presName="horz1" presStyleCnt="0"/>
      <dgm:spPr/>
    </dgm:pt>
    <dgm:pt modelId="{5CDDD7D9-99C5-4977-A544-112E615C3B1E}" type="pres">
      <dgm:prSet presAssocID="{4F965CF1-FCF9-48C0-BB5A-D0095D8BB2BD}" presName="tx1" presStyleLbl="revTx" presStyleIdx="3" presStyleCnt="4"/>
      <dgm:spPr/>
    </dgm:pt>
    <dgm:pt modelId="{CDAEF61A-8E82-4A85-A5FB-1D0B44B1DDF4}" type="pres">
      <dgm:prSet presAssocID="{4F965CF1-FCF9-48C0-BB5A-D0095D8BB2BD}" presName="vert1" presStyleCnt="0"/>
      <dgm:spPr/>
    </dgm:pt>
  </dgm:ptLst>
  <dgm:cxnLst>
    <dgm:cxn modelId="{CDB9E70B-D52B-43F2-8785-5BDB538B043E}" type="presOf" srcId="{4F965CF1-FCF9-48C0-BB5A-D0095D8BB2BD}" destId="{5CDDD7D9-99C5-4977-A544-112E615C3B1E}" srcOrd="0" destOrd="0" presId="urn:microsoft.com/office/officeart/2008/layout/LinedList"/>
    <dgm:cxn modelId="{1AC2A10D-6B58-432A-B4A2-CD9B87429504}" srcId="{0BC8D4E4-6B1B-4593-A15B-D0A3A6BD96C6}" destId="{4F965CF1-FCF9-48C0-BB5A-D0095D8BB2BD}" srcOrd="3" destOrd="0" parTransId="{843CA9D9-5E57-4EA6-98A7-F69E838FE820}" sibTransId="{5FD7040E-D781-44C1-ADAF-800AE4279176}"/>
    <dgm:cxn modelId="{7BA79569-7BDB-4986-A1F2-E6B34690E8B7}" srcId="{0BC8D4E4-6B1B-4593-A15B-D0A3A6BD96C6}" destId="{0F276AC5-B9D1-48A7-845F-E50DAD152CD0}" srcOrd="1" destOrd="0" parTransId="{3313C6B5-112C-4CF6-9C26-D067A834DD0F}" sibTransId="{3E580C7F-3A6F-4B77-8EC2-E1CB3BCAF2D1}"/>
    <dgm:cxn modelId="{FE1E1F7D-1918-4214-8606-9A3C92B25C40}" type="presOf" srcId="{CB61D7BD-67F1-49A9-BF48-429EF8625A1A}" destId="{25E1DD18-F00A-4CFC-99CE-236BB77ABA4C}" srcOrd="0" destOrd="0" presId="urn:microsoft.com/office/officeart/2008/layout/LinedList"/>
    <dgm:cxn modelId="{80DF9392-4720-484C-ACE6-80829862A3B0}" srcId="{0BC8D4E4-6B1B-4593-A15B-D0A3A6BD96C6}" destId="{EC35704B-0709-4764-9637-7F87DE96F501}" srcOrd="0" destOrd="0" parTransId="{E64D21E0-8F88-4415-A224-74C06C768432}" sibTransId="{4453F637-FBE7-4289-8735-92FA498CFE69}"/>
    <dgm:cxn modelId="{9A45A7B5-5EB0-4135-9D35-3BF0A2655759}" srcId="{0BC8D4E4-6B1B-4593-A15B-D0A3A6BD96C6}" destId="{CB61D7BD-67F1-49A9-BF48-429EF8625A1A}" srcOrd="2" destOrd="0" parTransId="{75EC4FCF-C142-4145-A1AD-76FD2C715527}" sibTransId="{908B5A61-530E-40F4-8AF4-36897BC944DB}"/>
    <dgm:cxn modelId="{7BCE84C6-7B1A-4501-A5D5-DCD29F3BC43E}" type="presOf" srcId="{EC35704B-0709-4764-9637-7F87DE96F501}" destId="{A32B81F7-B141-4970-A0F1-728223C30616}" srcOrd="0" destOrd="0" presId="urn:microsoft.com/office/officeart/2008/layout/LinedList"/>
    <dgm:cxn modelId="{120BA8CC-2339-47B7-A62F-5595614B7423}" type="presOf" srcId="{0BC8D4E4-6B1B-4593-A15B-D0A3A6BD96C6}" destId="{AD27169C-3A89-4B92-8243-52579B5801D7}" srcOrd="0" destOrd="0" presId="urn:microsoft.com/office/officeart/2008/layout/LinedList"/>
    <dgm:cxn modelId="{B31106ED-6912-4CA0-A918-E53D540EAAB8}" type="presOf" srcId="{0F276AC5-B9D1-48A7-845F-E50DAD152CD0}" destId="{C405691E-1BE1-406E-B3BB-03C82DC704A9}" srcOrd="0" destOrd="0" presId="urn:microsoft.com/office/officeart/2008/layout/LinedList"/>
    <dgm:cxn modelId="{29DBB52E-7FFB-4214-877F-87744622EFA7}" type="presParOf" srcId="{AD27169C-3A89-4B92-8243-52579B5801D7}" destId="{2532ECC1-A7CE-434B-B12B-662FBCDEBD7E}" srcOrd="0" destOrd="0" presId="urn:microsoft.com/office/officeart/2008/layout/LinedList"/>
    <dgm:cxn modelId="{AD1F456D-C22D-4307-8E7D-DAC3BCE4223D}" type="presParOf" srcId="{AD27169C-3A89-4B92-8243-52579B5801D7}" destId="{A858EAE1-F901-4B35-B467-D2E85E519E2C}" srcOrd="1" destOrd="0" presId="urn:microsoft.com/office/officeart/2008/layout/LinedList"/>
    <dgm:cxn modelId="{30989EB0-D58A-43FC-BA0D-A81EF81B154F}" type="presParOf" srcId="{A858EAE1-F901-4B35-B467-D2E85E519E2C}" destId="{A32B81F7-B141-4970-A0F1-728223C30616}" srcOrd="0" destOrd="0" presId="urn:microsoft.com/office/officeart/2008/layout/LinedList"/>
    <dgm:cxn modelId="{2A4B2DA2-C7EA-4602-981A-9C23FF3994A7}" type="presParOf" srcId="{A858EAE1-F901-4B35-B467-D2E85E519E2C}" destId="{64264F0C-0BCC-4F75-9CF2-61F8E403C350}" srcOrd="1" destOrd="0" presId="urn:microsoft.com/office/officeart/2008/layout/LinedList"/>
    <dgm:cxn modelId="{5C6DD47E-74C3-4A1A-BAAE-503540B41076}" type="presParOf" srcId="{AD27169C-3A89-4B92-8243-52579B5801D7}" destId="{C450CAF5-5BE3-4544-A8BD-52733057FD73}" srcOrd="2" destOrd="0" presId="urn:microsoft.com/office/officeart/2008/layout/LinedList"/>
    <dgm:cxn modelId="{A8AEABD3-6041-4950-B0FA-18FB268B9DE2}" type="presParOf" srcId="{AD27169C-3A89-4B92-8243-52579B5801D7}" destId="{CD7EB225-8AEF-4568-B969-5A09FD9D3D70}" srcOrd="3" destOrd="0" presId="urn:microsoft.com/office/officeart/2008/layout/LinedList"/>
    <dgm:cxn modelId="{63F25871-412B-4560-BFF4-06DE3F9DF050}" type="presParOf" srcId="{CD7EB225-8AEF-4568-B969-5A09FD9D3D70}" destId="{C405691E-1BE1-406E-B3BB-03C82DC704A9}" srcOrd="0" destOrd="0" presId="urn:microsoft.com/office/officeart/2008/layout/LinedList"/>
    <dgm:cxn modelId="{D2D835BB-539A-4163-A019-87EAC834F724}" type="presParOf" srcId="{CD7EB225-8AEF-4568-B969-5A09FD9D3D70}" destId="{5E908CA0-760C-4E21-9ECF-B779A0171C63}" srcOrd="1" destOrd="0" presId="urn:microsoft.com/office/officeart/2008/layout/LinedList"/>
    <dgm:cxn modelId="{0969FEBB-9BC7-4FB6-958E-553573658A3F}" type="presParOf" srcId="{AD27169C-3A89-4B92-8243-52579B5801D7}" destId="{5F411C7D-A9A9-4C35-B3FB-D59E6AC82BF6}" srcOrd="4" destOrd="0" presId="urn:microsoft.com/office/officeart/2008/layout/LinedList"/>
    <dgm:cxn modelId="{C39F6CDA-8B16-4246-B31F-E3463E78FBEB}" type="presParOf" srcId="{AD27169C-3A89-4B92-8243-52579B5801D7}" destId="{8B6F32C3-2B6E-4C50-8C5C-49CF2E7567DE}" srcOrd="5" destOrd="0" presId="urn:microsoft.com/office/officeart/2008/layout/LinedList"/>
    <dgm:cxn modelId="{109A74E9-F6B6-4C2E-976D-421D411039E9}" type="presParOf" srcId="{8B6F32C3-2B6E-4C50-8C5C-49CF2E7567DE}" destId="{25E1DD18-F00A-4CFC-99CE-236BB77ABA4C}" srcOrd="0" destOrd="0" presId="urn:microsoft.com/office/officeart/2008/layout/LinedList"/>
    <dgm:cxn modelId="{E75C6CDB-02AB-43A3-886C-96C17B68C9E5}" type="presParOf" srcId="{8B6F32C3-2B6E-4C50-8C5C-49CF2E7567DE}" destId="{A67C3C0F-F6DC-4FA4-BD8B-85F7F489BD9E}" srcOrd="1" destOrd="0" presId="urn:microsoft.com/office/officeart/2008/layout/LinedList"/>
    <dgm:cxn modelId="{0407EB89-E93F-4082-A486-3132A9902FEA}" type="presParOf" srcId="{AD27169C-3A89-4B92-8243-52579B5801D7}" destId="{900E015D-EF96-4DE5-8ADA-F8C697E00982}" srcOrd="6" destOrd="0" presId="urn:microsoft.com/office/officeart/2008/layout/LinedList"/>
    <dgm:cxn modelId="{CC929638-0CFF-401B-AC1D-1CAB0E1DD8FF}" type="presParOf" srcId="{AD27169C-3A89-4B92-8243-52579B5801D7}" destId="{05536A83-FE94-4DB3-B088-0E862C452D5C}" srcOrd="7" destOrd="0" presId="urn:microsoft.com/office/officeart/2008/layout/LinedList"/>
    <dgm:cxn modelId="{7B652528-00C5-4BCB-B473-217E2147867E}" type="presParOf" srcId="{05536A83-FE94-4DB3-B088-0E862C452D5C}" destId="{5CDDD7D9-99C5-4977-A544-112E615C3B1E}" srcOrd="0" destOrd="0" presId="urn:microsoft.com/office/officeart/2008/layout/LinedList"/>
    <dgm:cxn modelId="{E020FB39-FD7A-42F0-9AF5-6EE92FB74A04}" type="presParOf" srcId="{05536A83-FE94-4DB3-B088-0E862C452D5C}" destId="{CDAEF61A-8E82-4A85-A5FB-1D0B44B1DDF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C41288-CE0F-4B40-9C84-8F41F7323B60}"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BA8B206-856E-48C9-AF61-1B0DCA82AA4C}">
      <dgm:prSet/>
      <dgm:spPr/>
      <dgm:t>
        <a:bodyPr/>
        <a:lstStyle/>
        <a:p>
          <a:r>
            <a:rPr lang="en-US" b="1" dirty="0"/>
            <a:t>The general principles given below should be followed for input design:</a:t>
          </a:r>
        </a:p>
      </dgm:t>
    </dgm:pt>
    <dgm:pt modelId="{B9E84B0D-4919-43F8-B7A0-FD5DDE7E79A3}" type="parTrans" cxnId="{94F00DB3-476F-4C8A-921D-AE4048F2474D}">
      <dgm:prSet/>
      <dgm:spPr/>
      <dgm:t>
        <a:bodyPr/>
        <a:lstStyle/>
        <a:p>
          <a:endParaRPr lang="en-US"/>
        </a:p>
      </dgm:t>
    </dgm:pt>
    <dgm:pt modelId="{BF85AB8C-FF0D-4FB1-A727-D2233BCC41FB}" type="sibTrans" cxnId="{94F00DB3-476F-4C8A-921D-AE4048F2474D}">
      <dgm:prSet/>
      <dgm:spPr/>
      <dgm:t>
        <a:bodyPr/>
        <a:lstStyle/>
        <a:p>
          <a:endParaRPr lang="en-US"/>
        </a:p>
      </dgm:t>
    </dgm:pt>
    <dgm:pt modelId="{FC96E4B3-8DA7-4FDB-8DC8-59C2083DA440}">
      <dgm:prSet/>
      <dgm:spPr/>
      <dgm:t>
        <a:bodyPr/>
        <a:lstStyle/>
        <a:p>
          <a:r>
            <a:rPr lang="en-US" dirty="0"/>
            <a:t>Capture only variable data. Do not enter constant data. </a:t>
          </a:r>
        </a:p>
      </dgm:t>
    </dgm:pt>
    <dgm:pt modelId="{AB4C222B-1C61-4BA7-A615-9ADE2945B596}" type="parTrans" cxnId="{05159C17-A7B9-4F22-9286-819A4B80CF66}">
      <dgm:prSet/>
      <dgm:spPr/>
      <dgm:t>
        <a:bodyPr/>
        <a:lstStyle/>
        <a:p>
          <a:endParaRPr lang="en-US"/>
        </a:p>
      </dgm:t>
    </dgm:pt>
    <dgm:pt modelId="{C839FD20-E480-4853-B9E0-2DDB31D11399}" type="sibTrans" cxnId="{05159C17-A7B9-4F22-9286-819A4B80CF66}">
      <dgm:prSet/>
      <dgm:spPr/>
      <dgm:t>
        <a:bodyPr/>
        <a:lstStyle/>
        <a:p>
          <a:endParaRPr lang="en-US"/>
        </a:p>
      </dgm:t>
    </dgm:pt>
    <dgm:pt modelId="{94C390E2-647A-4FBA-97EE-67800B724589}">
      <dgm:prSet/>
      <dgm:spPr/>
      <dgm:t>
        <a:bodyPr/>
        <a:lstStyle/>
        <a:p>
          <a:r>
            <a:rPr lang="en-US" dirty="0"/>
            <a:t>Do not capture data that can be calculated or stored in computer memory. </a:t>
          </a:r>
        </a:p>
      </dgm:t>
    </dgm:pt>
    <dgm:pt modelId="{40B7F6C2-4B38-40BD-B78E-DF0C5D2DD10D}" type="parTrans" cxnId="{CC9A0A1D-815B-4A3A-A108-11AF776000D1}">
      <dgm:prSet/>
      <dgm:spPr/>
      <dgm:t>
        <a:bodyPr/>
        <a:lstStyle/>
        <a:p>
          <a:endParaRPr lang="en-US"/>
        </a:p>
      </dgm:t>
    </dgm:pt>
    <dgm:pt modelId="{B950BC01-1139-41D9-9197-FCC9EAC33681}" type="sibTrans" cxnId="{CC9A0A1D-815B-4A3A-A108-11AF776000D1}">
      <dgm:prSet/>
      <dgm:spPr/>
      <dgm:t>
        <a:bodyPr/>
        <a:lstStyle/>
        <a:p>
          <a:endParaRPr lang="en-US"/>
        </a:p>
      </dgm:t>
    </dgm:pt>
    <dgm:pt modelId="{6839E5C2-EACD-42BA-89F4-AB45D9BBDC17}">
      <dgm:prSet/>
      <dgm:spPr/>
      <dgm:t>
        <a:bodyPr/>
        <a:lstStyle/>
        <a:p>
          <a:r>
            <a:rPr lang="en-US"/>
            <a:t>Use codes for appropriate attributes. Codes can be translated in computer programs by using tables.</a:t>
          </a:r>
        </a:p>
      </dgm:t>
    </dgm:pt>
    <dgm:pt modelId="{599F14B1-24F6-4DFF-AC73-AE941E62693C}" type="parTrans" cxnId="{26017EE3-0ADE-4C62-90CA-60A99DC47D2E}">
      <dgm:prSet/>
      <dgm:spPr/>
      <dgm:t>
        <a:bodyPr/>
        <a:lstStyle/>
        <a:p>
          <a:endParaRPr lang="en-US"/>
        </a:p>
      </dgm:t>
    </dgm:pt>
    <dgm:pt modelId="{21088827-04A2-4B12-A346-0B09C137AAB0}" type="sibTrans" cxnId="{26017EE3-0ADE-4C62-90CA-60A99DC47D2E}">
      <dgm:prSet/>
      <dgm:spPr/>
      <dgm:t>
        <a:bodyPr/>
        <a:lstStyle/>
        <a:p>
          <a:endParaRPr lang="en-US"/>
        </a:p>
      </dgm:t>
    </dgm:pt>
    <dgm:pt modelId="{2534728D-251F-4B3C-83DB-6B6EE1E0ADDD}">
      <dgm:prSet/>
      <dgm:spPr/>
      <dgm:t>
        <a:bodyPr/>
        <a:lstStyle/>
        <a:p>
          <a:r>
            <a:rPr lang="en-US"/>
            <a:t>Include instructions for completing the form. </a:t>
          </a:r>
        </a:p>
      </dgm:t>
    </dgm:pt>
    <dgm:pt modelId="{A210EE8D-29AC-4189-8641-4FDEB0318CC8}" type="parTrans" cxnId="{50820E1A-2890-44F4-BAA8-901B3CCB2A4F}">
      <dgm:prSet/>
      <dgm:spPr/>
      <dgm:t>
        <a:bodyPr/>
        <a:lstStyle/>
        <a:p>
          <a:endParaRPr lang="en-US"/>
        </a:p>
      </dgm:t>
    </dgm:pt>
    <dgm:pt modelId="{BCE541E9-D4CA-4DAB-BF40-D12B50E5B67E}" type="sibTrans" cxnId="{50820E1A-2890-44F4-BAA8-901B3CCB2A4F}">
      <dgm:prSet/>
      <dgm:spPr/>
      <dgm:t>
        <a:bodyPr/>
        <a:lstStyle/>
        <a:p>
          <a:endParaRPr lang="en-US"/>
        </a:p>
      </dgm:t>
    </dgm:pt>
    <dgm:pt modelId="{D5D6FD27-277C-4A26-8089-4AE26CE197E6}">
      <dgm:prSet/>
      <dgm:spPr/>
      <dgm:t>
        <a:bodyPr/>
        <a:lstStyle/>
        <a:p>
          <a:r>
            <a:rPr lang="en-US"/>
            <a:t>Data to be entered should be sequenced so that it can be read, top to bottom, and left to right.</a:t>
          </a:r>
        </a:p>
      </dgm:t>
    </dgm:pt>
    <dgm:pt modelId="{21DB9D84-301F-40DD-A52A-FB47AB4A0740}" type="parTrans" cxnId="{693A4AC2-D4DC-4025-A6CB-79CD36039487}">
      <dgm:prSet/>
      <dgm:spPr/>
      <dgm:t>
        <a:bodyPr/>
        <a:lstStyle/>
        <a:p>
          <a:endParaRPr lang="en-US"/>
        </a:p>
      </dgm:t>
    </dgm:pt>
    <dgm:pt modelId="{A59F191C-70AE-4760-9C73-B12B533417C8}" type="sibTrans" cxnId="{693A4AC2-D4DC-4025-A6CB-79CD36039487}">
      <dgm:prSet/>
      <dgm:spPr/>
      <dgm:t>
        <a:bodyPr/>
        <a:lstStyle/>
        <a:p>
          <a:endParaRPr lang="en-US"/>
        </a:p>
      </dgm:t>
    </dgm:pt>
    <dgm:pt modelId="{CAFB2D7F-DE92-4893-8FCF-7315D6A22C6C}" type="pres">
      <dgm:prSet presAssocID="{60C41288-CE0F-4B40-9C84-8F41F7323B60}" presName="vert0" presStyleCnt="0">
        <dgm:presLayoutVars>
          <dgm:dir/>
          <dgm:animOne val="branch"/>
          <dgm:animLvl val="lvl"/>
        </dgm:presLayoutVars>
      </dgm:prSet>
      <dgm:spPr/>
    </dgm:pt>
    <dgm:pt modelId="{AC405193-0994-4FFD-B9F5-0128388A7F16}" type="pres">
      <dgm:prSet presAssocID="{6BA8B206-856E-48C9-AF61-1B0DCA82AA4C}" presName="thickLine" presStyleLbl="alignNode1" presStyleIdx="0" presStyleCnt="6"/>
      <dgm:spPr/>
    </dgm:pt>
    <dgm:pt modelId="{45FCA838-791B-42A7-AB7C-AEB6CD4BDACD}" type="pres">
      <dgm:prSet presAssocID="{6BA8B206-856E-48C9-AF61-1B0DCA82AA4C}" presName="horz1" presStyleCnt="0"/>
      <dgm:spPr/>
    </dgm:pt>
    <dgm:pt modelId="{AC31D099-46BC-4FBD-BA98-A1349700B4A2}" type="pres">
      <dgm:prSet presAssocID="{6BA8B206-856E-48C9-AF61-1B0DCA82AA4C}" presName="tx1" presStyleLbl="revTx" presStyleIdx="0" presStyleCnt="6"/>
      <dgm:spPr/>
    </dgm:pt>
    <dgm:pt modelId="{1A29CBA0-EE22-43B9-9FC2-1B6A65FB4563}" type="pres">
      <dgm:prSet presAssocID="{6BA8B206-856E-48C9-AF61-1B0DCA82AA4C}" presName="vert1" presStyleCnt="0"/>
      <dgm:spPr/>
    </dgm:pt>
    <dgm:pt modelId="{14D61499-CF79-4623-9FC2-F0382F1CF721}" type="pres">
      <dgm:prSet presAssocID="{FC96E4B3-8DA7-4FDB-8DC8-59C2083DA440}" presName="thickLine" presStyleLbl="alignNode1" presStyleIdx="1" presStyleCnt="6"/>
      <dgm:spPr/>
    </dgm:pt>
    <dgm:pt modelId="{6E499CAE-F91C-4FA1-AC93-8C3F92F2EF1D}" type="pres">
      <dgm:prSet presAssocID="{FC96E4B3-8DA7-4FDB-8DC8-59C2083DA440}" presName="horz1" presStyleCnt="0"/>
      <dgm:spPr/>
    </dgm:pt>
    <dgm:pt modelId="{AF342729-CA7B-4EA7-90F3-674A5F4C50C1}" type="pres">
      <dgm:prSet presAssocID="{FC96E4B3-8DA7-4FDB-8DC8-59C2083DA440}" presName="tx1" presStyleLbl="revTx" presStyleIdx="1" presStyleCnt="6"/>
      <dgm:spPr/>
    </dgm:pt>
    <dgm:pt modelId="{28A53D09-E172-4542-8027-3E8C2F13D17B}" type="pres">
      <dgm:prSet presAssocID="{FC96E4B3-8DA7-4FDB-8DC8-59C2083DA440}" presName="vert1" presStyleCnt="0"/>
      <dgm:spPr/>
    </dgm:pt>
    <dgm:pt modelId="{465038CF-6954-4915-8C7F-8824D5171B59}" type="pres">
      <dgm:prSet presAssocID="{94C390E2-647A-4FBA-97EE-67800B724589}" presName="thickLine" presStyleLbl="alignNode1" presStyleIdx="2" presStyleCnt="6"/>
      <dgm:spPr/>
    </dgm:pt>
    <dgm:pt modelId="{2BCC4480-1CE6-4F17-8EA9-30F8C5C31AE9}" type="pres">
      <dgm:prSet presAssocID="{94C390E2-647A-4FBA-97EE-67800B724589}" presName="horz1" presStyleCnt="0"/>
      <dgm:spPr/>
    </dgm:pt>
    <dgm:pt modelId="{C1220F67-24CE-4476-8CCE-1417DBC62DBB}" type="pres">
      <dgm:prSet presAssocID="{94C390E2-647A-4FBA-97EE-67800B724589}" presName="tx1" presStyleLbl="revTx" presStyleIdx="2" presStyleCnt="6"/>
      <dgm:spPr/>
    </dgm:pt>
    <dgm:pt modelId="{F37A5304-90A6-49DA-B24D-6D4A7308201A}" type="pres">
      <dgm:prSet presAssocID="{94C390E2-647A-4FBA-97EE-67800B724589}" presName="vert1" presStyleCnt="0"/>
      <dgm:spPr/>
    </dgm:pt>
    <dgm:pt modelId="{5B723390-92ED-4A0A-AD22-F28BDBBA949A}" type="pres">
      <dgm:prSet presAssocID="{6839E5C2-EACD-42BA-89F4-AB45D9BBDC17}" presName="thickLine" presStyleLbl="alignNode1" presStyleIdx="3" presStyleCnt="6"/>
      <dgm:spPr/>
    </dgm:pt>
    <dgm:pt modelId="{3D8741D4-2BCC-4BAC-BD86-5757A77F19D5}" type="pres">
      <dgm:prSet presAssocID="{6839E5C2-EACD-42BA-89F4-AB45D9BBDC17}" presName="horz1" presStyleCnt="0"/>
      <dgm:spPr/>
    </dgm:pt>
    <dgm:pt modelId="{59BB9126-313C-4F81-8699-0C92727FEDB3}" type="pres">
      <dgm:prSet presAssocID="{6839E5C2-EACD-42BA-89F4-AB45D9BBDC17}" presName="tx1" presStyleLbl="revTx" presStyleIdx="3" presStyleCnt="6"/>
      <dgm:spPr/>
    </dgm:pt>
    <dgm:pt modelId="{B3ADDE3F-71B2-4B8E-A98B-4537B62B630B}" type="pres">
      <dgm:prSet presAssocID="{6839E5C2-EACD-42BA-89F4-AB45D9BBDC17}" presName="vert1" presStyleCnt="0"/>
      <dgm:spPr/>
    </dgm:pt>
    <dgm:pt modelId="{5FBF7D09-6EC1-4508-9323-E169E5613F0D}" type="pres">
      <dgm:prSet presAssocID="{2534728D-251F-4B3C-83DB-6B6EE1E0ADDD}" presName="thickLine" presStyleLbl="alignNode1" presStyleIdx="4" presStyleCnt="6"/>
      <dgm:spPr/>
    </dgm:pt>
    <dgm:pt modelId="{06CC858F-3F88-4B35-A5A8-F7ADDA6EED92}" type="pres">
      <dgm:prSet presAssocID="{2534728D-251F-4B3C-83DB-6B6EE1E0ADDD}" presName="horz1" presStyleCnt="0"/>
      <dgm:spPr/>
    </dgm:pt>
    <dgm:pt modelId="{74DA6746-DA6B-4794-B010-C805E975F983}" type="pres">
      <dgm:prSet presAssocID="{2534728D-251F-4B3C-83DB-6B6EE1E0ADDD}" presName="tx1" presStyleLbl="revTx" presStyleIdx="4" presStyleCnt="6"/>
      <dgm:spPr/>
    </dgm:pt>
    <dgm:pt modelId="{1D29711E-586B-4A40-9EAA-A08237364C9B}" type="pres">
      <dgm:prSet presAssocID="{2534728D-251F-4B3C-83DB-6B6EE1E0ADDD}" presName="vert1" presStyleCnt="0"/>
      <dgm:spPr/>
    </dgm:pt>
    <dgm:pt modelId="{D589C5FA-452A-48E8-9944-A0D0F675DC6F}" type="pres">
      <dgm:prSet presAssocID="{D5D6FD27-277C-4A26-8089-4AE26CE197E6}" presName="thickLine" presStyleLbl="alignNode1" presStyleIdx="5" presStyleCnt="6"/>
      <dgm:spPr/>
    </dgm:pt>
    <dgm:pt modelId="{03B555EC-9506-4968-A673-AC5F2DF7E24E}" type="pres">
      <dgm:prSet presAssocID="{D5D6FD27-277C-4A26-8089-4AE26CE197E6}" presName="horz1" presStyleCnt="0"/>
      <dgm:spPr/>
    </dgm:pt>
    <dgm:pt modelId="{1761B15A-128A-4AA5-915D-87F0A0366137}" type="pres">
      <dgm:prSet presAssocID="{D5D6FD27-277C-4A26-8089-4AE26CE197E6}" presName="tx1" presStyleLbl="revTx" presStyleIdx="5" presStyleCnt="6"/>
      <dgm:spPr/>
    </dgm:pt>
    <dgm:pt modelId="{525493F5-B72A-4101-BAAA-B3EBD98D2A77}" type="pres">
      <dgm:prSet presAssocID="{D5D6FD27-277C-4A26-8089-4AE26CE197E6}" presName="vert1" presStyleCnt="0"/>
      <dgm:spPr/>
    </dgm:pt>
  </dgm:ptLst>
  <dgm:cxnLst>
    <dgm:cxn modelId="{05159C17-A7B9-4F22-9286-819A4B80CF66}" srcId="{60C41288-CE0F-4B40-9C84-8F41F7323B60}" destId="{FC96E4B3-8DA7-4FDB-8DC8-59C2083DA440}" srcOrd="1" destOrd="0" parTransId="{AB4C222B-1C61-4BA7-A615-9ADE2945B596}" sibTransId="{C839FD20-E480-4853-B9E0-2DDB31D11399}"/>
    <dgm:cxn modelId="{50820E1A-2890-44F4-BAA8-901B3CCB2A4F}" srcId="{60C41288-CE0F-4B40-9C84-8F41F7323B60}" destId="{2534728D-251F-4B3C-83DB-6B6EE1E0ADDD}" srcOrd="4" destOrd="0" parTransId="{A210EE8D-29AC-4189-8641-4FDEB0318CC8}" sibTransId="{BCE541E9-D4CA-4DAB-BF40-D12B50E5B67E}"/>
    <dgm:cxn modelId="{CC9A0A1D-815B-4A3A-A108-11AF776000D1}" srcId="{60C41288-CE0F-4B40-9C84-8F41F7323B60}" destId="{94C390E2-647A-4FBA-97EE-67800B724589}" srcOrd="2" destOrd="0" parTransId="{40B7F6C2-4B38-40BD-B78E-DF0C5D2DD10D}" sibTransId="{B950BC01-1139-41D9-9197-FCC9EAC33681}"/>
    <dgm:cxn modelId="{73653124-CB05-4999-9E50-B2CB5D1C3A3C}" type="presOf" srcId="{94C390E2-647A-4FBA-97EE-67800B724589}" destId="{C1220F67-24CE-4476-8CCE-1417DBC62DBB}" srcOrd="0" destOrd="0" presId="urn:microsoft.com/office/officeart/2008/layout/LinedList"/>
    <dgm:cxn modelId="{84311388-B4EA-4B0A-AEF7-7909FC06CAEC}" type="presOf" srcId="{60C41288-CE0F-4B40-9C84-8F41F7323B60}" destId="{CAFB2D7F-DE92-4893-8FCF-7315D6A22C6C}" srcOrd="0" destOrd="0" presId="urn:microsoft.com/office/officeart/2008/layout/LinedList"/>
    <dgm:cxn modelId="{0440619C-F1F9-48D3-9676-074DF4CB6E4B}" type="presOf" srcId="{6839E5C2-EACD-42BA-89F4-AB45D9BBDC17}" destId="{59BB9126-313C-4F81-8699-0C92727FEDB3}" srcOrd="0" destOrd="0" presId="urn:microsoft.com/office/officeart/2008/layout/LinedList"/>
    <dgm:cxn modelId="{F423649E-112D-4939-8980-A6305E041B1E}" type="presOf" srcId="{2534728D-251F-4B3C-83DB-6B6EE1E0ADDD}" destId="{74DA6746-DA6B-4794-B010-C805E975F983}" srcOrd="0" destOrd="0" presId="urn:microsoft.com/office/officeart/2008/layout/LinedList"/>
    <dgm:cxn modelId="{FDC69CA6-07FE-467B-B0C6-858B186B7421}" type="presOf" srcId="{6BA8B206-856E-48C9-AF61-1B0DCA82AA4C}" destId="{AC31D099-46BC-4FBD-BA98-A1349700B4A2}" srcOrd="0" destOrd="0" presId="urn:microsoft.com/office/officeart/2008/layout/LinedList"/>
    <dgm:cxn modelId="{582CFFAE-3092-4323-BCE7-29D094CCB7DB}" type="presOf" srcId="{FC96E4B3-8DA7-4FDB-8DC8-59C2083DA440}" destId="{AF342729-CA7B-4EA7-90F3-674A5F4C50C1}" srcOrd="0" destOrd="0" presId="urn:microsoft.com/office/officeart/2008/layout/LinedList"/>
    <dgm:cxn modelId="{94F00DB3-476F-4C8A-921D-AE4048F2474D}" srcId="{60C41288-CE0F-4B40-9C84-8F41F7323B60}" destId="{6BA8B206-856E-48C9-AF61-1B0DCA82AA4C}" srcOrd="0" destOrd="0" parTransId="{B9E84B0D-4919-43F8-B7A0-FD5DDE7E79A3}" sibTransId="{BF85AB8C-FF0D-4FB1-A727-D2233BCC41FB}"/>
    <dgm:cxn modelId="{693A4AC2-D4DC-4025-A6CB-79CD36039487}" srcId="{60C41288-CE0F-4B40-9C84-8F41F7323B60}" destId="{D5D6FD27-277C-4A26-8089-4AE26CE197E6}" srcOrd="5" destOrd="0" parTransId="{21DB9D84-301F-40DD-A52A-FB47AB4A0740}" sibTransId="{A59F191C-70AE-4760-9C73-B12B533417C8}"/>
    <dgm:cxn modelId="{3BB593D3-9FCA-4798-B677-C8BA33444D9B}" type="presOf" srcId="{D5D6FD27-277C-4A26-8089-4AE26CE197E6}" destId="{1761B15A-128A-4AA5-915D-87F0A0366137}" srcOrd="0" destOrd="0" presId="urn:microsoft.com/office/officeart/2008/layout/LinedList"/>
    <dgm:cxn modelId="{26017EE3-0ADE-4C62-90CA-60A99DC47D2E}" srcId="{60C41288-CE0F-4B40-9C84-8F41F7323B60}" destId="{6839E5C2-EACD-42BA-89F4-AB45D9BBDC17}" srcOrd="3" destOrd="0" parTransId="{599F14B1-24F6-4DFF-AC73-AE941E62693C}" sibTransId="{21088827-04A2-4B12-A346-0B09C137AAB0}"/>
    <dgm:cxn modelId="{00108CE6-C345-490E-9C75-52D7264FDD12}" type="presParOf" srcId="{CAFB2D7F-DE92-4893-8FCF-7315D6A22C6C}" destId="{AC405193-0994-4FFD-B9F5-0128388A7F16}" srcOrd="0" destOrd="0" presId="urn:microsoft.com/office/officeart/2008/layout/LinedList"/>
    <dgm:cxn modelId="{3E9FEEC9-5EE9-4173-ABF6-343120C79E7F}" type="presParOf" srcId="{CAFB2D7F-DE92-4893-8FCF-7315D6A22C6C}" destId="{45FCA838-791B-42A7-AB7C-AEB6CD4BDACD}" srcOrd="1" destOrd="0" presId="urn:microsoft.com/office/officeart/2008/layout/LinedList"/>
    <dgm:cxn modelId="{46586D49-9D9B-45C1-A950-DC5020F76930}" type="presParOf" srcId="{45FCA838-791B-42A7-AB7C-AEB6CD4BDACD}" destId="{AC31D099-46BC-4FBD-BA98-A1349700B4A2}" srcOrd="0" destOrd="0" presId="urn:microsoft.com/office/officeart/2008/layout/LinedList"/>
    <dgm:cxn modelId="{504C44D7-9C53-4451-8842-125945892F3C}" type="presParOf" srcId="{45FCA838-791B-42A7-AB7C-AEB6CD4BDACD}" destId="{1A29CBA0-EE22-43B9-9FC2-1B6A65FB4563}" srcOrd="1" destOrd="0" presId="urn:microsoft.com/office/officeart/2008/layout/LinedList"/>
    <dgm:cxn modelId="{3D6FD7BB-2AD6-4E5E-BC1E-87DE22B279A9}" type="presParOf" srcId="{CAFB2D7F-DE92-4893-8FCF-7315D6A22C6C}" destId="{14D61499-CF79-4623-9FC2-F0382F1CF721}" srcOrd="2" destOrd="0" presId="urn:microsoft.com/office/officeart/2008/layout/LinedList"/>
    <dgm:cxn modelId="{2AC3A290-64FE-4B2B-820F-B2A5F9CC1E78}" type="presParOf" srcId="{CAFB2D7F-DE92-4893-8FCF-7315D6A22C6C}" destId="{6E499CAE-F91C-4FA1-AC93-8C3F92F2EF1D}" srcOrd="3" destOrd="0" presId="urn:microsoft.com/office/officeart/2008/layout/LinedList"/>
    <dgm:cxn modelId="{32862099-CA67-43DB-90FD-9AF5C7800C73}" type="presParOf" srcId="{6E499CAE-F91C-4FA1-AC93-8C3F92F2EF1D}" destId="{AF342729-CA7B-4EA7-90F3-674A5F4C50C1}" srcOrd="0" destOrd="0" presId="urn:microsoft.com/office/officeart/2008/layout/LinedList"/>
    <dgm:cxn modelId="{FB766AA5-BC76-4889-9ADA-0AF8FCF7E947}" type="presParOf" srcId="{6E499CAE-F91C-4FA1-AC93-8C3F92F2EF1D}" destId="{28A53D09-E172-4542-8027-3E8C2F13D17B}" srcOrd="1" destOrd="0" presId="urn:microsoft.com/office/officeart/2008/layout/LinedList"/>
    <dgm:cxn modelId="{E9721F2A-9907-4054-813E-8D61570A2A52}" type="presParOf" srcId="{CAFB2D7F-DE92-4893-8FCF-7315D6A22C6C}" destId="{465038CF-6954-4915-8C7F-8824D5171B59}" srcOrd="4" destOrd="0" presId="urn:microsoft.com/office/officeart/2008/layout/LinedList"/>
    <dgm:cxn modelId="{1A8B36A0-830A-40E9-AA15-B565E4400F37}" type="presParOf" srcId="{CAFB2D7F-DE92-4893-8FCF-7315D6A22C6C}" destId="{2BCC4480-1CE6-4F17-8EA9-30F8C5C31AE9}" srcOrd="5" destOrd="0" presId="urn:microsoft.com/office/officeart/2008/layout/LinedList"/>
    <dgm:cxn modelId="{3E37E28A-4F49-4B12-8A1E-647F2A462FCC}" type="presParOf" srcId="{2BCC4480-1CE6-4F17-8EA9-30F8C5C31AE9}" destId="{C1220F67-24CE-4476-8CCE-1417DBC62DBB}" srcOrd="0" destOrd="0" presId="urn:microsoft.com/office/officeart/2008/layout/LinedList"/>
    <dgm:cxn modelId="{5054BBE1-EC63-4967-8BEC-DF097B82D8EA}" type="presParOf" srcId="{2BCC4480-1CE6-4F17-8EA9-30F8C5C31AE9}" destId="{F37A5304-90A6-49DA-B24D-6D4A7308201A}" srcOrd="1" destOrd="0" presId="urn:microsoft.com/office/officeart/2008/layout/LinedList"/>
    <dgm:cxn modelId="{261771E3-7BDB-474D-A739-06952B32B6B9}" type="presParOf" srcId="{CAFB2D7F-DE92-4893-8FCF-7315D6A22C6C}" destId="{5B723390-92ED-4A0A-AD22-F28BDBBA949A}" srcOrd="6" destOrd="0" presId="urn:microsoft.com/office/officeart/2008/layout/LinedList"/>
    <dgm:cxn modelId="{FDE52562-2C24-4CB4-9E42-2682E645F6AC}" type="presParOf" srcId="{CAFB2D7F-DE92-4893-8FCF-7315D6A22C6C}" destId="{3D8741D4-2BCC-4BAC-BD86-5757A77F19D5}" srcOrd="7" destOrd="0" presId="urn:microsoft.com/office/officeart/2008/layout/LinedList"/>
    <dgm:cxn modelId="{8EA4B552-C31E-4FDC-A15C-15FEEFB34945}" type="presParOf" srcId="{3D8741D4-2BCC-4BAC-BD86-5757A77F19D5}" destId="{59BB9126-313C-4F81-8699-0C92727FEDB3}" srcOrd="0" destOrd="0" presId="urn:microsoft.com/office/officeart/2008/layout/LinedList"/>
    <dgm:cxn modelId="{3D0E869B-C970-48A4-B466-462EB62C62E5}" type="presParOf" srcId="{3D8741D4-2BCC-4BAC-BD86-5757A77F19D5}" destId="{B3ADDE3F-71B2-4B8E-A98B-4537B62B630B}" srcOrd="1" destOrd="0" presId="urn:microsoft.com/office/officeart/2008/layout/LinedList"/>
    <dgm:cxn modelId="{BC1BB7CC-6911-4519-BC75-2C7EB0A33289}" type="presParOf" srcId="{CAFB2D7F-DE92-4893-8FCF-7315D6A22C6C}" destId="{5FBF7D09-6EC1-4508-9323-E169E5613F0D}" srcOrd="8" destOrd="0" presId="urn:microsoft.com/office/officeart/2008/layout/LinedList"/>
    <dgm:cxn modelId="{E24EEF3B-64CB-4069-9C54-5BFF29ED3370}" type="presParOf" srcId="{CAFB2D7F-DE92-4893-8FCF-7315D6A22C6C}" destId="{06CC858F-3F88-4B35-A5A8-F7ADDA6EED92}" srcOrd="9" destOrd="0" presId="urn:microsoft.com/office/officeart/2008/layout/LinedList"/>
    <dgm:cxn modelId="{ACF47D63-3B2F-4FEF-9081-7CEF9F52C01E}" type="presParOf" srcId="{06CC858F-3F88-4B35-A5A8-F7ADDA6EED92}" destId="{74DA6746-DA6B-4794-B010-C805E975F983}" srcOrd="0" destOrd="0" presId="urn:microsoft.com/office/officeart/2008/layout/LinedList"/>
    <dgm:cxn modelId="{FBB7F746-E13A-4A27-9C01-383526AE7212}" type="presParOf" srcId="{06CC858F-3F88-4B35-A5A8-F7ADDA6EED92}" destId="{1D29711E-586B-4A40-9EAA-A08237364C9B}" srcOrd="1" destOrd="0" presId="urn:microsoft.com/office/officeart/2008/layout/LinedList"/>
    <dgm:cxn modelId="{A847DA95-164D-48A7-AD52-94166982B965}" type="presParOf" srcId="{CAFB2D7F-DE92-4893-8FCF-7315D6A22C6C}" destId="{D589C5FA-452A-48E8-9944-A0D0F675DC6F}" srcOrd="10" destOrd="0" presId="urn:microsoft.com/office/officeart/2008/layout/LinedList"/>
    <dgm:cxn modelId="{D9E2E039-B9DB-495B-8862-176E1E66D8EF}" type="presParOf" srcId="{CAFB2D7F-DE92-4893-8FCF-7315D6A22C6C}" destId="{03B555EC-9506-4968-A673-AC5F2DF7E24E}" srcOrd="11" destOrd="0" presId="urn:microsoft.com/office/officeart/2008/layout/LinedList"/>
    <dgm:cxn modelId="{006ABBF6-683C-48B7-9D07-DEE84BD7DBB8}" type="presParOf" srcId="{03B555EC-9506-4968-A673-AC5F2DF7E24E}" destId="{1761B15A-128A-4AA5-915D-87F0A0366137}" srcOrd="0" destOrd="0" presId="urn:microsoft.com/office/officeart/2008/layout/LinedList"/>
    <dgm:cxn modelId="{06C9286D-73FB-4D62-95A7-8405AD6F80D0}" type="presParOf" srcId="{03B555EC-9506-4968-A673-AC5F2DF7E24E}" destId="{525493F5-B72A-4101-BAAA-B3EBD98D2A7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7ECFD6-AE7B-4489-B124-CD32134F5F34}">
      <dsp:nvSpPr>
        <dsp:cNvPr id="0" name=""/>
        <dsp:cNvSpPr/>
      </dsp:nvSpPr>
      <dsp:spPr>
        <a:xfrm>
          <a:off x="0" y="531"/>
          <a:ext cx="10515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D9E289-B63B-4DD6-8265-F229425BCEC5}">
      <dsp:nvSpPr>
        <dsp:cNvPr id="0" name=""/>
        <dsp:cNvSpPr/>
      </dsp:nvSpPr>
      <dsp:spPr>
        <a:xfrm>
          <a:off x="0" y="531"/>
          <a:ext cx="1051560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Design Principles</a:t>
          </a:r>
        </a:p>
      </dsp:txBody>
      <dsp:txXfrm>
        <a:off x="0" y="531"/>
        <a:ext cx="10515600" cy="870296"/>
      </dsp:txXfrm>
    </dsp:sp>
    <dsp:sp modelId="{BBF19F71-4553-4C43-9005-155193F35E06}">
      <dsp:nvSpPr>
        <dsp:cNvPr id="0" name=""/>
        <dsp:cNvSpPr/>
      </dsp:nvSpPr>
      <dsp:spPr>
        <a:xfrm>
          <a:off x="0" y="870827"/>
          <a:ext cx="10515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B9876D-AEB7-42ED-9FE5-738ABA39CB83}">
      <dsp:nvSpPr>
        <dsp:cNvPr id="0" name=""/>
        <dsp:cNvSpPr/>
      </dsp:nvSpPr>
      <dsp:spPr>
        <a:xfrm>
          <a:off x="0" y="870827"/>
          <a:ext cx="1051560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User input design principles</a:t>
          </a:r>
        </a:p>
      </dsp:txBody>
      <dsp:txXfrm>
        <a:off x="0" y="870827"/>
        <a:ext cx="10515600" cy="870296"/>
      </dsp:txXfrm>
    </dsp:sp>
    <dsp:sp modelId="{8575AEC3-F6F0-4A4C-88E9-7376E247376B}">
      <dsp:nvSpPr>
        <dsp:cNvPr id="0" name=""/>
        <dsp:cNvSpPr/>
      </dsp:nvSpPr>
      <dsp:spPr>
        <a:xfrm>
          <a:off x="0" y="1741123"/>
          <a:ext cx="10515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429D9A-D770-4CFB-A02E-1C33F6D1BA8F}">
      <dsp:nvSpPr>
        <dsp:cNvPr id="0" name=""/>
        <dsp:cNvSpPr/>
      </dsp:nvSpPr>
      <dsp:spPr>
        <a:xfrm>
          <a:off x="0" y="1741123"/>
          <a:ext cx="1051560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Design issues</a:t>
          </a:r>
        </a:p>
      </dsp:txBody>
      <dsp:txXfrm>
        <a:off x="0" y="1741123"/>
        <a:ext cx="10515600" cy="870296"/>
      </dsp:txXfrm>
    </dsp:sp>
    <dsp:sp modelId="{4792A0A1-0733-4094-A4F9-026C10C2E0F4}">
      <dsp:nvSpPr>
        <dsp:cNvPr id="0" name=""/>
        <dsp:cNvSpPr/>
      </dsp:nvSpPr>
      <dsp:spPr>
        <a:xfrm>
          <a:off x="0" y="2611420"/>
          <a:ext cx="10515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DEFA66-94CE-43C3-BAD6-6934A983E6E7}">
      <dsp:nvSpPr>
        <dsp:cNvPr id="0" name=""/>
        <dsp:cNvSpPr/>
      </dsp:nvSpPr>
      <dsp:spPr>
        <a:xfrm>
          <a:off x="0" y="2611420"/>
          <a:ext cx="1051560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Output design concepts and guidelines</a:t>
          </a:r>
        </a:p>
      </dsp:txBody>
      <dsp:txXfrm>
        <a:off x="0" y="2611420"/>
        <a:ext cx="10515600" cy="870296"/>
      </dsp:txXfrm>
    </dsp:sp>
    <dsp:sp modelId="{D8993816-5B98-48B2-86CC-028617F07DE4}">
      <dsp:nvSpPr>
        <dsp:cNvPr id="0" name=""/>
        <dsp:cNvSpPr/>
      </dsp:nvSpPr>
      <dsp:spPr>
        <a:xfrm>
          <a:off x="0" y="3481716"/>
          <a:ext cx="10515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608525-7690-479E-873A-C141C892F2A9}">
      <dsp:nvSpPr>
        <dsp:cNvPr id="0" name=""/>
        <dsp:cNvSpPr/>
      </dsp:nvSpPr>
      <dsp:spPr>
        <a:xfrm>
          <a:off x="0" y="3481716"/>
          <a:ext cx="1051560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a:t>Human Engineering factors</a:t>
          </a:r>
        </a:p>
      </dsp:txBody>
      <dsp:txXfrm>
        <a:off x="0" y="3481716"/>
        <a:ext cx="10515600" cy="8702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B4FC0D-40CF-4ED2-9F4F-D59FB968A7C8}">
      <dsp:nvSpPr>
        <dsp:cNvPr id="0" name=""/>
        <dsp:cNvSpPr/>
      </dsp:nvSpPr>
      <dsp:spPr>
        <a:xfrm>
          <a:off x="0" y="449817"/>
          <a:ext cx="3022698" cy="27168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AFADB0-C2FA-4278-992E-1ED3C83C770D}">
      <dsp:nvSpPr>
        <dsp:cNvPr id="0" name=""/>
        <dsp:cNvSpPr/>
      </dsp:nvSpPr>
      <dsp:spPr>
        <a:xfrm>
          <a:off x="335855" y="768880"/>
          <a:ext cx="3022698" cy="271681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User familiarity - The interface should use terms and concepts that are familiar to the user, and objects manipulated by the system should be directly related to the user’s working environment.</a:t>
          </a:r>
        </a:p>
      </dsp:txBody>
      <dsp:txXfrm>
        <a:off x="415428" y="848453"/>
        <a:ext cx="2863552" cy="2557668"/>
      </dsp:txXfrm>
    </dsp:sp>
    <dsp:sp modelId="{ADAF8655-26FB-413C-8DD1-EB204DD79DFD}">
      <dsp:nvSpPr>
        <dsp:cNvPr id="0" name=""/>
        <dsp:cNvSpPr/>
      </dsp:nvSpPr>
      <dsp:spPr>
        <a:xfrm>
          <a:off x="3694409" y="449817"/>
          <a:ext cx="3022698" cy="33696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628ECC-837D-4A90-A671-E337806D4E38}">
      <dsp:nvSpPr>
        <dsp:cNvPr id="0" name=""/>
        <dsp:cNvSpPr/>
      </dsp:nvSpPr>
      <dsp:spPr>
        <a:xfrm>
          <a:off x="4030264" y="768880"/>
          <a:ext cx="3022698" cy="336962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2">
                  <a:lumMod val="10000"/>
                </a:schemeClr>
              </a:solidFill>
            </a:rPr>
            <a:t>User interface consistency - System commands and menus should have the same format; parameters should be passed to all commands in the same way. This reduces learning. Knowledge gained in one command or application can be applied in other parts of the system or in related applications.</a:t>
          </a:r>
        </a:p>
      </dsp:txBody>
      <dsp:txXfrm>
        <a:off x="4118796" y="857412"/>
        <a:ext cx="2845634" cy="3192562"/>
      </dsp:txXfrm>
    </dsp:sp>
    <dsp:sp modelId="{D2E16045-E759-4A68-87EE-C05AAED7508C}">
      <dsp:nvSpPr>
        <dsp:cNvPr id="0" name=""/>
        <dsp:cNvSpPr/>
      </dsp:nvSpPr>
      <dsp:spPr>
        <a:xfrm>
          <a:off x="7388818" y="449817"/>
          <a:ext cx="3022698" cy="260871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E76B18-E004-4A86-8635-C3C3C12C1A82}">
      <dsp:nvSpPr>
        <dsp:cNvPr id="0" name=""/>
        <dsp:cNvSpPr/>
      </dsp:nvSpPr>
      <dsp:spPr>
        <a:xfrm>
          <a:off x="7724674" y="768880"/>
          <a:ext cx="3022698" cy="26087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t>Minimize surprise - </a:t>
          </a:r>
          <a:r>
            <a:rPr lang="en-US" sz="2200" kern="1200" dirty="0"/>
            <a:t>Users should never be surprised by the behavior of the system. As the system is used, users built a mental model of how it works. </a:t>
          </a:r>
        </a:p>
      </dsp:txBody>
      <dsp:txXfrm>
        <a:off x="7801081" y="845287"/>
        <a:ext cx="2869884" cy="24558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836C95-A262-476A-BC53-CD8EACA6A5DF}">
      <dsp:nvSpPr>
        <dsp:cNvPr id="0" name=""/>
        <dsp:cNvSpPr/>
      </dsp:nvSpPr>
      <dsp:spPr>
        <a:xfrm>
          <a:off x="0" y="2855"/>
          <a:ext cx="8254652" cy="1249175"/>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2">
                  <a:lumMod val="10000"/>
                </a:schemeClr>
              </a:solidFill>
            </a:rPr>
            <a:t>User interfaces are very difficult to design due to different human styles of perceiving, understanding and working, different human preferences</a:t>
          </a:r>
        </a:p>
      </dsp:txBody>
      <dsp:txXfrm>
        <a:off x="60980" y="63835"/>
        <a:ext cx="8132692" cy="1127215"/>
      </dsp:txXfrm>
    </dsp:sp>
    <dsp:sp modelId="{F40EAFDD-36B1-4D3A-8D3A-441C210288E6}">
      <dsp:nvSpPr>
        <dsp:cNvPr id="0" name=""/>
        <dsp:cNvSpPr/>
      </dsp:nvSpPr>
      <dsp:spPr>
        <a:xfrm>
          <a:off x="0" y="1258558"/>
          <a:ext cx="8254652" cy="604551"/>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2">
                  <a:lumMod val="10000"/>
                </a:schemeClr>
              </a:solidFill>
            </a:rPr>
            <a:t>There is need to deal with a number of significant elements, e.g. </a:t>
          </a:r>
        </a:p>
      </dsp:txBody>
      <dsp:txXfrm>
        <a:off x="29512" y="1288070"/>
        <a:ext cx="8195628" cy="545527"/>
      </dsp:txXfrm>
    </dsp:sp>
    <dsp:sp modelId="{480F9080-5D6E-4354-ADF4-84FA35746A70}">
      <dsp:nvSpPr>
        <dsp:cNvPr id="0" name=""/>
        <dsp:cNvSpPr/>
      </dsp:nvSpPr>
      <dsp:spPr>
        <a:xfrm>
          <a:off x="0" y="1863109"/>
          <a:ext cx="8254652" cy="1684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08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Metaphors – forms, images, concepts that can be recognized and learned</a:t>
          </a:r>
        </a:p>
        <a:p>
          <a:pPr marL="171450" lvl="1" indent="-171450" algn="l" defTabSz="800100">
            <a:lnSpc>
              <a:spcPct val="90000"/>
            </a:lnSpc>
            <a:spcBef>
              <a:spcPct val="0"/>
            </a:spcBef>
            <a:spcAft>
              <a:spcPct val="20000"/>
            </a:spcAft>
            <a:buChar char="•"/>
          </a:pPr>
          <a:r>
            <a:rPr lang="en-US" sz="1800" kern="1200" dirty="0"/>
            <a:t>Mental model – organization and representation of data, functions and tasks</a:t>
          </a:r>
        </a:p>
        <a:p>
          <a:pPr marL="171450" lvl="1" indent="-171450" algn="l" defTabSz="800100">
            <a:lnSpc>
              <a:spcPct val="90000"/>
            </a:lnSpc>
            <a:spcBef>
              <a:spcPct val="0"/>
            </a:spcBef>
            <a:spcAft>
              <a:spcPct val="20000"/>
            </a:spcAft>
            <a:buChar char="•"/>
          </a:pPr>
          <a:r>
            <a:rPr lang="en-US" sz="1800" kern="1200" dirty="0"/>
            <a:t>Navigation rules – how to move among data, functions and tasks</a:t>
          </a:r>
        </a:p>
        <a:p>
          <a:pPr marL="171450" lvl="1" indent="-171450" algn="l" defTabSz="800100">
            <a:lnSpc>
              <a:spcPct val="90000"/>
            </a:lnSpc>
            <a:spcBef>
              <a:spcPct val="0"/>
            </a:spcBef>
            <a:spcAft>
              <a:spcPct val="20000"/>
            </a:spcAft>
            <a:buChar char="•"/>
          </a:pPr>
          <a:r>
            <a:rPr lang="en-US" sz="1800" kern="1200" dirty="0"/>
            <a:t>look - appearance of the system to the users</a:t>
          </a:r>
        </a:p>
        <a:p>
          <a:pPr marL="171450" lvl="1" indent="-171450" algn="l" defTabSz="800100">
            <a:lnSpc>
              <a:spcPct val="90000"/>
            </a:lnSpc>
            <a:spcBef>
              <a:spcPct val="0"/>
            </a:spcBef>
            <a:spcAft>
              <a:spcPct val="20000"/>
            </a:spcAft>
            <a:buChar char="•"/>
          </a:pPr>
          <a:r>
            <a:rPr lang="en-US" sz="1800" kern="1200" dirty="0"/>
            <a:t>and feel - interaction techniques that provide an appealing experience to the user. </a:t>
          </a:r>
        </a:p>
      </dsp:txBody>
      <dsp:txXfrm>
        <a:off x="0" y="1863109"/>
        <a:ext cx="8254652" cy="1684881"/>
      </dsp:txXfrm>
    </dsp:sp>
    <dsp:sp modelId="{B4581551-7A23-4203-8660-993627A1A3BE}">
      <dsp:nvSpPr>
        <dsp:cNvPr id="0" name=""/>
        <dsp:cNvSpPr/>
      </dsp:nvSpPr>
      <dsp:spPr>
        <a:xfrm>
          <a:off x="0" y="3547991"/>
          <a:ext cx="8254652" cy="1249175"/>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2">
                  <a:lumMod val="10000"/>
                </a:schemeClr>
              </a:solidFill>
            </a:rPr>
            <a:t>There is need to continually bear in mind interface purpose, i.e. </a:t>
          </a:r>
          <a:r>
            <a:rPr lang="en-US" sz="2400" i="1" kern="1200" dirty="0">
              <a:solidFill>
                <a:schemeClr val="bg2">
                  <a:lumMod val="10000"/>
                </a:schemeClr>
              </a:solidFill>
            </a:rPr>
            <a:t>enable users to gain rapid access to required information without getting lost</a:t>
          </a:r>
          <a:r>
            <a:rPr lang="en-US" sz="2400" kern="1200" dirty="0">
              <a:solidFill>
                <a:schemeClr val="bg2">
                  <a:lumMod val="10000"/>
                </a:schemeClr>
              </a:solidFill>
            </a:rPr>
            <a:t>.</a:t>
          </a:r>
        </a:p>
      </dsp:txBody>
      <dsp:txXfrm>
        <a:off x="60980" y="3608971"/>
        <a:ext cx="8132692" cy="1127215"/>
      </dsp:txXfrm>
    </dsp:sp>
    <dsp:sp modelId="{E797F4D7-967E-4868-B03C-7AEED3636B8C}">
      <dsp:nvSpPr>
        <dsp:cNvPr id="0" name=""/>
        <dsp:cNvSpPr/>
      </dsp:nvSpPr>
      <dsp:spPr>
        <a:xfrm>
          <a:off x="0" y="4803693"/>
          <a:ext cx="8254652" cy="1249175"/>
        </a:xfrm>
        <a:prstGeom prst="roundRect">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2">
                  <a:lumMod val="10000"/>
                </a:schemeClr>
              </a:solidFill>
            </a:rPr>
            <a:t>There is need to consider cultural issues relating to nationality, region, gender, profession, corporation, value systems, etc.</a:t>
          </a:r>
        </a:p>
      </dsp:txBody>
      <dsp:txXfrm>
        <a:off x="60980" y="4864673"/>
        <a:ext cx="8132692" cy="1127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32ECC1-A7CE-434B-B12B-662FBCDEBD7E}">
      <dsp:nvSpPr>
        <dsp:cNvPr id="0" name=""/>
        <dsp:cNvSpPr/>
      </dsp:nvSpPr>
      <dsp:spPr>
        <a:xfrm>
          <a:off x="0" y="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2B81F7-B141-4970-A0F1-728223C30616}">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Inputs can be classified according to two characteristics: (1) how the data is initially captured, entered and processed and (2) the method and technology used to capture data and enter the data.</a:t>
          </a:r>
        </a:p>
      </dsp:txBody>
      <dsp:txXfrm>
        <a:off x="0" y="0"/>
        <a:ext cx="6900512" cy="1384035"/>
      </dsp:txXfrm>
    </dsp:sp>
    <dsp:sp modelId="{C450CAF5-5BE3-4544-A8BD-52733057FD73}">
      <dsp:nvSpPr>
        <dsp:cNvPr id="0" name=""/>
        <dsp:cNvSpPr/>
      </dsp:nvSpPr>
      <dsp:spPr>
        <a:xfrm>
          <a:off x="0" y="138403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05691E-1BE1-406E-B3BB-03C82DC704A9}">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Data capture</a:t>
          </a:r>
          <a:r>
            <a:rPr lang="en-US" sz="2100" kern="1200"/>
            <a:t> is the identification and acquisition of new data.</a:t>
          </a:r>
        </a:p>
      </dsp:txBody>
      <dsp:txXfrm>
        <a:off x="0" y="1384035"/>
        <a:ext cx="6900512" cy="1384035"/>
      </dsp:txXfrm>
    </dsp:sp>
    <dsp:sp modelId="{5F411C7D-A9A9-4C35-B3FB-D59E6AC82BF6}">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E1DD18-F00A-4CFC-99CE-236BB77ABA4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Source documents</a:t>
          </a:r>
          <a:r>
            <a:rPr lang="en-US" sz="2100" kern="1200"/>
            <a:t> are forms used to record business transactions in terms of data that describes those transactions.</a:t>
          </a:r>
        </a:p>
      </dsp:txBody>
      <dsp:txXfrm>
        <a:off x="0" y="2768070"/>
        <a:ext cx="6900512" cy="1384035"/>
      </dsp:txXfrm>
    </dsp:sp>
    <dsp:sp modelId="{900E015D-EF96-4DE5-8ADA-F8C697E00982}">
      <dsp:nvSpPr>
        <dsp:cNvPr id="0" name=""/>
        <dsp:cNvSpPr/>
      </dsp:nvSpPr>
      <dsp:spPr>
        <a:xfrm>
          <a:off x="0" y="415210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DDD7D9-99C5-4977-A544-112E615C3B1E}">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a:t>Data entry</a:t>
          </a:r>
          <a:r>
            <a:rPr lang="en-US" sz="2100" kern="1200"/>
            <a:t> is the process of translating the source data or document into a computer readable format. </a:t>
          </a:r>
        </a:p>
      </dsp:txBody>
      <dsp:txXfrm>
        <a:off x="0" y="4152105"/>
        <a:ext cx="6900512" cy="13840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05193-0994-4FFD-B9F5-0128388A7F16}">
      <dsp:nvSpPr>
        <dsp:cNvPr id="0" name=""/>
        <dsp:cNvSpPr/>
      </dsp:nvSpPr>
      <dsp:spPr>
        <a:xfrm>
          <a:off x="0" y="2703"/>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31D099-46BC-4FBD-BA98-A1349700B4A2}">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The general principles given below should be followed for input design:</a:t>
          </a:r>
        </a:p>
      </dsp:txBody>
      <dsp:txXfrm>
        <a:off x="0" y="2703"/>
        <a:ext cx="6900512" cy="921789"/>
      </dsp:txXfrm>
    </dsp:sp>
    <dsp:sp modelId="{14D61499-CF79-4623-9FC2-F0382F1CF721}">
      <dsp:nvSpPr>
        <dsp:cNvPr id="0" name=""/>
        <dsp:cNvSpPr/>
      </dsp:nvSpPr>
      <dsp:spPr>
        <a:xfrm>
          <a:off x="0" y="92449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342729-CA7B-4EA7-90F3-674A5F4C50C1}">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Capture only variable data. Do not enter constant data. </a:t>
          </a:r>
        </a:p>
      </dsp:txBody>
      <dsp:txXfrm>
        <a:off x="0" y="924492"/>
        <a:ext cx="6900512" cy="921789"/>
      </dsp:txXfrm>
    </dsp:sp>
    <dsp:sp modelId="{465038CF-6954-4915-8C7F-8824D5171B59}">
      <dsp:nvSpPr>
        <dsp:cNvPr id="0" name=""/>
        <dsp:cNvSpPr/>
      </dsp:nvSpPr>
      <dsp:spPr>
        <a:xfrm>
          <a:off x="0" y="184628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220F67-24CE-4476-8CCE-1417DBC62DBB}">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Do not capture data that can be calculated or stored in computer memory. </a:t>
          </a:r>
        </a:p>
      </dsp:txBody>
      <dsp:txXfrm>
        <a:off x="0" y="1846281"/>
        <a:ext cx="6900512" cy="921789"/>
      </dsp:txXfrm>
    </dsp:sp>
    <dsp:sp modelId="{5B723390-92ED-4A0A-AD22-F28BDBBA949A}">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BB9126-313C-4F81-8699-0C92727FEDB3}">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Use codes for appropriate attributes. Codes can be translated in computer programs by using tables.</a:t>
          </a:r>
        </a:p>
      </dsp:txBody>
      <dsp:txXfrm>
        <a:off x="0" y="2768070"/>
        <a:ext cx="6900512" cy="921789"/>
      </dsp:txXfrm>
    </dsp:sp>
    <dsp:sp modelId="{5FBF7D09-6EC1-4508-9323-E169E5613F0D}">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DA6746-DA6B-4794-B010-C805E975F983}">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Include instructions for completing the form. </a:t>
          </a:r>
        </a:p>
      </dsp:txBody>
      <dsp:txXfrm>
        <a:off x="0" y="3689859"/>
        <a:ext cx="6900512" cy="921789"/>
      </dsp:txXfrm>
    </dsp:sp>
    <dsp:sp modelId="{D589C5FA-452A-48E8-9944-A0D0F675DC6F}">
      <dsp:nvSpPr>
        <dsp:cNvPr id="0" name=""/>
        <dsp:cNvSpPr/>
      </dsp:nvSpPr>
      <dsp:spPr>
        <a:xfrm>
          <a:off x="0" y="461164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61B15A-128A-4AA5-915D-87F0A0366137}">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Data to be entered should be sequenced so that it can be read, top to bottom, and left to right.</a:t>
          </a:r>
        </a:p>
      </dsp:txBody>
      <dsp:txXfrm>
        <a:off x="0" y="4611648"/>
        <a:ext cx="6900512" cy="92178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57C15E-84B5-4DB8-AD79-9F836C00E758}"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51769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57C15E-84B5-4DB8-AD79-9F836C00E758}"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132730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57C15E-84B5-4DB8-AD79-9F836C00E758}"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3080460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57C15E-84B5-4DB8-AD79-9F836C00E758}"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3764966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57C15E-84B5-4DB8-AD79-9F836C00E758}"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19188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57C15E-84B5-4DB8-AD79-9F836C00E758}"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962255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57C15E-84B5-4DB8-AD79-9F836C00E758}" type="datetimeFigureOut">
              <a:rPr lang="en-US" smtClean="0"/>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789958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57C15E-84B5-4DB8-AD79-9F836C00E758}" type="datetimeFigureOut">
              <a:rPr lang="en-US" smtClean="0"/>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1437693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57C15E-84B5-4DB8-AD79-9F836C00E758}" type="datetimeFigureOut">
              <a:rPr lang="en-US" smtClean="0"/>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3358942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57C15E-84B5-4DB8-AD79-9F836C00E758}"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853705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357C15E-84B5-4DB8-AD79-9F836C00E758}"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2FC1E-894F-4ABE-8877-0658224C9167}" type="slidenum">
              <a:rPr lang="en-US" smtClean="0"/>
              <a:t>‹#›</a:t>
            </a:fld>
            <a:endParaRPr lang="en-US"/>
          </a:p>
        </p:txBody>
      </p:sp>
    </p:spTree>
    <p:extLst>
      <p:ext uri="{BB962C8B-B14F-4D97-AF65-F5344CB8AC3E}">
        <p14:creationId xmlns:p14="http://schemas.microsoft.com/office/powerpoint/2010/main" val="142947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57C15E-84B5-4DB8-AD79-9F836C00E758}" type="datetimeFigureOut">
              <a:rPr lang="en-US" smtClean="0"/>
              <a:t>9/22/2025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2FC1E-894F-4ABE-8877-0658224C9167}" type="slidenum">
              <a:rPr lang="en-US" smtClean="0"/>
              <a:t>‹#›</a:t>
            </a:fld>
            <a:endParaRPr lang="en-US"/>
          </a:p>
        </p:txBody>
      </p:sp>
    </p:spTree>
    <p:extLst>
      <p:ext uri="{BB962C8B-B14F-4D97-AF65-F5344CB8AC3E}">
        <p14:creationId xmlns:p14="http://schemas.microsoft.com/office/powerpoint/2010/main" val="237766893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130AD9-CEC3-FE1D-61E0-E73801955751}"/>
              </a:ext>
            </a:extLst>
          </p:cNvPr>
          <p:cNvSpPr>
            <a:spLocks noGrp="1"/>
          </p:cNvSpPr>
          <p:nvPr>
            <p:ph type="title"/>
          </p:nvPr>
        </p:nvSpPr>
        <p:spPr>
          <a:xfrm>
            <a:off x="838200" y="557188"/>
            <a:ext cx="10515600" cy="1133499"/>
          </a:xfrm>
        </p:spPr>
        <p:txBody>
          <a:bodyPr>
            <a:normAutofit/>
          </a:bodyPr>
          <a:lstStyle/>
          <a:p>
            <a:pPr algn="ctr"/>
            <a:r>
              <a:rPr lang="en-US" sz="5200" b="1">
                <a:latin typeface="Times New Roman" panose="02020603050405020304" pitchFamily="18" charset="0"/>
                <a:cs typeface="Times New Roman" panose="02020603050405020304" pitchFamily="18" charset="0"/>
              </a:rPr>
              <a:t>Presentation Outline</a:t>
            </a:r>
          </a:p>
        </p:txBody>
      </p:sp>
      <p:sp>
        <p:nvSpPr>
          <p:cNvPr id="4" name="Date Placeholder 3">
            <a:extLst>
              <a:ext uri="{FF2B5EF4-FFF2-40B4-BE49-F238E27FC236}">
                <a16:creationId xmlns:a16="http://schemas.microsoft.com/office/drawing/2014/main" id="{90DBF5BB-DB9A-47F3-30D9-2EFDB01930CD}"/>
              </a:ext>
            </a:extLst>
          </p:cNvPr>
          <p:cNvSpPr>
            <a:spLocks noGrp="1"/>
          </p:cNvSpPr>
          <p:nvPr>
            <p:ph type="dt" sz="half" idx="10"/>
          </p:nvPr>
        </p:nvSpPr>
        <p:spPr>
          <a:xfrm>
            <a:off x="838200" y="6356350"/>
            <a:ext cx="2743200" cy="365125"/>
          </a:xfrm>
        </p:spPr>
        <p:txBody>
          <a:bodyPr>
            <a:normAutofit/>
          </a:bodyPr>
          <a:lstStyle/>
          <a:p>
            <a:pPr>
              <a:spcAft>
                <a:spcPts val="600"/>
              </a:spcAft>
            </a:pPr>
            <a:fld id="{26B0EE5D-E393-4CB3-9F0C-F4DE2FDCD9A6}" type="datetime1">
              <a:rPr lang="en-US"/>
              <a:pPr>
                <a:spcAft>
                  <a:spcPts val="600"/>
                </a:spcAft>
              </a:pPr>
              <a:t>9/22/2025</a:t>
            </a:fld>
            <a:endParaRPr lang="en-US"/>
          </a:p>
        </p:txBody>
      </p:sp>
      <p:sp>
        <p:nvSpPr>
          <p:cNvPr id="5" name="Slide Number Placeholder 4">
            <a:extLst>
              <a:ext uri="{FF2B5EF4-FFF2-40B4-BE49-F238E27FC236}">
                <a16:creationId xmlns:a16="http://schemas.microsoft.com/office/drawing/2014/main" id="{B6426FCC-6735-3A42-B3D4-E3747D701D8B}"/>
              </a:ext>
            </a:extLst>
          </p:cNvPr>
          <p:cNvSpPr>
            <a:spLocks noGrp="1"/>
          </p:cNvSpPr>
          <p:nvPr>
            <p:ph type="sldNum" sz="quarter" idx="12"/>
          </p:nvPr>
        </p:nvSpPr>
        <p:spPr>
          <a:xfrm>
            <a:off x="8610600" y="6356350"/>
            <a:ext cx="2743200" cy="365125"/>
          </a:xfrm>
        </p:spPr>
        <p:txBody>
          <a:bodyPr>
            <a:normAutofit/>
          </a:bodyPr>
          <a:lstStyle/>
          <a:p>
            <a:pPr>
              <a:spcAft>
                <a:spcPts val="600"/>
              </a:spcAft>
            </a:pPr>
            <a:fld id="{0CEA2436-24E4-4F42-A481-C117EB5EDD09}" type="slidenum">
              <a:rPr lang="en-US"/>
              <a:pPr>
                <a:spcAft>
                  <a:spcPts val="600"/>
                </a:spcAft>
              </a:pPr>
              <a:t>1</a:t>
            </a:fld>
            <a:endParaRPr lang="en-US"/>
          </a:p>
        </p:txBody>
      </p:sp>
      <p:graphicFrame>
        <p:nvGraphicFramePr>
          <p:cNvPr id="22" name="Content Placeholder 2">
            <a:extLst>
              <a:ext uri="{FF2B5EF4-FFF2-40B4-BE49-F238E27FC236}">
                <a16:creationId xmlns:a16="http://schemas.microsoft.com/office/drawing/2014/main" id="{309DA243-03B2-841A-3061-1A815659B90A}"/>
              </a:ext>
            </a:extLst>
          </p:cNvPr>
          <p:cNvGraphicFramePr>
            <a:graphicFrameLocks noGrp="1"/>
          </p:cNvGraphicFramePr>
          <p:nvPr>
            <p:ph idx="1"/>
            <p:extLst>
              <p:ext uri="{D42A27DB-BD31-4B8C-83A1-F6EECF244321}">
                <p14:modId xmlns:p14="http://schemas.microsoft.com/office/powerpoint/2010/main" val="2296828841"/>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2945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5" name="Rectangle 14">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3631" y="809898"/>
            <a:ext cx="10173010" cy="805960"/>
          </a:xfrm>
        </p:spPr>
        <p:txBody>
          <a:bodyPr anchor="ctr">
            <a:normAutofit fontScale="90000"/>
          </a:bodyPr>
          <a:lstStyle/>
          <a:p>
            <a:br>
              <a:rPr lang="en-US" sz="3400" b="1" dirty="0"/>
            </a:br>
            <a:r>
              <a:rPr lang="en-US" sz="3400" b="1" dirty="0">
                <a:latin typeface="Palatino Linotype" pitchFamily="18" charset="0"/>
              </a:rPr>
              <a:t>User Interface Design Principles</a:t>
            </a:r>
            <a:endParaRPr lang="en-US" sz="3400" dirty="0">
              <a:latin typeface="Palatino Linotype" pitchFamily="18" charset="0"/>
            </a:endParaRPr>
          </a:p>
        </p:txBody>
      </p:sp>
      <p:cxnSp>
        <p:nvCxnSpPr>
          <p:cNvPr id="21" name="Straight Connector 2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a:xfrm>
            <a:off x="838200" y="6492240"/>
            <a:ext cx="2743200" cy="365125"/>
          </a:xfrm>
        </p:spPr>
        <p:txBody>
          <a:bodyPr>
            <a:normAutofit/>
          </a:bodyPr>
          <a:lstStyle/>
          <a:p>
            <a:pPr>
              <a:spcAft>
                <a:spcPts val="600"/>
              </a:spcAft>
            </a:pPr>
            <a:fld id="{0D47A584-44BA-42D1-AFFA-D943BE7A133A}" type="datetime1">
              <a:rPr lang="en-US" smtClean="0">
                <a:latin typeface="Perpetua"/>
              </a:rPr>
              <a:pPr>
                <a:spcAft>
                  <a:spcPts val="600"/>
                </a:spcAft>
              </a:pPr>
              <a:t>9/22/2025</a:t>
            </a:fld>
            <a:endParaRPr lang="en-US">
              <a:latin typeface="Perpetua"/>
            </a:endParaRPr>
          </a:p>
        </p:txBody>
      </p:sp>
      <p:sp>
        <p:nvSpPr>
          <p:cNvPr id="4" name="Slide Number Placeholder 3"/>
          <p:cNvSpPr>
            <a:spLocks noGrp="1"/>
          </p:cNvSpPr>
          <p:nvPr>
            <p:ph type="sldNum" sz="quarter" idx="12"/>
          </p:nvPr>
        </p:nvSpPr>
        <p:spPr>
          <a:xfrm>
            <a:off x="8610600" y="6492240"/>
            <a:ext cx="2743200" cy="365125"/>
          </a:xfrm>
        </p:spPr>
        <p:txBody>
          <a:bodyPr>
            <a:normAutofit/>
          </a:bodyPr>
          <a:lstStyle/>
          <a:p>
            <a:pPr>
              <a:spcAft>
                <a:spcPts val="600"/>
              </a:spcAft>
            </a:pPr>
            <a:fld id="{B6F15528-21DE-4FAA-801E-634DDDAF4B2B}" type="slidenum">
              <a:rPr lang="en-US">
                <a:latin typeface="Franklin Gothic Book"/>
              </a:rPr>
              <a:pPr>
                <a:spcAft>
                  <a:spcPts val="600"/>
                </a:spcAft>
              </a:pPr>
              <a:t>10</a:t>
            </a:fld>
            <a:endParaRPr lang="en-US">
              <a:latin typeface="Franklin Gothic Book"/>
            </a:endParaRPr>
          </a:p>
        </p:txBody>
      </p:sp>
      <p:graphicFrame>
        <p:nvGraphicFramePr>
          <p:cNvPr id="7" name="Content Placeholder 4">
            <a:extLst>
              <a:ext uri="{FF2B5EF4-FFF2-40B4-BE49-F238E27FC236}">
                <a16:creationId xmlns:a16="http://schemas.microsoft.com/office/drawing/2014/main" id="{AB0968B5-156A-E8E4-FB88-AA3B50EFC93B}"/>
              </a:ext>
            </a:extLst>
          </p:cNvPr>
          <p:cNvGraphicFramePr>
            <a:graphicFrameLocks noGrp="1"/>
          </p:cNvGraphicFramePr>
          <p:nvPr>
            <p:ph idx="1"/>
            <p:extLst>
              <p:ext uri="{D42A27DB-BD31-4B8C-83A1-F6EECF244321}">
                <p14:modId xmlns:p14="http://schemas.microsoft.com/office/powerpoint/2010/main" val="289405602"/>
              </p:ext>
            </p:extLst>
          </p:nvPr>
        </p:nvGraphicFramePr>
        <p:xfrm>
          <a:off x="904601" y="1890057"/>
          <a:ext cx="10747373" cy="458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1348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US" b="1">
                <a:solidFill>
                  <a:srgbClr val="FFFFFF"/>
                </a:solidFill>
                <a:latin typeface="Palatino Linotype" pitchFamily="18" charset="0"/>
              </a:rPr>
              <a:t>User Interface Design Principles (continued)</a:t>
            </a:r>
            <a:endParaRPr lang="en-US">
              <a:solidFill>
                <a:srgbClr val="FFFFFF"/>
              </a:solidFill>
            </a:endParaRPr>
          </a:p>
        </p:txBody>
      </p:sp>
      <p:sp>
        <p:nvSpPr>
          <p:cNvPr id="22" name="Arc 2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Content Placeholder 4"/>
          <p:cNvSpPr>
            <a:spLocks noGrp="1"/>
          </p:cNvSpPr>
          <p:nvPr>
            <p:ph idx="1"/>
          </p:nvPr>
        </p:nvSpPr>
        <p:spPr>
          <a:xfrm>
            <a:off x="4167272" y="319088"/>
            <a:ext cx="7466563" cy="6037262"/>
          </a:xfrm>
        </p:spPr>
        <p:txBody>
          <a:bodyPr anchor="ctr">
            <a:normAutofit/>
          </a:bodyPr>
          <a:lstStyle/>
          <a:p>
            <a:r>
              <a:rPr lang="en-US" sz="2000" b="1" dirty="0">
                <a:latin typeface="Palatino Linotype" pitchFamily="18" charset="0"/>
              </a:rPr>
              <a:t>Recovery from errors</a:t>
            </a:r>
            <a:endParaRPr lang="en-US" sz="2000" dirty="0">
              <a:latin typeface="Palatino Linotype" pitchFamily="18" charset="0"/>
            </a:endParaRPr>
          </a:p>
          <a:p>
            <a:pPr lvl="1"/>
            <a:r>
              <a:rPr lang="en-US" sz="2000" dirty="0">
                <a:latin typeface="Palatino Linotype" pitchFamily="18" charset="0"/>
              </a:rPr>
              <a:t>The interface should provide mechanisms that allow users to recover from errors.</a:t>
            </a:r>
          </a:p>
          <a:p>
            <a:pPr lvl="1"/>
            <a:r>
              <a:rPr lang="en-US" sz="2000" dirty="0">
                <a:latin typeface="Palatino Linotype" pitchFamily="18" charset="0"/>
              </a:rPr>
              <a:t>Confirmation of destructive actions.</a:t>
            </a:r>
          </a:p>
          <a:p>
            <a:pPr lvl="1"/>
            <a:r>
              <a:rPr lang="en-US" sz="2000" dirty="0">
                <a:latin typeface="Palatino Linotype" pitchFamily="18" charset="0"/>
              </a:rPr>
              <a:t>E.g. the user should confirm that the action performed is really what he/she wanted.</a:t>
            </a:r>
          </a:p>
          <a:p>
            <a:pPr lvl="1"/>
            <a:r>
              <a:rPr lang="en-US" sz="2000" dirty="0">
                <a:latin typeface="Palatino Linotype" pitchFamily="18" charset="0"/>
              </a:rPr>
              <a:t>Provision of undo facility</a:t>
            </a:r>
          </a:p>
          <a:p>
            <a:pPr lvl="1"/>
            <a:r>
              <a:rPr lang="en-US" sz="2000" dirty="0">
                <a:latin typeface="Palatino Linotype" pitchFamily="18" charset="0"/>
              </a:rPr>
              <a:t>To restore the system to the state before the action took place.</a:t>
            </a:r>
          </a:p>
          <a:p>
            <a:r>
              <a:rPr lang="en-US" sz="2000" b="1" dirty="0">
                <a:latin typeface="Palatino Linotype" pitchFamily="18" charset="0"/>
              </a:rPr>
              <a:t>User diversity – </a:t>
            </a:r>
          </a:p>
          <a:p>
            <a:pPr lvl="1"/>
            <a:r>
              <a:rPr lang="en-US" sz="2000" dirty="0">
                <a:latin typeface="Palatino Linotype" pitchFamily="18" charset="0"/>
              </a:rPr>
              <a:t>The interface design should take into account the needs, experience, and capabilities of the different users of the system, i.e. it should provide appropriate interaction facilities for different types of system users.</a:t>
            </a:r>
          </a:p>
          <a:p>
            <a:r>
              <a:rPr lang="en-US" sz="2000" b="1" dirty="0">
                <a:latin typeface="Palatino Linotype" pitchFamily="18" charset="0"/>
              </a:rPr>
              <a:t>User guidance</a:t>
            </a:r>
            <a:endParaRPr lang="en-US" sz="2000" dirty="0">
              <a:latin typeface="Palatino Linotype" pitchFamily="18" charset="0"/>
            </a:endParaRPr>
          </a:p>
          <a:p>
            <a:pPr lvl="1"/>
            <a:r>
              <a:rPr lang="en-US" sz="2000" dirty="0">
                <a:latin typeface="Palatino Linotype" pitchFamily="18" charset="0"/>
              </a:rPr>
              <a:t>The interface should provide meaningful feedback when errors occur and provide context-sensitive help facilities.</a:t>
            </a:r>
          </a:p>
        </p:txBody>
      </p:sp>
      <p:sp>
        <p:nvSpPr>
          <p:cNvPr id="3" name="Date Placeholder 2"/>
          <p:cNvSpPr>
            <a:spLocks noGrp="1"/>
          </p:cNvSpPr>
          <p:nvPr>
            <p:ph type="dt" sz="half" idx="10"/>
          </p:nvPr>
        </p:nvSpPr>
        <p:spPr>
          <a:xfrm>
            <a:off x="838200" y="6356350"/>
            <a:ext cx="1639957" cy="365125"/>
          </a:xfrm>
        </p:spPr>
        <p:txBody>
          <a:bodyPr>
            <a:normAutofit/>
          </a:bodyPr>
          <a:lstStyle/>
          <a:p>
            <a:pPr>
              <a:spcAft>
                <a:spcPts val="600"/>
              </a:spcAft>
            </a:pPr>
            <a:fld id="{5620E7D0-C862-4CD0-B976-BF52D9B77C84}" type="datetime1">
              <a:rPr lang="en-US">
                <a:solidFill>
                  <a:srgbClr val="FFFFFF"/>
                </a:solidFill>
                <a:latin typeface="Perpetua"/>
              </a:rPr>
              <a:pPr>
                <a:spcAft>
                  <a:spcPts val="600"/>
                </a:spcAft>
              </a:pPr>
              <a:t>9/22/2025</a:t>
            </a:fld>
            <a:endParaRPr lang="en-US">
              <a:solidFill>
                <a:srgbClr val="FFFFFF"/>
              </a:solidFill>
              <a:latin typeface="Perpetua"/>
            </a:endParaRPr>
          </a:p>
        </p:txBody>
      </p:sp>
      <p:sp>
        <p:nvSpPr>
          <p:cNvPr id="4" name="Slide Number Placeholder 3"/>
          <p:cNvSpPr>
            <a:spLocks noGrp="1"/>
          </p:cNvSpPr>
          <p:nvPr>
            <p:ph type="sldNum" sz="quarter" idx="12"/>
          </p:nvPr>
        </p:nvSpPr>
        <p:spPr>
          <a:xfrm>
            <a:off x="9541564" y="6356350"/>
            <a:ext cx="1812235" cy="365125"/>
          </a:xfrm>
        </p:spPr>
        <p:txBody>
          <a:bodyPr>
            <a:normAutofit/>
          </a:bodyPr>
          <a:lstStyle/>
          <a:p>
            <a:pPr>
              <a:spcAft>
                <a:spcPts val="600"/>
              </a:spcAft>
            </a:pPr>
            <a:fld id="{B6F15528-21DE-4FAA-801E-634DDDAF4B2B}" type="slidenum">
              <a:rPr lang="en-US" smtClean="0">
                <a:latin typeface="Franklin Gothic Book"/>
              </a:rPr>
              <a:pPr>
                <a:spcAft>
                  <a:spcPts val="600"/>
                </a:spcAft>
              </a:pPr>
              <a:t>11</a:t>
            </a:fld>
            <a:endParaRPr lang="en-US">
              <a:latin typeface="Franklin Gothic Book"/>
            </a:endParaRPr>
          </a:p>
        </p:txBody>
      </p:sp>
    </p:spTree>
    <p:extLst>
      <p:ext uri="{BB962C8B-B14F-4D97-AF65-F5344CB8AC3E}">
        <p14:creationId xmlns:p14="http://schemas.microsoft.com/office/powerpoint/2010/main" val="1568706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360049" y="1455557"/>
            <a:ext cx="2458307" cy="2252147"/>
          </a:xfrm>
        </p:spPr>
        <p:txBody>
          <a:bodyPr vert="horz" lIns="91440" tIns="45720" rIns="91440" bIns="45720" rtlCol="0" anchor="b">
            <a:normAutofit fontScale="90000"/>
          </a:bodyPr>
          <a:lstStyle/>
          <a:p>
            <a:pPr algn="ctr"/>
            <a:br>
              <a:rPr lang="en-US" sz="3700" b="1" kern="1200" dirty="0">
                <a:solidFill>
                  <a:schemeClr val="tx1"/>
                </a:solidFill>
                <a:latin typeface="+mj-lt"/>
                <a:ea typeface="+mj-ea"/>
                <a:cs typeface="+mj-cs"/>
              </a:rPr>
            </a:br>
            <a:br>
              <a:rPr lang="en-US" sz="3700" b="1" kern="1200" dirty="0">
                <a:solidFill>
                  <a:schemeClr val="tx1"/>
                </a:solidFill>
                <a:latin typeface="+mj-lt"/>
                <a:ea typeface="+mj-ea"/>
                <a:cs typeface="+mj-cs"/>
              </a:rPr>
            </a:br>
            <a:br>
              <a:rPr lang="en-US" sz="3700" b="1" kern="1200" dirty="0">
                <a:solidFill>
                  <a:schemeClr val="tx1"/>
                </a:solidFill>
                <a:latin typeface="+mj-lt"/>
                <a:ea typeface="+mj-ea"/>
                <a:cs typeface="+mj-cs"/>
              </a:rPr>
            </a:br>
            <a:br>
              <a:rPr lang="en-US" sz="3700" kern="1200" dirty="0">
                <a:solidFill>
                  <a:schemeClr val="tx1"/>
                </a:solidFill>
                <a:latin typeface="+mj-lt"/>
                <a:ea typeface="+mj-ea"/>
                <a:cs typeface="+mj-cs"/>
              </a:rPr>
            </a:br>
            <a:r>
              <a:rPr lang="en-US" sz="3700" b="1" kern="1200" dirty="0">
                <a:solidFill>
                  <a:schemeClr val="tx1"/>
                </a:solidFill>
                <a:latin typeface="+mj-lt"/>
                <a:ea typeface="+mj-ea"/>
                <a:cs typeface="+mj-cs"/>
              </a:rPr>
              <a:t>Design issues</a:t>
            </a:r>
            <a:endParaRPr lang="en-US" sz="3700" kern="1200" dirty="0">
              <a:solidFill>
                <a:schemeClr val="tx1"/>
              </a:solidFill>
              <a:latin typeface="+mj-lt"/>
              <a:ea typeface="+mj-ea"/>
              <a:cs typeface="+mj-cs"/>
            </a:endParaRPr>
          </a:p>
        </p:txBody>
      </p:sp>
      <p:sp>
        <p:nvSpPr>
          <p:cNvPr id="3" name="Date Placeholder 2"/>
          <p:cNvSpPr>
            <a:spLocks noGrp="1"/>
          </p:cNvSpPr>
          <p:nvPr>
            <p:ph type="dt" sz="half" idx="10"/>
          </p:nvPr>
        </p:nvSpPr>
        <p:spPr>
          <a:xfrm>
            <a:off x="838200" y="6356350"/>
            <a:ext cx="2743200" cy="365125"/>
          </a:xfrm>
        </p:spPr>
        <p:txBody>
          <a:bodyPr vert="horz" lIns="91440" tIns="45720" rIns="91440" bIns="45720" rtlCol="0" anchor="ctr">
            <a:normAutofit/>
          </a:bodyPr>
          <a:lstStyle/>
          <a:p>
            <a:pPr defTabSz="914400">
              <a:spcAft>
                <a:spcPts val="600"/>
              </a:spcAft>
            </a:pPr>
            <a:fld id="{0A7CFC62-7050-4C05-93C9-70498EE2FAA7}" type="datetime1">
              <a:rPr lang="en-US" sz="1000"/>
              <a:pPr defTabSz="914400">
                <a:spcAft>
                  <a:spcPts val="600"/>
                </a:spcAft>
              </a:pPr>
              <a:t>9/22/2025</a:t>
            </a:fld>
            <a:endParaRPr lang="en-US" sz="1000"/>
          </a:p>
        </p:txBody>
      </p:sp>
      <p:sp>
        <p:nvSpPr>
          <p:cNvPr id="4" name="Slide Number Placeholder 3"/>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B6F15528-21DE-4FAA-801E-634DDDAF4B2B}" type="slidenum">
              <a:rPr lang="en-US" sz="1000"/>
              <a:pPr defTabSz="914400">
                <a:spcAft>
                  <a:spcPts val="600"/>
                </a:spcAft>
              </a:pPr>
              <a:t>12</a:t>
            </a:fld>
            <a:endParaRPr lang="en-US" sz="1000"/>
          </a:p>
        </p:txBody>
      </p:sp>
      <p:graphicFrame>
        <p:nvGraphicFramePr>
          <p:cNvPr id="7" name="Content Placeholder 4">
            <a:extLst>
              <a:ext uri="{FF2B5EF4-FFF2-40B4-BE49-F238E27FC236}">
                <a16:creationId xmlns:a16="http://schemas.microsoft.com/office/drawing/2014/main" id="{DCCB1BC4-1387-A9EA-BC73-323BBCE9A209}"/>
              </a:ext>
            </a:extLst>
          </p:cNvPr>
          <p:cNvGraphicFramePr>
            <a:graphicFrameLocks noGrp="1"/>
          </p:cNvGraphicFramePr>
          <p:nvPr>
            <p:ph idx="1"/>
            <p:extLst>
              <p:ext uri="{D42A27DB-BD31-4B8C-83A1-F6EECF244321}">
                <p14:modId xmlns:p14="http://schemas.microsoft.com/office/powerpoint/2010/main" val="4031232195"/>
              </p:ext>
            </p:extLst>
          </p:nvPr>
        </p:nvGraphicFramePr>
        <p:xfrm>
          <a:off x="3482236" y="300625"/>
          <a:ext cx="8254652" cy="6055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148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itle 3">
            <a:extLst>
              <a:ext uri="{FF2B5EF4-FFF2-40B4-BE49-F238E27FC236}">
                <a16:creationId xmlns:a16="http://schemas.microsoft.com/office/drawing/2014/main" id="{95EFFF7D-DFD9-234B-85F8-96E9942173B5}"/>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b="1" kern="1200" dirty="0">
                <a:solidFill>
                  <a:schemeClr val="tx1"/>
                </a:solidFill>
                <a:latin typeface="+mj-lt"/>
                <a:ea typeface="+mj-ea"/>
                <a:cs typeface="+mj-cs"/>
              </a:rPr>
              <a:t>Types of users</a:t>
            </a:r>
            <a:endParaRPr lang="en-US" kern="1200" dirty="0">
              <a:solidFill>
                <a:schemeClr val="tx1"/>
              </a:solidFill>
              <a:latin typeface="+mj-lt"/>
              <a:ea typeface="+mj-ea"/>
              <a:cs typeface="+mj-cs"/>
            </a:endParaRPr>
          </a:p>
        </p:txBody>
      </p:sp>
      <p:sp>
        <p:nvSpPr>
          <p:cNvPr id="5" name="Text Placeholder 4">
            <a:extLst>
              <a:ext uri="{FF2B5EF4-FFF2-40B4-BE49-F238E27FC236}">
                <a16:creationId xmlns:a16="http://schemas.microsoft.com/office/drawing/2014/main" id="{DF43AF09-65E3-DD20-9C8C-B15A8594B1EB}"/>
              </a:ext>
            </a:extLst>
          </p:cNvPr>
          <p:cNvSpPr>
            <a:spLocks noGrp="1"/>
          </p:cNvSpPr>
          <p:nvPr>
            <p:ph type="body" idx="1"/>
          </p:nvPr>
        </p:nvSpPr>
        <p:spPr>
          <a:xfrm>
            <a:off x="3315031" y="4076802"/>
            <a:ext cx="5561938" cy="1534587"/>
          </a:xfrm>
        </p:spPr>
        <p:txBody>
          <a:bodyPr vert="horz" lIns="91440" tIns="45720" rIns="91440" bIns="45720" rtlCol="0">
            <a:normAutofit/>
          </a:bodyPr>
          <a:lstStyle/>
          <a:p>
            <a:pPr algn="ctr"/>
            <a:endParaRPr lang="en-US" sz="2400" kern="1200">
              <a:solidFill>
                <a:schemeClr val="tx1"/>
              </a:solidFill>
              <a:latin typeface="+mn-lt"/>
              <a:ea typeface="+mn-ea"/>
              <a:cs typeface="+mn-cs"/>
            </a:endParaRPr>
          </a:p>
        </p:txBody>
      </p:sp>
      <p:sp>
        <p:nvSpPr>
          <p:cNvPr id="25" name="Arc 24">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Oval 1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4268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639520"/>
            <a:ext cx="3429000" cy="1719072"/>
          </a:xfrm>
        </p:spPr>
        <p:txBody>
          <a:bodyPr anchor="b">
            <a:normAutofit/>
          </a:bodyPr>
          <a:lstStyle/>
          <a:p>
            <a:br>
              <a:rPr lang="en-US" sz="3800" dirty="0"/>
            </a:br>
            <a:r>
              <a:rPr lang="en-US" sz="3800" b="1" dirty="0">
                <a:latin typeface="Palatino Linotype" pitchFamily="18" charset="0"/>
              </a:rPr>
              <a:t>Types of users</a:t>
            </a:r>
            <a:endParaRPr lang="en-US" sz="3800" dirty="0">
              <a:latin typeface="Palatino Linotype" pitchFamily="18" charset="0"/>
            </a:endParaRPr>
          </a:p>
        </p:txBody>
      </p:sp>
      <p:sp>
        <p:nvSpPr>
          <p:cNvPr id="1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p:cNvSpPr>
            <a:spLocks noGrp="1"/>
          </p:cNvSpPr>
          <p:nvPr>
            <p:ph idx="1"/>
          </p:nvPr>
        </p:nvSpPr>
        <p:spPr>
          <a:xfrm>
            <a:off x="630936" y="2807208"/>
            <a:ext cx="3429000" cy="3410712"/>
          </a:xfrm>
        </p:spPr>
        <p:txBody>
          <a:bodyPr anchor="t">
            <a:normAutofit/>
          </a:bodyPr>
          <a:lstStyle/>
          <a:p>
            <a:endParaRPr lang="en-US" sz="2200" dirty="0"/>
          </a:p>
          <a:p>
            <a:endParaRPr lang="en-US" sz="2200" dirty="0"/>
          </a:p>
        </p:txBody>
      </p:sp>
      <p:sp>
        <p:nvSpPr>
          <p:cNvPr id="3" name="Date Placeholder 2"/>
          <p:cNvSpPr>
            <a:spLocks noGrp="1"/>
          </p:cNvSpPr>
          <p:nvPr>
            <p:ph type="dt" sz="half" idx="10"/>
          </p:nvPr>
        </p:nvSpPr>
        <p:spPr>
          <a:xfrm>
            <a:off x="838200" y="6356350"/>
            <a:ext cx="2743200" cy="365125"/>
          </a:xfrm>
        </p:spPr>
        <p:txBody>
          <a:bodyPr>
            <a:normAutofit/>
          </a:bodyPr>
          <a:lstStyle/>
          <a:p>
            <a:pPr>
              <a:spcAft>
                <a:spcPts val="600"/>
              </a:spcAft>
            </a:pPr>
            <a:fld id="{E7B7594C-7A3B-4357-99B2-8AC088245A7A}" type="datetime1">
              <a:rPr lang="en-US" smtClean="0">
                <a:latin typeface="Perpetua"/>
              </a:rPr>
              <a:pPr>
                <a:spcAft>
                  <a:spcPts val="600"/>
                </a:spcAft>
              </a:pPr>
              <a:t>9/22/2025</a:t>
            </a:fld>
            <a:endParaRPr lang="en-US">
              <a:latin typeface="Perpetua"/>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B6F15528-21DE-4FAA-801E-634DDDAF4B2B}" type="slidenum">
              <a:rPr lang="en-US">
                <a:latin typeface="Franklin Gothic Book"/>
              </a:rPr>
              <a:pPr>
                <a:spcAft>
                  <a:spcPts val="600"/>
                </a:spcAft>
              </a:pPr>
              <a:t>14</a:t>
            </a:fld>
            <a:endParaRPr lang="en-US">
              <a:latin typeface="Franklin Gothic Book"/>
            </a:endParaRPr>
          </a:p>
        </p:txBody>
      </p:sp>
      <p:graphicFrame>
        <p:nvGraphicFramePr>
          <p:cNvPr id="6" name="Table 5"/>
          <p:cNvGraphicFramePr>
            <a:graphicFrameLocks noGrp="1"/>
          </p:cNvGraphicFramePr>
          <p:nvPr>
            <p:extLst>
              <p:ext uri="{D42A27DB-BD31-4B8C-83A1-F6EECF244321}">
                <p14:modId xmlns:p14="http://schemas.microsoft.com/office/powerpoint/2010/main" val="1238735032"/>
              </p:ext>
            </p:extLst>
          </p:nvPr>
        </p:nvGraphicFramePr>
        <p:xfrm>
          <a:off x="4059936" y="136526"/>
          <a:ext cx="7877368" cy="6274044"/>
        </p:xfrm>
        <a:graphic>
          <a:graphicData uri="http://schemas.openxmlformats.org/drawingml/2006/table">
            <a:tbl>
              <a:tblPr firstRow="1" firstCol="1" bandRow="1">
                <a:tableStyleId>{5C22544A-7EE6-4342-B048-85BDC9FD1C3A}</a:tableStyleId>
              </a:tblPr>
              <a:tblGrid>
                <a:gridCol w="2810186">
                  <a:extLst>
                    <a:ext uri="{9D8B030D-6E8A-4147-A177-3AD203B41FA5}">
                      <a16:colId xmlns:a16="http://schemas.microsoft.com/office/drawing/2014/main" val="20000"/>
                    </a:ext>
                  </a:extLst>
                </a:gridCol>
                <a:gridCol w="5067182">
                  <a:extLst>
                    <a:ext uri="{9D8B030D-6E8A-4147-A177-3AD203B41FA5}">
                      <a16:colId xmlns:a16="http://schemas.microsoft.com/office/drawing/2014/main" val="20001"/>
                    </a:ext>
                  </a:extLst>
                </a:gridCol>
              </a:tblGrid>
              <a:tr h="1849574">
                <a:tc>
                  <a:txBody>
                    <a:bodyPr/>
                    <a:lstStyle/>
                    <a:p>
                      <a:pPr marL="0" marR="0">
                        <a:spcBef>
                          <a:spcPts val="0"/>
                        </a:spcBef>
                        <a:spcAft>
                          <a:spcPts val="0"/>
                        </a:spcAft>
                      </a:pPr>
                      <a:r>
                        <a:rPr lang="en-US" sz="2100">
                          <a:effectLst/>
                          <a:latin typeface="Palatino Linotype" pitchFamily="18" charset="0"/>
                        </a:rPr>
                        <a:t>Novice</a:t>
                      </a:r>
                      <a:endParaRPr lang="en-US" sz="2100">
                        <a:effectLst/>
                        <a:latin typeface="Palatino Linotype" pitchFamily="18" charset="0"/>
                        <a:ea typeface="Times New Roman"/>
                      </a:endParaRPr>
                    </a:p>
                  </a:txBody>
                  <a:tcPr marL="60453" marR="60453" marT="0" marB="0"/>
                </a:tc>
                <a:tc>
                  <a:txBody>
                    <a:bodyPr/>
                    <a:lstStyle/>
                    <a:p>
                      <a:pPr marL="0" marR="0">
                        <a:spcBef>
                          <a:spcPts val="0"/>
                        </a:spcBef>
                        <a:spcAft>
                          <a:spcPts val="0"/>
                        </a:spcAft>
                      </a:pPr>
                      <a:r>
                        <a:rPr lang="en-US" sz="2100">
                          <a:effectLst/>
                          <a:latin typeface="Palatino Linotype" pitchFamily="18" charset="0"/>
                        </a:rPr>
                        <a:t>Have no syntactic knowledge of the system and little semantic knowledge of the application for computer usage</a:t>
                      </a:r>
                    </a:p>
                    <a:p>
                      <a:pPr marL="0" marR="0">
                        <a:spcBef>
                          <a:spcPts val="0"/>
                        </a:spcBef>
                        <a:spcAft>
                          <a:spcPts val="0"/>
                        </a:spcAft>
                      </a:pPr>
                      <a:r>
                        <a:rPr lang="en-US" sz="2100">
                          <a:effectLst/>
                          <a:latin typeface="Palatino Linotype" pitchFamily="18" charset="0"/>
                        </a:rPr>
                        <a:t> </a:t>
                      </a:r>
                      <a:endParaRPr lang="en-US" sz="2100">
                        <a:effectLst/>
                        <a:latin typeface="Palatino Linotype" pitchFamily="18" charset="0"/>
                        <a:ea typeface="Times New Roman"/>
                      </a:endParaRPr>
                    </a:p>
                  </a:txBody>
                  <a:tcPr marL="60453" marR="60453" marT="0" marB="0"/>
                </a:tc>
                <a:extLst>
                  <a:ext uri="{0D108BD9-81ED-4DB2-BD59-A6C34878D82A}">
                    <a16:rowId xmlns:a16="http://schemas.microsoft.com/office/drawing/2014/main" val="10000"/>
                  </a:ext>
                </a:extLst>
              </a:tr>
              <a:tr h="2212235">
                <a:tc>
                  <a:txBody>
                    <a:bodyPr/>
                    <a:lstStyle/>
                    <a:p>
                      <a:pPr marL="0" marR="0">
                        <a:spcBef>
                          <a:spcPts val="0"/>
                        </a:spcBef>
                        <a:spcAft>
                          <a:spcPts val="0"/>
                        </a:spcAft>
                      </a:pPr>
                      <a:r>
                        <a:rPr lang="en-US" sz="2100">
                          <a:effectLst/>
                          <a:latin typeface="Palatino Linotype" pitchFamily="18" charset="0"/>
                        </a:rPr>
                        <a:t>Knowledgeable, intermittent users</a:t>
                      </a:r>
                      <a:endParaRPr lang="en-US" sz="2100">
                        <a:effectLst/>
                        <a:latin typeface="Palatino Linotype" pitchFamily="18" charset="0"/>
                        <a:ea typeface="Times New Roman"/>
                      </a:endParaRPr>
                    </a:p>
                  </a:txBody>
                  <a:tcPr marL="60453" marR="60453" marT="0" marB="0"/>
                </a:tc>
                <a:tc>
                  <a:txBody>
                    <a:bodyPr/>
                    <a:lstStyle/>
                    <a:p>
                      <a:pPr marL="0" marR="0">
                        <a:spcBef>
                          <a:spcPts val="0"/>
                        </a:spcBef>
                        <a:spcAft>
                          <a:spcPts val="0"/>
                        </a:spcAft>
                      </a:pPr>
                      <a:r>
                        <a:rPr lang="en-US" sz="2100">
                          <a:effectLst/>
                          <a:latin typeface="Palatino Linotype" pitchFamily="18" charset="0"/>
                        </a:rPr>
                        <a:t>Have reasonable semantic knowledge of the application but relatively low recall of syntactic information necessary to use the interface</a:t>
                      </a:r>
                    </a:p>
                    <a:p>
                      <a:pPr marL="0" marR="0">
                        <a:spcBef>
                          <a:spcPts val="0"/>
                        </a:spcBef>
                        <a:spcAft>
                          <a:spcPts val="0"/>
                        </a:spcAft>
                      </a:pPr>
                      <a:r>
                        <a:rPr lang="en-US" sz="2100">
                          <a:effectLst/>
                          <a:latin typeface="Palatino Linotype" pitchFamily="18" charset="0"/>
                        </a:rPr>
                        <a:t> </a:t>
                      </a:r>
                      <a:endParaRPr lang="en-US" sz="2100">
                        <a:effectLst/>
                        <a:latin typeface="Palatino Linotype" pitchFamily="18" charset="0"/>
                        <a:ea typeface="Times New Roman"/>
                      </a:endParaRPr>
                    </a:p>
                  </a:txBody>
                  <a:tcPr marL="60453" marR="60453" marT="0" marB="0"/>
                </a:tc>
                <a:extLst>
                  <a:ext uri="{0D108BD9-81ED-4DB2-BD59-A6C34878D82A}">
                    <a16:rowId xmlns:a16="http://schemas.microsoft.com/office/drawing/2014/main" val="10001"/>
                  </a:ext>
                </a:extLst>
              </a:tr>
              <a:tr h="2212235">
                <a:tc>
                  <a:txBody>
                    <a:bodyPr/>
                    <a:lstStyle/>
                    <a:p>
                      <a:pPr marL="0" marR="0">
                        <a:spcBef>
                          <a:spcPts val="0"/>
                        </a:spcBef>
                        <a:spcAft>
                          <a:spcPts val="0"/>
                        </a:spcAft>
                      </a:pPr>
                      <a:r>
                        <a:rPr lang="en-US" sz="2100">
                          <a:effectLst/>
                          <a:latin typeface="Palatino Linotype" pitchFamily="18" charset="0"/>
                        </a:rPr>
                        <a:t>Knowledgeable, experienced, frequent users</a:t>
                      </a:r>
                      <a:endParaRPr lang="en-US" sz="2100">
                        <a:effectLst/>
                        <a:latin typeface="Palatino Linotype" pitchFamily="18" charset="0"/>
                        <a:ea typeface="Times New Roman"/>
                      </a:endParaRPr>
                    </a:p>
                  </a:txBody>
                  <a:tcPr marL="60453" marR="60453" marT="0" marB="0"/>
                </a:tc>
                <a:tc>
                  <a:txBody>
                    <a:bodyPr/>
                    <a:lstStyle/>
                    <a:p>
                      <a:pPr marL="0" marR="0">
                        <a:spcBef>
                          <a:spcPts val="0"/>
                        </a:spcBef>
                        <a:spcAft>
                          <a:spcPts val="0"/>
                        </a:spcAft>
                      </a:pPr>
                      <a:r>
                        <a:rPr lang="en-US" sz="2100" dirty="0">
                          <a:effectLst/>
                          <a:latin typeface="Palatino Linotype" pitchFamily="18" charset="0"/>
                        </a:rPr>
                        <a:t>Have good semantic knowledge and syntactic knowledge that leads to the “power-user syndrome”; individuals who look for shortcuts and abbreviated mode of interaction</a:t>
                      </a:r>
                      <a:endParaRPr lang="en-US" sz="2100" dirty="0">
                        <a:effectLst/>
                        <a:latin typeface="Palatino Linotype" pitchFamily="18" charset="0"/>
                        <a:ea typeface="Times New Roman"/>
                      </a:endParaRPr>
                    </a:p>
                  </a:txBody>
                  <a:tcPr marL="60453" marR="60453"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26574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itle 3">
            <a:extLst>
              <a:ext uri="{FF2B5EF4-FFF2-40B4-BE49-F238E27FC236}">
                <a16:creationId xmlns:a16="http://schemas.microsoft.com/office/drawing/2014/main" id="{8137D3E0-6CC4-C7E1-8FB3-FC0FA4F908CC}"/>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b="1" kern="1200" dirty="0">
                <a:solidFill>
                  <a:schemeClr val="tx1"/>
                </a:solidFill>
                <a:latin typeface="+mj-lt"/>
                <a:ea typeface="+mj-ea"/>
                <a:cs typeface="+mj-cs"/>
              </a:rPr>
              <a:t>Types of user interactions</a:t>
            </a:r>
            <a:endParaRPr lang="en-US" kern="1200" dirty="0">
              <a:solidFill>
                <a:schemeClr val="tx1"/>
              </a:solidFill>
              <a:latin typeface="+mj-lt"/>
              <a:ea typeface="+mj-ea"/>
              <a:cs typeface="+mj-cs"/>
            </a:endParaRPr>
          </a:p>
        </p:txBody>
      </p:sp>
      <p:sp>
        <p:nvSpPr>
          <p:cNvPr id="5" name="Text Placeholder 4">
            <a:extLst>
              <a:ext uri="{FF2B5EF4-FFF2-40B4-BE49-F238E27FC236}">
                <a16:creationId xmlns:a16="http://schemas.microsoft.com/office/drawing/2014/main" id="{42CECF29-D360-2609-8D7B-32DFA2A7B5E1}"/>
              </a:ext>
            </a:extLst>
          </p:cNvPr>
          <p:cNvSpPr>
            <a:spLocks noGrp="1"/>
          </p:cNvSpPr>
          <p:nvPr>
            <p:ph type="body" idx="1"/>
          </p:nvPr>
        </p:nvSpPr>
        <p:spPr>
          <a:xfrm>
            <a:off x="3315031" y="4076802"/>
            <a:ext cx="5561938" cy="1534587"/>
          </a:xfrm>
        </p:spPr>
        <p:txBody>
          <a:bodyPr vert="horz" lIns="91440" tIns="45720" rIns="91440" bIns="45720" rtlCol="0">
            <a:normAutofit/>
          </a:bodyPr>
          <a:lstStyle/>
          <a:p>
            <a:pPr algn="ctr"/>
            <a:endParaRPr lang="en-US" sz="2400" kern="1200">
              <a:solidFill>
                <a:schemeClr val="tx1"/>
              </a:solidFill>
              <a:latin typeface="+mn-lt"/>
              <a:ea typeface="+mn-ea"/>
              <a:cs typeface="+mn-cs"/>
            </a:endParaRPr>
          </a:p>
        </p:txBody>
      </p:sp>
      <p:sp>
        <p:nvSpPr>
          <p:cNvPr id="18" name="Arc 17">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Oval 1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160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n-US" sz="4600" b="1" dirty="0">
                <a:latin typeface="Palatino Linotype" pitchFamily="18" charset="0"/>
              </a:rPr>
              <a:t>Types of user interactions</a:t>
            </a:r>
            <a:endParaRPr lang="en-US" sz="4600" dirty="0">
              <a:latin typeface="Palatino Linotype" pitchFamily="18" charset="0"/>
            </a:endParaRPr>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a:xfrm>
            <a:off x="838200" y="6356350"/>
            <a:ext cx="2743200" cy="365125"/>
          </a:xfrm>
        </p:spPr>
        <p:txBody>
          <a:bodyPr>
            <a:normAutofit/>
          </a:bodyPr>
          <a:lstStyle/>
          <a:p>
            <a:pPr>
              <a:spcAft>
                <a:spcPts val="600"/>
              </a:spcAft>
            </a:pPr>
            <a:fld id="{78CD4580-03ED-441A-BCD8-899DAC35C9B6}" type="datetime1">
              <a:rPr lang="en-US" smtClean="0">
                <a:latin typeface="Perpetua"/>
              </a:rPr>
              <a:pPr>
                <a:spcAft>
                  <a:spcPts val="600"/>
                </a:spcAft>
              </a:pPr>
              <a:t>9/22/2025</a:t>
            </a:fld>
            <a:endParaRPr lang="en-US">
              <a:latin typeface="Perpetua"/>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B6F15528-21DE-4FAA-801E-634DDDAF4B2B}" type="slidenum">
              <a:rPr lang="en-US">
                <a:latin typeface="Franklin Gothic Book"/>
              </a:rPr>
              <a:pPr>
                <a:spcAft>
                  <a:spcPts val="600"/>
                </a:spcAft>
              </a:pPr>
              <a:t>16</a:t>
            </a:fld>
            <a:endParaRPr lang="en-US">
              <a:latin typeface="Franklin Gothic Book"/>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26283236"/>
              </p:ext>
            </p:extLst>
          </p:nvPr>
        </p:nvGraphicFramePr>
        <p:xfrm>
          <a:off x="4572000" y="444370"/>
          <a:ext cx="7296912" cy="5911979"/>
        </p:xfrm>
        <a:graphic>
          <a:graphicData uri="http://schemas.openxmlformats.org/drawingml/2006/table">
            <a:tbl>
              <a:tblPr firstRow="1" firstCol="1" bandRow="1">
                <a:tableStyleId>{5C22544A-7EE6-4342-B048-85BDC9FD1C3A}</a:tableStyleId>
              </a:tblPr>
              <a:tblGrid>
                <a:gridCol w="2518948">
                  <a:extLst>
                    <a:ext uri="{9D8B030D-6E8A-4147-A177-3AD203B41FA5}">
                      <a16:colId xmlns:a16="http://schemas.microsoft.com/office/drawing/2014/main" val="20000"/>
                    </a:ext>
                  </a:extLst>
                </a:gridCol>
                <a:gridCol w="4777964">
                  <a:extLst>
                    <a:ext uri="{9D8B030D-6E8A-4147-A177-3AD203B41FA5}">
                      <a16:colId xmlns:a16="http://schemas.microsoft.com/office/drawing/2014/main" val="20001"/>
                    </a:ext>
                  </a:extLst>
                </a:gridCol>
              </a:tblGrid>
              <a:tr h="1385092">
                <a:tc>
                  <a:txBody>
                    <a:bodyPr/>
                    <a:lstStyle/>
                    <a:p>
                      <a:pPr marL="0" marR="0">
                        <a:spcBef>
                          <a:spcPts val="0"/>
                        </a:spcBef>
                        <a:spcAft>
                          <a:spcPts val="0"/>
                        </a:spcAft>
                      </a:pPr>
                      <a:r>
                        <a:rPr lang="en-US" sz="1800" dirty="0">
                          <a:effectLst/>
                          <a:latin typeface="Palatino Linotype" pitchFamily="18" charset="0"/>
                        </a:rPr>
                        <a:t>Direct manipulation</a:t>
                      </a:r>
                      <a:endParaRPr lang="en-US" sz="1800" dirty="0">
                        <a:effectLst/>
                        <a:latin typeface="Palatino Linotype" pitchFamily="18" charset="0"/>
                        <a:ea typeface="Times New Roman"/>
                      </a:endParaRPr>
                    </a:p>
                  </a:txBody>
                  <a:tcPr marL="52407" marR="52407" marT="0" marB="0"/>
                </a:tc>
                <a:tc>
                  <a:txBody>
                    <a:bodyPr/>
                    <a:lstStyle/>
                    <a:p>
                      <a:pPr marL="0" marR="0">
                        <a:spcBef>
                          <a:spcPts val="0"/>
                        </a:spcBef>
                        <a:spcAft>
                          <a:spcPts val="0"/>
                        </a:spcAft>
                      </a:pPr>
                      <a:r>
                        <a:rPr lang="en-US" sz="1800">
                          <a:effectLst/>
                          <a:latin typeface="Palatino Linotype" pitchFamily="18" charset="0"/>
                        </a:rPr>
                        <a:t>User interacts directly with objects on the screen using a pointing device, e.g. mouse, touch screens, fingers, etc</a:t>
                      </a:r>
                    </a:p>
                    <a:p>
                      <a:pPr marL="0" marR="0">
                        <a:spcBef>
                          <a:spcPts val="0"/>
                        </a:spcBef>
                        <a:spcAft>
                          <a:spcPts val="0"/>
                        </a:spcAft>
                      </a:pPr>
                      <a:r>
                        <a:rPr lang="en-US" sz="1800">
                          <a:effectLst/>
                          <a:latin typeface="Palatino Linotype" pitchFamily="18" charset="0"/>
                        </a:rPr>
                        <a:t> </a:t>
                      </a:r>
                      <a:endParaRPr lang="en-US" sz="1800">
                        <a:effectLst/>
                        <a:latin typeface="Palatino Linotype" pitchFamily="18" charset="0"/>
                        <a:ea typeface="Times New Roman"/>
                      </a:endParaRPr>
                    </a:p>
                  </a:txBody>
                  <a:tcPr marL="52407" marR="52407" marT="0" marB="0"/>
                </a:tc>
                <a:extLst>
                  <a:ext uri="{0D108BD9-81ED-4DB2-BD59-A6C34878D82A}">
                    <a16:rowId xmlns:a16="http://schemas.microsoft.com/office/drawing/2014/main" val="10000"/>
                  </a:ext>
                </a:extLst>
              </a:tr>
              <a:tr h="1047265">
                <a:tc>
                  <a:txBody>
                    <a:bodyPr/>
                    <a:lstStyle/>
                    <a:p>
                      <a:pPr marL="0" marR="0">
                        <a:spcBef>
                          <a:spcPts val="0"/>
                        </a:spcBef>
                        <a:spcAft>
                          <a:spcPts val="0"/>
                        </a:spcAft>
                      </a:pPr>
                      <a:r>
                        <a:rPr lang="en-US" sz="1800">
                          <a:effectLst/>
                          <a:latin typeface="Palatino Linotype" pitchFamily="18" charset="0"/>
                        </a:rPr>
                        <a:t>Menu selection</a:t>
                      </a:r>
                      <a:endParaRPr lang="en-US" sz="1800">
                        <a:effectLst/>
                        <a:latin typeface="Palatino Linotype" pitchFamily="18" charset="0"/>
                        <a:ea typeface="Times New Roman"/>
                      </a:endParaRPr>
                    </a:p>
                  </a:txBody>
                  <a:tcPr marL="52407" marR="52407" marT="0" marB="0"/>
                </a:tc>
                <a:tc>
                  <a:txBody>
                    <a:bodyPr/>
                    <a:lstStyle/>
                    <a:p>
                      <a:pPr marL="0" marR="0">
                        <a:spcBef>
                          <a:spcPts val="0"/>
                        </a:spcBef>
                        <a:spcAft>
                          <a:spcPts val="0"/>
                        </a:spcAft>
                      </a:pPr>
                      <a:r>
                        <a:rPr lang="en-US" sz="1800">
                          <a:effectLst/>
                          <a:latin typeface="Palatino Linotype" pitchFamily="18" charset="0"/>
                        </a:rPr>
                        <a:t>User selects a command from a list of possibilities (menu)</a:t>
                      </a:r>
                    </a:p>
                    <a:p>
                      <a:pPr marL="0" marR="0">
                        <a:spcBef>
                          <a:spcPts val="0"/>
                        </a:spcBef>
                        <a:spcAft>
                          <a:spcPts val="0"/>
                        </a:spcAft>
                      </a:pPr>
                      <a:r>
                        <a:rPr lang="en-US" sz="1800">
                          <a:effectLst/>
                          <a:latin typeface="Palatino Linotype" pitchFamily="18" charset="0"/>
                        </a:rPr>
                        <a:t> </a:t>
                      </a:r>
                      <a:endParaRPr lang="en-US" sz="1800">
                        <a:effectLst/>
                        <a:latin typeface="Palatino Linotype" pitchFamily="18" charset="0"/>
                        <a:ea typeface="Times New Roman"/>
                      </a:endParaRPr>
                    </a:p>
                  </a:txBody>
                  <a:tcPr marL="52407" marR="52407" marT="0" marB="0"/>
                </a:tc>
                <a:extLst>
                  <a:ext uri="{0D108BD9-81ED-4DB2-BD59-A6C34878D82A}">
                    <a16:rowId xmlns:a16="http://schemas.microsoft.com/office/drawing/2014/main" val="10001"/>
                  </a:ext>
                </a:extLst>
              </a:tr>
              <a:tr h="1047265">
                <a:tc>
                  <a:txBody>
                    <a:bodyPr/>
                    <a:lstStyle/>
                    <a:p>
                      <a:pPr marL="0" marR="0">
                        <a:spcBef>
                          <a:spcPts val="0"/>
                        </a:spcBef>
                        <a:spcAft>
                          <a:spcPts val="0"/>
                        </a:spcAft>
                      </a:pPr>
                      <a:r>
                        <a:rPr lang="en-US" sz="1800">
                          <a:effectLst/>
                          <a:latin typeface="Palatino Linotype" pitchFamily="18" charset="0"/>
                        </a:rPr>
                        <a:t>Form fill-in</a:t>
                      </a:r>
                      <a:endParaRPr lang="en-US" sz="1800">
                        <a:effectLst/>
                        <a:latin typeface="Palatino Linotype" pitchFamily="18" charset="0"/>
                        <a:ea typeface="Times New Roman"/>
                      </a:endParaRPr>
                    </a:p>
                  </a:txBody>
                  <a:tcPr marL="52407" marR="52407" marT="0" marB="0"/>
                </a:tc>
                <a:tc>
                  <a:txBody>
                    <a:bodyPr/>
                    <a:lstStyle/>
                    <a:p>
                      <a:pPr marL="0" marR="0">
                        <a:spcBef>
                          <a:spcPts val="0"/>
                        </a:spcBef>
                        <a:spcAft>
                          <a:spcPts val="0"/>
                        </a:spcAft>
                      </a:pPr>
                      <a:r>
                        <a:rPr lang="en-US" sz="1800">
                          <a:effectLst/>
                          <a:latin typeface="Palatino Linotype" pitchFamily="18" charset="0"/>
                        </a:rPr>
                        <a:t>User fills data in the fields provided on a form</a:t>
                      </a:r>
                    </a:p>
                    <a:p>
                      <a:pPr marL="0" marR="0">
                        <a:spcBef>
                          <a:spcPts val="0"/>
                        </a:spcBef>
                        <a:spcAft>
                          <a:spcPts val="0"/>
                        </a:spcAft>
                      </a:pPr>
                      <a:r>
                        <a:rPr lang="en-US" sz="1800">
                          <a:effectLst/>
                          <a:latin typeface="Palatino Linotype" pitchFamily="18" charset="0"/>
                        </a:rPr>
                        <a:t> </a:t>
                      </a:r>
                      <a:endParaRPr lang="en-US" sz="1800">
                        <a:effectLst/>
                        <a:latin typeface="Palatino Linotype" pitchFamily="18" charset="0"/>
                        <a:ea typeface="Times New Roman"/>
                      </a:endParaRPr>
                    </a:p>
                  </a:txBody>
                  <a:tcPr marL="52407" marR="52407" marT="0" marB="0"/>
                </a:tc>
                <a:extLst>
                  <a:ext uri="{0D108BD9-81ED-4DB2-BD59-A6C34878D82A}">
                    <a16:rowId xmlns:a16="http://schemas.microsoft.com/office/drawing/2014/main" val="10002"/>
                  </a:ext>
                </a:extLst>
              </a:tr>
              <a:tr h="1385092">
                <a:tc>
                  <a:txBody>
                    <a:bodyPr/>
                    <a:lstStyle/>
                    <a:p>
                      <a:pPr marL="0" marR="0">
                        <a:spcBef>
                          <a:spcPts val="0"/>
                        </a:spcBef>
                        <a:spcAft>
                          <a:spcPts val="0"/>
                        </a:spcAft>
                      </a:pPr>
                      <a:r>
                        <a:rPr lang="en-US" sz="1800">
                          <a:effectLst/>
                          <a:latin typeface="Palatino Linotype" pitchFamily="18" charset="0"/>
                        </a:rPr>
                        <a:t>Command language</a:t>
                      </a:r>
                      <a:endParaRPr lang="en-US" sz="1800">
                        <a:effectLst/>
                        <a:latin typeface="Palatino Linotype" pitchFamily="18" charset="0"/>
                        <a:ea typeface="Times New Roman"/>
                      </a:endParaRPr>
                    </a:p>
                  </a:txBody>
                  <a:tcPr marL="52407" marR="52407" marT="0" marB="0"/>
                </a:tc>
                <a:tc>
                  <a:txBody>
                    <a:bodyPr/>
                    <a:lstStyle/>
                    <a:p>
                      <a:pPr marL="0" marR="0">
                        <a:spcBef>
                          <a:spcPts val="0"/>
                        </a:spcBef>
                        <a:spcAft>
                          <a:spcPts val="0"/>
                        </a:spcAft>
                      </a:pPr>
                      <a:r>
                        <a:rPr lang="en-US" sz="1800">
                          <a:effectLst/>
                          <a:latin typeface="Palatino Linotype" pitchFamily="18" charset="0"/>
                        </a:rPr>
                        <a:t>User issues commands and associated parameters to instruct the system what to do</a:t>
                      </a:r>
                    </a:p>
                    <a:p>
                      <a:pPr marL="0" marR="0">
                        <a:spcBef>
                          <a:spcPts val="0"/>
                        </a:spcBef>
                        <a:spcAft>
                          <a:spcPts val="0"/>
                        </a:spcAft>
                      </a:pPr>
                      <a:r>
                        <a:rPr lang="en-US" sz="1800">
                          <a:effectLst/>
                          <a:latin typeface="Palatino Linotype" pitchFamily="18" charset="0"/>
                        </a:rPr>
                        <a:t> </a:t>
                      </a:r>
                      <a:endParaRPr lang="en-US" sz="1800">
                        <a:effectLst/>
                        <a:latin typeface="Palatino Linotype" pitchFamily="18" charset="0"/>
                        <a:ea typeface="Times New Roman"/>
                      </a:endParaRPr>
                    </a:p>
                  </a:txBody>
                  <a:tcPr marL="52407" marR="52407" marT="0" marB="0"/>
                </a:tc>
                <a:extLst>
                  <a:ext uri="{0D108BD9-81ED-4DB2-BD59-A6C34878D82A}">
                    <a16:rowId xmlns:a16="http://schemas.microsoft.com/office/drawing/2014/main" val="10003"/>
                  </a:ext>
                </a:extLst>
              </a:tr>
              <a:tr h="1047265">
                <a:tc>
                  <a:txBody>
                    <a:bodyPr/>
                    <a:lstStyle/>
                    <a:p>
                      <a:pPr marL="0" marR="0">
                        <a:spcBef>
                          <a:spcPts val="0"/>
                        </a:spcBef>
                        <a:spcAft>
                          <a:spcPts val="0"/>
                        </a:spcAft>
                      </a:pPr>
                      <a:r>
                        <a:rPr lang="en-US" sz="1800">
                          <a:effectLst/>
                          <a:latin typeface="Palatino Linotype" pitchFamily="18" charset="0"/>
                        </a:rPr>
                        <a:t>Natural language</a:t>
                      </a:r>
                      <a:endParaRPr lang="en-US" sz="1800">
                        <a:effectLst/>
                        <a:latin typeface="Palatino Linotype" pitchFamily="18" charset="0"/>
                        <a:ea typeface="Times New Roman"/>
                      </a:endParaRPr>
                    </a:p>
                  </a:txBody>
                  <a:tcPr marL="52407" marR="52407" marT="0" marB="0"/>
                </a:tc>
                <a:tc>
                  <a:txBody>
                    <a:bodyPr/>
                    <a:lstStyle/>
                    <a:p>
                      <a:pPr marL="0" marR="0">
                        <a:spcBef>
                          <a:spcPts val="0"/>
                        </a:spcBef>
                        <a:spcAft>
                          <a:spcPts val="0"/>
                        </a:spcAft>
                      </a:pPr>
                      <a:r>
                        <a:rPr lang="en-US" sz="1800" dirty="0">
                          <a:effectLst/>
                          <a:latin typeface="Palatino Linotype" pitchFamily="18" charset="0"/>
                        </a:rPr>
                        <a:t>User issues commands in natural language. Natural language is translated to system commands.</a:t>
                      </a:r>
                      <a:endParaRPr lang="en-US" sz="1800" dirty="0">
                        <a:effectLst/>
                        <a:latin typeface="Palatino Linotype" pitchFamily="18" charset="0"/>
                        <a:ea typeface="Times New Roman"/>
                      </a:endParaRPr>
                    </a:p>
                  </a:txBody>
                  <a:tcPr marL="52407" marR="52407"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158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CF7524-D68F-F7E2-71C8-8FABA9C925F2}"/>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solidFill>
                  <a:schemeClr val="tx1"/>
                </a:solidFill>
                <a:latin typeface="+mj-lt"/>
                <a:ea typeface="+mj-ea"/>
                <a:cs typeface="+mj-cs"/>
              </a:rPr>
              <a:t>Cont’d</a:t>
            </a:r>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a:xfrm>
            <a:off x="838200" y="6356350"/>
            <a:ext cx="2743200" cy="365125"/>
          </a:xfrm>
        </p:spPr>
        <p:txBody>
          <a:bodyPr vert="horz" lIns="91440" tIns="45720" rIns="91440" bIns="45720" rtlCol="0" anchor="ctr">
            <a:normAutofit/>
          </a:bodyPr>
          <a:lstStyle/>
          <a:p>
            <a:pPr defTabSz="914400">
              <a:spcAft>
                <a:spcPts val="600"/>
              </a:spcAft>
            </a:pPr>
            <a:fld id="{416C4002-B70D-45D1-8F6C-1A38A7F03BB4}" type="datetime1">
              <a:rPr lang="en-US" smtClean="0"/>
              <a:pPr defTabSz="914400">
                <a:spcAft>
                  <a:spcPts val="600"/>
                </a:spcAft>
              </a:pPr>
              <a:t>9/22/2025</a:t>
            </a:fld>
            <a:endParaRPr lang="en-US"/>
          </a:p>
        </p:txBody>
      </p:sp>
      <p:sp>
        <p:nvSpPr>
          <p:cNvPr id="4" name="Slide Number Placeholder 3"/>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B6F15528-21DE-4FAA-801E-634DDDAF4B2B}" type="slidenum">
              <a:rPr lang="en-US"/>
              <a:pPr defTabSz="914400">
                <a:spcAft>
                  <a:spcPts val="600"/>
                </a:spcAft>
              </a:pPr>
              <a:t>17</a:t>
            </a:fld>
            <a:endParaRPr lang="en-US"/>
          </a:p>
        </p:txBody>
      </p:sp>
      <p:graphicFrame>
        <p:nvGraphicFramePr>
          <p:cNvPr id="6" name="Content Placeholder 5"/>
          <p:cNvGraphicFramePr>
            <a:graphicFrameLocks noGrp="1"/>
          </p:cNvGraphicFramePr>
          <p:nvPr>
            <p:ph sz="quarter" idx="4294967295"/>
            <p:extLst>
              <p:ext uri="{D42A27DB-BD31-4B8C-83A1-F6EECF244321}">
                <p14:modId xmlns:p14="http://schemas.microsoft.com/office/powerpoint/2010/main" val="3392390318"/>
              </p:ext>
            </p:extLst>
          </p:nvPr>
        </p:nvGraphicFramePr>
        <p:xfrm>
          <a:off x="4611441" y="400833"/>
          <a:ext cx="7182316" cy="5776130"/>
        </p:xfrm>
        <a:graphic>
          <a:graphicData uri="http://schemas.openxmlformats.org/drawingml/2006/table">
            <a:tbl>
              <a:tblPr firstRow="1" firstCol="1" bandRow="1">
                <a:tableStyleId>{5C22544A-7EE6-4342-B048-85BDC9FD1C3A}</a:tableStyleId>
              </a:tblPr>
              <a:tblGrid>
                <a:gridCol w="1313267">
                  <a:extLst>
                    <a:ext uri="{9D8B030D-6E8A-4147-A177-3AD203B41FA5}">
                      <a16:colId xmlns:a16="http://schemas.microsoft.com/office/drawing/2014/main" val="20000"/>
                    </a:ext>
                  </a:extLst>
                </a:gridCol>
                <a:gridCol w="1695549">
                  <a:extLst>
                    <a:ext uri="{9D8B030D-6E8A-4147-A177-3AD203B41FA5}">
                      <a16:colId xmlns:a16="http://schemas.microsoft.com/office/drawing/2014/main" val="20001"/>
                    </a:ext>
                  </a:extLst>
                </a:gridCol>
                <a:gridCol w="2223097">
                  <a:extLst>
                    <a:ext uri="{9D8B030D-6E8A-4147-A177-3AD203B41FA5}">
                      <a16:colId xmlns:a16="http://schemas.microsoft.com/office/drawing/2014/main" val="20002"/>
                    </a:ext>
                  </a:extLst>
                </a:gridCol>
                <a:gridCol w="1950403">
                  <a:extLst>
                    <a:ext uri="{9D8B030D-6E8A-4147-A177-3AD203B41FA5}">
                      <a16:colId xmlns:a16="http://schemas.microsoft.com/office/drawing/2014/main" val="20003"/>
                    </a:ext>
                  </a:extLst>
                </a:gridCol>
              </a:tblGrid>
              <a:tr h="702800">
                <a:tc>
                  <a:txBody>
                    <a:bodyPr/>
                    <a:lstStyle/>
                    <a:p>
                      <a:pPr marL="0" marR="0">
                        <a:spcBef>
                          <a:spcPts val="0"/>
                        </a:spcBef>
                        <a:spcAft>
                          <a:spcPts val="0"/>
                        </a:spcAft>
                      </a:pPr>
                      <a:r>
                        <a:rPr lang="en-US" sz="1600" b="1">
                          <a:effectLst/>
                          <a:latin typeface="Palatino Linotype" pitchFamily="18" charset="0"/>
                        </a:rPr>
                        <a:t>Interaction style</a:t>
                      </a:r>
                      <a:endParaRPr lang="en-US" sz="1600" b="1">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Advantages</a:t>
                      </a:r>
                      <a:endParaRPr lang="en-US" sz="1600" b="1">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Disadvantages</a:t>
                      </a:r>
                      <a:endParaRPr lang="en-US" sz="1600" b="1">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Application </a:t>
                      </a:r>
                      <a:endParaRPr lang="en-US" sz="1600" b="1">
                        <a:effectLst/>
                        <a:latin typeface="Palatino Linotype" pitchFamily="18" charset="0"/>
                        <a:ea typeface="Times New Roman"/>
                      </a:endParaRPr>
                    </a:p>
                  </a:txBody>
                  <a:tcPr marL="52889" marR="52889" marT="0" marB="0"/>
                </a:tc>
                <a:extLst>
                  <a:ext uri="{0D108BD9-81ED-4DB2-BD59-A6C34878D82A}">
                    <a16:rowId xmlns:a16="http://schemas.microsoft.com/office/drawing/2014/main" val="10000"/>
                  </a:ext>
                </a:extLst>
              </a:tr>
              <a:tr h="1691110">
                <a:tc>
                  <a:txBody>
                    <a:bodyPr/>
                    <a:lstStyle/>
                    <a:p>
                      <a:pPr marL="0" marR="0">
                        <a:spcBef>
                          <a:spcPts val="0"/>
                        </a:spcBef>
                        <a:spcAft>
                          <a:spcPts val="0"/>
                        </a:spcAft>
                      </a:pPr>
                      <a:r>
                        <a:rPr lang="en-US" sz="1600" b="1">
                          <a:effectLst/>
                          <a:latin typeface="Palatino Linotype" pitchFamily="18" charset="0"/>
                        </a:rPr>
                        <a:t>Direct manipulation</a:t>
                      </a:r>
                      <a:endParaRPr lang="en-US" sz="1600" b="1">
                        <a:effectLst/>
                        <a:latin typeface="Palatino Linotype" pitchFamily="18" charset="0"/>
                        <a:ea typeface="Times New Roman"/>
                      </a:endParaRPr>
                    </a:p>
                  </a:txBody>
                  <a:tcPr marL="52889" marR="52889" marT="0" marB="0"/>
                </a:tc>
                <a:tc>
                  <a:txBody>
                    <a:bodyPr/>
                    <a:lstStyle/>
                    <a:p>
                      <a:pPr marL="342900" marR="0" lvl="0" indent="-342900">
                        <a:spcBef>
                          <a:spcPts val="0"/>
                        </a:spcBef>
                        <a:spcAft>
                          <a:spcPts val="0"/>
                        </a:spcAft>
                        <a:buFont typeface="Symbol"/>
                        <a:buChar char=""/>
                      </a:pPr>
                      <a:r>
                        <a:rPr lang="en-US" sz="1600" b="1" dirty="0">
                          <a:effectLst/>
                          <a:latin typeface="Palatino Linotype" pitchFamily="18" charset="0"/>
                        </a:rPr>
                        <a:t>Fast means of interaction</a:t>
                      </a:r>
                    </a:p>
                    <a:p>
                      <a:pPr marL="342900" marR="0" lvl="0" indent="-342900">
                        <a:spcBef>
                          <a:spcPts val="0"/>
                        </a:spcBef>
                        <a:spcAft>
                          <a:spcPts val="0"/>
                        </a:spcAft>
                        <a:buFont typeface="Symbol"/>
                        <a:buChar char=""/>
                      </a:pPr>
                      <a:r>
                        <a:rPr lang="en-US" sz="1600" b="1" dirty="0">
                          <a:effectLst/>
                          <a:latin typeface="Palatino Linotype" pitchFamily="18" charset="0"/>
                        </a:rPr>
                        <a:t>Easy to learn</a:t>
                      </a:r>
                      <a:endParaRPr lang="en-US" sz="1600" b="1" dirty="0">
                        <a:solidFill>
                          <a:srgbClr val="000000"/>
                        </a:solidFill>
                        <a:effectLst/>
                        <a:latin typeface="Palatino Linotype" pitchFamily="18" charset="0"/>
                        <a:ea typeface="Times New Roman"/>
                      </a:endParaRPr>
                    </a:p>
                  </a:txBody>
                  <a:tcPr marL="52889" marR="52889" marT="0" marB="0"/>
                </a:tc>
                <a:tc>
                  <a:txBody>
                    <a:bodyPr/>
                    <a:lstStyle/>
                    <a:p>
                      <a:pPr marL="342900" marR="0" lvl="0" indent="-342900">
                        <a:spcBef>
                          <a:spcPts val="0"/>
                        </a:spcBef>
                        <a:spcAft>
                          <a:spcPts val="0"/>
                        </a:spcAft>
                        <a:buFont typeface="Symbol"/>
                        <a:buChar char=""/>
                      </a:pPr>
                      <a:r>
                        <a:rPr lang="en-US" sz="1600" b="1">
                          <a:effectLst/>
                          <a:latin typeface="Palatino Linotype" pitchFamily="18" charset="0"/>
                        </a:rPr>
                        <a:t>May be hard to implement</a:t>
                      </a:r>
                    </a:p>
                    <a:p>
                      <a:pPr marL="342900" marR="0" lvl="0" indent="-342900">
                        <a:spcBef>
                          <a:spcPts val="0"/>
                        </a:spcBef>
                        <a:spcAft>
                          <a:spcPts val="0"/>
                        </a:spcAft>
                        <a:buFont typeface="Symbol"/>
                        <a:buChar char=""/>
                      </a:pPr>
                      <a:r>
                        <a:rPr lang="en-US" sz="1600" b="1">
                          <a:effectLst/>
                          <a:latin typeface="Palatino Linotype" pitchFamily="18" charset="0"/>
                        </a:rPr>
                        <a:t>Suitable where there is a visual metaphor for tasks and objects</a:t>
                      </a:r>
                      <a:endParaRPr lang="en-US" sz="1600" b="1">
                        <a:solidFill>
                          <a:srgbClr val="000000"/>
                        </a:solidFill>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Video games, CAD systems</a:t>
                      </a:r>
                      <a:endParaRPr lang="en-US" sz="1600" b="1">
                        <a:effectLst/>
                        <a:latin typeface="Palatino Linotype" pitchFamily="18" charset="0"/>
                        <a:ea typeface="Times New Roman"/>
                      </a:endParaRPr>
                    </a:p>
                  </a:txBody>
                  <a:tcPr marL="52889" marR="52889" marT="0" marB="0"/>
                </a:tc>
                <a:extLst>
                  <a:ext uri="{0D108BD9-81ED-4DB2-BD59-A6C34878D82A}">
                    <a16:rowId xmlns:a16="http://schemas.microsoft.com/office/drawing/2014/main" val="10001"/>
                  </a:ext>
                </a:extLst>
              </a:tr>
              <a:tr h="1691110">
                <a:tc>
                  <a:txBody>
                    <a:bodyPr/>
                    <a:lstStyle/>
                    <a:p>
                      <a:pPr marL="0" marR="0">
                        <a:spcBef>
                          <a:spcPts val="0"/>
                        </a:spcBef>
                        <a:spcAft>
                          <a:spcPts val="0"/>
                        </a:spcAft>
                      </a:pPr>
                      <a:r>
                        <a:rPr lang="en-US" sz="1600" b="1">
                          <a:effectLst/>
                          <a:latin typeface="Palatino Linotype" pitchFamily="18" charset="0"/>
                        </a:rPr>
                        <a:t>Menu selection</a:t>
                      </a:r>
                      <a:endParaRPr lang="en-US" sz="1600" b="1">
                        <a:effectLst/>
                        <a:latin typeface="Palatino Linotype" pitchFamily="18" charset="0"/>
                        <a:ea typeface="Times New Roman"/>
                      </a:endParaRPr>
                    </a:p>
                  </a:txBody>
                  <a:tcPr marL="52889" marR="52889" marT="0" marB="0"/>
                </a:tc>
                <a:tc>
                  <a:txBody>
                    <a:bodyPr/>
                    <a:lstStyle/>
                    <a:p>
                      <a:pPr marL="342900" marR="0" lvl="0" indent="-342900">
                        <a:spcBef>
                          <a:spcPts val="0"/>
                        </a:spcBef>
                        <a:spcAft>
                          <a:spcPts val="0"/>
                        </a:spcAft>
                        <a:buFont typeface="Symbol"/>
                        <a:buChar char=""/>
                      </a:pPr>
                      <a:r>
                        <a:rPr lang="en-US" sz="1600" b="1">
                          <a:effectLst/>
                          <a:latin typeface="Palatino Linotype" pitchFamily="18" charset="0"/>
                        </a:rPr>
                        <a:t>User errors are avoided</a:t>
                      </a:r>
                    </a:p>
                    <a:p>
                      <a:pPr marL="342900" marR="0" lvl="0" indent="-342900">
                        <a:spcBef>
                          <a:spcPts val="0"/>
                        </a:spcBef>
                        <a:spcAft>
                          <a:spcPts val="0"/>
                        </a:spcAft>
                        <a:buFont typeface="Symbol"/>
                        <a:buChar char=""/>
                      </a:pPr>
                      <a:r>
                        <a:rPr lang="en-US" sz="1600" b="1">
                          <a:effectLst/>
                          <a:latin typeface="Palatino Linotype" pitchFamily="18" charset="0"/>
                        </a:rPr>
                        <a:t>Little typing is need</a:t>
                      </a:r>
                      <a:endParaRPr lang="en-US" sz="1600" b="1">
                        <a:solidFill>
                          <a:srgbClr val="000000"/>
                        </a:solidFill>
                        <a:effectLst/>
                        <a:latin typeface="Palatino Linotype" pitchFamily="18" charset="0"/>
                        <a:ea typeface="Times New Roman"/>
                      </a:endParaRPr>
                    </a:p>
                  </a:txBody>
                  <a:tcPr marL="52889" marR="52889" marT="0" marB="0"/>
                </a:tc>
                <a:tc>
                  <a:txBody>
                    <a:bodyPr/>
                    <a:lstStyle/>
                    <a:p>
                      <a:pPr marL="342900" marR="0" lvl="0" indent="-342900">
                        <a:spcBef>
                          <a:spcPts val="0"/>
                        </a:spcBef>
                        <a:spcAft>
                          <a:spcPts val="0"/>
                        </a:spcAft>
                        <a:buFont typeface="Symbol"/>
                        <a:buChar char=""/>
                      </a:pPr>
                      <a:r>
                        <a:rPr lang="en-US" sz="1600" b="1">
                          <a:effectLst/>
                          <a:latin typeface="Palatino Linotype" pitchFamily="18" charset="0"/>
                        </a:rPr>
                        <a:t>Slow for experienced users</a:t>
                      </a:r>
                    </a:p>
                    <a:p>
                      <a:pPr marL="342900" marR="0" lvl="0" indent="-342900">
                        <a:spcBef>
                          <a:spcPts val="0"/>
                        </a:spcBef>
                        <a:spcAft>
                          <a:spcPts val="0"/>
                        </a:spcAft>
                        <a:buFont typeface="Symbol"/>
                        <a:buChar char=""/>
                      </a:pPr>
                      <a:r>
                        <a:rPr lang="en-US" sz="1600" b="1">
                          <a:effectLst/>
                          <a:latin typeface="Palatino Linotype" pitchFamily="18" charset="0"/>
                        </a:rPr>
                        <a:t>Can become complex when there are many menu options</a:t>
                      </a:r>
                      <a:endParaRPr lang="en-US" sz="1600" b="1">
                        <a:solidFill>
                          <a:srgbClr val="000000"/>
                        </a:solidFill>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Most general systems</a:t>
                      </a:r>
                      <a:endParaRPr lang="en-US" sz="1600" b="1">
                        <a:effectLst/>
                        <a:latin typeface="Palatino Linotype" pitchFamily="18" charset="0"/>
                        <a:ea typeface="Times New Roman"/>
                      </a:endParaRPr>
                    </a:p>
                  </a:txBody>
                  <a:tcPr marL="52889" marR="52889" marT="0" marB="0"/>
                </a:tc>
                <a:extLst>
                  <a:ext uri="{0D108BD9-81ED-4DB2-BD59-A6C34878D82A}">
                    <a16:rowId xmlns:a16="http://schemas.microsoft.com/office/drawing/2014/main" val="10002"/>
                  </a:ext>
                </a:extLst>
              </a:tr>
              <a:tr h="1691110">
                <a:tc>
                  <a:txBody>
                    <a:bodyPr/>
                    <a:lstStyle/>
                    <a:p>
                      <a:pPr marL="0" marR="0">
                        <a:spcBef>
                          <a:spcPts val="0"/>
                        </a:spcBef>
                        <a:spcAft>
                          <a:spcPts val="0"/>
                        </a:spcAft>
                      </a:pPr>
                      <a:r>
                        <a:rPr lang="en-US" sz="1600" b="1">
                          <a:effectLst/>
                          <a:latin typeface="Palatino Linotype" pitchFamily="18" charset="0"/>
                        </a:rPr>
                        <a:t>Form fill-in</a:t>
                      </a:r>
                      <a:endParaRPr lang="en-US" sz="1600" b="1">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a:effectLst/>
                          <a:latin typeface="Palatino Linotype" pitchFamily="18" charset="0"/>
                        </a:rPr>
                        <a:t>Simple data entry</a:t>
                      </a:r>
                      <a:endParaRPr lang="en-US" sz="1600" b="1">
                        <a:effectLst/>
                        <a:latin typeface="Palatino Linotype" pitchFamily="18" charset="0"/>
                        <a:ea typeface="Times New Roman"/>
                      </a:endParaRPr>
                    </a:p>
                  </a:txBody>
                  <a:tcPr marL="52889" marR="52889" marT="0" marB="0"/>
                </a:tc>
                <a:tc>
                  <a:txBody>
                    <a:bodyPr/>
                    <a:lstStyle/>
                    <a:p>
                      <a:pPr marL="342900" marR="0" lvl="0" indent="-342900">
                        <a:spcBef>
                          <a:spcPts val="0"/>
                        </a:spcBef>
                        <a:spcAft>
                          <a:spcPts val="0"/>
                        </a:spcAft>
                        <a:buFont typeface="Symbol"/>
                        <a:buChar char=""/>
                      </a:pPr>
                      <a:r>
                        <a:rPr lang="en-US" sz="1600" b="1">
                          <a:effectLst/>
                          <a:latin typeface="Palatino Linotype" pitchFamily="18" charset="0"/>
                        </a:rPr>
                        <a:t>Consumes a lot of screen space</a:t>
                      </a:r>
                    </a:p>
                    <a:p>
                      <a:pPr marL="342900" marR="0" lvl="0" indent="-342900">
                        <a:spcBef>
                          <a:spcPts val="0"/>
                        </a:spcBef>
                        <a:spcAft>
                          <a:spcPts val="0"/>
                        </a:spcAft>
                        <a:buFont typeface="Symbol"/>
                        <a:buChar char=""/>
                      </a:pPr>
                      <a:r>
                        <a:rPr lang="en-US" sz="1600" b="1">
                          <a:effectLst/>
                          <a:latin typeface="Palatino Linotype" pitchFamily="18" charset="0"/>
                        </a:rPr>
                        <a:t>Problematic where user options do not match the form fields</a:t>
                      </a:r>
                      <a:endParaRPr lang="en-US" sz="1600" b="1">
                        <a:solidFill>
                          <a:srgbClr val="000000"/>
                        </a:solidFill>
                        <a:effectLst/>
                        <a:latin typeface="Palatino Linotype" pitchFamily="18" charset="0"/>
                        <a:ea typeface="Times New Roman"/>
                      </a:endParaRPr>
                    </a:p>
                  </a:txBody>
                  <a:tcPr marL="52889" marR="52889" marT="0" marB="0"/>
                </a:tc>
                <a:tc>
                  <a:txBody>
                    <a:bodyPr/>
                    <a:lstStyle/>
                    <a:p>
                      <a:pPr marL="0" marR="0">
                        <a:spcBef>
                          <a:spcPts val="0"/>
                        </a:spcBef>
                        <a:spcAft>
                          <a:spcPts val="0"/>
                        </a:spcAft>
                      </a:pPr>
                      <a:r>
                        <a:rPr lang="en-US" sz="1600" b="1" dirty="0">
                          <a:effectLst/>
                          <a:latin typeface="Palatino Linotype" pitchFamily="18" charset="0"/>
                        </a:rPr>
                        <a:t>Stock control, payroll processing, accounts processing systems</a:t>
                      </a:r>
                      <a:endParaRPr lang="en-US" sz="1600" b="1" dirty="0">
                        <a:effectLst/>
                        <a:latin typeface="Palatino Linotype" pitchFamily="18" charset="0"/>
                        <a:ea typeface="Times New Roman"/>
                      </a:endParaRPr>
                    </a:p>
                  </a:txBody>
                  <a:tcPr marL="52889" marR="52889"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11853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4067C4-C6F7-5580-517B-E684BFE6BCF0}"/>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solidFill>
                  <a:schemeClr val="tx1"/>
                </a:solidFill>
                <a:latin typeface="+mj-lt"/>
                <a:ea typeface="+mj-ea"/>
                <a:cs typeface="+mj-cs"/>
              </a:rPr>
              <a:t>Cont’d</a:t>
            </a:r>
          </a:p>
        </p:txBody>
      </p:sp>
      <p:sp>
        <p:nvSpPr>
          <p:cNvPr id="9"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a:xfrm>
            <a:off x="838200" y="6356350"/>
            <a:ext cx="2743200" cy="365125"/>
          </a:xfrm>
        </p:spPr>
        <p:txBody>
          <a:bodyPr vert="horz" lIns="91440" tIns="45720" rIns="91440" bIns="45720" rtlCol="0" anchor="ctr">
            <a:normAutofit/>
          </a:bodyPr>
          <a:lstStyle/>
          <a:p>
            <a:pPr defTabSz="914400">
              <a:spcAft>
                <a:spcPts val="600"/>
              </a:spcAft>
            </a:pPr>
            <a:fld id="{5D4D61E3-307A-48CA-BE02-47FE1B5C184D}" type="datetime1">
              <a:rPr lang="en-US" smtClean="0"/>
              <a:pPr defTabSz="914400">
                <a:spcAft>
                  <a:spcPts val="600"/>
                </a:spcAft>
              </a:pPr>
              <a:t>9/22/2025</a:t>
            </a:fld>
            <a:endParaRPr lang="en-US"/>
          </a:p>
        </p:txBody>
      </p:sp>
      <p:sp>
        <p:nvSpPr>
          <p:cNvPr id="4" name="Slide Number Placeholder 3"/>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B6F15528-21DE-4FAA-801E-634DDDAF4B2B}" type="slidenum">
              <a:rPr lang="en-US"/>
              <a:pPr defTabSz="914400">
                <a:spcAft>
                  <a:spcPts val="600"/>
                </a:spcAft>
              </a:pPr>
              <a:t>18</a:t>
            </a:fld>
            <a:endParaRPr lang="en-US"/>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3538079790"/>
              </p:ext>
            </p:extLst>
          </p:nvPr>
        </p:nvGraphicFramePr>
        <p:xfrm>
          <a:off x="4648018" y="1453018"/>
          <a:ext cx="6900514" cy="4208746"/>
        </p:xfrm>
        <a:graphic>
          <a:graphicData uri="http://schemas.openxmlformats.org/drawingml/2006/table">
            <a:tbl>
              <a:tblPr firstRow="1" firstCol="1" bandRow="1">
                <a:tableStyleId>{5C22544A-7EE6-4342-B048-85BDC9FD1C3A}</a:tableStyleId>
              </a:tblPr>
              <a:tblGrid>
                <a:gridCol w="1384728">
                  <a:extLst>
                    <a:ext uri="{9D8B030D-6E8A-4147-A177-3AD203B41FA5}">
                      <a16:colId xmlns:a16="http://schemas.microsoft.com/office/drawing/2014/main" val="20000"/>
                    </a:ext>
                  </a:extLst>
                </a:gridCol>
                <a:gridCol w="1693073">
                  <a:extLst>
                    <a:ext uri="{9D8B030D-6E8A-4147-A177-3AD203B41FA5}">
                      <a16:colId xmlns:a16="http://schemas.microsoft.com/office/drawing/2014/main" val="20001"/>
                    </a:ext>
                  </a:extLst>
                </a:gridCol>
                <a:gridCol w="2019735">
                  <a:extLst>
                    <a:ext uri="{9D8B030D-6E8A-4147-A177-3AD203B41FA5}">
                      <a16:colId xmlns:a16="http://schemas.microsoft.com/office/drawing/2014/main" val="20002"/>
                    </a:ext>
                  </a:extLst>
                </a:gridCol>
                <a:gridCol w="1802978">
                  <a:extLst>
                    <a:ext uri="{9D8B030D-6E8A-4147-A177-3AD203B41FA5}">
                      <a16:colId xmlns:a16="http://schemas.microsoft.com/office/drawing/2014/main" val="20003"/>
                    </a:ext>
                  </a:extLst>
                </a:gridCol>
              </a:tblGrid>
              <a:tr h="2104373">
                <a:tc>
                  <a:txBody>
                    <a:bodyPr/>
                    <a:lstStyle/>
                    <a:p>
                      <a:pPr marL="0" marR="0">
                        <a:spcBef>
                          <a:spcPts val="0"/>
                        </a:spcBef>
                        <a:spcAft>
                          <a:spcPts val="0"/>
                        </a:spcAft>
                      </a:pPr>
                      <a:r>
                        <a:rPr lang="en-US" sz="1900" dirty="0">
                          <a:effectLst/>
                          <a:latin typeface="Palatino Linotype" pitchFamily="18" charset="0"/>
                        </a:rPr>
                        <a:t>Command language</a:t>
                      </a:r>
                      <a:endParaRPr lang="en-US" sz="1900" dirty="0">
                        <a:effectLst/>
                        <a:latin typeface="Palatino Linotype" pitchFamily="18" charset="0"/>
                        <a:ea typeface="Times New Roman"/>
                      </a:endParaRPr>
                    </a:p>
                  </a:txBody>
                  <a:tcPr marL="54151" marR="54151" marT="0" marB="0"/>
                </a:tc>
                <a:tc>
                  <a:txBody>
                    <a:bodyPr/>
                    <a:lstStyle/>
                    <a:p>
                      <a:pPr marL="0" marR="0">
                        <a:spcBef>
                          <a:spcPts val="0"/>
                        </a:spcBef>
                        <a:spcAft>
                          <a:spcPts val="0"/>
                        </a:spcAft>
                      </a:pPr>
                      <a:r>
                        <a:rPr lang="en-US" sz="1900">
                          <a:solidFill>
                            <a:schemeClr val="bg2">
                              <a:lumMod val="10000"/>
                            </a:schemeClr>
                          </a:solidFill>
                          <a:effectLst/>
                          <a:latin typeface="Palatino Linotype" pitchFamily="18" charset="0"/>
                        </a:rPr>
                        <a:t>Powerful and flexible</a:t>
                      </a:r>
                      <a:endParaRPr lang="en-US" sz="1900">
                        <a:solidFill>
                          <a:schemeClr val="bg2">
                            <a:lumMod val="10000"/>
                          </a:schemeClr>
                        </a:solidFill>
                        <a:effectLst/>
                        <a:latin typeface="Palatino Linotype" pitchFamily="18" charset="0"/>
                        <a:ea typeface="Times New Roman"/>
                      </a:endParaRPr>
                    </a:p>
                  </a:txBody>
                  <a:tcPr marL="54151" marR="54151" marT="0" marB="0">
                    <a:solidFill>
                      <a:schemeClr val="bg1">
                        <a:lumMod val="95000"/>
                      </a:schemeClr>
                    </a:solidFill>
                  </a:tcPr>
                </a:tc>
                <a:tc>
                  <a:txBody>
                    <a:bodyPr/>
                    <a:lstStyle/>
                    <a:p>
                      <a:pPr marL="342900" marR="0" lvl="0" indent="-342900">
                        <a:spcBef>
                          <a:spcPts val="0"/>
                        </a:spcBef>
                        <a:spcAft>
                          <a:spcPts val="0"/>
                        </a:spcAft>
                        <a:buFont typeface="Symbol"/>
                        <a:buChar char=""/>
                      </a:pPr>
                      <a:r>
                        <a:rPr lang="en-US" sz="1900">
                          <a:solidFill>
                            <a:schemeClr val="bg2">
                              <a:lumMod val="10000"/>
                            </a:schemeClr>
                          </a:solidFill>
                          <a:effectLst/>
                          <a:latin typeface="Palatino Linotype" pitchFamily="18" charset="0"/>
                        </a:rPr>
                        <a:t>Hard to learn</a:t>
                      </a:r>
                    </a:p>
                    <a:p>
                      <a:pPr marL="342900" marR="0" lvl="0" indent="-342900">
                        <a:spcBef>
                          <a:spcPts val="0"/>
                        </a:spcBef>
                        <a:spcAft>
                          <a:spcPts val="0"/>
                        </a:spcAft>
                        <a:buFont typeface="Symbol"/>
                        <a:buChar char=""/>
                      </a:pPr>
                      <a:r>
                        <a:rPr lang="en-US" sz="1900">
                          <a:solidFill>
                            <a:schemeClr val="bg2">
                              <a:lumMod val="10000"/>
                            </a:schemeClr>
                          </a:solidFill>
                          <a:effectLst/>
                          <a:latin typeface="Palatino Linotype" pitchFamily="18" charset="0"/>
                        </a:rPr>
                        <a:t>Poor error management</a:t>
                      </a:r>
                      <a:endParaRPr lang="en-US" sz="1900">
                        <a:solidFill>
                          <a:schemeClr val="bg2">
                            <a:lumMod val="10000"/>
                          </a:schemeClr>
                        </a:solidFill>
                        <a:effectLst/>
                        <a:latin typeface="Palatino Linotype" pitchFamily="18" charset="0"/>
                        <a:ea typeface="Times New Roman"/>
                      </a:endParaRPr>
                    </a:p>
                  </a:txBody>
                  <a:tcPr marL="54151" marR="54151" marT="0" marB="0">
                    <a:solidFill>
                      <a:schemeClr val="bg1">
                        <a:lumMod val="95000"/>
                      </a:schemeClr>
                    </a:solidFill>
                  </a:tcPr>
                </a:tc>
                <a:tc>
                  <a:txBody>
                    <a:bodyPr/>
                    <a:lstStyle/>
                    <a:p>
                      <a:pPr marL="342900" marR="0" lvl="0" indent="-342900">
                        <a:spcBef>
                          <a:spcPts val="0"/>
                        </a:spcBef>
                        <a:spcAft>
                          <a:spcPts val="0"/>
                        </a:spcAft>
                        <a:buFont typeface="Symbol"/>
                        <a:buChar char=""/>
                      </a:pPr>
                      <a:r>
                        <a:rPr lang="en-US" sz="1900">
                          <a:solidFill>
                            <a:schemeClr val="bg2">
                              <a:lumMod val="10000"/>
                            </a:schemeClr>
                          </a:solidFill>
                          <a:effectLst/>
                          <a:latin typeface="Palatino Linotype" pitchFamily="18" charset="0"/>
                        </a:rPr>
                        <a:t>Operating systems</a:t>
                      </a:r>
                    </a:p>
                    <a:p>
                      <a:pPr marL="342900" marR="0" lvl="0" indent="-342900">
                        <a:spcBef>
                          <a:spcPts val="0"/>
                        </a:spcBef>
                        <a:spcAft>
                          <a:spcPts val="0"/>
                        </a:spcAft>
                        <a:buFont typeface="Symbol"/>
                        <a:buChar char=""/>
                      </a:pPr>
                      <a:r>
                        <a:rPr lang="en-US" sz="1900">
                          <a:solidFill>
                            <a:schemeClr val="bg2">
                              <a:lumMod val="10000"/>
                            </a:schemeClr>
                          </a:solidFill>
                          <a:effectLst/>
                          <a:latin typeface="Palatino Linotype" pitchFamily="18" charset="0"/>
                        </a:rPr>
                        <a:t>Command and control systems</a:t>
                      </a:r>
                      <a:endParaRPr lang="en-US" sz="1900">
                        <a:solidFill>
                          <a:schemeClr val="bg2">
                            <a:lumMod val="10000"/>
                          </a:schemeClr>
                        </a:solidFill>
                        <a:effectLst/>
                        <a:latin typeface="Palatino Linotype" pitchFamily="18" charset="0"/>
                        <a:ea typeface="Times New Roman"/>
                      </a:endParaRPr>
                    </a:p>
                  </a:txBody>
                  <a:tcPr marL="54151" marR="54151" marT="0" marB="0">
                    <a:solidFill>
                      <a:schemeClr val="bg1">
                        <a:lumMod val="95000"/>
                      </a:schemeClr>
                    </a:solidFill>
                  </a:tcPr>
                </a:tc>
                <a:extLst>
                  <a:ext uri="{0D108BD9-81ED-4DB2-BD59-A6C34878D82A}">
                    <a16:rowId xmlns:a16="http://schemas.microsoft.com/office/drawing/2014/main" val="10000"/>
                  </a:ext>
                </a:extLst>
              </a:tr>
              <a:tr h="2104373">
                <a:tc>
                  <a:txBody>
                    <a:bodyPr/>
                    <a:lstStyle/>
                    <a:p>
                      <a:pPr marL="0" marR="0">
                        <a:spcBef>
                          <a:spcPts val="0"/>
                        </a:spcBef>
                        <a:spcAft>
                          <a:spcPts val="0"/>
                        </a:spcAft>
                      </a:pPr>
                      <a:r>
                        <a:rPr lang="en-US" sz="1900">
                          <a:effectLst/>
                          <a:latin typeface="Palatino Linotype" pitchFamily="18" charset="0"/>
                        </a:rPr>
                        <a:t>Natural language</a:t>
                      </a:r>
                      <a:endParaRPr lang="en-US" sz="1900">
                        <a:effectLst/>
                        <a:latin typeface="Palatino Linotype" pitchFamily="18" charset="0"/>
                        <a:ea typeface="Times New Roman"/>
                      </a:endParaRPr>
                    </a:p>
                  </a:txBody>
                  <a:tcPr marL="54151" marR="54151" marT="0" marB="0"/>
                </a:tc>
                <a:tc>
                  <a:txBody>
                    <a:bodyPr/>
                    <a:lstStyle/>
                    <a:p>
                      <a:pPr marL="342900" marR="0" lvl="0" indent="-342900">
                        <a:spcBef>
                          <a:spcPts val="0"/>
                        </a:spcBef>
                        <a:spcAft>
                          <a:spcPts val="0"/>
                        </a:spcAft>
                        <a:buFont typeface="Symbol"/>
                        <a:buChar char=""/>
                      </a:pPr>
                      <a:r>
                        <a:rPr lang="en-US" sz="1900">
                          <a:effectLst/>
                          <a:latin typeface="Palatino Linotype" pitchFamily="18" charset="0"/>
                        </a:rPr>
                        <a:t>Accessible to casual users</a:t>
                      </a:r>
                    </a:p>
                    <a:p>
                      <a:pPr marL="342900" marR="0" lvl="0" indent="-342900">
                        <a:spcBef>
                          <a:spcPts val="0"/>
                        </a:spcBef>
                        <a:spcAft>
                          <a:spcPts val="0"/>
                        </a:spcAft>
                        <a:buFont typeface="Symbol"/>
                        <a:buChar char=""/>
                      </a:pPr>
                      <a:r>
                        <a:rPr lang="en-US" sz="1900">
                          <a:effectLst/>
                          <a:latin typeface="Palatino Linotype" pitchFamily="18" charset="0"/>
                        </a:rPr>
                        <a:t>Easily extended</a:t>
                      </a:r>
                      <a:endParaRPr lang="en-US" sz="1900">
                        <a:solidFill>
                          <a:srgbClr val="000000"/>
                        </a:solidFill>
                        <a:effectLst/>
                        <a:latin typeface="Palatino Linotype" pitchFamily="18" charset="0"/>
                        <a:ea typeface="Times New Roman"/>
                      </a:endParaRPr>
                    </a:p>
                  </a:txBody>
                  <a:tcPr marL="54151" marR="54151" marT="0" marB="0">
                    <a:solidFill>
                      <a:schemeClr val="tx2">
                        <a:lumMod val="40000"/>
                        <a:lumOff val="60000"/>
                      </a:schemeClr>
                    </a:solidFill>
                  </a:tcPr>
                </a:tc>
                <a:tc>
                  <a:txBody>
                    <a:bodyPr/>
                    <a:lstStyle/>
                    <a:p>
                      <a:pPr marL="342900" marR="0" lvl="0" indent="-342900">
                        <a:spcBef>
                          <a:spcPts val="0"/>
                        </a:spcBef>
                        <a:spcAft>
                          <a:spcPts val="0"/>
                        </a:spcAft>
                        <a:buFont typeface="Symbol"/>
                        <a:buChar char=""/>
                      </a:pPr>
                      <a:r>
                        <a:rPr lang="en-US" sz="1900">
                          <a:effectLst/>
                          <a:latin typeface="Palatino Linotype" pitchFamily="18" charset="0"/>
                        </a:rPr>
                        <a:t>Requires more typing</a:t>
                      </a:r>
                    </a:p>
                    <a:p>
                      <a:pPr marL="342900" marR="0" lvl="0" indent="-342900">
                        <a:spcBef>
                          <a:spcPts val="0"/>
                        </a:spcBef>
                        <a:spcAft>
                          <a:spcPts val="0"/>
                        </a:spcAft>
                        <a:buFont typeface="Symbol"/>
                        <a:buChar char=""/>
                      </a:pPr>
                      <a:r>
                        <a:rPr lang="en-US" sz="1900">
                          <a:effectLst/>
                          <a:latin typeface="Palatino Linotype" pitchFamily="18" charset="0"/>
                        </a:rPr>
                        <a:t>Requires translation</a:t>
                      </a:r>
                      <a:endParaRPr lang="en-US" sz="1900">
                        <a:solidFill>
                          <a:srgbClr val="000000"/>
                        </a:solidFill>
                        <a:effectLst/>
                        <a:latin typeface="Palatino Linotype" pitchFamily="18" charset="0"/>
                        <a:ea typeface="Times New Roman"/>
                      </a:endParaRPr>
                    </a:p>
                  </a:txBody>
                  <a:tcPr marL="54151" marR="54151" marT="0" marB="0">
                    <a:solidFill>
                      <a:schemeClr val="tx2">
                        <a:lumMod val="40000"/>
                        <a:lumOff val="60000"/>
                      </a:schemeClr>
                    </a:solidFill>
                  </a:tcPr>
                </a:tc>
                <a:tc>
                  <a:txBody>
                    <a:bodyPr/>
                    <a:lstStyle/>
                    <a:p>
                      <a:pPr marL="0" marR="0">
                        <a:spcBef>
                          <a:spcPts val="0"/>
                        </a:spcBef>
                        <a:spcAft>
                          <a:spcPts val="0"/>
                        </a:spcAft>
                      </a:pPr>
                      <a:r>
                        <a:rPr lang="en-US" sz="1900" dirty="0">
                          <a:effectLst/>
                          <a:latin typeface="Palatino Linotype" pitchFamily="18" charset="0"/>
                        </a:rPr>
                        <a:t>Information retrieval systems</a:t>
                      </a:r>
                      <a:endParaRPr lang="en-US" sz="1900" dirty="0">
                        <a:effectLst/>
                        <a:latin typeface="Palatino Linotype" pitchFamily="18" charset="0"/>
                        <a:ea typeface="Times New Roman"/>
                      </a:endParaRPr>
                    </a:p>
                  </a:txBody>
                  <a:tcPr marL="54151" marR="54151" marT="0" marB="0">
                    <a:solidFill>
                      <a:schemeClr val="tx2">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81665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a:extLst>
              <a:ext uri="{FF2B5EF4-FFF2-40B4-BE49-F238E27FC236}">
                <a16:creationId xmlns:a16="http://schemas.microsoft.com/office/drawing/2014/main" id="{F6B2AD95-D42A-2C34-FFBB-6C4B4F207A08}"/>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5600" b="1" kern="1200" dirty="0">
                <a:solidFill>
                  <a:schemeClr val="tx1"/>
                </a:solidFill>
                <a:latin typeface="+mj-lt"/>
                <a:ea typeface="+mj-ea"/>
                <a:cs typeface="+mj-cs"/>
              </a:rPr>
              <a:t>Input design concepts and guidelines</a:t>
            </a:r>
            <a:endParaRPr lang="en-US" sz="5600" kern="1200" dirty="0">
              <a:solidFill>
                <a:schemeClr val="tx1"/>
              </a:solidFill>
              <a:latin typeface="+mj-lt"/>
              <a:ea typeface="+mj-ea"/>
              <a:cs typeface="+mj-cs"/>
            </a:endParaRPr>
          </a:p>
        </p:txBody>
      </p:sp>
      <p:sp>
        <p:nvSpPr>
          <p:cNvPr id="4" name="Text Placeholder 3">
            <a:extLst>
              <a:ext uri="{FF2B5EF4-FFF2-40B4-BE49-F238E27FC236}">
                <a16:creationId xmlns:a16="http://schemas.microsoft.com/office/drawing/2014/main" id="{16F990AC-6749-7C37-4B3E-FC4BBEC1C783}"/>
              </a:ext>
            </a:extLst>
          </p:cNvPr>
          <p:cNvSpPr>
            <a:spLocks noGrp="1"/>
          </p:cNvSpPr>
          <p:nvPr>
            <p:ph type="body" idx="1"/>
          </p:nvPr>
        </p:nvSpPr>
        <p:spPr>
          <a:xfrm>
            <a:off x="3315031" y="4076802"/>
            <a:ext cx="5561938" cy="1534587"/>
          </a:xfrm>
        </p:spPr>
        <p:txBody>
          <a:bodyPr vert="horz" lIns="91440" tIns="45720" rIns="91440" bIns="45720" rtlCol="0">
            <a:normAutofit/>
          </a:bodyPr>
          <a:lstStyle/>
          <a:p>
            <a:pPr algn="ctr"/>
            <a:endParaRPr lang="en-US" sz="2400" kern="1200">
              <a:solidFill>
                <a:schemeClr val="tx1"/>
              </a:solidFill>
              <a:latin typeface="+mn-lt"/>
              <a:ea typeface="+mn-ea"/>
              <a:cs typeface="+mn-cs"/>
            </a:endParaRPr>
          </a:p>
        </p:txBody>
      </p:sp>
      <p:sp>
        <p:nvSpPr>
          <p:cNvPr id="17" name="Arc 16">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Oval 18">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600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47766EE-4192-4B2D-A5A0-F60F9A5F74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ngled photo of a man holding pencil over a color catalog">
            <a:extLst>
              <a:ext uri="{FF2B5EF4-FFF2-40B4-BE49-F238E27FC236}">
                <a16:creationId xmlns:a16="http://schemas.microsoft.com/office/drawing/2014/main" id="{23B79A79-EA8D-91F1-02C7-DB54E56F81E5}"/>
              </a:ext>
            </a:extLst>
          </p:cNvPr>
          <p:cNvPicPr>
            <a:picLocks noChangeAspect="1"/>
          </p:cNvPicPr>
          <p:nvPr/>
        </p:nvPicPr>
        <p:blipFill>
          <a:blip r:embed="rId2"/>
          <a:srcRect t="9592" b="6138"/>
          <a:stretch>
            <a:fillRect/>
          </a:stretch>
        </p:blipFill>
        <p:spPr>
          <a:xfrm>
            <a:off x="20" y="10"/>
            <a:ext cx="12191980" cy="6857990"/>
          </a:xfrm>
          <a:prstGeom prst="rect">
            <a:avLst/>
          </a:prstGeom>
        </p:spPr>
      </p:pic>
      <p:sp>
        <p:nvSpPr>
          <p:cNvPr id="29" name="Graphic 1">
            <a:extLst>
              <a:ext uri="{FF2B5EF4-FFF2-40B4-BE49-F238E27FC236}">
                <a16:creationId xmlns:a16="http://schemas.microsoft.com/office/drawing/2014/main" id="{D6705569-F545-4F47-A260-A9202826E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2655438" y="838201"/>
            <a:ext cx="7098161" cy="4549051"/>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4" name="Title 3">
            <a:extLst>
              <a:ext uri="{FF2B5EF4-FFF2-40B4-BE49-F238E27FC236}">
                <a16:creationId xmlns:a16="http://schemas.microsoft.com/office/drawing/2014/main" id="{5EB64954-30C0-E07B-D5D6-820ABD8BDE7B}"/>
              </a:ext>
            </a:extLst>
          </p:cNvPr>
          <p:cNvSpPr>
            <a:spLocks noGrp="1"/>
          </p:cNvSpPr>
          <p:nvPr>
            <p:ph type="title"/>
          </p:nvPr>
        </p:nvSpPr>
        <p:spPr>
          <a:xfrm>
            <a:off x="3325473" y="1924619"/>
            <a:ext cx="5541054" cy="1655378"/>
          </a:xfrm>
        </p:spPr>
        <p:txBody>
          <a:bodyPr vert="horz" lIns="91440" tIns="45720" rIns="91440" bIns="45720" rtlCol="0" anchor="b">
            <a:normAutofit/>
          </a:bodyPr>
          <a:lstStyle/>
          <a:p>
            <a:pPr algn="ctr"/>
            <a:r>
              <a:rPr lang="en-US" sz="5400" b="1" dirty="0"/>
              <a:t>Design Principles</a:t>
            </a:r>
            <a:endParaRPr lang="en-US" sz="5400" dirty="0"/>
          </a:p>
        </p:txBody>
      </p:sp>
      <p:sp>
        <p:nvSpPr>
          <p:cNvPr id="5" name="Text Placeholder 4">
            <a:extLst>
              <a:ext uri="{FF2B5EF4-FFF2-40B4-BE49-F238E27FC236}">
                <a16:creationId xmlns:a16="http://schemas.microsoft.com/office/drawing/2014/main" id="{4C0922A9-E19D-A545-AE86-00E322FAD278}"/>
              </a:ext>
            </a:extLst>
          </p:cNvPr>
          <p:cNvSpPr>
            <a:spLocks noGrp="1"/>
          </p:cNvSpPr>
          <p:nvPr>
            <p:ph type="body" idx="1"/>
          </p:nvPr>
        </p:nvSpPr>
        <p:spPr>
          <a:xfrm>
            <a:off x="3880419" y="3668285"/>
            <a:ext cx="4431162" cy="1337967"/>
          </a:xfrm>
        </p:spPr>
        <p:txBody>
          <a:bodyPr vert="horz" lIns="91440" tIns="45720" rIns="91440" bIns="45720" rtlCol="0">
            <a:normAutofit/>
          </a:bodyPr>
          <a:lstStyle/>
          <a:p>
            <a:pPr algn="ctr"/>
            <a:endParaRPr lang="en-US">
              <a:solidFill>
                <a:schemeClr val="tx1"/>
              </a:solidFill>
            </a:endParaRPr>
          </a:p>
        </p:txBody>
      </p:sp>
    </p:spTree>
    <p:extLst>
      <p:ext uri="{BB962C8B-B14F-4D97-AF65-F5344CB8AC3E}">
        <p14:creationId xmlns:p14="http://schemas.microsoft.com/office/powerpoint/2010/main" val="440150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rtlCol="0" anchor="ctr">
            <a:normAutofit/>
          </a:bodyPr>
          <a:lstStyle/>
          <a:p>
            <a:pPr>
              <a:defRPr/>
            </a:pPr>
            <a:br>
              <a:rPr lang="en-US" sz="5000" b="1" dirty="0"/>
            </a:br>
            <a:br>
              <a:rPr lang="en-US" sz="5000" dirty="0"/>
            </a:br>
            <a:r>
              <a:rPr lang="en-US" sz="5000" b="1" dirty="0">
                <a:latin typeface="Palatino Linotype" pitchFamily="18" charset="0"/>
              </a:rPr>
              <a:t>Input design concepts and guidelines</a:t>
            </a:r>
            <a:endParaRPr lang="en-US" sz="5000" dirty="0"/>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a:xfrm>
            <a:off x="838200" y="6356350"/>
            <a:ext cx="2743200" cy="365125"/>
          </a:xfrm>
        </p:spPr>
        <p:txBody>
          <a:bodyPr>
            <a:normAutofit/>
          </a:bodyPr>
          <a:lstStyle/>
          <a:p>
            <a:pPr defTabSz="457200">
              <a:spcAft>
                <a:spcPts val="600"/>
              </a:spcAft>
              <a:defRPr/>
            </a:pPr>
            <a:fld id="{16694ED8-A31C-41B6-BB87-F896E52D0B25}" type="datetime1">
              <a:rPr lang="en-US" smtClean="0">
                <a:latin typeface="Calibri" panose="020F0502020204030204"/>
              </a:rPr>
              <a:pPr defTabSz="457200">
                <a:spcAft>
                  <a:spcPts val="600"/>
                </a:spcAft>
                <a:defRPr/>
              </a:pPr>
              <a:t>9/22/2025</a:t>
            </a:fld>
            <a:endParaRPr lang="en-US">
              <a:latin typeface="Calibri" panose="020F0502020204030204"/>
            </a:endParaRPr>
          </a:p>
        </p:txBody>
      </p:sp>
      <p:sp>
        <p:nvSpPr>
          <p:cNvPr id="5" name="Slide Number Placeholder 4"/>
          <p:cNvSpPr>
            <a:spLocks noGrp="1"/>
          </p:cNvSpPr>
          <p:nvPr>
            <p:ph type="sldNum" sz="quarter" idx="12"/>
          </p:nvPr>
        </p:nvSpPr>
        <p:spPr>
          <a:xfrm>
            <a:off x="8610600" y="6356350"/>
            <a:ext cx="2743200" cy="365125"/>
          </a:xfrm>
        </p:spPr>
        <p:txBody>
          <a:bodyPr>
            <a:normAutofit/>
          </a:bodyPr>
          <a:lstStyle/>
          <a:p>
            <a:pPr defTabSz="457200">
              <a:spcAft>
                <a:spcPts val="600"/>
              </a:spcAft>
              <a:defRPr/>
            </a:pPr>
            <a:fld id="{01F24BE4-72CA-4F19-B559-344160374C87}" type="slidenum">
              <a:rPr lang="en-US">
                <a:latin typeface="Calibri" panose="020F0502020204030204"/>
              </a:rPr>
              <a:pPr defTabSz="457200">
                <a:spcAft>
                  <a:spcPts val="600"/>
                </a:spcAft>
                <a:defRPr/>
              </a:pPr>
              <a:t>20</a:t>
            </a:fld>
            <a:endParaRPr lang="en-US">
              <a:latin typeface="Calibri" panose="020F0502020204030204"/>
            </a:endParaRPr>
          </a:p>
        </p:txBody>
      </p:sp>
      <p:graphicFrame>
        <p:nvGraphicFramePr>
          <p:cNvPr id="7" name="Content Placeholder 2">
            <a:extLst>
              <a:ext uri="{FF2B5EF4-FFF2-40B4-BE49-F238E27FC236}">
                <a16:creationId xmlns:a16="http://schemas.microsoft.com/office/drawing/2014/main" id="{81BC46A1-7FA7-7AD5-213B-5C98FA7F2858}"/>
              </a:ext>
            </a:extLst>
          </p:cNvPr>
          <p:cNvGraphicFramePr>
            <a:graphicFrameLocks noGrp="1"/>
          </p:cNvGraphicFramePr>
          <p:nvPr>
            <p:ph idx="1"/>
            <p:extLst>
              <p:ext uri="{D42A27DB-BD31-4B8C-83A1-F6EECF244321}">
                <p14:modId xmlns:p14="http://schemas.microsoft.com/office/powerpoint/2010/main" val="16763784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rtlCol="0" anchor="ctr">
            <a:normAutofit/>
          </a:bodyPr>
          <a:lstStyle/>
          <a:p>
            <a:pPr>
              <a:defRPr/>
            </a:pPr>
            <a:br>
              <a:rPr lang="en-US" sz="5400" b="1"/>
            </a:br>
            <a:br>
              <a:rPr lang="en-US" sz="5400"/>
            </a:br>
            <a:r>
              <a:rPr lang="en-US" sz="5400" b="1">
                <a:latin typeface="Palatino Linotype" pitchFamily="18" charset="0"/>
              </a:rPr>
              <a:t>General principles for Input Design</a:t>
            </a:r>
            <a:endParaRPr lang="en-US" sz="5400"/>
          </a:p>
        </p:txBody>
      </p:sp>
      <p:sp>
        <p:nvSpPr>
          <p:cNvPr id="1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838200" y="6356350"/>
            <a:ext cx="2743200" cy="365125"/>
          </a:xfrm>
        </p:spPr>
        <p:txBody>
          <a:bodyPr>
            <a:normAutofit/>
          </a:bodyPr>
          <a:lstStyle/>
          <a:p>
            <a:pPr defTabSz="457200">
              <a:spcAft>
                <a:spcPts val="600"/>
              </a:spcAft>
              <a:defRPr/>
            </a:pPr>
            <a:fld id="{5D32C191-56BC-4134-A9B7-B93B5819E11B}" type="datetime1">
              <a:rPr lang="en-US" smtClean="0">
                <a:latin typeface="Calibri" panose="020F0502020204030204"/>
              </a:rPr>
              <a:pPr defTabSz="457200">
                <a:spcAft>
                  <a:spcPts val="600"/>
                </a:spcAft>
                <a:defRPr/>
              </a:pPr>
              <a:t>9/22/2025</a:t>
            </a:fld>
            <a:endParaRPr lang="en-US">
              <a:latin typeface="Calibri" panose="020F0502020204030204"/>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defTabSz="457200">
              <a:spcAft>
                <a:spcPts val="600"/>
              </a:spcAft>
              <a:defRPr/>
            </a:pPr>
            <a:fld id="{08D59177-5786-486B-91F9-C281A341C820}" type="slidenum">
              <a:rPr lang="en-US">
                <a:latin typeface="Calibri" panose="020F0502020204030204"/>
              </a:rPr>
              <a:pPr defTabSz="457200">
                <a:spcAft>
                  <a:spcPts val="600"/>
                </a:spcAft>
                <a:defRPr/>
              </a:pPr>
              <a:t>21</a:t>
            </a:fld>
            <a:endParaRPr lang="en-US">
              <a:latin typeface="Calibri" panose="020F0502020204030204"/>
            </a:endParaRPr>
          </a:p>
        </p:txBody>
      </p:sp>
      <p:graphicFrame>
        <p:nvGraphicFramePr>
          <p:cNvPr id="7" name="Content Placeholder 2">
            <a:extLst>
              <a:ext uri="{FF2B5EF4-FFF2-40B4-BE49-F238E27FC236}">
                <a16:creationId xmlns:a16="http://schemas.microsoft.com/office/drawing/2014/main" id="{E2E3A06F-5426-B2A2-3C4F-9FD9FEEE0CC1}"/>
              </a:ext>
            </a:extLst>
          </p:cNvPr>
          <p:cNvGraphicFramePr>
            <a:graphicFrameLocks noGrp="1"/>
          </p:cNvGraphicFramePr>
          <p:nvPr>
            <p:ph idx="1"/>
            <p:extLst>
              <p:ext uri="{D42A27DB-BD31-4B8C-83A1-F6EECF244321}">
                <p14:modId xmlns:p14="http://schemas.microsoft.com/office/powerpoint/2010/main" val="66058291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680" name="Rectangle 2867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82" name="Freeform: Shape 2868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rtlCol="0">
            <a:normAutofit/>
          </a:bodyPr>
          <a:lstStyle/>
          <a:p>
            <a:pPr>
              <a:defRPr/>
            </a:pPr>
            <a:br>
              <a:rPr lang="en-US" sz="4100" b="1">
                <a:solidFill>
                  <a:srgbClr val="FFFFFF"/>
                </a:solidFill>
              </a:rPr>
            </a:br>
            <a:br>
              <a:rPr lang="en-US" sz="4100">
                <a:solidFill>
                  <a:srgbClr val="FFFFFF"/>
                </a:solidFill>
              </a:rPr>
            </a:br>
            <a:r>
              <a:rPr lang="en-US" sz="4100" b="1">
                <a:solidFill>
                  <a:srgbClr val="FFFFFF"/>
                </a:solidFill>
                <a:latin typeface="Palatino Linotype" pitchFamily="18" charset="0"/>
              </a:rPr>
              <a:t>Human Engineering factors</a:t>
            </a:r>
            <a:endParaRPr lang="en-US" sz="4100">
              <a:solidFill>
                <a:srgbClr val="FFFFFF"/>
              </a:solidFill>
            </a:endParaRPr>
          </a:p>
        </p:txBody>
      </p:sp>
      <p:sp>
        <p:nvSpPr>
          <p:cNvPr id="28684" name="Arc 2868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675" name="Content Placeholder 2"/>
          <p:cNvSpPr>
            <a:spLocks noGrp="1"/>
          </p:cNvSpPr>
          <p:nvPr>
            <p:ph idx="1"/>
          </p:nvPr>
        </p:nvSpPr>
        <p:spPr>
          <a:xfrm>
            <a:off x="4058434" y="591344"/>
            <a:ext cx="7678454" cy="5947568"/>
          </a:xfrm>
        </p:spPr>
        <p:txBody>
          <a:bodyPr anchor="ctr">
            <a:normAutofit fontScale="92500" lnSpcReduction="20000"/>
          </a:bodyPr>
          <a:lstStyle/>
          <a:p>
            <a:r>
              <a:rPr lang="en-US" sz="3200" dirty="0">
                <a:latin typeface="Palatino Linotype" pitchFamily="18" charset="0"/>
              </a:rPr>
              <a:t>The system user should always be aware of what to do next. </a:t>
            </a:r>
          </a:p>
          <a:p>
            <a:r>
              <a:rPr lang="en-US" sz="3200" dirty="0">
                <a:latin typeface="Palatino Linotype" pitchFamily="18" charset="0"/>
              </a:rPr>
              <a:t>The system should always provide information on how to move, proceed, back up, exit and the like. </a:t>
            </a:r>
          </a:p>
          <a:p>
            <a:pPr marL="800100" lvl="2" indent="-342900">
              <a:buFont typeface="Arial" charset="0"/>
              <a:buChar char="•"/>
            </a:pPr>
            <a:r>
              <a:rPr lang="en-US" sz="2800" dirty="0">
                <a:latin typeface="Palatino Linotype" pitchFamily="18" charset="0"/>
              </a:rPr>
              <a:t>Tell the user what the system expects right now. This can take the form of a simple message such as </a:t>
            </a:r>
            <a:r>
              <a:rPr lang="en-US" sz="2600" b="1" dirty="0">
                <a:latin typeface="Palatino Linotype" pitchFamily="18" charset="0"/>
              </a:rPr>
              <a:t>READ, TYPE COMMAND, SELECT ONE OR MORE OPTIONS, OR TYPE DATA.</a:t>
            </a:r>
          </a:p>
          <a:p>
            <a:pPr lvl="1"/>
            <a:r>
              <a:rPr lang="en-US" sz="2800" dirty="0">
                <a:latin typeface="Palatino Linotype" pitchFamily="18" charset="0"/>
              </a:rPr>
              <a:t>Tell the user that data has been correctly entered. </a:t>
            </a:r>
          </a:p>
          <a:p>
            <a:pPr lvl="1"/>
            <a:r>
              <a:rPr lang="en-US" sz="2800" dirty="0">
                <a:latin typeface="Palatino Linotype" pitchFamily="18" charset="0"/>
              </a:rPr>
              <a:t>Tell the user that data has not been entered correctly. </a:t>
            </a:r>
          </a:p>
          <a:p>
            <a:pPr lvl="1"/>
            <a:r>
              <a:rPr lang="en-US" sz="2800" dirty="0">
                <a:latin typeface="Palatino Linotype" pitchFamily="18" charset="0"/>
              </a:rPr>
              <a:t>Explain to the user the reason for a delay in processing. </a:t>
            </a:r>
          </a:p>
          <a:p>
            <a:pPr lvl="1"/>
            <a:r>
              <a:rPr lang="en-US" sz="2800" dirty="0">
                <a:latin typeface="Palatino Linotype" pitchFamily="18" charset="0"/>
              </a:rPr>
              <a:t>Tell the user that the task was completed or was not completed. </a:t>
            </a:r>
          </a:p>
        </p:txBody>
      </p:sp>
      <p:sp>
        <p:nvSpPr>
          <p:cNvPr id="4" name="Date Placeholder 3"/>
          <p:cNvSpPr>
            <a:spLocks noGrp="1"/>
          </p:cNvSpPr>
          <p:nvPr>
            <p:ph type="dt" sz="half" idx="10"/>
          </p:nvPr>
        </p:nvSpPr>
        <p:spPr>
          <a:xfrm>
            <a:off x="838200" y="6356350"/>
            <a:ext cx="1639957" cy="365125"/>
          </a:xfrm>
        </p:spPr>
        <p:txBody>
          <a:bodyPr>
            <a:normAutofit/>
          </a:bodyPr>
          <a:lstStyle/>
          <a:p>
            <a:pPr defTabSz="457200">
              <a:spcAft>
                <a:spcPts val="600"/>
              </a:spcAft>
              <a:defRPr/>
            </a:pPr>
            <a:fld id="{A4306C20-1C2B-4FB5-802D-4BB993157AD9}" type="datetime1">
              <a:rPr lang="en-US">
                <a:solidFill>
                  <a:srgbClr val="FFFFFF"/>
                </a:solidFill>
                <a:latin typeface="Calibri" panose="020F0502020204030204"/>
              </a:rPr>
              <a:pPr defTabSz="457200">
                <a:spcAft>
                  <a:spcPts val="600"/>
                </a:spcAft>
                <a:defRPr/>
              </a:pPr>
              <a:t>9/22/2025</a:t>
            </a:fld>
            <a:endParaRPr lang="en-US">
              <a:solidFill>
                <a:srgbClr val="FFFFFF"/>
              </a:solidFill>
              <a:latin typeface="Calibri" panose="020F0502020204030204"/>
            </a:endParaRPr>
          </a:p>
        </p:txBody>
      </p:sp>
      <p:sp>
        <p:nvSpPr>
          <p:cNvPr id="5" name="Slide Number Placeholder 4"/>
          <p:cNvSpPr>
            <a:spLocks noGrp="1"/>
          </p:cNvSpPr>
          <p:nvPr>
            <p:ph type="sldNum" sz="quarter" idx="12"/>
          </p:nvPr>
        </p:nvSpPr>
        <p:spPr>
          <a:xfrm>
            <a:off x="9541564" y="6356350"/>
            <a:ext cx="1812235" cy="365125"/>
          </a:xfrm>
        </p:spPr>
        <p:txBody>
          <a:bodyPr>
            <a:normAutofit/>
          </a:bodyPr>
          <a:lstStyle/>
          <a:p>
            <a:pPr defTabSz="457200">
              <a:spcAft>
                <a:spcPts val="600"/>
              </a:spcAft>
              <a:defRPr/>
            </a:pPr>
            <a:fld id="{D9EC14E3-534C-45BB-84A4-B301BBD1FEAC}" type="slidenum">
              <a:rPr lang="en-US">
                <a:latin typeface="Calibri" panose="020F0502020204030204"/>
              </a:rPr>
              <a:pPr defTabSz="457200">
                <a:spcAft>
                  <a:spcPts val="600"/>
                </a:spcAft>
                <a:defRPr/>
              </a:pPr>
              <a:t>22</a:t>
            </a:fld>
            <a:endParaRPr lang="en-US">
              <a:latin typeface="Calibri" panose="020F050202020403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rtlCol="0">
            <a:normAutofit/>
          </a:bodyPr>
          <a:lstStyle/>
          <a:p>
            <a:pPr>
              <a:defRPr/>
            </a:pPr>
            <a:br>
              <a:rPr lang="en-US" sz="3400" b="1">
                <a:solidFill>
                  <a:srgbClr val="FFFFFF"/>
                </a:solidFill>
              </a:rPr>
            </a:br>
            <a:r>
              <a:rPr lang="en-US" sz="3400" b="1">
                <a:solidFill>
                  <a:srgbClr val="FFFFFF"/>
                </a:solidFill>
                <a:latin typeface="Palatino Linotype" pitchFamily="18" charset="0"/>
              </a:rPr>
              <a:t>OUTPUT DESIGN CONCEPTS AND GUIDELINES</a:t>
            </a:r>
            <a:endParaRPr lang="en-US" sz="3400">
              <a:solidFill>
                <a:srgbClr val="FFFFFF"/>
              </a:solidFill>
            </a:endParaRP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167272" y="463464"/>
            <a:ext cx="7337894" cy="5892886"/>
          </a:xfrm>
        </p:spPr>
        <p:txBody>
          <a:bodyPr rtlCol="0" anchor="ctr">
            <a:normAutofit fontScale="92500" lnSpcReduction="10000"/>
          </a:bodyPr>
          <a:lstStyle/>
          <a:p>
            <a:pPr>
              <a:spcAft>
                <a:spcPts val="0"/>
              </a:spcAft>
              <a:buFont typeface="Arial" pitchFamily="34" charset="0"/>
              <a:buChar char="•"/>
              <a:defRPr/>
            </a:pPr>
            <a:r>
              <a:rPr lang="en-US" sz="2400" dirty="0">
                <a:latin typeface="Palatino Linotype" pitchFamily="18" charset="0"/>
              </a:rPr>
              <a:t>Outputs present information to system users. Outputs are the most visible components of a working information system.  As such, they are often the basis for the user’s and management‘s final assessment of the system’s values.</a:t>
            </a:r>
          </a:p>
          <a:p>
            <a:pPr>
              <a:spcAft>
                <a:spcPts val="0"/>
              </a:spcAft>
              <a:buFont typeface="Arial" pitchFamily="34" charset="0"/>
              <a:buChar char="•"/>
              <a:defRPr/>
            </a:pPr>
            <a:r>
              <a:rPr lang="en-US" sz="2400" dirty="0"/>
              <a:t>Computer outputs should be simple to read and interpret</a:t>
            </a:r>
          </a:p>
          <a:p>
            <a:pPr lvl="1">
              <a:spcAft>
                <a:spcPts val="0"/>
              </a:spcAft>
              <a:buFont typeface="Arial" pitchFamily="34" charset="0"/>
              <a:buChar char="–"/>
              <a:defRPr/>
            </a:pPr>
            <a:r>
              <a:rPr lang="en-US" dirty="0"/>
              <a:t>Every output should have a title </a:t>
            </a:r>
          </a:p>
          <a:p>
            <a:pPr lvl="1">
              <a:spcAft>
                <a:spcPts val="0"/>
              </a:spcAft>
              <a:buFont typeface="Arial" pitchFamily="34" charset="0"/>
              <a:buChar char="–"/>
              <a:defRPr/>
            </a:pPr>
            <a:r>
              <a:rPr lang="en-US" dirty="0"/>
              <a:t>Every output should be dated and time-stamped</a:t>
            </a:r>
          </a:p>
          <a:p>
            <a:pPr lvl="1">
              <a:spcAft>
                <a:spcPts val="0"/>
              </a:spcAft>
              <a:buFont typeface="Arial" pitchFamily="34" charset="0"/>
              <a:buChar char="–"/>
              <a:defRPr/>
            </a:pPr>
            <a:r>
              <a:rPr lang="en-US" dirty="0"/>
              <a:t>In form-based outputs, all fields should be clearly labeled</a:t>
            </a:r>
          </a:p>
          <a:p>
            <a:pPr lvl="1">
              <a:spcAft>
                <a:spcPts val="0"/>
              </a:spcAft>
              <a:buFont typeface="Arial" pitchFamily="34" charset="0"/>
              <a:buChar char="–"/>
              <a:defRPr/>
            </a:pPr>
            <a:r>
              <a:rPr lang="en-US" dirty="0"/>
              <a:t>In tabular-based outputs, all columns should be clearly labeled.</a:t>
            </a:r>
          </a:p>
          <a:p>
            <a:pPr lvl="1">
              <a:spcAft>
                <a:spcPts val="0"/>
              </a:spcAft>
              <a:buFont typeface="Arial" pitchFamily="34" charset="0"/>
              <a:buChar char="–"/>
              <a:defRPr/>
            </a:pPr>
            <a:r>
              <a:rPr lang="en-US" dirty="0"/>
              <a:t>Only the required information should be printed or displayed</a:t>
            </a:r>
          </a:p>
          <a:p>
            <a:pPr lvl="1">
              <a:spcAft>
                <a:spcPts val="0"/>
              </a:spcAft>
              <a:buFont typeface="Arial" pitchFamily="34" charset="0"/>
              <a:buChar char="–"/>
              <a:defRPr/>
            </a:pPr>
            <a:r>
              <a:rPr lang="en-US" dirty="0"/>
              <a:t>Information should be balanced on the report or display </a:t>
            </a:r>
          </a:p>
          <a:p>
            <a:pPr>
              <a:spcAft>
                <a:spcPts val="0"/>
              </a:spcAft>
              <a:buFont typeface="Arial" pitchFamily="34" charset="0"/>
              <a:buChar char="•"/>
              <a:defRPr/>
            </a:pPr>
            <a:r>
              <a:rPr lang="en-US" sz="2400" dirty="0"/>
              <a:t>The timing of computer outputs is important.  Output information must reach recipients while the information is pertinent to the transaction or decisions</a:t>
            </a:r>
          </a:p>
          <a:p>
            <a:pPr>
              <a:spcAft>
                <a:spcPts val="0"/>
              </a:spcAft>
              <a:buFont typeface="Arial" pitchFamily="34" charset="0"/>
              <a:buChar char="•"/>
              <a:defRPr/>
            </a:pPr>
            <a:endParaRPr lang="en-US" sz="1400" dirty="0">
              <a:latin typeface="Palatino Linotype" pitchFamily="18" charset="0"/>
            </a:endParaRPr>
          </a:p>
          <a:p>
            <a:pPr>
              <a:spcAft>
                <a:spcPts val="0"/>
              </a:spcAft>
              <a:buFont typeface="Arial" pitchFamily="34" charset="0"/>
              <a:buChar char="•"/>
              <a:defRPr/>
            </a:pPr>
            <a:endParaRPr lang="en-US" sz="1400" dirty="0"/>
          </a:p>
        </p:txBody>
      </p:sp>
      <p:sp>
        <p:nvSpPr>
          <p:cNvPr id="4" name="Date Placeholder 3"/>
          <p:cNvSpPr>
            <a:spLocks noGrp="1"/>
          </p:cNvSpPr>
          <p:nvPr>
            <p:ph type="dt" sz="half" idx="10"/>
          </p:nvPr>
        </p:nvSpPr>
        <p:spPr>
          <a:xfrm>
            <a:off x="838200" y="6356350"/>
            <a:ext cx="1639957" cy="365125"/>
          </a:xfrm>
        </p:spPr>
        <p:txBody>
          <a:bodyPr>
            <a:normAutofit/>
          </a:bodyPr>
          <a:lstStyle/>
          <a:p>
            <a:pPr defTabSz="457200">
              <a:spcAft>
                <a:spcPts val="600"/>
              </a:spcAft>
              <a:defRPr/>
            </a:pPr>
            <a:fld id="{8FF91711-364E-45AE-B660-B2266BCE8F13}" type="datetime1">
              <a:rPr lang="en-US">
                <a:solidFill>
                  <a:srgbClr val="FFFFFF"/>
                </a:solidFill>
                <a:latin typeface="Calibri" panose="020F0502020204030204"/>
              </a:rPr>
              <a:pPr defTabSz="457200">
                <a:spcAft>
                  <a:spcPts val="600"/>
                </a:spcAft>
                <a:defRPr/>
              </a:pPr>
              <a:t>9/22/2025</a:t>
            </a:fld>
            <a:endParaRPr lang="en-US">
              <a:solidFill>
                <a:srgbClr val="FFFFFF"/>
              </a:solidFill>
              <a:latin typeface="Calibri" panose="020F0502020204030204"/>
            </a:endParaRPr>
          </a:p>
        </p:txBody>
      </p:sp>
      <p:sp>
        <p:nvSpPr>
          <p:cNvPr id="6" name="Slide Number Placeholder 5"/>
          <p:cNvSpPr>
            <a:spLocks noGrp="1"/>
          </p:cNvSpPr>
          <p:nvPr>
            <p:ph type="sldNum" sz="quarter" idx="12"/>
          </p:nvPr>
        </p:nvSpPr>
        <p:spPr>
          <a:xfrm>
            <a:off x="9541564" y="6356350"/>
            <a:ext cx="1812235" cy="365125"/>
          </a:xfrm>
        </p:spPr>
        <p:txBody>
          <a:bodyPr>
            <a:normAutofit/>
          </a:bodyPr>
          <a:lstStyle/>
          <a:p>
            <a:pPr defTabSz="457200">
              <a:spcAft>
                <a:spcPts val="600"/>
              </a:spcAft>
              <a:defRPr/>
            </a:pPr>
            <a:fld id="{DACB5D5B-6DC8-4970-8AC6-923EED39A53E}" type="slidenum">
              <a:rPr lang="en-US">
                <a:latin typeface="Calibri" panose="020F0502020204030204"/>
              </a:rPr>
              <a:pPr defTabSz="457200">
                <a:spcAft>
                  <a:spcPts val="600"/>
                </a:spcAft>
                <a:defRPr/>
              </a:pPr>
              <a:t>23</a:t>
            </a:fld>
            <a:endParaRPr lang="en-US">
              <a:latin typeface="Calibri" panose="020F050202020403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Wooden robot over white background">
            <a:extLst>
              <a:ext uri="{FF2B5EF4-FFF2-40B4-BE49-F238E27FC236}">
                <a16:creationId xmlns:a16="http://schemas.microsoft.com/office/drawing/2014/main" id="{619E5BF3-46D6-B282-D89D-E3C80DE1D3C8}"/>
              </a:ext>
            </a:extLst>
          </p:cNvPr>
          <p:cNvPicPr>
            <a:picLocks noChangeAspect="1"/>
          </p:cNvPicPr>
          <p:nvPr/>
        </p:nvPicPr>
        <p:blipFill>
          <a:blip r:embed="rId2"/>
          <a:srcRect r="5882" b="-1"/>
          <a:stretch>
            <a:fillRect/>
          </a:stretch>
        </p:blipFill>
        <p:spPr>
          <a:xfrm>
            <a:off x="1" y="10"/>
            <a:ext cx="9669642" cy="6857990"/>
          </a:xfrm>
          <a:prstGeom prst="rect">
            <a:avLst/>
          </a:prstGeom>
        </p:spPr>
      </p:pic>
      <p:sp>
        <p:nvSpPr>
          <p:cNvPr id="13"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007307C-D2DA-9752-8A7A-5A64A9B25DCC}"/>
              </a:ext>
            </a:extLst>
          </p:cNvPr>
          <p:cNvSpPr>
            <a:spLocks noGrp="1"/>
          </p:cNvSpPr>
          <p:nvPr>
            <p:ph idx="1"/>
          </p:nvPr>
        </p:nvSpPr>
        <p:spPr>
          <a:xfrm>
            <a:off x="7437120" y="2328672"/>
            <a:ext cx="3916679" cy="3848291"/>
          </a:xfrm>
        </p:spPr>
        <p:txBody>
          <a:bodyPr>
            <a:normAutofit/>
          </a:bodyPr>
          <a:lstStyle/>
          <a:p>
            <a:endParaRPr lang="en-US" sz="2400" b="1" dirty="0"/>
          </a:p>
          <a:p>
            <a:pPr algn="ctr">
              <a:buFont typeface="Wingdings" panose="05000000000000000000" pitchFamily="2" charset="2"/>
              <a:buChar char="Ø"/>
            </a:pPr>
            <a:r>
              <a:rPr lang="en-US" sz="3200" b="1" dirty="0"/>
              <a:t>Q&amp;A</a:t>
            </a:r>
          </a:p>
          <a:p>
            <a:endParaRPr lang="en-US" sz="2000" dirty="0"/>
          </a:p>
          <a:p>
            <a:endParaRPr lang="en-US" sz="2000" dirty="0"/>
          </a:p>
          <a:p>
            <a:pPr algn="ctr"/>
            <a:r>
              <a:rPr lang="en-US" sz="2000" b="1" dirty="0">
                <a:latin typeface="Times New Roman" panose="02020603050405020304" pitchFamily="18" charset="0"/>
                <a:cs typeface="Times New Roman" panose="02020603050405020304" pitchFamily="18" charset="0"/>
              </a:rPr>
              <a:t>*****THE END*****</a:t>
            </a:r>
          </a:p>
        </p:txBody>
      </p:sp>
      <p:sp>
        <p:nvSpPr>
          <p:cNvPr id="4" name="Date Placeholder 3">
            <a:extLst>
              <a:ext uri="{FF2B5EF4-FFF2-40B4-BE49-F238E27FC236}">
                <a16:creationId xmlns:a16="http://schemas.microsoft.com/office/drawing/2014/main" id="{6D244439-3A57-55FD-376D-EDBFF8BC0F21}"/>
              </a:ext>
            </a:extLst>
          </p:cNvPr>
          <p:cNvSpPr>
            <a:spLocks noGrp="1"/>
          </p:cNvSpPr>
          <p:nvPr>
            <p:ph type="dt" sz="half" idx="10"/>
          </p:nvPr>
        </p:nvSpPr>
        <p:spPr>
          <a:xfrm>
            <a:off x="838200" y="6356350"/>
            <a:ext cx="2743200" cy="365125"/>
          </a:xfrm>
        </p:spPr>
        <p:txBody>
          <a:bodyPr>
            <a:normAutofit/>
          </a:bodyPr>
          <a:lstStyle/>
          <a:p>
            <a:pPr>
              <a:spcAft>
                <a:spcPts val="600"/>
              </a:spcAft>
              <a:defRPr/>
            </a:pPr>
            <a:fld id="{AE747334-D2A0-403A-A190-D8E452CC101A}" type="datetime1">
              <a:rPr lang="en-US">
                <a:solidFill>
                  <a:srgbClr val="FFFFFF"/>
                </a:solidFill>
              </a:rPr>
              <a:pPr>
                <a:spcAft>
                  <a:spcPts val="600"/>
                </a:spcAft>
                <a:defRPr/>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17EA3743-9E95-A8F4-6C19-8D7FEFCCF239}"/>
              </a:ext>
            </a:extLst>
          </p:cNvPr>
          <p:cNvSpPr>
            <a:spLocks noGrp="1"/>
          </p:cNvSpPr>
          <p:nvPr>
            <p:ph type="sldNum" sz="quarter" idx="12"/>
          </p:nvPr>
        </p:nvSpPr>
        <p:spPr>
          <a:xfrm>
            <a:off x="8610600" y="6356350"/>
            <a:ext cx="2743200" cy="365125"/>
          </a:xfrm>
        </p:spPr>
        <p:txBody>
          <a:bodyPr>
            <a:normAutofit/>
          </a:bodyPr>
          <a:lstStyle/>
          <a:p>
            <a:pPr>
              <a:spcAft>
                <a:spcPts val="600"/>
              </a:spcAft>
              <a:defRPr/>
            </a:pPr>
            <a:fld id="{13A03371-DF62-4BAF-A7AC-06FD0EC7456C}" type="slidenum">
              <a:rPr lang="en-US" smtClean="0"/>
              <a:pPr>
                <a:spcAft>
                  <a:spcPts val="600"/>
                </a:spcAft>
                <a:defRPr/>
              </a:pPr>
              <a:t>24</a:t>
            </a:fld>
            <a:endParaRPr lang="en-US"/>
          </a:p>
        </p:txBody>
      </p:sp>
    </p:spTree>
    <p:extLst>
      <p:ext uri="{BB962C8B-B14F-4D97-AF65-F5344CB8AC3E}">
        <p14:creationId xmlns:p14="http://schemas.microsoft.com/office/powerpoint/2010/main" val="361900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49F45E-1A65-FD73-B0FD-972BAB7CB2B9}"/>
              </a:ext>
            </a:extLst>
          </p:cNvPr>
          <p:cNvSpPr>
            <a:spLocks noGrp="1"/>
          </p:cNvSpPr>
          <p:nvPr>
            <p:ph type="title"/>
          </p:nvPr>
        </p:nvSpPr>
        <p:spPr>
          <a:xfrm>
            <a:off x="686834" y="1153572"/>
            <a:ext cx="3200400" cy="4461163"/>
          </a:xfrm>
        </p:spPr>
        <p:txBody>
          <a:bodyPr>
            <a:normAutofit/>
          </a:bodyPr>
          <a:lstStyle/>
          <a:p>
            <a:r>
              <a:rPr lang="en-US" b="1" dirty="0">
                <a:solidFill>
                  <a:srgbClr val="FFFFFF"/>
                </a:solidFill>
                <a:latin typeface="Times New Roman" panose="02020603050405020304" pitchFamily="18" charset="0"/>
                <a:cs typeface="Times New Roman" panose="02020603050405020304" pitchFamily="18" charset="0"/>
              </a:rPr>
              <a:t>Design Principles</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83454ED-C381-03E2-0116-B213FDE65B64}"/>
              </a:ext>
            </a:extLst>
          </p:cNvPr>
          <p:cNvSpPr>
            <a:spLocks noGrp="1"/>
          </p:cNvSpPr>
          <p:nvPr>
            <p:ph idx="1"/>
          </p:nvPr>
        </p:nvSpPr>
        <p:spPr>
          <a:xfrm>
            <a:off x="4167272" y="225468"/>
            <a:ext cx="7337894" cy="6313444"/>
          </a:xfrm>
        </p:spPr>
        <p:txBody>
          <a:bodyPr anchor="ctr">
            <a:normAutofit lnSpcReduction="10000"/>
          </a:bodyPr>
          <a:lstStyle/>
          <a:p>
            <a:pPr>
              <a:spcAft>
                <a:spcPts val="80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Interaction designers use design principles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to aid their thinking when designing for the user experience. </a:t>
            </a:r>
          </a:p>
          <a:p>
            <a:pPr>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These are generalizable abstractions intended to orient designers toward thinking about different aspects of their designs. </a:t>
            </a:r>
          </a:p>
          <a:p>
            <a:pPr>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 well-known example is feedback: Products should be designed to provide adequate feedback to the users that informs them about what has already been done so that they know what to do next in the interface. Another one that is important is findability. </a:t>
            </a:r>
          </a:p>
          <a:p>
            <a:pPr>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This refers to the degree to which a particular object is easy to discover or locate—be it navigating a website, or finding the delete image option on a digital camera. </a:t>
            </a:r>
            <a:endParaRPr lang="en-US" dirty="0"/>
          </a:p>
        </p:txBody>
      </p:sp>
      <p:sp>
        <p:nvSpPr>
          <p:cNvPr id="4" name="Date Placeholder 3">
            <a:extLst>
              <a:ext uri="{FF2B5EF4-FFF2-40B4-BE49-F238E27FC236}">
                <a16:creationId xmlns:a16="http://schemas.microsoft.com/office/drawing/2014/main" id="{19AEA331-3480-F836-5B9C-B318A4118607}"/>
              </a:ext>
            </a:extLst>
          </p:cNvPr>
          <p:cNvSpPr>
            <a:spLocks noGrp="1"/>
          </p:cNvSpPr>
          <p:nvPr>
            <p:ph type="dt" sz="half" idx="10"/>
          </p:nvPr>
        </p:nvSpPr>
        <p:spPr>
          <a:xfrm>
            <a:off x="838200" y="6356350"/>
            <a:ext cx="1639957" cy="365125"/>
          </a:xfrm>
        </p:spPr>
        <p:txBody>
          <a:bodyPr>
            <a:normAutofit/>
          </a:bodyPr>
          <a:lstStyle/>
          <a:p>
            <a:pPr>
              <a:spcAft>
                <a:spcPts val="600"/>
              </a:spcAft>
            </a:pPr>
            <a:fld id="{EE34AEF3-8859-400F-BA5A-13243FDADC42}"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2EB8715F-4751-8586-7CCE-32226BD3C938}"/>
              </a:ext>
            </a:extLst>
          </p:cNvPr>
          <p:cNvSpPr>
            <a:spLocks noGrp="1"/>
          </p:cNvSpPr>
          <p:nvPr>
            <p:ph type="sldNum" sz="quarter" idx="12"/>
          </p:nvPr>
        </p:nvSpPr>
        <p:spPr>
          <a:xfrm>
            <a:off x="9541564" y="6356350"/>
            <a:ext cx="1812235" cy="365125"/>
          </a:xfrm>
        </p:spPr>
        <p:txBody>
          <a:bodyPr>
            <a:normAutofit/>
          </a:bodyPr>
          <a:lstStyle/>
          <a:p>
            <a:pPr>
              <a:spcAft>
                <a:spcPts val="600"/>
              </a:spcAft>
            </a:pPr>
            <a:fld id="{0CEA2436-24E4-4F42-A481-C117EB5EDD09}" type="slidenum">
              <a:rPr lang="en-US"/>
              <a:pPr>
                <a:spcAft>
                  <a:spcPts val="600"/>
                </a:spcAft>
              </a:pPr>
              <a:t>3</a:t>
            </a:fld>
            <a:endParaRPr lang="en-US"/>
          </a:p>
        </p:txBody>
      </p:sp>
    </p:spTree>
    <p:extLst>
      <p:ext uri="{BB962C8B-B14F-4D97-AF65-F5344CB8AC3E}">
        <p14:creationId xmlns:p14="http://schemas.microsoft.com/office/powerpoint/2010/main" val="3898752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CA7F01-9A97-13D0-315D-1725B85D869D}"/>
              </a:ext>
            </a:extLst>
          </p:cNvPr>
          <p:cNvSpPr>
            <a:spLocks noGrp="1"/>
          </p:cNvSpPr>
          <p:nvPr>
            <p:ph type="title"/>
          </p:nvPr>
        </p:nvSpPr>
        <p:spPr>
          <a:xfrm>
            <a:off x="686834" y="1153572"/>
            <a:ext cx="3200400" cy="4461163"/>
          </a:xfrm>
        </p:spPr>
        <p:txBody>
          <a:bodyPr>
            <a:normAutofit/>
          </a:bodyPr>
          <a:lstStyle/>
          <a:p>
            <a:r>
              <a:rPr lang="en-US" b="1" dirty="0">
                <a:solidFill>
                  <a:srgbClr val="FFFFFF"/>
                </a:solidFill>
                <a:latin typeface="Times New Roman" panose="02020603050405020304" pitchFamily="18" charset="0"/>
                <a:cs typeface="Times New Roman" panose="02020603050405020304" pitchFamily="18" charset="0"/>
              </a:rPr>
              <a:t>Design Principles (continued)</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273E819-B1E9-454B-199D-B410ED44CB4E}"/>
              </a:ext>
            </a:extLst>
          </p:cNvPr>
          <p:cNvSpPr>
            <a:spLocks noGrp="1"/>
          </p:cNvSpPr>
          <p:nvPr>
            <p:ph idx="1"/>
          </p:nvPr>
        </p:nvSpPr>
        <p:spPr>
          <a:xfrm>
            <a:off x="4167272" y="136525"/>
            <a:ext cx="7337894" cy="6402387"/>
          </a:xfrm>
        </p:spPr>
        <p:txBody>
          <a:bodyPr anchor="ctr">
            <a:normAutofit lnSpcReduction="10000"/>
          </a:bodyPr>
          <a:lstStyle/>
          <a:p>
            <a:pPr marL="114300" marR="0" lvl="0" indent="-342900" algn="just" defTabSz="914400" rtl="0" eaLnBrk="1" fontAlgn="auto" latinLnBrk="0" hangingPunct="1">
              <a:spcBef>
                <a:spcPts val="1000"/>
              </a:spcBef>
              <a:spcAft>
                <a:spcPts val="800"/>
              </a:spcAft>
              <a:buClrTx/>
              <a:buSzTx/>
              <a:tabLst/>
              <a:defRPr/>
            </a:pPr>
            <a:r>
              <a:rPr kumimoji="0" lang="en-US" sz="2400" b="0" i="0"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Related to this is the principle of navigability: Is it obvious what to do and where to go in an interface; are the menus structured in a way that allows the user to move smoothly through them to reach the option they want?</a:t>
            </a:r>
            <a:endParaRPr kumimoji="0" lang="en-US" sz="2400" b="0" i="0" u="none" strike="noStrike" kern="1200" cap="none" spc="0" normalizeH="0" baseline="0" noProof="0" dirty="0">
              <a:ln>
                <a:noFill/>
              </a:ln>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R="0" lvl="0" algn="just" defTabSz="914400" rtl="0" eaLnBrk="1" fontAlgn="auto" latinLnBrk="0" hangingPunct="1">
              <a:spcBef>
                <a:spcPts val="1000"/>
              </a:spcBef>
              <a:spcAft>
                <a:spcPts val="0"/>
              </a:spcAft>
              <a:buClrTx/>
              <a:buSzTx/>
              <a:tabLst/>
              <a:defRPr/>
            </a:pPr>
            <a:r>
              <a:rPr kumimoji="0" lang="en-US" sz="2400" b="0" i="0"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Design principles are derived from a mix of theory-based knowledge, experience, and common sense. </a:t>
            </a:r>
          </a:p>
          <a:p>
            <a:pPr marR="0" lvl="0" algn="just" defTabSz="914400" rtl="0" eaLnBrk="1" fontAlgn="auto" latinLnBrk="0" hangingPunct="1">
              <a:spcBef>
                <a:spcPts val="1000"/>
              </a:spcBef>
              <a:spcAft>
                <a:spcPts val="0"/>
              </a:spcAft>
              <a:buClrTx/>
              <a:buSzTx/>
              <a:tabLst/>
              <a:defRPr/>
            </a:pPr>
            <a:r>
              <a:rPr kumimoji="0" lang="en-US" sz="2400" b="0" i="0"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They tend to be written in a prescriptive manner, suggesting to designers what to provide and what to avoid at the interface—the dos and don'ts of interaction design. </a:t>
            </a:r>
          </a:p>
          <a:p>
            <a:pPr marR="0" lvl="0" algn="just" defTabSz="914400" rtl="0" eaLnBrk="1" fontAlgn="auto" latinLnBrk="0" hangingPunct="1">
              <a:spcBef>
                <a:spcPts val="1000"/>
              </a:spcBef>
              <a:spcAft>
                <a:spcPts val="0"/>
              </a:spcAft>
              <a:buClrTx/>
              <a:buSzTx/>
              <a:tabLst/>
              <a:defRP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Several design principles have been promoted. </a:t>
            </a:r>
          </a:p>
          <a:p>
            <a:pPr marR="0" lvl="0" algn="just" defTabSz="914400" rtl="0" eaLnBrk="1" fontAlgn="auto" latinLnBrk="0" hangingPunct="1">
              <a:spcBef>
                <a:spcPts val="1000"/>
              </a:spcBef>
              <a:spcAft>
                <a:spcPts val="0"/>
              </a:spcAft>
              <a:buClrTx/>
              <a:buSzTx/>
              <a:tabLst/>
              <a:defRP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best known are concerned with how to determine what users should see and do when carrying out their tasks using an interactive product. </a:t>
            </a:r>
          </a:p>
          <a:p>
            <a:pPr marR="0" lvl="0" algn="just" defTabSz="914400" rtl="0" eaLnBrk="1" fontAlgn="auto" latinLnBrk="0" hangingPunct="1">
              <a:spcBef>
                <a:spcPts val="1000"/>
              </a:spcBef>
              <a:spcAft>
                <a:spcPts val="0"/>
              </a:spcAft>
              <a:buClrTx/>
              <a:buSzTx/>
              <a:tabLst/>
              <a:defRP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Here we briefly describe the most common ones: visibility, feedback, constraints, consistency, and affordance.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38F36D8B-D4AF-E762-273C-AD8E0B5252D2}"/>
              </a:ext>
            </a:extLst>
          </p:cNvPr>
          <p:cNvSpPr>
            <a:spLocks noGrp="1"/>
          </p:cNvSpPr>
          <p:nvPr>
            <p:ph type="dt" sz="half" idx="10"/>
          </p:nvPr>
        </p:nvSpPr>
        <p:spPr>
          <a:xfrm>
            <a:off x="838200" y="6356350"/>
            <a:ext cx="1639957" cy="365125"/>
          </a:xfrm>
        </p:spPr>
        <p:txBody>
          <a:bodyPr>
            <a:normAutofit/>
          </a:bodyPr>
          <a:lstStyle/>
          <a:p>
            <a:pPr>
              <a:spcAft>
                <a:spcPts val="600"/>
              </a:spcAft>
            </a:pPr>
            <a:fld id="{83487D91-2FFC-4A10-A7AA-F5BFB7F5B20D}"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45821502-3E2A-EF33-1CCF-9D2A4E7EA528}"/>
              </a:ext>
            </a:extLst>
          </p:cNvPr>
          <p:cNvSpPr>
            <a:spLocks noGrp="1"/>
          </p:cNvSpPr>
          <p:nvPr>
            <p:ph type="sldNum" sz="quarter" idx="12"/>
          </p:nvPr>
        </p:nvSpPr>
        <p:spPr>
          <a:xfrm>
            <a:off x="9541564" y="6356350"/>
            <a:ext cx="1812235" cy="365125"/>
          </a:xfrm>
        </p:spPr>
        <p:txBody>
          <a:bodyPr>
            <a:normAutofit/>
          </a:bodyPr>
          <a:lstStyle/>
          <a:p>
            <a:pPr>
              <a:spcAft>
                <a:spcPts val="600"/>
              </a:spcAft>
            </a:pPr>
            <a:fld id="{0CEA2436-24E4-4F42-A481-C117EB5EDD09}" type="slidenum">
              <a:rPr lang="en-US"/>
              <a:pPr>
                <a:spcAft>
                  <a:spcPts val="600"/>
                </a:spcAft>
              </a:pPr>
              <a:t>4</a:t>
            </a:fld>
            <a:endParaRPr lang="en-US"/>
          </a:p>
        </p:txBody>
      </p:sp>
    </p:spTree>
    <p:extLst>
      <p:ext uri="{BB962C8B-B14F-4D97-AF65-F5344CB8AC3E}">
        <p14:creationId xmlns:p14="http://schemas.microsoft.com/office/powerpoint/2010/main" val="142233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7AD0D3-2E29-EC0A-B008-4FA76994020D}"/>
              </a:ext>
            </a:extLst>
          </p:cNvPr>
          <p:cNvSpPr>
            <a:spLocks noGrp="1"/>
          </p:cNvSpPr>
          <p:nvPr>
            <p:ph type="title"/>
          </p:nvPr>
        </p:nvSpPr>
        <p:spPr>
          <a:xfrm>
            <a:off x="686834" y="1153572"/>
            <a:ext cx="3200400" cy="4461163"/>
          </a:xfrm>
        </p:spPr>
        <p:txBody>
          <a:bodyPr>
            <a:normAutofit/>
          </a:bodyPr>
          <a:lstStyle/>
          <a:p>
            <a:r>
              <a:rPr lang="en-US" b="1">
                <a:solidFill>
                  <a:srgbClr val="FFFFFF"/>
                </a:solidFill>
                <a:latin typeface="Times New Roman" panose="02020603050405020304" pitchFamily="18" charset="0"/>
                <a:cs typeface="Times New Roman" panose="02020603050405020304" pitchFamily="18" charset="0"/>
              </a:rPr>
              <a:t>Visibility</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3BFF93E-55EA-D3D3-79D6-45BF946DAA6D}"/>
              </a:ext>
            </a:extLst>
          </p:cNvPr>
          <p:cNvSpPr>
            <a:spLocks noGrp="1"/>
          </p:cNvSpPr>
          <p:nvPr>
            <p:ph idx="1"/>
          </p:nvPr>
        </p:nvSpPr>
        <p:spPr>
          <a:xfrm>
            <a:off x="4167272" y="319088"/>
            <a:ext cx="7186527" cy="6219824"/>
          </a:xfrm>
        </p:spPr>
        <p:txBody>
          <a:bodyPr anchor="ctr">
            <a:normAutofit/>
          </a:bodyPr>
          <a:lstStyle/>
          <a:p>
            <a:r>
              <a:rPr lang="en-US" sz="2600" dirty="0">
                <a:latin typeface="Times New Roman" panose="02020603050405020304" pitchFamily="18" charset="0"/>
                <a:cs typeface="Times New Roman" panose="02020603050405020304" pitchFamily="18" charset="0"/>
              </a:rPr>
              <a:t>The more visible the functions are, the more likely it is that users will be able to know what to do next. </a:t>
            </a:r>
          </a:p>
          <a:p>
            <a:r>
              <a:rPr lang="en-US" sz="2600" dirty="0">
                <a:latin typeface="Times New Roman" panose="02020603050405020304" pitchFamily="18" charset="0"/>
                <a:cs typeface="Times New Roman" panose="02020603050405020304" pitchFamily="18" charset="0"/>
              </a:rPr>
              <a:t>In contrast, when functions are out of sight, it makes them more difficult to find and to know how to use. </a:t>
            </a:r>
          </a:p>
          <a:p>
            <a:r>
              <a:rPr lang="en-US" sz="2600" dirty="0">
                <a:latin typeface="Times New Roman" panose="02020603050405020304" pitchFamily="18" charset="0"/>
                <a:cs typeface="Times New Roman" panose="02020603050405020304" pitchFamily="18" charset="0"/>
              </a:rPr>
              <a:t>For example, devices and environments that have become automated using sensor technology (usually for hygiene and energy-saving reasons)—like faucets, elevators, and lights—can sometimes be more difficult for people to know how to control, especially how to activate or deactivate them. T</a:t>
            </a:r>
          </a:p>
          <a:p>
            <a:r>
              <a:rPr lang="en-US" sz="2600" dirty="0">
                <a:latin typeface="Times New Roman" panose="02020603050405020304" pitchFamily="18" charset="0"/>
                <a:cs typeface="Times New Roman" panose="02020603050405020304" pitchFamily="18" charset="0"/>
              </a:rPr>
              <a:t>his can result in people getting caught short and frustrated. </a:t>
            </a:r>
          </a:p>
        </p:txBody>
      </p:sp>
      <p:sp>
        <p:nvSpPr>
          <p:cNvPr id="4" name="Date Placeholder 3">
            <a:extLst>
              <a:ext uri="{FF2B5EF4-FFF2-40B4-BE49-F238E27FC236}">
                <a16:creationId xmlns:a16="http://schemas.microsoft.com/office/drawing/2014/main" id="{08F4B349-9850-D770-4C54-3A009844ADBB}"/>
              </a:ext>
            </a:extLst>
          </p:cNvPr>
          <p:cNvSpPr>
            <a:spLocks noGrp="1"/>
          </p:cNvSpPr>
          <p:nvPr>
            <p:ph type="dt" sz="half" idx="10"/>
          </p:nvPr>
        </p:nvSpPr>
        <p:spPr>
          <a:xfrm>
            <a:off x="838200" y="6356350"/>
            <a:ext cx="1639957" cy="365125"/>
          </a:xfrm>
        </p:spPr>
        <p:txBody>
          <a:bodyPr>
            <a:normAutofit/>
          </a:bodyPr>
          <a:lstStyle/>
          <a:p>
            <a:pPr>
              <a:spcAft>
                <a:spcPts val="600"/>
              </a:spcAft>
            </a:pPr>
            <a:fld id="{A3556D12-77E2-4A0F-A291-FA2EFD2121B4}"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6220FA6B-1555-75DE-B440-B7EFF7E41C3E}"/>
              </a:ext>
            </a:extLst>
          </p:cNvPr>
          <p:cNvSpPr>
            <a:spLocks noGrp="1"/>
          </p:cNvSpPr>
          <p:nvPr>
            <p:ph type="sldNum" sz="quarter" idx="12"/>
          </p:nvPr>
        </p:nvSpPr>
        <p:spPr>
          <a:xfrm>
            <a:off x="9541564" y="6356350"/>
            <a:ext cx="1812235" cy="365125"/>
          </a:xfrm>
        </p:spPr>
        <p:txBody>
          <a:bodyPr>
            <a:normAutofit/>
          </a:bodyPr>
          <a:lstStyle/>
          <a:p>
            <a:pPr>
              <a:spcAft>
                <a:spcPts val="600"/>
              </a:spcAft>
            </a:pPr>
            <a:fld id="{0CEA2436-24E4-4F42-A481-C117EB5EDD09}" type="slidenum">
              <a:rPr lang="en-US"/>
              <a:pPr>
                <a:spcAft>
                  <a:spcPts val="600"/>
                </a:spcAft>
              </a:pPr>
              <a:t>5</a:t>
            </a:fld>
            <a:endParaRPr lang="en-US"/>
          </a:p>
        </p:txBody>
      </p:sp>
    </p:spTree>
    <p:extLst>
      <p:ext uri="{BB962C8B-B14F-4D97-AF65-F5344CB8AC3E}">
        <p14:creationId xmlns:p14="http://schemas.microsoft.com/office/powerpoint/2010/main" val="1636891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2A7BE-3D4F-A339-29B9-53CAD60C268E}"/>
              </a:ext>
            </a:extLst>
          </p:cNvPr>
          <p:cNvSpPr>
            <a:spLocks noGrp="1"/>
          </p:cNvSpPr>
          <p:nvPr>
            <p:ph type="title"/>
          </p:nvPr>
        </p:nvSpPr>
        <p:spPr>
          <a:xfrm>
            <a:off x="686834" y="1153572"/>
            <a:ext cx="3200400" cy="4461163"/>
          </a:xfrm>
        </p:spPr>
        <p:txBody>
          <a:bodyPr>
            <a:normAutofit/>
          </a:bodyPr>
          <a:lstStyle/>
          <a:p>
            <a:r>
              <a:rPr lang="en-US" b="1">
                <a:solidFill>
                  <a:srgbClr val="FFFFFF"/>
                </a:solidFill>
                <a:latin typeface="Times New Roman" panose="02020603050405020304" pitchFamily="18" charset="0"/>
                <a:cs typeface="Times New Roman" panose="02020603050405020304" pitchFamily="18" charset="0"/>
              </a:rPr>
              <a:t>Feedback</a:t>
            </a:r>
            <a:endParaRPr lang="en-US">
              <a:solidFill>
                <a:srgbClr val="FFFFFF"/>
              </a:solidFill>
              <a:latin typeface="Times New Roman" panose="02020603050405020304" pitchFamily="18" charset="0"/>
              <a:cs typeface="Times New Roman" panose="02020603050405020304" pitchFamily="18" charset="0"/>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E746437-D1C7-8126-3D94-B2D107EBD50E}"/>
              </a:ext>
            </a:extLst>
          </p:cNvPr>
          <p:cNvSpPr>
            <a:spLocks noGrp="1"/>
          </p:cNvSpPr>
          <p:nvPr>
            <p:ph idx="1"/>
          </p:nvPr>
        </p:nvSpPr>
        <p:spPr>
          <a:xfrm>
            <a:off x="4447308" y="591344"/>
            <a:ext cx="6906491" cy="5585619"/>
          </a:xfrm>
        </p:spPr>
        <p:txBody>
          <a:bodyPr anchor="ctr">
            <a:normAutofit/>
          </a:bodyPr>
          <a:lstStyle/>
          <a:p>
            <a:r>
              <a:rPr lang="en-US" dirty="0">
                <a:latin typeface="Times New Roman" panose="02020603050405020304" pitchFamily="18" charset="0"/>
                <a:cs typeface="Times New Roman" panose="02020603050405020304" pitchFamily="18" charset="0"/>
              </a:rPr>
              <a:t>Feedback involves sending back information about what action has been done and what has been accomplished, allowing the person to continue with the activity. </a:t>
            </a:r>
          </a:p>
          <a:p>
            <a:r>
              <a:rPr lang="en-US" dirty="0">
                <a:latin typeface="Times New Roman" panose="02020603050405020304" pitchFamily="18" charset="0"/>
                <a:cs typeface="Times New Roman" panose="02020603050405020304" pitchFamily="18" charset="0"/>
              </a:rPr>
              <a:t>Various kinds of feedback are available for interaction design—audio, tactile, verbal, visual, and combinations of these. </a:t>
            </a:r>
          </a:p>
          <a:p>
            <a:r>
              <a:rPr lang="en-US" dirty="0">
                <a:latin typeface="Times New Roman" panose="02020603050405020304" pitchFamily="18" charset="0"/>
                <a:cs typeface="Times New Roman" panose="02020603050405020304" pitchFamily="18" charset="0"/>
              </a:rPr>
              <a:t>Deciding which combinations are appropriate for different types of activities and interactivities is central. </a:t>
            </a:r>
          </a:p>
          <a:p>
            <a:r>
              <a:rPr lang="en-US" dirty="0">
                <a:latin typeface="Times New Roman" panose="02020603050405020304" pitchFamily="18" charset="0"/>
                <a:cs typeface="Times New Roman" panose="02020603050405020304" pitchFamily="18" charset="0"/>
              </a:rPr>
              <a:t>Using feedback in the right way can also provide the necessary visibility for user interaction.</a:t>
            </a:r>
          </a:p>
          <a:p>
            <a:endParaRPr lang="en-US" dirty="0"/>
          </a:p>
        </p:txBody>
      </p:sp>
      <p:sp>
        <p:nvSpPr>
          <p:cNvPr id="4" name="Date Placeholder 3">
            <a:extLst>
              <a:ext uri="{FF2B5EF4-FFF2-40B4-BE49-F238E27FC236}">
                <a16:creationId xmlns:a16="http://schemas.microsoft.com/office/drawing/2014/main" id="{E61CBC37-3F65-79FE-AA87-51CFD63C820F}"/>
              </a:ext>
            </a:extLst>
          </p:cNvPr>
          <p:cNvSpPr>
            <a:spLocks noGrp="1"/>
          </p:cNvSpPr>
          <p:nvPr>
            <p:ph type="dt" sz="half" idx="10"/>
          </p:nvPr>
        </p:nvSpPr>
        <p:spPr>
          <a:xfrm>
            <a:off x="838200" y="6356350"/>
            <a:ext cx="1639957" cy="365125"/>
          </a:xfrm>
        </p:spPr>
        <p:txBody>
          <a:bodyPr>
            <a:normAutofit/>
          </a:bodyPr>
          <a:lstStyle/>
          <a:p>
            <a:pPr>
              <a:spcAft>
                <a:spcPts val="600"/>
              </a:spcAft>
            </a:pPr>
            <a:fld id="{37BB13BD-3399-4D5B-B069-6D75FC327CBC}"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AC3E8FED-C93E-D230-1CA0-CF80506A1E66}"/>
              </a:ext>
            </a:extLst>
          </p:cNvPr>
          <p:cNvSpPr>
            <a:spLocks noGrp="1"/>
          </p:cNvSpPr>
          <p:nvPr>
            <p:ph type="sldNum" sz="quarter" idx="12"/>
          </p:nvPr>
        </p:nvSpPr>
        <p:spPr>
          <a:xfrm>
            <a:off x="9541564" y="6356350"/>
            <a:ext cx="1812235" cy="365125"/>
          </a:xfrm>
        </p:spPr>
        <p:txBody>
          <a:bodyPr>
            <a:normAutofit/>
          </a:bodyPr>
          <a:lstStyle/>
          <a:p>
            <a:pPr>
              <a:spcAft>
                <a:spcPts val="600"/>
              </a:spcAft>
            </a:pPr>
            <a:fld id="{0CEA2436-24E4-4F42-A481-C117EB5EDD09}" type="slidenum">
              <a:rPr lang="en-US"/>
              <a:pPr>
                <a:spcAft>
                  <a:spcPts val="600"/>
                </a:spcAft>
              </a:pPr>
              <a:t>6</a:t>
            </a:fld>
            <a:endParaRPr lang="en-US"/>
          </a:p>
        </p:txBody>
      </p:sp>
    </p:spTree>
    <p:extLst>
      <p:ext uri="{BB962C8B-B14F-4D97-AF65-F5344CB8AC3E}">
        <p14:creationId xmlns:p14="http://schemas.microsoft.com/office/powerpoint/2010/main" val="339623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8A940B-488E-62B6-0C2B-9E19F5FFAF0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6EA185-5F4F-8CD1-9A31-D0CA5E044B6B}"/>
              </a:ext>
            </a:extLst>
          </p:cNvPr>
          <p:cNvSpPr>
            <a:spLocks noGrp="1"/>
          </p:cNvSpPr>
          <p:nvPr>
            <p:ph type="title"/>
          </p:nvPr>
        </p:nvSpPr>
        <p:spPr>
          <a:xfrm>
            <a:off x="686834" y="1153572"/>
            <a:ext cx="3200400" cy="4461163"/>
          </a:xfrm>
        </p:spPr>
        <p:txBody>
          <a:bodyPr>
            <a:normAutofit/>
          </a:bodyPr>
          <a:lstStyle/>
          <a:p>
            <a:r>
              <a:rPr lang="en-US" b="1">
                <a:solidFill>
                  <a:srgbClr val="FFFFFF"/>
                </a:solidFill>
                <a:latin typeface="Times New Roman" panose="02020603050405020304" pitchFamily="18" charset="0"/>
                <a:cs typeface="Times New Roman" panose="02020603050405020304" pitchFamily="18" charset="0"/>
              </a:rPr>
              <a:t>Constraints</a:t>
            </a:r>
            <a:endParaRPr lang="en-US">
              <a:solidFill>
                <a:srgbClr val="FFFFFF"/>
              </a:solidFill>
              <a:latin typeface="Times New Roman" panose="02020603050405020304" pitchFamily="18" charset="0"/>
              <a:cs typeface="Times New Roman" panose="02020603050405020304" pitchFamily="18" charset="0"/>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F47D75-D275-96B2-1CE6-B4F2A2F87D68}"/>
              </a:ext>
            </a:extLst>
          </p:cNvPr>
          <p:cNvSpPr>
            <a:spLocks noGrp="1"/>
          </p:cNvSpPr>
          <p:nvPr>
            <p:ph idx="1"/>
          </p:nvPr>
        </p:nvSpPr>
        <p:spPr>
          <a:xfrm>
            <a:off x="4447308" y="591344"/>
            <a:ext cx="6906491" cy="5585619"/>
          </a:xfrm>
        </p:spPr>
        <p:txBody>
          <a:bodyPr anchor="ctr">
            <a:normAutofit/>
          </a:bodyPr>
          <a:lstStyle/>
          <a:p>
            <a:r>
              <a:rPr lang="en-US" sz="2600">
                <a:latin typeface="Times New Roman" panose="02020603050405020304" pitchFamily="18" charset="0"/>
                <a:cs typeface="Times New Roman" panose="02020603050405020304" pitchFamily="18" charset="0"/>
              </a:rPr>
              <a:t>The design concept of constraining refers to determining ways of restricting the kinds of user interaction that can take place at a given moment. </a:t>
            </a:r>
          </a:p>
          <a:p>
            <a:r>
              <a:rPr lang="en-US" sz="2600">
                <a:latin typeface="Times New Roman" panose="02020603050405020304" pitchFamily="18" charset="0"/>
                <a:cs typeface="Times New Roman" panose="02020603050405020304" pitchFamily="18" charset="0"/>
              </a:rPr>
              <a:t>There are various ways that this can be achieved. </a:t>
            </a:r>
          </a:p>
          <a:p>
            <a:r>
              <a:rPr lang="en-US" sz="2600">
                <a:latin typeface="Times New Roman" panose="02020603050405020304" pitchFamily="18" charset="0"/>
                <a:cs typeface="Times New Roman" panose="02020603050405020304" pitchFamily="18" charset="0"/>
              </a:rPr>
              <a:t>A common design practice in graphical user interfaces is to deactivate certain menu options by shading them gray, thereby restricting the user only to actions permissible at that stage of the activity (see Figure 2). </a:t>
            </a:r>
          </a:p>
          <a:p>
            <a:r>
              <a:rPr lang="en-US" sz="2600">
                <a:latin typeface="Times New Roman" panose="02020603050405020304" pitchFamily="18" charset="0"/>
                <a:cs typeface="Times New Roman" panose="02020603050405020304" pitchFamily="18" charset="0"/>
              </a:rPr>
              <a:t>One of the advantages of this form of constraining is that it prevents the user from selecting incorrect options and thereby reduces the chance of making a mistake.</a:t>
            </a:r>
          </a:p>
          <a:p>
            <a:endParaRPr lang="en-US" sz="2600"/>
          </a:p>
        </p:txBody>
      </p:sp>
      <p:sp>
        <p:nvSpPr>
          <p:cNvPr id="4" name="Date Placeholder 3">
            <a:extLst>
              <a:ext uri="{FF2B5EF4-FFF2-40B4-BE49-F238E27FC236}">
                <a16:creationId xmlns:a16="http://schemas.microsoft.com/office/drawing/2014/main" id="{8B66DB48-E567-B2A1-9495-61BE8E1B4DDF}"/>
              </a:ext>
            </a:extLst>
          </p:cNvPr>
          <p:cNvSpPr>
            <a:spLocks noGrp="1"/>
          </p:cNvSpPr>
          <p:nvPr>
            <p:ph type="dt" sz="half" idx="10"/>
          </p:nvPr>
        </p:nvSpPr>
        <p:spPr>
          <a:xfrm>
            <a:off x="838200" y="6356350"/>
            <a:ext cx="1639957" cy="365125"/>
          </a:xfrm>
        </p:spPr>
        <p:txBody>
          <a:bodyPr>
            <a:normAutofit/>
          </a:bodyPr>
          <a:lstStyle/>
          <a:p>
            <a:pPr>
              <a:spcAft>
                <a:spcPts val="600"/>
              </a:spcAft>
            </a:pPr>
            <a:fld id="{37BB13BD-3399-4D5B-B069-6D75FC327CBC}"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DCAD9A9B-D931-C4C8-485F-4F74FFF84D5A}"/>
              </a:ext>
            </a:extLst>
          </p:cNvPr>
          <p:cNvSpPr>
            <a:spLocks noGrp="1"/>
          </p:cNvSpPr>
          <p:nvPr>
            <p:ph type="sldNum" sz="quarter" idx="12"/>
          </p:nvPr>
        </p:nvSpPr>
        <p:spPr>
          <a:xfrm>
            <a:off x="9541564" y="6356350"/>
            <a:ext cx="1812235" cy="365125"/>
          </a:xfrm>
        </p:spPr>
        <p:txBody>
          <a:bodyPr>
            <a:normAutofit/>
          </a:bodyPr>
          <a:lstStyle/>
          <a:p>
            <a:pPr>
              <a:spcAft>
                <a:spcPts val="600"/>
              </a:spcAft>
            </a:pPr>
            <a:fld id="{0CEA2436-24E4-4F42-A481-C117EB5EDD09}" type="slidenum">
              <a:rPr lang="en-US"/>
              <a:pPr>
                <a:spcAft>
                  <a:spcPts val="600"/>
                </a:spcAft>
              </a:pPr>
              <a:t>7</a:t>
            </a:fld>
            <a:endParaRPr lang="en-US"/>
          </a:p>
        </p:txBody>
      </p:sp>
    </p:spTree>
    <p:extLst>
      <p:ext uri="{BB962C8B-B14F-4D97-AF65-F5344CB8AC3E}">
        <p14:creationId xmlns:p14="http://schemas.microsoft.com/office/powerpoint/2010/main" val="1970403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7D7B4A0-27F8-597C-9286-727A35789F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b="443"/>
          <a:stretch>
            <a:fillRect/>
          </a:stretch>
        </p:blipFill>
        <p:spPr bwMode="auto">
          <a:xfrm>
            <a:off x="20" y="10"/>
            <a:ext cx="12191980" cy="6857990"/>
          </a:xfrm>
          <a:prstGeom prst="rect">
            <a:avLst/>
          </a:prstGeom>
          <a:noFill/>
        </p:spPr>
      </p:pic>
      <p:sp>
        <p:nvSpPr>
          <p:cNvPr id="10" name="Rectangle 9">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615AD-22D5-C5EE-A66E-CF1C776CDA32}"/>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br>
              <a:rPr lang="en-US" sz="900" b="1">
                <a:solidFill>
                  <a:schemeClr val="tx1">
                    <a:lumMod val="85000"/>
                    <a:lumOff val="15000"/>
                  </a:schemeClr>
                </a:solidFill>
              </a:rPr>
            </a:br>
            <a:br>
              <a:rPr lang="en-US" sz="900" b="1">
                <a:solidFill>
                  <a:schemeClr val="tx1">
                    <a:lumMod val="85000"/>
                    <a:lumOff val="15000"/>
                  </a:schemeClr>
                </a:solidFill>
              </a:rPr>
            </a:br>
            <a:r>
              <a:rPr lang="en-US" sz="900" b="1">
                <a:solidFill>
                  <a:schemeClr val="tx1">
                    <a:lumMod val="85000"/>
                    <a:lumOff val="15000"/>
                  </a:schemeClr>
                </a:solidFill>
              </a:rPr>
              <a:t>Figure 2: A menu showing restricted availability of options as an example of logical constraining. Gray text indicates deactivated options</a:t>
            </a:r>
            <a:br>
              <a:rPr lang="en-US" sz="900">
                <a:solidFill>
                  <a:schemeClr val="tx1">
                    <a:lumMod val="85000"/>
                    <a:lumOff val="15000"/>
                  </a:schemeClr>
                </a:solidFill>
              </a:rPr>
            </a:br>
            <a:endParaRPr lang="en-US" sz="900">
              <a:solidFill>
                <a:schemeClr val="tx1">
                  <a:lumMod val="85000"/>
                  <a:lumOff val="15000"/>
                </a:schemeClr>
              </a:solidFill>
            </a:endParaRPr>
          </a:p>
        </p:txBody>
      </p:sp>
      <p:cxnSp>
        <p:nvCxnSpPr>
          <p:cNvPr id="12" name="Straight Connector 11">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
        <p:nvSpPr>
          <p:cNvPr id="3" name="Date Placeholder 2">
            <a:extLst>
              <a:ext uri="{FF2B5EF4-FFF2-40B4-BE49-F238E27FC236}">
                <a16:creationId xmlns:a16="http://schemas.microsoft.com/office/drawing/2014/main" id="{4656BA4C-5974-A6B3-DAEA-A85D5094639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7D3B431D-8CCF-470B-9CF1-EF6ED6480375}" type="datetime1">
              <a:rPr lang="en-US">
                <a:solidFill>
                  <a:srgbClr val="FFFFFF"/>
                </a:solidFill>
              </a:rPr>
              <a:pPr>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BA27028A-D71E-C59B-B936-CC6DFD7C612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0CEA2436-24E4-4F42-A481-C117EB5EDD09}" type="slidenum">
              <a:rPr lang="en-US">
                <a:solidFill>
                  <a:srgbClr val="FFFFFF"/>
                </a:solidFill>
              </a:rPr>
              <a:pPr>
                <a:spcAft>
                  <a:spcPts val="600"/>
                </a:spcAft>
              </a:pPr>
              <a:t>8</a:t>
            </a:fld>
            <a:endParaRPr lang="en-US">
              <a:solidFill>
                <a:srgbClr val="FFFFFF"/>
              </a:solidFill>
            </a:endParaRPr>
          </a:p>
        </p:txBody>
      </p:sp>
    </p:spTree>
    <p:extLst>
      <p:ext uri="{BB962C8B-B14F-4D97-AF65-F5344CB8AC3E}">
        <p14:creationId xmlns:p14="http://schemas.microsoft.com/office/powerpoint/2010/main" val="2076476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0" name="Arc 19">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780FAFFC-6D7C-8760-3E9A-5C9C7243A63F}"/>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br>
              <a:rPr lang="en-US" sz="4700" b="1" kern="1200" dirty="0">
                <a:solidFill>
                  <a:schemeClr val="tx1"/>
                </a:solidFill>
                <a:latin typeface="+mj-lt"/>
                <a:ea typeface="+mj-ea"/>
                <a:cs typeface="+mj-cs"/>
              </a:rPr>
            </a:br>
            <a:br>
              <a:rPr lang="en-US" sz="4700" kern="1200" dirty="0">
                <a:solidFill>
                  <a:schemeClr val="tx1"/>
                </a:solidFill>
                <a:latin typeface="+mj-lt"/>
                <a:ea typeface="+mj-ea"/>
                <a:cs typeface="+mj-cs"/>
              </a:rPr>
            </a:br>
            <a:r>
              <a:rPr lang="en-US" sz="4700" b="1" kern="1200" dirty="0">
                <a:solidFill>
                  <a:schemeClr val="tx1"/>
                </a:solidFill>
                <a:latin typeface="+mj-lt"/>
                <a:ea typeface="+mj-ea"/>
                <a:cs typeface="+mj-cs"/>
              </a:rPr>
              <a:t>User Interface Design Principles</a:t>
            </a:r>
            <a:endParaRPr lang="en-US" sz="4700" kern="1200" dirty="0">
              <a:solidFill>
                <a:schemeClr val="tx1"/>
              </a:solidFill>
              <a:latin typeface="+mj-lt"/>
              <a:ea typeface="+mj-ea"/>
              <a:cs typeface="+mj-cs"/>
            </a:endParaRPr>
          </a:p>
        </p:txBody>
      </p:sp>
      <p:sp>
        <p:nvSpPr>
          <p:cNvPr id="7" name="Text Placeholder 6">
            <a:extLst>
              <a:ext uri="{FF2B5EF4-FFF2-40B4-BE49-F238E27FC236}">
                <a16:creationId xmlns:a16="http://schemas.microsoft.com/office/drawing/2014/main" id="{718BABA7-D361-C3C1-BE53-EA2734DC5677}"/>
              </a:ext>
            </a:extLst>
          </p:cNvPr>
          <p:cNvSpPr>
            <a:spLocks noGrp="1"/>
          </p:cNvSpPr>
          <p:nvPr>
            <p:ph type="body" idx="1"/>
          </p:nvPr>
        </p:nvSpPr>
        <p:spPr>
          <a:xfrm>
            <a:off x="4038600" y="4782320"/>
            <a:ext cx="7644627" cy="1329443"/>
          </a:xfrm>
        </p:spPr>
        <p:txBody>
          <a:bodyPr vert="horz" lIns="91440" tIns="45720" rIns="91440" bIns="45720" rtlCol="0">
            <a:normAutofit/>
          </a:bodyPr>
          <a:lstStyle/>
          <a:p>
            <a:pPr algn="r"/>
            <a:endParaRPr lang="en-US" sz="2400" kern="1200">
              <a:solidFill>
                <a:schemeClr val="tx1"/>
              </a:solidFill>
              <a:latin typeface="+mn-lt"/>
              <a:ea typeface="+mn-ea"/>
              <a:cs typeface="+mn-cs"/>
            </a:endParaRPr>
          </a:p>
        </p:txBody>
      </p:sp>
      <p:sp>
        <p:nvSpPr>
          <p:cNvPr id="4" name="Date Placeholder 3">
            <a:extLst>
              <a:ext uri="{FF2B5EF4-FFF2-40B4-BE49-F238E27FC236}">
                <a16:creationId xmlns:a16="http://schemas.microsoft.com/office/drawing/2014/main" id="{86AC098D-2864-B53E-327A-C98B254169F3}"/>
              </a:ext>
            </a:extLst>
          </p:cNvPr>
          <p:cNvSpPr>
            <a:spLocks noGrp="1"/>
          </p:cNvSpPr>
          <p:nvPr>
            <p:ph type="dt" sz="half" idx="10"/>
          </p:nvPr>
        </p:nvSpPr>
        <p:spPr>
          <a:xfrm>
            <a:off x="838200" y="6356350"/>
            <a:ext cx="1858617" cy="365125"/>
          </a:xfrm>
        </p:spPr>
        <p:txBody>
          <a:bodyPr vert="horz" lIns="91440" tIns="45720" rIns="91440" bIns="45720" rtlCol="0" anchor="ctr">
            <a:normAutofit/>
          </a:bodyPr>
          <a:lstStyle/>
          <a:p>
            <a:pPr defTabSz="914400">
              <a:spcAft>
                <a:spcPts val="600"/>
              </a:spcAft>
            </a:pPr>
            <a:fld id="{D412A5CD-E100-4252-9EB3-8646850CE57D}" type="datetime1">
              <a:rPr lang="en-US">
                <a:solidFill>
                  <a:srgbClr val="FFFFFF"/>
                </a:solidFill>
              </a:rPr>
              <a:pPr defTabSz="914400">
                <a:spcAft>
                  <a:spcPts val="600"/>
                </a:spcAft>
              </a:pPr>
              <a:t>9/22/2025</a:t>
            </a:fld>
            <a:endParaRPr lang="en-US">
              <a:solidFill>
                <a:srgbClr val="FFFFFF"/>
              </a:solidFill>
            </a:endParaRPr>
          </a:p>
        </p:txBody>
      </p:sp>
      <p:sp>
        <p:nvSpPr>
          <p:cNvPr id="5" name="Slide Number Placeholder 4">
            <a:extLst>
              <a:ext uri="{FF2B5EF4-FFF2-40B4-BE49-F238E27FC236}">
                <a16:creationId xmlns:a16="http://schemas.microsoft.com/office/drawing/2014/main" id="{7CA48D8E-BEF0-1E57-0DA4-752F0C417C1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0CEA2436-24E4-4F42-A481-C117EB5EDD09}" type="slidenum">
              <a:rPr lang="en-US" smtClean="0"/>
              <a:pPr defTabSz="914400">
                <a:spcAft>
                  <a:spcPts val="600"/>
                </a:spcAft>
              </a:pPr>
              <a:t>9</a:t>
            </a:fld>
            <a:endParaRPr lang="en-US"/>
          </a:p>
        </p:txBody>
      </p:sp>
    </p:spTree>
    <p:extLst>
      <p:ext uri="{BB962C8B-B14F-4D97-AF65-F5344CB8AC3E}">
        <p14:creationId xmlns:p14="http://schemas.microsoft.com/office/powerpoint/2010/main" val="290017243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TotalTime>
  <Words>1805</Words>
  <Application>Microsoft Office PowerPoint</Application>
  <PresentationFormat>Widescreen</PresentationFormat>
  <Paragraphs>198</Paragraphs>
  <Slides>24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Calibri</vt:lpstr>
      <vt:lpstr>Calibri Light</vt:lpstr>
      <vt:lpstr>Franklin Gothic Book</vt:lpstr>
      <vt:lpstr>Palatino Linotype</vt:lpstr>
      <vt:lpstr>Perpetua</vt:lpstr>
      <vt:lpstr>Symbol</vt:lpstr>
      <vt:lpstr>Times New Roman</vt:lpstr>
      <vt:lpstr>Wingdings</vt:lpstr>
      <vt:lpstr>Office 2013 - 2022 Theme</vt:lpstr>
      <vt:lpstr>Presentation Outline</vt:lpstr>
      <vt:lpstr>Design Principles</vt:lpstr>
      <vt:lpstr>Design Principles</vt:lpstr>
      <vt:lpstr>Design Principles (continued)</vt:lpstr>
      <vt:lpstr>Visibility</vt:lpstr>
      <vt:lpstr>Feedback</vt:lpstr>
      <vt:lpstr>Constraints</vt:lpstr>
      <vt:lpstr>  Figure 2: A menu showing restricted availability of options as an example of logical constraining. Gray text indicates deactivated options </vt:lpstr>
      <vt:lpstr>  User Interface Design Principles</vt:lpstr>
      <vt:lpstr> User Interface Design Principles</vt:lpstr>
      <vt:lpstr>User Interface Design Principles (continued)</vt:lpstr>
      <vt:lpstr>    Design issues</vt:lpstr>
      <vt:lpstr>Types of users</vt:lpstr>
      <vt:lpstr> Types of users</vt:lpstr>
      <vt:lpstr>Types of user interactions</vt:lpstr>
      <vt:lpstr>Types of user interactions</vt:lpstr>
      <vt:lpstr>Cont’d</vt:lpstr>
      <vt:lpstr>Cont’d</vt:lpstr>
      <vt:lpstr>Input design concepts and guidelines</vt:lpstr>
      <vt:lpstr>  Input design concepts and guidelines</vt:lpstr>
      <vt:lpstr>  General principles for Input Design</vt:lpstr>
      <vt:lpstr>  Human Engineering factors</vt:lpstr>
      <vt:lpstr> OUTPUT DESIGN CONCEPTS AND GUIDELINES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Bryan Wayans</dc:creator>
  <cp:lastModifiedBy>Bryan Wayans</cp:lastModifiedBy>
  <cp:revision>7</cp:revision>
  <dcterms:created xsi:type="dcterms:W3CDTF">2025-08-30T07:25:53Z</dcterms:created>
  <dcterms:modified xsi:type="dcterms:W3CDTF">2025-09-22T15:27:36Z</dcterms:modified>
</cp:coreProperties>
</file>