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257" r:id="rId6"/>
    <p:sldId id="258" r:id="rId7"/>
    <p:sldId id="271" r:id="rId8"/>
    <p:sldId id="259" r:id="rId9"/>
    <p:sldId id="260" r:id="rId10"/>
    <p:sldId id="261" r:id="rId11"/>
    <p:sldId id="262" r:id="rId12"/>
    <p:sldId id="263" r:id="rId13"/>
    <p:sldId id="264" r:id="rId14"/>
    <p:sldId id="269" r:id="rId15"/>
    <p:sldId id="265" r:id="rId16"/>
    <p:sldId id="266" r:id="rId17"/>
    <p:sldId id="270" r:id="rId18"/>
    <p:sldId id="267" r:id="rId19"/>
    <p:sldId id="268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40" d="100"/>
          <a:sy n="40" d="100"/>
        </p:scale>
        <p:origin x="72" y="7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8" d="100"/>
          <a:sy n="58" d="100"/>
        </p:scale>
        <p:origin x="197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EAAF3-9831-450B-8D59-2C09DB96C8FC}" type="datetimeFigureOut">
              <a:rPr lang="en-US"/>
              <a:t>7/24/2024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34459-7356-44BF-850D-8B30C4FB3B6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0CD79-FC16-4410-AB61-17F26E6D3BC8}" type="datetimeFigureOut">
              <a:rPr lang="en-US"/>
              <a:t>7/24/2024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C37BE-C303-496D-B5CD-85F2937540F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>
                <a:latin typeface="Arial" pitchFamily="34" charset="0"/>
                <a:cs typeface="Arial" pitchFamily="34" charset="0"/>
              </a:rPr>
              <a:t>NOTE:</a:t>
            </a:r>
          </a:p>
          <a:p>
            <a:r>
              <a:rPr lang="en-US" i="1" dirty="0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50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 smtClean="0"/>
              <a:pPr/>
              <a:t>7/24/2024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7/24/2024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7/24/2024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7/24/2024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7/24/2024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1" name="Picture Placeholder 10" descr="An empty placeholder to add an image. Click on the placeholder and select the image that you wish to add.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4" name="Group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Gro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7/24/2024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7/24/2024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7/24/2024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7/24/2024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7/24/2024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7/24/2024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Straight Connector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88259" y="2292094"/>
            <a:ext cx="6650691" cy="2219691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G" sz="8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BIOS and CMOS</a:t>
            </a:r>
            <a:endParaRPr lang="en-US" sz="80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6600" dirty="0"/>
              <a:t>Topic 5</a:t>
            </a:r>
          </a:p>
        </p:txBody>
      </p:sp>
      <p:pic>
        <p:nvPicPr>
          <p:cNvPr id="1028" name="Picture 4" descr="BIOS, CMOS, UEFI – What's the difference?">
            <a:extLst>
              <a:ext uri="{FF2B5EF4-FFF2-40B4-BE49-F238E27FC236}">
                <a16:creationId xmlns:a16="http://schemas.microsoft.com/office/drawing/2014/main" id="{E2D09A86-E6FF-9AFF-9CC4-576E3A33D9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949" y="1264025"/>
            <a:ext cx="5164791" cy="4383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G" sz="4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Direct Memory Access (DMA) Channels</a:t>
            </a:r>
            <a:endParaRPr lang="en-UG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G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DMA</a:t>
            </a:r>
            <a:r>
              <a:rPr lang="en-UG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Allows devices to transfer data directly to/from memory without involving the CPU, improving performance.</a:t>
            </a:r>
            <a:endParaRPr lang="en-US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G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Common DMA Channels:</a:t>
            </a:r>
            <a:endParaRPr lang="en-US" sz="32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G" sz="3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DMA0</a:t>
            </a:r>
            <a:r>
              <a:rPr lang="en-UG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Reserved</a:t>
            </a:r>
            <a:r>
              <a:rPr lang="en-US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G" sz="3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DMA1</a:t>
            </a:r>
            <a:r>
              <a:rPr lang="en-UG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Available</a:t>
            </a:r>
            <a:r>
              <a:rPr lang="en-US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G" sz="3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DMA2</a:t>
            </a:r>
            <a:r>
              <a:rPr lang="en-UG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Floppy Disk Controller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en-UG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278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7930C-9CB7-C623-FDB4-540362445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G" sz="6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Input/Output (I/O) Ports</a:t>
            </a:r>
            <a:endParaRPr lang="en-UG" sz="6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54123-1377-84E7-A10D-7FC0D3044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G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I/O Ports</a:t>
            </a:r>
            <a:r>
              <a:rPr lang="en-UG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Interfaces used by peripheral devices to communicate with the CPU.</a:t>
            </a:r>
            <a:endParaRPr lang="en-US" sz="4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G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Common I/O Ports:</a:t>
            </a:r>
            <a:endParaRPr lang="en-US" sz="4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G" sz="4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COM1</a:t>
            </a:r>
            <a:r>
              <a:rPr lang="en-UG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G" sz="4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3F8h</a:t>
            </a:r>
            <a:r>
              <a:rPr lang="en-UG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(Serial Port)</a:t>
            </a:r>
            <a:r>
              <a:rPr lang="en-US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G" sz="4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COM2</a:t>
            </a:r>
            <a:r>
              <a:rPr lang="en-UG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G" sz="4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2F8h</a:t>
            </a:r>
            <a:r>
              <a:rPr lang="en-UG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(Serial Port)</a:t>
            </a:r>
            <a:r>
              <a:rPr lang="en-US" sz="4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G" sz="4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LPT1</a:t>
            </a:r>
            <a:r>
              <a:rPr lang="en-UG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G" sz="4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378h</a:t>
            </a:r>
            <a:r>
              <a:rPr lang="en-UG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(Parallel Port)</a:t>
            </a:r>
            <a:endParaRPr lang="en-UG" sz="4400" dirty="0"/>
          </a:p>
        </p:txBody>
      </p:sp>
    </p:spTree>
    <p:extLst>
      <p:ext uri="{BB962C8B-B14F-4D97-AF65-F5344CB8AC3E}">
        <p14:creationId xmlns:p14="http://schemas.microsoft.com/office/powerpoint/2010/main" val="99284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G" sz="6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Configuring System Resources</a:t>
            </a:r>
            <a:endParaRPr lang="en-UG" sz="6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G" sz="28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Automatic Configuration</a:t>
            </a:r>
            <a:r>
              <a:rPr lang="en-US" sz="28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800" kern="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G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Plug and Play (PnP)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Automatically assigns system resources to devices to avoid conflicts.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G" sz="28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Manual Configuration</a:t>
            </a:r>
            <a:endParaRPr lang="en-UG" sz="28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G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BIOS/CMOS Setup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Manually assign </a:t>
            </a:r>
            <a:r>
              <a:rPr lang="en-UG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IRQs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DMA channels, and I/O ports if automatic configuration fails or specific settings are required.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G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Device Manager (Windows)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Device Manager to view and configure system resources for hardware devices.</a:t>
            </a:r>
          </a:p>
        </p:txBody>
      </p:sp>
    </p:spTree>
    <p:extLst>
      <p:ext uri="{BB962C8B-B14F-4D97-AF65-F5344CB8AC3E}">
        <p14:creationId xmlns:p14="http://schemas.microsoft.com/office/powerpoint/2010/main" val="3264812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Troubleshooting System Resource Conflicts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32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Common Issues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32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IRQ</a:t>
            </a:r>
            <a:r>
              <a:rPr lang="en-US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Conflicts: </a:t>
            </a:r>
            <a:r>
              <a:rPr lang="en-US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devices attempting to use the same </a:t>
            </a:r>
            <a:r>
              <a:rPr lang="en-US" sz="3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IRQ</a:t>
            </a:r>
            <a:r>
              <a:rPr lang="en-US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DMA Conflicts: </a:t>
            </a:r>
            <a:r>
              <a:rPr lang="en-US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Devices trying to use the same DMA channel.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I/O Port Conflicts: </a:t>
            </a:r>
            <a:r>
              <a:rPr lang="en-US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Devices trying to use the same I/O port address.</a:t>
            </a:r>
          </a:p>
        </p:txBody>
      </p:sp>
    </p:spTree>
    <p:extLst>
      <p:ext uri="{BB962C8B-B14F-4D97-AF65-F5344CB8AC3E}">
        <p14:creationId xmlns:p14="http://schemas.microsoft.com/office/powerpoint/2010/main" val="3351544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0391A-FEF3-9733-1D0F-A51579214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8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Resolution Steps</a:t>
            </a:r>
            <a:endParaRPr lang="en-UG" sz="8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95EC9-31D5-EC54-4568-5A51C4B95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Identify Conflicts: </a:t>
            </a:r>
            <a:r>
              <a:rPr lang="en-US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BIOS setup or Device Manager to identify conflicting resources.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Reassign Resources: </a:t>
            </a:r>
            <a:r>
              <a:rPr lang="en-US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Manually reassign </a:t>
            </a:r>
            <a:r>
              <a:rPr lang="en-US" sz="4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IRQs</a:t>
            </a:r>
            <a:r>
              <a:rPr lang="en-US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DMA channels, or I/O ports in BIOS or Device Manager.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Update Drivers: </a:t>
            </a:r>
            <a:r>
              <a:rPr lang="en-US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Ensure that the latest drivers are installed for all hardware devices.</a:t>
            </a:r>
          </a:p>
          <a:p>
            <a:endParaRPr lang="en-UG" sz="4000" dirty="0"/>
          </a:p>
        </p:txBody>
      </p:sp>
    </p:spTree>
    <p:extLst>
      <p:ext uri="{BB962C8B-B14F-4D97-AF65-F5344CB8AC3E}">
        <p14:creationId xmlns:p14="http://schemas.microsoft.com/office/powerpoint/2010/main" val="3818763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G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Practical Example: Configuring BIOS/CMOS Settings</a:t>
            </a:r>
            <a:endParaRPr lang="en-UG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900" y="1600199"/>
            <a:ext cx="9982200" cy="5042647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G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Accessing BIOS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Restart the computer and press the designated key (e.g., </a:t>
            </a:r>
            <a:r>
              <a:rPr lang="en-UG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F2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Del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Esc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to enter BIOS setup.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G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Setting System Time and Date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Navigate to the "System Time" and "System Date" fields.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Adjust the values using the arrow keys and Enter.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G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Configuring Boot Order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Navigate to the "Boot" menu</a:t>
            </a: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3663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UG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Device Manager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 Device Manager in Windows, expand the device categories, and view the resource settings for each device.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endParaRPr lang="en-UG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656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05659" y="1963271"/>
            <a:ext cx="9980682" cy="1734669"/>
          </a:xfrm>
        </p:spPr>
        <p:txBody>
          <a:bodyPr>
            <a:normAutofit/>
          </a:bodyPr>
          <a:lstStyle/>
          <a:p>
            <a:pPr algn="ctr"/>
            <a:r>
              <a:rPr lang="en-US" sz="10700" dirty="0"/>
              <a:t>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208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G" sz="6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BIOS (Basic Input/Output System</a:t>
            </a:r>
            <a:endParaRPr lang="en-UG" sz="6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900" y="1600200"/>
            <a:ext cx="9982200" cy="4969042"/>
          </a:xfrm>
        </p:spPr>
        <p:txBody>
          <a:bodyPr>
            <a:normAutofit fontScale="85000" lnSpcReduction="20000"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G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BIOS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Firmware that initializes and tests hardware components during the booting process and provides runtime services for operating systems and programs.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Role: Acts as an intermediary between the computer's hardware and the operating system.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G" sz="24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Functions</a:t>
            </a:r>
            <a:endParaRPr lang="en-UG" sz="24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G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Power-On Self-Test (POST)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Diagnostic testing sequence to ensure the computer hardware is functioning correctly before loading the operating system.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G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Boot Loader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Identifies and loads the operating system from the storage device into the computer's memory.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G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Hardware Abstraction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Provides a set of low-level routines that the operating system uses to interact with hardware components, such as the keyboard, display screen, and storage devices.</a:t>
            </a:r>
          </a:p>
        </p:txBody>
      </p:sp>
    </p:spTree>
    <p:extLst>
      <p:ext uri="{BB962C8B-B14F-4D97-AF65-F5344CB8AC3E}">
        <p14:creationId xmlns:p14="http://schemas.microsoft.com/office/powerpoint/2010/main" val="165425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G" sz="6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Components</a:t>
            </a:r>
            <a:endParaRPr lang="en-UG" sz="6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 Chip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BIOS firmware is stored on a non-volatile ROM chip on the motherboard.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BIOS Routines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Includes routines for device initialization, interrupt handling, and hardware configuration.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BIOS Settings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User-configurable settings stored in the CMOS (Complementary Metal-Oxide Semiconductor).</a:t>
            </a:r>
          </a:p>
        </p:txBody>
      </p:sp>
    </p:spTree>
    <p:extLst>
      <p:ext uri="{BB962C8B-B14F-4D97-AF65-F5344CB8AC3E}">
        <p14:creationId xmlns:p14="http://schemas.microsoft.com/office/powerpoint/2010/main" val="3399272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C76A1-6579-668B-C630-C2438CA9E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w-KE" sz="7200" dirty="0"/>
              <a:t>Types of BIOS</a:t>
            </a:r>
            <a:endParaRPr lang="en-UG" sz="7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F1F0D-5E65-013B-6BF4-7AB80AA4B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G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Legacy BIOS</a:t>
            </a:r>
            <a:r>
              <a:rPr lang="en-UG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G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Older type of BIOS.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G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Limited to 16-bit code execution and 1 MB of addressable memory.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G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UEFI (Unified Extensible Firmware Interface)</a:t>
            </a:r>
            <a:r>
              <a:rPr lang="en-UG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G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Modern BIOS replacement.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G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Supports 32-bit and 64-bit code execution.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G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Enhanced security features, faster boot times, and larger drive support.</a:t>
            </a:r>
            <a:endParaRPr lang="en-UG" sz="4800" dirty="0"/>
          </a:p>
        </p:txBody>
      </p:sp>
    </p:spTree>
    <p:extLst>
      <p:ext uri="{BB962C8B-B14F-4D97-AF65-F5344CB8AC3E}">
        <p14:creationId xmlns:p14="http://schemas.microsoft.com/office/powerpoint/2010/main" val="4050803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CMOS (Complementary Metal-Oxide Semiconductor)</a:t>
            </a:r>
            <a:endParaRPr lang="en-UG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G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CMOS</a:t>
            </a:r>
            <a:r>
              <a:rPr lang="en-UG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type of non-volatile memory that stores BIOS settings and system configuration.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G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Functions</a:t>
            </a:r>
            <a:endParaRPr lang="en-UG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G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Store Configuration Settings</a:t>
            </a:r>
            <a:r>
              <a:rPr lang="en-UG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G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Stores system configuration settings, such as date and time, boot sequence, and hardware settings.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G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Battery Backup</a:t>
            </a:r>
            <a:r>
              <a:rPr lang="en-UG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G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Powered by a small 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CMOS </a:t>
            </a:r>
            <a:r>
              <a:rPr lang="en-UG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battery to retain settings when the computer is powered off.</a:t>
            </a: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G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Real-Time Clock (</a:t>
            </a:r>
            <a:r>
              <a:rPr lang="en-UG" sz="2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RTC</a:t>
            </a:r>
            <a:r>
              <a:rPr lang="en-UG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G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G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Maintains system time and date.</a:t>
            </a:r>
          </a:p>
        </p:txBody>
      </p:sp>
    </p:spTree>
    <p:extLst>
      <p:ext uri="{BB962C8B-B14F-4D97-AF65-F5344CB8AC3E}">
        <p14:creationId xmlns:p14="http://schemas.microsoft.com/office/powerpoint/2010/main" val="2225932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G" sz="6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BIOS/CMOS Setup Programs</a:t>
            </a:r>
            <a:endParaRPr lang="en-UG" sz="6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G" sz="24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Accessing BIOS/CMOS Setup</a:t>
            </a:r>
            <a:endParaRPr lang="en-UG" sz="24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G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Common Access Keys</a:t>
            </a:r>
            <a:endParaRPr lang="en-US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G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Keys to Enter BIOS Setup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Del, </a:t>
            </a:r>
            <a:r>
              <a:rPr lang="en-UG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F2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G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F10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Esc, </a:t>
            </a:r>
            <a:r>
              <a:rPr lang="en-UG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F12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(varies by manufacturer).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G" sz="24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Steps to Access Setup</a:t>
            </a:r>
            <a:endParaRPr lang="en-UG" sz="24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G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Restart the Computer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During the initial boot sequence, press the designated key to enter the BIOS setup.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G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Navigate BIOS Menu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keyboard keys (arrow keys, Enter, Esc) to navigate through the BIOS setup menu.</a:t>
            </a:r>
          </a:p>
        </p:txBody>
      </p:sp>
    </p:spTree>
    <p:extLst>
      <p:ext uri="{BB962C8B-B14F-4D97-AF65-F5344CB8AC3E}">
        <p14:creationId xmlns:p14="http://schemas.microsoft.com/office/powerpoint/2010/main" val="277571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G" sz="6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BIOS/CMOS Setup Configuration</a:t>
            </a:r>
            <a:endParaRPr lang="en-US" sz="60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G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 Time and Date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 the system's clock and calendar.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G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Boot Sequence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Configure the order of devices to boot from (e.g., hard drive, CD/DVD, USB).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G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Hardware Configuration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Enable or disable hardware components, such as integrated peripherals (e.g., USB ports, audio).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G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Power Management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Configure power-saving settings and </a:t>
            </a:r>
            <a:r>
              <a:rPr lang="en-UG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behavior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G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Security Settings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 passwords for system access and BIOS setup.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G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Advanced Settings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Configure CPU settings, memory timings, and other performance-related options.</a:t>
            </a:r>
          </a:p>
        </p:txBody>
      </p:sp>
    </p:spTree>
    <p:extLst>
      <p:ext uri="{BB962C8B-B14F-4D97-AF65-F5344CB8AC3E}">
        <p14:creationId xmlns:p14="http://schemas.microsoft.com/office/powerpoint/2010/main" val="776577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G" sz="6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Saving and Exiting</a:t>
            </a:r>
            <a:endParaRPr lang="en-UG" sz="6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G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Save Changes</a:t>
            </a:r>
            <a:r>
              <a:rPr lang="en-UG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G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Save any changes made to the BIOS settings before exiting.</a:t>
            </a:r>
            <a:endParaRPr lang="en-US" sz="4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G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Options include "Save &amp; Exit", "Exit Without Saving", "Load Default Settings".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G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Reboot</a:t>
            </a:r>
            <a:r>
              <a:rPr lang="en-UG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G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system will reboot with the new configuration settings.</a:t>
            </a:r>
          </a:p>
        </p:txBody>
      </p:sp>
    </p:spTree>
    <p:extLst>
      <p:ext uri="{BB962C8B-B14F-4D97-AF65-F5344CB8AC3E}">
        <p14:creationId xmlns:p14="http://schemas.microsoft.com/office/powerpoint/2010/main" val="3101157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G" sz="6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 Resources</a:t>
            </a:r>
            <a:endParaRPr lang="en-UG" sz="6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G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 Resources</a:t>
            </a:r>
            <a:r>
              <a:rPr lang="en-UG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Components and interfaces used by the operating system and hardware to manage tasks and operations. Includes CPU, memory, I/O ports, and interrupts.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G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Types of System Resources</a:t>
            </a:r>
            <a:endParaRPr lang="en-UG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G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Interrupt Requests (</a:t>
            </a:r>
            <a:r>
              <a:rPr lang="en-UG" sz="24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IRQs</a:t>
            </a:r>
            <a:r>
              <a:rPr lang="en-UG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Signals sent to the CPU to get its attention for processing tasks. Each device must have a unique </a:t>
            </a:r>
            <a:r>
              <a:rPr lang="en-UG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IRQ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function correctly.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Common </a:t>
            </a:r>
            <a:r>
              <a:rPr lang="en-UG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IRQs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G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IRQ0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System Timer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G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IRQ1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Keyboard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G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IRQ6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Floppy Disk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G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IRQ12</a:t>
            </a:r>
            <a:r>
              <a:rPr lang="en-UG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Mouse</a:t>
            </a:r>
          </a:p>
        </p:txBody>
      </p:sp>
    </p:spTree>
    <p:extLst>
      <p:ext uri="{BB962C8B-B14F-4D97-AF65-F5344CB8AC3E}">
        <p14:creationId xmlns:p14="http://schemas.microsoft.com/office/powerpoint/2010/main" val="102680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cademic Literature 16x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F03431380.potx" id="{B573BD99-E105-4D2A-964B-B901A176567A}" vid="{B1D363B9-18DE-4874-9E2B-FD69B5C6548D}"/>
    </a:ext>
  </a:extLst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855024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2012-08-31T08:50:00+00:00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1616423</Value>
    </PublishStatusLookup>
    <APAuthor xmlns="4873beb7-5857-4685-be1f-d57550cc96cc">
      <UserInfo>
        <DisplayName>REDMOND\kristaa</DisplayName>
        <AccountId>136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TP103431361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DDBB83-77C1-4099-A0AA-289882E745E2}">
  <ds:schemaRefs>
    <ds:schemaRef ds:uri="http://purl.org/dc/elements/1.1/"/>
    <ds:schemaRef ds:uri="http://schemas.microsoft.com/office/2006/metadata/properties"/>
    <ds:schemaRef ds:uri="4873beb7-5857-4685-be1f-d57550cc96cc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C8B9CA-0273-4370-889A-FC05DA5C2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 presentation, pinstripe and ribbon design (widescreen)</Template>
  <TotalTime>168</TotalTime>
  <Words>1035</Words>
  <Application>Microsoft Office PowerPoint</Application>
  <PresentationFormat>Widescreen</PresentationFormat>
  <Paragraphs>85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Courier New</vt:lpstr>
      <vt:lpstr>Euphemia</vt:lpstr>
      <vt:lpstr>Plantagenet Cherokee</vt:lpstr>
      <vt:lpstr>Wingdings</vt:lpstr>
      <vt:lpstr>Academic Literature 16x9</vt:lpstr>
      <vt:lpstr>BIOS and CMOS</vt:lpstr>
      <vt:lpstr>BIOS (Basic Input/Output System</vt:lpstr>
      <vt:lpstr>Components</vt:lpstr>
      <vt:lpstr>Types of BIOS</vt:lpstr>
      <vt:lpstr>CMOS (Complementary Metal-Oxide Semiconductor)</vt:lpstr>
      <vt:lpstr>BIOS/CMOS Setup Programs</vt:lpstr>
      <vt:lpstr>BIOS/CMOS Setup Configuration</vt:lpstr>
      <vt:lpstr>Saving and Exiting</vt:lpstr>
      <vt:lpstr>System Resources</vt:lpstr>
      <vt:lpstr>Direct Memory Access (DMA) Channels</vt:lpstr>
      <vt:lpstr>Input/Output (I/O) Ports</vt:lpstr>
      <vt:lpstr>Configuring System Resources</vt:lpstr>
      <vt:lpstr>Troubleshooting System Resource Conflicts</vt:lpstr>
      <vt:lpstr>Resolution Steps</vt:lpstr>
      <vt:lpstr>Practical Example: Configuring BIOS/CMOS Settings</vt:lpstr>
      <vt:lpstr>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Benedict Solvent</dc:creator>
  <cp:lastModifiedBy>Benedict Solvent</cp:lastModifiedBy>
  <cp:revision>24</cp:revision>
  <dcterms:created xsi:type="dcterms:W3CDTF">2024-07-24T09:41:59Z</dcterms:created>
  <dcterms:modified xsi:type="dcterms:W3CDTF">2024-07-24T12:30:34Z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