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544"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37"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38"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39"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40"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41"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42"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36939263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048583"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48584"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1048585"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048586" name="Date Placeholder 27"/>
          <p:cNvSpPr>
            <a:spLocks noGrp="1"/>
          </p:cNvSpPr>
          <p:nvPr>
            <p:ph type="dt" sz="half" idx="10"/>
          </p:nvPr>
        </p:nvSpPr>
        <p:spPr/>
        <p:txBody>
          <a:bodyPr/>
          <a:lstStyle/>
          <a:p>
            <a:fld id="{2338C31B-FDBC-4A11-B8B8-A569CDFAB575}" type="datetimeFigureOut">
              <a:rPr lang="en-US" smtClean="0"/>
              <a:t>2/27/2025</a:t>
            </a:fld>
            <a:endParaRPr lang="en-GB"/>
          </a:p>
        </p:txBody>
      </p:sp>
      <p:sp>
        <p:nvSpPr>
          <p:cNvPr id="1048587" name="Footer Placeholder 16"/>
          <p:cNvSpPr>
            <a:spLocks noGrp="1"/>
          </p:cNvSpPr>
          <p:nvPr>
            <p:ph type="ftr" sz="quarter" idx="11"/>
          </p:nvPr>
        </p:nvSpPr>
        <p:spPr/>
        <p:txBody>
          <a:bodyPr/>
          <a:lstStyle/>
          <a:p>
            <a:endParaRPr lang="en-GB"/>
          </a:p>
        </p:txBody>
      </p:sp>
      <p:sp>
        <p:nvSpPr>
          <p:cNvPr id="1048588"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4B3CF69-1D13-4D95-BB0F-5ED2BE41CF75}" type="slidenum">
              <a:rPr lang="en-GB" smtClean="0"/>
              <a:t>‹#›</a:t>
            </a:fld>
            <a:endParaRPr lang="en-GB"/>
          </a:p>
        </p:txBody>
      </p:sp>
      <p:sp>
        <p:nvSpPr>
          <p:cNvPr id="1048589"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2"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97" name="Title 1"/>
          <p:cNvSpPr>
            <a:spLocks noGrp="1"/>
          </p:cNvSpPr>
          <p:nvPr>
            <p:ph type="title"/>
          </p:nvPr>
        </p:nvSpPr>
        <p:spPr/>
        <p:txBody>
          <a:bodyPr/>
          <a:lstStyle/>
          <a:p>
            <a:r>
              <a:rPr kumimoji="0" lang="en-US" smtClean="0"/>
              <a:t>Click to edit Master title style</a:t>
            </a:r>
            <a:endParaRPr kumimoji="0" lang="en-US"/>
          </a:p>
        </p:txBody>
      </p:sp>
      <p:sp>
        <p:nvSpPr>
          <p:cNvPr id="1048698"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99" name="Date Placeholder 3"/>
          <p:cNvSpPr>
            <a:spLocks noGrp="1"/>
          </p:cNvSpPr>
          <p:nvPr>
            <p:ph type="dt" sz="half" idx="10"/>
          </p:nvPr>
        </p:nvSpPr>
        <p:spPr/>
        <p:txBody>
          <a:bodyPr/>
          <a:lstStyle/>
          <a:p>
            <a:fld id="{2338C31B-FDBC-4A11-B8B8-A569CDFAB575}" type="datetimeFigureOut">
              <a:rPr lang="en-US" smtClean="0"/>
              <a:t>2/27/2025</a:t>
            </a:fld>
            <a:endParaRPr lang="en-GB"/>
          </a:p>
        </p:txBody>
      </p:sp>
      <p:sp>
        <p:nvSpPr>
          <p:cNvPr id="1048700" name="Footer Placeholder 4"/>
          <p:cNvSpPr>
            <a:spLocks noGrp="1"/>
          </p:cNvSpPr>
          <p:nvPr>
            <p:ph type="ftr" sz="quarter" idx="11"/>
          </p:nvPr>
        </p:nvSpPr>
        <p:spPr/>
        <p:txBody>
          <a:bodyPr/>
          <a:lstStyle/>
          <a:p>
            <a:endParaRPr lang="en-GB"/>
          </a:p>
        </p:txBody>
      </p:sp>
      <p:sp>
        <p:nvSpPr>
          <p:cNvPr id="1048701" name="Slide Number Placeholder 5"/>
          <p:cNvSpPr>
            <a:spLocks noGrp="1"/>
          </p:cNvSpPr>
          <p:nvPr>
            <p:ph type="sldNum" sz="quarter" idx="12"/>
          </p:nvPr>
        </p:nvSpPr>
        <p:spPr/>
        <p:txBody>
          <a:bodyPr/>
          <a:lstStyle/>
          <a:p>
            <a:fld id="{74B3CF69-1D13-4D95-BB0F-5ED2BE41CF7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3"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1048684"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85" name="Date Placeholder 3"/>
          <p:cNvSpPr>
            <a:spLocks noGrp="1"/>
          </p:cNvSpPr>
          <p:nvPr>
            <p:ph type="dt" sz="half" idx="10"/>
          </p:nvPr>
        </p:nvSpPr>
        <p:spPr/>
        <p:txBody>
          <a:bodyPr/>
          <a:lstStyle/>
          <a:p>
            <a:fld id="{2338C31B-FDBC-4A11-B8B8-A569CDFAB575}" type="datetimeFigureOut">
              <a:rPr lang="en-US" smtClean="0"/>
              <a:t>2/27/2025</a:t>
            </a:fld>
            <a:endParaRPr lang="en-GB"/>
          </a:p>
        </p:txBody>
      </p:sp>
      <p:sp>
        <p:nvSpPr>
          <p:cNvPr id="1048686" name="Footer Placeholder 4"/>
          <p:cNvSpPr>
            <a:spLocks noGrp="1"/>
          </p:cNvSpPr>
          <p:nvPr>
            <p:ph type="ftr" sz="quarter" idx="11"/>
          </p:nvPr>
        </p:nvSpPr>
        <p:spPr/>
        <p:txBody>
          <a:bodyPr/>
          <a:lstStyle/>
          <a:p>
            <a:endParaRPr lang="en-GB"/>
          </a:p>
        </p:txBody>
      </p:sp>
      <p:sp>
        <p:nvSpPr>
          <p:cNvPr id="1048687" name="Slide Number Placeholder 5"/>
          <p:cNvSpPr>
            <a:spLocks noGrp="1"/>
          </p:cNvSpPr>
          <p:nvPr>
            <p:ph type="sldNum" sz="quarter" idx="12"/>
          </p:nvPr>
        </p:nvSpPr>
        <p:spPr/>
        <p:txBody>
          <a:bodyPr/>
          <a:lstStyle/>
          <a:p>
            <a:fld id="{74B3CF69-1D13-4D95-BB0F-5ED2BE41CF7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5" name="Title 1"/>
          <p:cNvSpPr>
            <a:spLocks noGrp="1"/>
          </p:cNvSpPr>
          <p:nvPr>
            <p:ph type="title"/>
          </p:nvPr>
        </p:nvSpPr>
        <p:spPr/>
        <p:txBody>
          <a:bodyPr/>
          <a:lstStyle/>
          <a:p>
            <a:r>
              <a:rPr kumimoji="0" lang="en-US" smtClean="0"/>
              <a:t>Click to edit Master title style</a:t>
            </a:r>
            <a:endParaRPr kumimoji="0" lang="en-US"/>
          </a:p>
        </p:txBody>
      </p:sp>
      <p:sp>
        <p:nvSpPr>
          <p:cNvPr id="1048596" name="Date Placeholder 3"/>
          <p:cNvSpPr>
            <a:spLocks noGrp="1"/>
          </p:cNvSpPr>
          <p:nvPr>
            <p:ph type="dt" sz="half" idx="10"/>
          </p:nvPr>
        </p:nvSpPr>
        <p:spPr/>
        <p:txBody>
          <a:bodyPr/>
          <a:lstStyle/>
          <a:p>
            <a:fld id="{2338C31B-FDBC-4A11-B8B8-A569CDFAB575}" type="datetimeFigureOut">
              <a:rPr lang="en-US" smtClean="0"/>
              <a:t>2/27/2025</a:t>
            </a:fld>
            <a:endParaRPr lang="en-GB"/>
          </a:p>
        </p:txBody>
      </p:sp>
      <p:sp>
        <p:nvSpPr>
          <p:cNvPr id="1048597" name="Footer Placeholder 4"/>
          <p:cNvSpPr>
            <a:spLocks noGrp="1"/>
          </p:cNvSpPr>
          <p:nvPr>
            <p:ph type="ftr" sz="quarter" idx="11"/>
          </p:nvPr>
        </p:nvSpPr>
        <p:spPr/>
        <p:txBody>
          <a:bodyPr/>
          <a:lstStyle/>
          <a:p>
            <a:endParaRPr lang="en-GB"/>
          </a:p>
        </p:txBody>
      </p:sp>
      <p:sp>
        <p:nvSpPr>
          <p:cNvPr id="1048598" name="Slide Number Placeholder 5"/>
          <p:cNvSpPr>
            <a:spLocks noGrp="1"/>
          </p:cNvSpPr>
          <p:nvPr>
            <p:ph type="sldNum" sz="quarter" idx="12"/>
          </p:nvPr>
        </p:nvSpPr>
        <p:spPr/>
        <p:txBody>
          <a:bodyPr/>
          <a:lstStyle/>
          <a:p>
            <a:fld id="{74B3CF69-1D13-4D95-BB0F-5ED2BE41CF75}" type="slidenum">
              <a:rPr lang="en-GB" smtClean="0"/>
              <a:t>‹#›</a:t>
            </a:fld>
            <a:endParaRPr lang="en-GB"/>
          </a:p>
        </p:txBody>
      </p:sp>
      <p:sp>
        <p:nvSpPr>
          <p:cNvPr id="1048599"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048702"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48703"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1048704"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1048705"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048706" name="Date Placeholder 3"/>
          <p:cNvSpPr>
            <a:spLocks noGrp="1"/>
          </p:cNvSpPr>
          <p:nvPr>
            <p:ph type="dt" sz="half" idx="10"/>
          </p:nvPr>
        </p:nvSpPr>
        <p:spPr/>
        <p:txBody>
          <a:bodyPr/>
          <a:lstStyle/>
          <a:p>
            <a:fld id="{2338C31B-FDBC-4A11-B8B8-A569CDFAB575}" type="datetimeFigureOut">
              <a:rPr lang="en-US" smtClean="0"/>
              <a:t>2/27/2025</a:t>
            </a:fld>
            <a:endParaRPr lang="en-GB"/>
          </a:p>
        </p:txBody>
      </p:sp>
      <p:sp>
        <p:nvSpPr>
          <p:cNvPr id="1048707" name="Footer Placeholder 4"/>
          <p:cNvSpPr>
            <a:spLocks noGrp="1"/>
          </p:cNvSpPr>
          <p:nvPr>
            <p:ph type="ftr" sz="quarter" idx="11"/>
          </p:nvPr>
        </p:nvSpPr>
        <p:spPr>
          <a:xfrm>
            <a:off x="800100" y="6172200"/>
            <a:ext cx="4000500" cy="457200"/>
          </a:xfrm>
        </p:spPr>
        <p:txBody>
          <a:bodyPr/>
          <a:lstStyle/>
          <a:p>
            <a:endParaRPr lang="en-GB"/>
          </a:p>
        </p:txBody>
      </p:sp>
      <p:sp>
        <p:nvSpPr>
          <p:cNvPr id="1048708"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09"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0"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1" name="Slide Number Placeholder 5"/>
          <p:cNvSpPr>
            <a:spLocks noGrp="1"/>
          </p:cNvSpPr>
          <p:nvPr>
            <p:ph type="sldNum" sz="quarter" idx="12"/>
          </p:nvPr>
        </p:nvSpPr>
        <p:spPr>
          <a:xfrm>
            <a:off x="146304" y="6208776"/>
            <a:ext cx="457200" cy="457200"/>
          </a:xfrm>
        </p:spPr>
        <p:txBody>
          <a:bodyPr/>
          <a:lstStyle/>
          <a:p>
            <a:fld id="{74B3CF69-1D13-4D95-BB0F-5ED2BE41CF75}"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12" name="Title 1"/>
          <p:cNvSpPr>
            <a:spLocks noGrp="1"/>
          </p:cNvSpPr>
          <p:nvPr>
            <p:ph type="title"/>
          </p:nvPr>
        </p:nvSpPr>
        <p:spPr/>
        <p:txBody>
          <a:bodyPr/>
          <a:lstStyle/>
          <a:p>
            <a:r>
              <a:rPr kumimoji="0" lang="en-US" smtClean="0"/>
              <a:t>Click to edit Master title style</a:t>
            </a:r>
            <a:endParaRPr kumimoji="0" lang="en-US"/>
          </a:p>
        </p:txBody>
      </p:sp>
      <p:sp>
        <p:nvSpPr>
          <p:cNvPr id="1048713" name="Date Placeholder 4"/>
          <p:cNvSpPr>
            <a:spLocks noGrp="1"/>
          </p:cNvSpPr>
          <p:nvPr>
            <p:ph type="dt" sz="half" idx="10"/>
          </p:nvPr>
        </p:nvSpPr>
        <p:spPr/>
        <p:txBody>
          <a:bodyPr/>
          <a:lstStyle/>
          <a:p>
            <a:fld id="{2338C31B-FDBC-4A11-B8B8-A569CDFAB575}" type="datetimeFigureOut">
              <a:rPr lang="en-US" smtClean="0"/>
              <a:t>2/27/2025</a:t>
            </a:fld>
            <a:endParaRPr lang="en-GB"/>
          </a:p>
        </p:txBody>
      </p:sp>
      <p:sp>
        <p:nvSpPr>
          <p:cNvPr id="1048714" name="Footer Placeholder 5"/>
          <p:cNvSpPr>
            <a:spLocks noGrp="1"/>
          </p:cNvSpPr>
          <p:nvPr>
            <p:ph type="ftr" sz="quarter" idx="11"/>
          </p:nvPr>
        </p:nvSpPr>
        <p:spPr/>
        <p:txBody>
          <a:bodyPr/>
          <a:lstStyle/>
          <a:p>
            <a:endParaRPr lang="en-GB"/>
          </a:p>
        </p:txBody>
      </p:sp>
      <p:sp>
        <p:nvSpPr>
          <p:cNvPr id="1048715" name="Slide Number Placeholder 6"/>
          <p:cNvSpPr>
            <a:spLocks noGrp="1"/>
          </p:cNvSpPr>
          <p:nvPr>
            <p:ph type="sldNum" sz="quarter" idx="12"/>
          </p:nvPr>
        </p:nvSpPr>
        <p:spPr/>
        <p:txBody>
          <a:bodyPr/>
          <a:lstStyle/>
          <a:p>
            <a:fld id="{74B3CF69-1D13-4D95-BB0F-5ED2BE41CF75}" type="slidenum">
              <a:rPr lang="en-GB" smtClean="0"/>
              <a:t>‹#›</a:t>
            </a:fld>
            <a:endParaRPr lang="en-GB"/>
          </a:p>
        </p:txBody>
      </p:sp>
      <p:sp>
        <p:nvSpPr>
          <p:cNvPr id="1048716"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717"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18" name="Title 1"/>
          <p:cNvSpPr>
            <a:spLocks noGrp="1"/>
          </p:cNvSpPr>
          <p:nvPr>
            <p:ph type="title"/>
          </p:nvPr>
        </p:nvSpPr>
        <p:spPr>
          <a:xfrm>
            <a:off x="914400" y="273050"/>
            <a:ext cx="7772400" cy="1143000"/>
          </a:xfrm>
        </p:spPr>
        <p:txBody>
          <a:bodyPr anchor="b" anchorCtr="0"/>
          <a:lstStyle/>
          <a:p>
            <a:r>
              <a:rPr kumimoji="0" lang="en-US" smtClean="0"/>
              <a:t>Click to edit Master title style</a:t>
            </a:r>
            <a:endParaRPr kumimoji="0" lang="en-US"/>
          </a:p>
        </p:txBody>
      </p:sp>
      <p:sp>
        <p:nvSpPr>
          <p:cNvPr id="1048719"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720"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721" name="Date Placeholder 6"/>
          <p:cNvSpPr>
            <a:spLocks noGrp="1"/>
          </p:cNvSpPr>
          <p:nvPr>
            <p:ph type="dt" sz="half" idx="10"/>
          </p:nvPr>
        </p:nvSpPr>
        <p:spPr/>
        <p:txBody>
          <a:bodyPr/>
          <a:lstStyle/>
          <a:p>
            <a:fld id="{2338C31B-FDBC-4A11-B8B8-A569CDFAB575}" type="datetimeFigureOut">
              <a:rPr lang="en-US" smtClean="0"/>
              <a:t>2/27/2025</a:t>
            </a:fld>
            <a:endParaRPr lang="en-GB"/>
          </a:p>
        </p:txBody>
      </p:sp>
      <p:sp>
        <p:nvSpPr>
          <p:cNvPr id="1048722" name="Footer Placeholder 7"/>
          <p:cNvSpPr>
            <a:spLocks noGrp="1"/>
          </p:cNvSpPr>
          <p:nvPr>
            <p:ph type="ftr" sz="quarter" idx="11"/>
          </p:nvPr>
        </p:nvSpPr>
        <p:spPr/>
        <p:txBody>
          <a:bodyPr/>
          <a:lstStyle/>
          <a:p>
            <a:endParaRPr lang="en-GB"/>
          </a:p>
        </p:txBody>
      </p:sp>
      <p:sp>
        <p:nvSpPr>
          <p:cNvPr id="1048723" name="Slide Number Placeholder 8"/>
          <p:cNvSpPr>
            <a:spLocks noGrp="1"/>
          </p:cNvSpPr>
          <p:nvPr>
            <p:ph type="sldNum" sz="quarter" idx="12"/>
          </p:nvPr>
        </p:nvSpPr>
        <p:spPr/>
        <p:txBody>
          <a:bodyPr/>
          <a:lstStyle/>
          <a:p>
            <a:fld id="{74B3CF69-1D13-4D95-BB0F-5ED2BE41CF75}" type="slidenum">
              <a:rPr lang="en-GB" smtClean="0"/>
              <a:t>‹#›</a:t>
            </a:fld>
            <a:endParaRPr lang="en-GB"/>
          </a:p>
        </p:txBody>
      </p:sp>
      <p:sp>
        <p:nvSpPr>
          <p:cNvPr id="1048724"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725"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79" name="Title 1"/>
          <p:cNvSpPr>
            <a:spLocks noGrp="1"/>
          </p:cNvSpPr>
          <p:nvPr>
            <p:ph type="title"/>
          </p:nvPr>
        </p:nvSpPr>
        <p:spPr/>
        <p:txBody>
          <a:bodyPr/>
          <a:lstStyle/>
          <a:p>
            <a:r>
              <a:rPr kumimoji="0" lang="en-US" smtClean="0"/>
              <a:t>Click to edit Master title style</a:t>
            </a:r>
            <a:endParaRPr kumimoji="0" lang="en-US"/>
          </a:p>
        </p:txBody>
      </p:sp>
      <p:sp>
        <p:nvSpPr>
          <p:cNvPr id="1048680" name="Date Placeholder 2"/>
          <p:cNvSpPr>
            <a:spLocks noGrp="1"/>
          </p:cNvSpPr>
          <p:nvPr>
            <p:ph type="dt" sz="half" idx="10"/>
          </p:nvPr>
        </p:nvSpPr>
        <p:spPr/>
        <p:txBody>
          <a:bodyPr/>
          <a:lstStyle/>
          <a:p>
            <a:fld id="{2338C31B-FDBC-4A11-B8B8-A569CDFAB575}" type="datetimeFigureOut">
              <a:rPr lang="en-US" smtClean="0"/>
              <a:t>2/27/2025</a:t>
            </a:fld>
            <a:endParaRPr lang="en-GB"/>
          </a:p>
        </p:txBody>
      </p:sp>
      <p:sp>
        <p:nvSpPr>
          <p:cNvPr id="1048681" name="Footer Placeholder 3"/>
          <p:cNvSpPr>
            <a:spLocks noGrp="1"/>
          </p:cNvSpPr>
          <p:nvPr>
            <p:ph type="ftr" sz="quarter" idx="11"/>
          </p:nvPr>
        </p:nvSpPr>
        <p:spPr/>
        <p:txBody>
          <a:bodyPr/>
          <a:lstStyle/>
          <a:p>
            <a:endParaRPr lang="en-GB"/>
          </a:p>
        </p:txBody>
      </p:sp>
      <p:sp>
        <p:nvSpPr>
          <p:cNvPr id="1048682" name="Slide Number Placeholder 4"/>
          <p:cNvSpPr>
            <a:spLocks noGrp="1"/>
          </p:cNvSpPr>
          <p:nvPr>
            <p:ph type="sldNum" sz="quarter" idx="12"/>
          </p:nvPr>
        </p:nvSpPr>
        <p:spPr/>
        <p:txBody>
          <a:bodyPr/>
          <a:lstStyle/>
          <a:p>
            <a:fld id="{74B3CF69-1D13-4D95-BB0F-5ED2BE41CF75}"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26" name="Date Placeholder 1"/>
          <p:cNvSpPr>
            <a:spLocks noGrp="1"/>
          </p:cNvSpPr>
          <p:nvPr>
            <p:ph type="dt" sz="half" idx="10"/>
          </p:nvPr>
        </p:nvSpPr>
        <p:spPr/>
        <p:txBody>
          <a:bodyPr/>
          <a:lstStyle/>
          <a:p>
            <a:fld id="{2338C31B-FDBC-4A11-B8B8-A569CDFAB575}" type="datetimeFigureOut">
              <a:rPr lang="en-US" smtClean="0"/>
              <a:t>2/27/2025</a:t>
            </a:fld>
            <a:endParaRPr lang="en-GB"/>
          </a:p>
        </p:txBody>
      </p:sp>
      <p:sp>
        <p:nvSpPr>
          <p:cNvPr id="1048727" name="Footer Placeholder 2"/>
          <p:cNvSpPr>
            <a:spLocks noGrp="1"/>
          </p:cNvSpPr>
          <p:nvPr>
            <p:ph type="ftr" sz="quarter" idx="11"/>
          </p:nvPr>
        </p:nvSpPr>
        <p:spPr/>
        <p:txBody>
          <a:bodyPr/>
          <a:lstStyle/>
          <a:p>
            <a:endParaRPr lang="en-GB"/>
          </a:p>
        </p:txBody>
      </p:sp>
      <p:sp>
        <p:nvSpPr>
          <p:cNvPr id="1048728" name="Slide Number Placeholder 3"/>
          <p:cNvSpPr>
            <a:spLocks noGrp="1"/>
          </p:cNvSpPr>
          <p:nvPr>
            <p:ph type="sldNum" sz="quarter" idx="12"/>
          </p:nvPr>
        </p:nvSpPr>
        <p:spPr/>
        <p:txBody>
          <a:bodyPr/>
          <a:lstStyle/>
          <a:p>
            <a:fld id="{74B3CF69-1D13-4D95-BB0F-5ED2BE41CF7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29"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1048730"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1048731"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1048732"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048733" name="Date Placeholder 4"/>
          <p:cNvSpPr>
            <a:spLocks noGrp="1"/>
          </p:cNvSpPr>
          <p:nvPr>
            <p:ph type="dt" sz="half" idx="10"/>
          </p:nvPr>
        </p:nvSpPr>
        <p:spPr/>
        <p:txBody>
          <a:bodyPr/>
          <a:lstStyle/>
          <a:p>
            <a:fld id="{2338C31B-FDBC-4A11-B8B8-A569CDFAB575}" type="datetimeFigureOut">
              <a:rPr lang="en-US" smtClean="0"/>
              <a:t>2/27/2025</a:t>
            </a:fld>
            <a:endParaRPr lang="en-GB"/>
          </a:p>
        </p:txBody>
      </p:sp>
      <p:sp>
        <p:nvSpPr>
          <p:cNvPr id="1048734" name="Footer Placeholder 5"/>
          <p:cNvSpPr>
            <a:spLocks noGrp="1"/>
          </p:cNvSpPr>
          <p:nvPr>
            <p:ph type="ftr" sz="quarter" idx="11"/>
          </p:nvPr>
        </p:nvSpPr>
        <p:spPr/>
        <p:txBody>
          <a:bodyPr/>
          <a:lstStyle/>
          <a:p>
            <a:endParaRPr lang="en-GB"/>
          </a:p>
        </p:txBody>
      </p:sp>
      <p:sp>
        <p:nvSpPr>
          <p:cNvPr id="1048735" name="Slide Number Placeholder 6"/>
          <p:cNvSpPr>
            <a:spLocks noGrp="1"/>
          </p:cNvSpPr>
          <p:nvPr>
            <p:ph type="sldNum" sz="quarter" idx="12"/>
          </p:nvPr>
        </p:nvSpPr>
        <p:spPr/>
        <p:txBody>
          <a:bodyPr/>
          <a:lstStyle/>
          <a:p>
            <a:fld id="{74B3CF69-1D13-4D95-BB0F-5ED2BE41CF75}" type="slidenum">
              <a:rPr lang="en-GB" smtClean="0"/>
              <a:t>‹#›</a:t>
            </a:fld>
            <a:endParaRPr lang="en-GB"/>
          </a:p>
        </p:txBody>
      </p:sp>
      <p:sp>
        <p:nvSpPr>
          <p:cNvPr id="1048736"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88"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1048689"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48690" name="Date Placeholder 4"/>
          <p:cNvSpPr>
            <a:spLocks noGrp="1"/>
          </p:cNvSpPr>
          <p:nvPr>
            <p:ph type="dt" sz="half" idx="10"/>
          </p:nvPr>
        </p:nvSpPr>
        <p:spPr/>
        <p:txBody>
          <a:bodyPr/>
          <a:lstStyle/>
          <a:p>
            <a:fld id="{2338C31B-FDBC-4A11-B8B8-A569CDFAB575}" type="datetimeFigureOut">
              <a:rPr lang="en-US" smtClean="0"/>
              <a:t>2/27/2025</a:t>
            </a:fld>
            <a:endParaRPr lang="en-GB"/>
          </a:p>
        </p:txBody>
      </p:sp>
      <p:sp>
        <p:nvSpPr>
          <p:cNvPr id="1048691" name="Footer Placeholder 5"/>
          <p:cNvSpPr>
            <a:spLocks noGrp="1"/>
          </p:cNvSpPr>
          <p:nvPr>
            <p:ph type="ftr" sz="quarter" idx="11"/>
          </p:nvPr>
        </p:nvSpPr>
        <p:spPr>
          <a:xfrm>
            <a:off x="914400" y="6172200"/>
            <a:ext cx="3886200" cy="457200"/>
          </a:xfrm>
        </p:spPr>
        <p:txBody>
          <a:bodyPr/>
          <a:lstStyle/>
          <a:p>
            <a:endParaRPr lang="en-GB"/>
          </a:p>
        </p:txBody>
      </p:sp>
      <p:sp>
        <p:nvSpPr>
          <p:cNvPr id="1048692" name="Slide Number Placeholder 6"/>
          <p:cNvSpPr>
            <a:spLocks noGrp="1"/>
          </p:cNvSpPr>
          <p:nvPr>
            <p:ph type="sldNum" sz="quarter" idx="12"/>
          </p:nvPr>
        </p:nvSpPr>
        <p:spPr>
          <a:xfrm>
            <a:off x="146304" y="6208776"/>
            <a:ext cx="457200" cy="457200"/>
          </a:xfrm>
        </p:spPr>
        <p:txBody>
          <a:bodyPr/>
          <a:lstStyle/>
          <a:p>
            <a:fld id="{74B3CF69-1D13-4D95-BB0F-5ED2BE41CF75}" type="slidenum">
              <a:rPr lang="en-GB" smtClean="0"/>
              <a:t>‹#›</a:t>
            </a:fld>
            <a:endParaRPr lang="en-GB"/>
          </a:p>
        </p:txBody>
      </p:sp>
      <p:sp>
        <p:nvSpPr>
          <p:cNvPr id="1048693"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694"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695"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696"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48577"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1048578"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048579"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48580"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38C31B-FDBC-4A11-B8B8-A569CDFAB575}" type="datetimeFigureOut">
              <a:rPr lang="en-US" smtClean="0"/>
              <a:t>2/27/2025</a:t>
            </a:fld>
            <a:endParaRPr lang="en-GB"/>
          </a:p>
        </p:txBody>
      </p:sp>
      <p:sp>
        <p:nvSpPr>
          <p:cNvPr id="1048581"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1048582"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4B3CF69-1D13-4D95-BB0F-5ED2BE41CF75}"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
          <p:cNvSpPr>
            <a:spLocks noGrp="1"/>
          </p:cNvSpPr>
          <p:nvPr>
            <p:ph type="title"/>
          </p:nvPr>
        </p:nvSpPr>
        <p:spPr>
          <a:xfrm>
            <a:off x="251520" y="274638"/>
            <a:ext cx="8435280" cy="1143000"/>
          </a:xfrm>
        </p:spPr>
        <p:txBody>
          <a:bodyPr>
            <a:normAutofit fontScale="90000"/>
          </a:bodyPr>
          <a:lstStyle/>
          <a:p>
            <a:pPr algn="ctr"/>
            <a:r>
              <a:rPr lang="en-US" dirty="0"/>
              <a:t>Monitoring and Evaluation methods and tools</a:t>
            </a:r>
            <a:r>
              <a:rPr lang="en-US" dirty="0" smtClean="0"/>
              <a:t>.</a:t>
            </a:r>
            <a:endParaRPr lang="en-GB" dirty="0"/>
          </a:p>
        </p:txBody>
      </p:sp>
      <p:sp>
        <p:nvSpPr>
          <p:cNvPr id="1048612" name="Content Placeholder 2"/>
          <p:cNvSpPr>
            <a:spLocks noGrp="1"/>
          </p:cNvSpPr>
          <p:nvPr>
            <p:ph sz="quarter" idx="1"/>
          </p:nvPr>
        </p:nvSpPr>
        <p:spPr>
          <a:xfrm>
            <a:off x="457200" y="1600200"/>
            <a:ext cx="8229600" cy="4972072"/>
          </a:xfrm>
        </p:spPr>
        <p:txBody>
          <a:bodyPr>
            <a:normAutofit/>
          </a:bodyPr>
          <a:lstStyle/>
          <a:p>
            <a:pPr marL="514350" lvl="0" indent="-514350">
              <a:buFont typeface="+mj-lt"/>
              <a:buAutoNum type="arabicPeriod"/>
            </a:pPr>
            <a:r>
              <a:rPr lang="en-US" sz="2800" dirty="0"/>
              <a:t>Performance Indicators</a:t>
            </a:r>
            <a:endParaRPr lang="en-GB" sz="2800" dirty="0"/>
          </a:p>
          <a:p>
            <a:pPr marL="514350" lvl="0" indent="-514350">
              <a:buFont typeface="+mj-lt"/>
              <a:buAutoNum type="arabicPeriod"/>
            </a:pPr>
            <a:r>
              <a:rPr lang="en-US" sz="2800" dirty="0"/>
              <a:t>The Logical Framework approach</a:t>
            </a:r>
            <a:endParaRPr lang="en-GB" sz="2800" dirty="0"/>
          </a:p>
          <a:p>
            <a:pPr marL="514350" lvl="0" indent="-514350">
              <a:buFont typeface="+mj-lt"/>
              <a:buAutoNum type="arabicPeriod"/>
            </a:pPr>
            <a:r>
              <a:rPr lang="en-US" sz="2800" dirty="0"/>
              <a:t>Theory-based evaluation</a:t>
            </a:r>
            <a:endParaRPr lang="en-GB" sz="2800" dirty="0"/>
          </a:p>
          <a:p>
            <a:pPr marL="514350" lvl="0" indent="-514350">
              <a:buFont typeface="+mj-lt"/>
              <a:buAutoNum type="arabicPeriod"/>
            </a:pPr>
            <a:r>
              <a:rPr lang="en-US" sz="2800" dirty="0"/>
              <a:t>Formal surveys</a:t>
            </a:r>
            <a:endParaRPr lang="en-GB" sz="2800" dirty="0"/>
          </a:p>
          <a:p>
            <a:pPr marL="514350" lvl="0" indent="-514350">
              <a:buFont typeface="+mj-lt"/>
              <a:buAutoNum type="arabicPeriod"/>
            </a:pPr>
            <a:r>
              <a:rPr lang="en-US" sz="2800" dirty="0"/>
              <a:t>Rapid appraisal methods</a:t>
            </a:r>
            <a:endParaRPr lang="en-GB" sz="2800" dirty="0"/>
          </a:p>
          <a:p>
            <a:pPr marL="514350" lvl="0" indent="-514350">
              <a:buFont typeface="+mj-lt"/>
              <a:buAutoNum type="arabicPeriod"/>
            </a:pPr>
            <a:r>
              <a:rPr lang="en-US" sz="2800" dirty="0"/>
              <a:t>Participatory methods</a:t>
            </a:r>
            <a:endParaRPr lang="en-GB" sz="2800" dirty="0"/>
          </a:p>
          <a:p>
            <a:pPr marL="514350" lvl="0" indent="-514350">
              <a:buFont typeface="+mj-lt"/>
              <a:buAutoNum type="arabicPeriod"/>
            </a:pPr>
            <a:r>
              <a:rPr lang="en-US" sz="2800" dirty="0"/>
              <a:t>Public expenditure tracking surveys</a:t>
            </a:r>
            <a:endParaRPr lang="en-GB" sz="2800" dirty="0"/>
          </a:p>
          <a:p>
            <a:pPr marL="514350" lvl="0" indent="-514350">
              <a:buFont typeface="+mj-lt"/>
              <a:buAutoNum type="arabicPeriod"/>
            </a:pPr>
            <a:r>
              <a:rPr lang="en-US" sz="2800" dirty="0"/>
              <a:t>Cost-benefit and Cost-effectiveness analysis</a:t>
            </a:r>
            <a:endParaRPr lang="en-GB" sz="2800" dirty="0"/>
          </a:p>
          <a:p>
            <a:pPr marL="514350" lvl="0" indent="-514350">
              <a:buFont typeface="+mj-lt"/>
              <a:buAutoNum type="arabicPeriod"/>
            </a:pPr>
            <a:r>
              <a:rPr lang="en-US" sz="2800" dirty="0"/>
              <a:t>Impact evaluation</a:t>
            </a:r>
            <a:endParaRPr lang="en-GB" sz="2800" dirty="0"/>
          </a:p>
          <a:p>
            <a:pPr>
              <a:buNone/>
            </a:pP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Title 1"/>
          <p:cNvSpPr>
            <a:spLocks noGrp="1"/>
          </p:cNvSpPr>
          <p:nvPr>
            <p:ph type="title"/>
          </p:nvPr>
        </p:nvSpPr>
        <p:spPr>
          <a:xfrm>
            <a:off x="457200" y="214290"/>
            <a:ext cx="8229600" cy="785818"/>
          </a:xfrm>
        </p:spPr>
        <p:txBody>
          <a:bodyPr>
            <a:normAutofit/>
          </a:bodyPr>
          <a:lstStyle/>
          <a:p>
            <a:r>
              <a:rPr lang="en-GB" dirty="0" smtClean="0"/>
              <a:t>What can we use it for?</a:t>
            </a:r>
            <a:endParaRPr lang="en-GB" dirty="0"/>
          </a:p>
        </p:txBody>
      </p:sp>
      <p:sp>
        <p:nvSpPr>
          <p:cNvPr id="1048630" name="Content Placeholder 2"/>
          <p:cNvSpPr>
            <a:spLocks noGrp="1"/>
          </p:cNvSpPr>
          <p:nvPr>
            <p:ph sz="quarter" idx="1"/>
          </p:nvPr>
        </p:nvSpPr>
        <p:spPr>
          <a:xfrm>
            <a:off x="179512" y="1142984"/>
            <a:ext cx="8964488" cy="5715016"/>
          </a:xfrm>
        </p:spPr>
        <p:txBody>
          <a:bodyPr>
            <a:normAutofit/>
          </a:bodyPr>
          <a:lstStyle/>
          <a:p>
            <a:pPr>
              <a:buFont typeface="Wingdings" pitchFamily="2" charset="2"/>
              <a:buChar char="ü"/>
            </a:pPr>
            <a:r>
              <a:rPr lang="en-GB" sz="2800" dirty="0" smtClean="0"/>
              <a:t>Mapping design of complex activities.</a:t>
            </a:r>
          </a:p>
          <a:p>
            <a:pPr>
              <a:buFont typeface="Wingdings" pitchFamily="2" charset="2"/>
              <a:buChar char="ü"/>
            </a:pPr>
            <a:r>
              <a:rPr lang="en-GB" sz="2800" dirty="0" smtClean="0"/>
              <a:t>Improving planning and management.</a:t>
            </a:r>
          </a:p>
          <a:p>
            <a:pPr>
              <a:buNone/>
            </a:pPr>
            <a:r>
              <a:rPr lang="en-GB" sz="2800" b="1" dirty="0" smtClean="0"/>
              <a:t>ADVANTAGES:</a:t>
            </a:r>
          </a:p>
          <a:p>
            <a:pPr>
              <a:buFont typeface="Wingdings" pitchFamily="2" charset="2"/>
              <a:buChar char="ü"/>
            </a:pPr>
            <a:r>
              <a:rPr lang="en-GB" sz="2800" dirty="0" smtClean="0"/>
              <a:t>Provides early feedback about what is or is not working, and why.</a:t>
            </a:r>
          </a:p>
          <a:p>
            <a:pPr>
              <a:buFont typeface="Wingdings" pitchFamily="2" charset="2"/>
              <a:buChar char="ü"/>
            </a:pPr>
            <a:r>
              <a:rPr lang="en-GB" sz="2800" dirty="0" smtClean="0"/>
              <a:t>Allows early correction of problems as soon as they emerge.</a:t>
            </a:r>
          </a:p>
          <a:p>
            <a:pPr>
              <a:buFont typeface="Wingdings" pitchFamily="2" charset="2"/>
              <a:buChar char="ü"/>
            </a:pPr>
            <a:r>
              <a:rPr lang="en-GB" sz="2800" dirty="0" smtClean="0"/>
              <a:t>Assists identification of unintended side-effects of the program.</a:t>
            </a:r>
          </a:p>
          <a:p>
            <a:pPr>
              <a:buFont typeface="Wingdings" pitchFamily="2" charset="2"/>
              <a:buChar char="ü"/>
            </a:pPr>
            <a:r>
              <a:rPr lang="en-GB" sz="2800" dirty="0" smtClean="0"/>
              <a:t>Helps in prioritizing which issues to investigate in greater depth, perhaps using more focused data collection or more sophisticated M&amp;E techniques.</a:t>
            </a:r>
          </a:p>
          <a:p>
            <a:pPr>
              <a:buFont typeface="Wingdings" pitchFamily="2" charset="2"/>
              <a:buChar char="ü"/>
            </a:pPr>
            <a:r>
              <a:rPr lang="en-GB" sz="2800" dirty="0" smtClean="0"/>
              <a:t>Provides basis to assess the likely impacts of programs.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
          <p:cNvSpPr>
            <a:spLocks noGrp="1"/>
          </p:cNvSpPr>
          <p:nvPr>
            <p:ph type="title"/>
          </p:nvPr>
        </p:nvSpPr>
        <p:spPr>
          <a:xfrm>
            <a:off x="914400" y="274638"/>
            <a:ext cx="7772400" cy="654032"/>
          </a:xfrm>
        </p:spPr>
        <p:txBody>
          <a:bodyPr>
            <a:normAutofit fontScale="90000"/>
          </a:bodyPr>
          <a:lstStyle/>
          <a:p>
            <a:endParaRPr lang="en-US" dirty="0"/>
          </a:p>
        </p:txBody>
      </p:sp>
      <p:sp>
        <p:nvSpPr>
          <p:cNvPr id="1048632" name="Content Placeholder 2"/>
          <p:cNvSpPr>
            <a:spLocks noGrp="1"/>
          </p:cNvSpPr>
          <p:nvPr>
            <p:ph sz="quarter" idx="1"/>
          </p:nvPr>
        </p:nvSpPr>
        <p:spPr>
          <a:xfrm>
            <a:off x="914400" y="1071546"/>
            <a:ext cx="7772400" cy="4948254"/>
          </a:xfrm>
        </p:spPr>
        <p:txBody>
          <a:bodyPr/>
          <a:lstStyle/>
          <a:p>
            <a:pPr>
              <a:buNone/>
            </a:pPr>
            <a:r>
              <a:rPr lang="en-GB" sz="2800" dirty="0" smtClean="0"/>
              <a:t>DISADVANTAGES:</a:t>
            </a:r>
          </a:p>
          <a:p>
            <a:pPr>
              <a:buNone/>
            </a:pPr>
            <a:r>
              <a:rPr lang="en-GB" sz="2800" dirty="0" smtClean="0"/>
              <a:t>■ Can easily become overly complex if the scale of activities is large or if an exhaustive list of factors and assumptions is assembled.</a:t>
            </a:r>
          </a:p>
          <a:p>
            <a:pPr>
              <a:buNone/>
            </a:pPr>
            <a:r>
              <a:rPr lang="en-GB" sz="2800" dirty="0" smtClean="0"/>
              <a:t>■ Stakeholders might disagree about which determining factors they judge important, which can be time-consuming to address.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1"/>
          <p:cNvSpPr>
            <a:spLocks noGrp="1"/>
          </p:cNvSpPr>
          <p:nvPr>
            <p:ph type="title"/>
          </p:nvPr>
        </p:nvSpPr>
        <p:spPr/>
        <p:txBody>
          <a:bodyPr/>
          <a:lstStyle/>
          <a:p>
            <a:r>
              <a:rPr lang="en-GB" dirty="0" smtClean="0"/>
              <a:t>Formal Surveys</a:t>
            </a:r>
            <a:endParaRPr lang="en-GB" dirty="0"/>
          </a:p>
        </p:txBody>
      </p:sp>
      <p:sp>
        <p:nvSpPr>
          <p:cNvPr id="1048634" name="Content Placeholder 2"/>
          <p:cNvSpPr>
            <a:spLocks noGrp="1"/>
          </p:cNvSpPr>
          <p:nvPr>
            <p:ph sz="quarter" idx="1"/>
          </p:nvPr>
        </p:nvSpPr>
        <p:spPr>
          <a:xfrm>
            <a:off x="251520" y="1340768"/>
            <a:ext cx="8640960" cy="4968552"/>
          </a:xfrm>
        </p:spPr>
        <p:txBody>
          <a:bodyPr>
            <a:normAutofit/>
          </a:bodyPr>
          <a:lstStyle/>
          <a:p>
            <a:pPr>
              <a:buNone/>
            </a:pPr>
            <a:r>
              <a:rPr lang="en-GB" sz="2800" dirty="0" smtClean="0"/>
              <a:t>What are they?</a:t>
            </a:r>
          </a:p>
          <a:p>
            <a:r>
              <a:rPr lang="en-GB" sz="2800" dirty="0" smtClean="0"/>
              <a:t>Formal surveys can be used to collect standardized information from a carefully selected sample of people or households. Surveys often collect comparable information for a relatively large number of people in particular target groups.</a:t>
            </a:r>
            <a:endParaRPr lang="en-GB"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1"/>
          <p:cNvSpPr>
            <a:spLocks noGrp="1"/>
          </p:cNvSpPr>
          <p:nvPr>
            <p:ph type="title"/>
          </p:nvPr>
        </p:nvSpPr>
        <p:spPr>
          <a:xfrm>
            <a:off x="457200" y="-459432"/>
            <a:ext cx="8229600" cy="459432"/>
          </a:xfrm>
        </p:spPr>
        <p:txBody>
          <a:bodyPr>
            <a:normAutofit fontScale="90000"/>
          </a:bodyPr>
          <a:lstStyle/>
          <a:p>
            <a:endParaRPr lang="en-GB" dirty="0"/>
          </a:p>
        </p:txBody>
      </p:sp>
      <p:sp>
        <p:nvSpPr>
          <p:cNvPr id="1048636" name="Content Placeholder 2"/>
          <p:cNvSpPr>
            <a:spLocks noGrp="1"/>
          </p:cNvSpPr>
          <p:nvPr>
            <p:ph sz="quarter" idx="1"/>
          </p:nvPr>
        </p:nvSpPr>
        <p:spPr>
          <a:xfrm>
            <a:off x="0" y="188640"/>
            <a:ext cx="9144000" cy="6669360"/>
          </a:xfrm>
        </p:spPr>
        <p:txBody>
          <a:bodyPr>
            <a:normAutofit/>
          </a:bodyPr>
          <a:lstStyle/>
          <a:p>
            <a:pPr>
              <a:buNone/>
            </a:pPr>
            <a:r>
              <a:rPr lang="en-GB" dirty="0" smtClean="0"/>
              <a:t>What can we use them for?</a:t>
            </a:r>
          </a:p>
          <a:p>
            <a:pPr>
              <a:buNone/>
            </a:pPr>
            <a:r>
              <a:rPr lang="en-GB" dirty="0" smtClean="0"/>
              <a:t>■ Providing baseline data against which the performance of the strategy, program, or project can be compared.</a:t>
            </a:r>
          </a:p>
          <a:p>
            <a:pPr>
              <a:buNone/>
            </a:pPr>
            <a:r>
              <a:rPr lang="en-GB" dirty="0" smtClean="0"/>
              <a:t>■ Comparing different groups at a given point in time.</a:t>
            </a:r>
          </a:p>
          <a:p>
            <a:pPr>
              <a:buNone/>
            </a:pPr>
            <a:r>
              <a:rPr lang="en-GB" dirty="0" smtClean="0"/>
              <a:t>■ Comparing changes over time in the same group.</a:t>
            </a:r>
          </a:p>
          <a:p>
            <a:pPr>
              <a:buNone/>
            </a:pPr>
            <a:r>
              <a:rPr lang="en-GB" dirty="0" smtClean="0"/>
              <a:t>■ Comparing actual conditions with the targets established in a program or project design.</a:t>
            </a:r>
          </a:p>
          <a:p>
            <a:pPr>
              <a:buNone/>
            </a:pPr>
            <a:r>
              <a:rPr lang="en-GB" dirty="0" smtClean="0"/>
              <a:t>■ Describing conditions in a particular community or group.</a:t>
            </a:r>
          </a:p>
          <a:p>
            <a:pPr>
              <a:buNone/>
            </a:pPr>
            <a:r>
              <a:rPr lang="en-GB" dirty="0" smtClean="0"/>
              <a:t>■ Providing a key input to a formal evaluation of the impact of a program or project.</a:t>
            </a:r>
          </a:p>
          <a:p>
            <a:pPr>
              <a:buNone/>
            </a:pPr>
            <a:r>
              <a:rPr lang="en-GB" dirty="0" smtClean="0"/>
              <a:t>■ Assessing levels of poverty as basis for preparation of </a:t>
            </a:r>
            <a:r>
              <a:rPr lang="en-GB" i="1" dirty="0" smtClean="0"/>
              <a:t>poverty reduction strategies.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Title 1"/>
          <p:cNvSpPr>
            <a:spLocks noGrp="1"/>
          </p:cNvSpPr>
          <p:nvPr>
            <p:ph type="title"/>
          </p:nvPr>
        </p:nvSpPr>
        <p:spPr>
          <a:xfrm>
            <a:off x="914400" y="274638"/>
            <a:ext cx="7772400" cy="511156"/>
          </a:xfrm>
        </p:spPr>
        <p:txBody>
          <a:bodyPr>
            <a:normAutofit fontScale="90000"/>
          </a:bodyPr>
          <a:lstStyle/>
          <a:p>
            <a:endParaRPr lang="en-US" dirty="0"/>
          </a:p>
        </p:txBody>
      </p:sp>
      <p:sp>
        <p:nvSpPr>
          <p:cNvPr id="1048638" name="Content Placeholder 2"/>
          <p:cNvSpPr>
            <a:spLocks noGrp="1"/>
          </p:cNvSpPr>
          <p:nvPr>
            <p:ph sz="quarter" idx="1"/>
          </p:nvPr>
        </p:nvSpPr>
        <p:spPr>
          <a:xfrm>
            <a:off x="500034" y="1071546"/>
            <a:ext cx="8186766" cy="5357850"/>
          </a:xfrm>
        </p:spPr>
        <p:txBody>
          <a:bodyPr>
            <a:normAutofit fontScale="88269" lnSpcReduction="10000"/>
          </a:bodyPr>
          <a:lstStyle/>
          <a:p>
            <a:pPr>
              <a:buNone/>
            </a:pPr>
            <a:r>
              <a:rPr lang="en-GB" sz="3000" dirty="0" smtClean="0"/>
              <a:t>ADVANTAGES:</a:t>
            </a:r>
          </a:p>
          <a:p>
            <a:pPr>
              <a:buNone/>
            </a:pPr>
            <a:r>
              <a:rPr lang="en-GB" sz="3000" dirty="0" smtClean="0"/>
              <a:t>■ Findings from the sample of people interviewed can be applied to the wider target group or the population as a whole.</a:t>
            </a:r>
          </a:p>
          <a:p>
            <a:pPr>
              <a:buNone/>
            </a:pPr>
            <a:r>
              <a:rPr lang="en-GB" sz="3000" dirty="0" smtClean="0"/>
              <a:t>■ Quantitative estimates can be made for the size and distribution of impacts.</a:t>
            </a:r>
          </a:p>
          <a:p>
            <a:pPr>
              <a:buNone/>
            </a:pPr>
            <a:r>
              <a:rPr lang="en-GB" sz="3000" dirty="0" smtClean="0"/>
              <a:t>DISADVANTAGES:</a:t>
            </a:r>
          </a:p>
          <a:p>
            <a:pPr>
              <a:buNone/>
            </a:pPr>
            <a:r>
              <a:rPr lang="en-GB" sz="3000" dirty="0" smtClean="0"/>
              <a:t>■ With the exception of CWIQ, results are often not available for a long period of time.</a:t>
            </a:r>
          </a:p>
          <a:p>
            <a:pPr>
              <a:buNone/>
            </a:pPr>
            <a:r>
              <a:rPr lang="en-GB" sz="3000" dirty="0" smtClean="0"/>
              <a:t>■ The processing and analysis of data can be a major bottleneck for the larger surveys even where computers are available.</a:t>
            </a:r>
          </a:p>
          <a:p>
            <a:pPr>
              <a:buNone/>
            </a:pPr>
            <a:r>
              <a:rPr lang="en-GB" sz="3000" dirty="0" smtClean="0"/>
              <a:t>■ LSMS and household surveys are expensive and time-consuming.</a:t>
            </a:r>
          </a:p>
          <a:p>
            <a:pPr>
              <a:buNone/>
            </a:pPr>
            <a:r>
              <a:rPr lang="en-GB" sz="3000" dirty="0" smtClean="0"/>
              <a:t>■ Many kinds of information are difficult to obtain through formal interviews.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a:xfrm>
            <a:off x="457200" y="0"/>
            <a:ext cx="8229600" cy="1052736"/>
          </a:xfrm>
        </p:spPr>
        <p:txBody>
          <a:bodyPr/>
          <a:lstStyle/>
          <a:p>
            <a:r>
              <a:rPr lang="en-GB" dirty="0" smtClean="0"/>
              <a:t>Some Types of Survey</a:t>
            </a:r>
            <a:endParaRPr lang="en-GB" dirty="0"/>
          </a:p>
        </p:txBody>
      </p:sp>
      <p:sp>
        <p:nvSpPr>
          <p:cNvPr id="1048640" name="Content Placeholder 2"/>
          <p:cNvSpPr>
            <a:spLocks noGrp="1"/>
          </p:cNvSpPr>
          <p:nvPr>
            <p:ph sz="quarter" idx="1"/>
          </p:nvPr>
        </p:nvSpPr>
        <p:spPr>
          <a:xfrm>
            <a:off x="0" y="908720"/>
            <a:ext cx="9144000" cy="5949280"/>
          </a:xfrm>
        </p:spPr>
        <p:txBody>
          <a:bodyPr>
            <a:normAutofit fontScale="65385" lnSpcReduction="20000"/>
          </a:bodyPr>
          <a:lstStyle/>
          <a:p>
            <a:pPr>
              <a:buNone/>
            </a:pPr>
            <a:r>
              <a:rPr lang="en-US" b="1" dirty="0" smtClean="0"/>
              <a:t>Multi-Topic Household Survey (also known as Living Standards Measurement Survey-LSMS)</a:t>
            </a:r>
            <a:endParaRPr lang="en-GB" dirty="0" smtClean="0"/>
          </a:p>
          <a:p>
            <a:pPr>
              <a:buNone/>
            </a:pPr>
            <a:r>
              <a:rPr lang="en-US" dirty="0" smtClean="0"/>
              <a:t>        This is a multi subject</a:t>
            </a:r>
            <a:r>
              <a:rPr lang="en-US" b="1" dirty="0" smtClean="0"/>
              <a:t> </a:t>
            </a:r>
            <a:r>
              <a:rPr lang="en-US" dirty="0" smtClean="0"/>
              <a:t>integrated survey that provides a</a:t>
            </a:r>
            <a:r>
              <a:rPr lang="en-US" b="1" dirty="0" smtClean="0"/>
              <a:t> </a:t>
            </a:r>
            <a:r>
              <a:rPr lang="en-US" dirty="0" smtClean="0"/>
              <a:t>means to gather data on a number of</a:t>
            </a:r>
            <a:r>
              <a:rPr lang="en-US" b="1" dirty="0" smtClean="0"/>
              <a:t> </a:t>
            </a:r>
            <a:r>
              <a:rPr lang="en-US" dirty="0" smtClean="0"/>
              <a:t>aspects of living standards to inform policy. These surveys cover: spending, household</a:t>
            </a:r>
            <a:r>
              <a:rPr lang="en-US" b="1" dirty="0" smtClean="0"/>
              <a:t> </a:t>
            </a:r>
            <a:r>
              <a:rPr lang="en-US" dirty="0" smtClean="0"/>
              <a:t>composition, education, health, employment,</a:t>
            </a:r>
            <a:r>
              <a:rPr lang="en-US" b="1" dirty="0" smtClean="0"/>
              <a:t> </a:t>
            </a:r>
            <a:r>
              <a:rPr lang="en-US" dirty="0" smtClean="0"/>
              <a:t>fertility, nutrition, savings, agricultural</a:t>
            </a:r>
            <a:r>
              <a:rPr lang="en-US" b="1" dirty="0" smtClean="0"/>
              <a:t> </a:t>
            </a:r>
            <a:r>
              <a:rPr lang="en-US" dirty="0" smtClean="0"/>
              <a:t>activities, other sources of income.</a:t>
            </a:r>
            <a:endParaRPr lang="en-GB" dirty="0" smtClean="0"/>
          </a:p>
          <a:p>
            <a:pPr>
              <a:buNone/>
            </a:pPr>
            <a:r>
              <a:rPr lang="en-US" b="1" dirty="0" smtClean="0"/>
              <a:t> </a:t>
            </a:r>
            <a:endParaRPr lang="en-GB" dirty="0" smtClean="0"/>
          </a:p>
          <a:p>
            <a:pPr>
              <a:buNone/>
            </a:pPr>
            <a:r>
              <a:rPr lang="en-US" b="1" dirty="0" smtClean="0"/>
              <a:t>Single-topic household surveys </a:t>
            </a:r>
            <a:r>
              <a:rPr lang="en-US" dirty="0" smtClean="0"/>
              <a:t>cover a narrower range of issues in more depth. </a:t>
            </a:r>
            <a:r>
              <a:rPr lang="en-US" b="1" dirty="0" smtClean="0"/>
              <a:t>Core Welfare Indicators Questionnaire</a:t>
            </a:r>
            <a:r>
              <a:rPr lang="en-US" dirty="0" smtClean="0"/>
              <a:t> </a:t>
            </a:r>
            <a:r>
              <a:rPr lang="en-US" b="1" dirty="0" smtClean="0"/>
              <a:t>(CWIQ)</a:t>
            </a:r>
            <a:endParaRPr lang="en-GB" dirty="0" smtClean="0"/>
          </a:p>
          <a:p>
            <a:pPr>
              <a:buNone/>
            </a:pPr>
            <a:r>
              <a:rPr lang="en-US" b="1" dirty="0" smtClean="0"/>
              <a:t>         This </a:t>
            </a:r>
            <a:r>
              <a:rPr lang="en-US" dirty="0" smtClean="0"/>
              <a:t>is a household survey that measures changes in social indicators for different population groups specifically indicators of access, utilization, and satisfaction with social and economic services. It is a quick and effective tool for improving activity design, targeting services to the poor and, when repeated annually, for monitoring activity performance. Preliminary results can be obtained within 30 days of the CWIQ survey.</a:t>
            </a:r>
            <a:endParaRPr lang="en-GB" dirty="0" smtClean="0"/>
          </a:p>
          <a:p>
            <a:pPr>
              <a:buNone/>
            </a:pPr>
            <a:endParaRPr lang="en-GB" dirty="0" smtClean="0"/>
          </a:p>
          <a:p>
            <a:pPr>
              <a:buNone/>
            </a:pPr>
            <a:r>
              <a:rPr lang="en-US" b="1" dirty="0" smtClean="0"/>
              <a:t>Client Satisfaction (</a:t>
            </a:r>
            <a:r>
              <a:rPr lang="en-US" dirty="0" smtClean="0"/>
              <a:t>or </a:t>
            </a:r>
            <a:r>
              <a:rPr lang="en-US" b="1" dirty="0" smtClean="0"/>
              <a:t>Service Delivery)</a:t>
            </a:r>
            <a:endParaRPr lang="en-GB" dirty="0" smtClean="0"/>
          </a:p>
          <a:p>
            <a:pPr>
              <a:buNone/>
            </a:pPr>
            <a:r>
              <a:rPr lang="en-US" b="1" dirty="0" smtClean="0"/>
              <a:t>         Survey </a:t>
            </a:r>
            <a:r>
              <a:rPr lang="en-US" dirty="0" smtClean="0"/>
              <a:t>is used to assess the performance of government services based on client experience. The surveys shed light on the constraints clients face in accessing public services, their views about the quality and adequacy of services, and the responsiveness of government officials. These surveys are usually conducted by a government ministry or agency.</a:t>
            </a:r>
            <a:endParaRPr lang="en-GB" dirty="0" smtClean="0"/>
          </a:p>
          <a:p>
            <a:pPr>
              <a:buNone/>
            </a:pPr>
            <a:endParaRPr lang="en-GB" dirty="0" smtClean="0"/>
          </a:p>
          <a:p>
            <a:pPr>
              <a:buNone/>
            </a:pPr>
            <a:r>
              <a:rPr lang="en-US" b="1" dirty="0" smtClean="0"/>
              <a:t>Citizen Report Cards </a:t>
            </a:r>
            <a:endParaRPr lang="en-GB" dirty="0" smtClean="0"/>
          </a:p>
          <a:p>
            <a:pPr>
              <a:buNone/>
            </a:pPr>
            <a:r>
              <a:rPr lang="en-US" dirty="0" smtClean="0"/>
              <a:t>        These are conducted by NGOs and think-tanks in several countries. Similar to service delivery surveys, they have also investigated the extent of corruption encountered by ordinary citizens. A notable feature has been the widespread publication of the findings.</a:t>
            </a:r>
            <a:endParaRPr lang="en-GB" dirty="0" smtClean="0"/>
          </a:p>
          <a:p>
            <a:pPr>
              <a:buNone/>
            </a:pP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Title 1"/>
          <p:cNvSpPr>
            <a:spLocks noGrp="1"/>
          </p:cNvSpPr>
          <p:nvPr>
            <p:ph type="title"/>
          </p:nvPr>
        </p:nvSpPr>
        <p:spPr/>
        <p:txBody>
          <a:bodyPr/>
          <a:lstStyle/>
          <a:p>
            <a:r>
              <a:rPr lang="en-GB" dirty="0" smtClean="0"/>
              <a:t>Rapid Appraisal Methods</a:t>
            </a:r>
            <a:endParaRPr lang="en-GB" dirty="0"/>
          </a:p>
        </p:txBody>
      </p:sp>
      <p:sp>
        <p:nvSpPr>
          <p:cNvPr id="1048642" name="Content Placeholder 2"/>
          <p:cNvSpPr>
            <a:spLocks noGrp="1"/>
          </p:cNvSpPr>
          <p:nvPr>
            <p:ph sz="quarter" idx="1"/>
          </p:nvPr>
        </p:nvSpPr>
        <p:spPr>
          <a:xfrm>
            <a:off x="251520" y="1340768"/>
            <a:ext cx="8640960" cy="5184576"/>
          </a:xfrm>
        </p:spPr>
        <p:txBody>
          <a:bodyPr>
            <a:normAutofit/>
          </a:bodyPr>
          <a:lstStyle/>
          <a:p>
            <a:pPr>
              <a:buNone/>
            </a:pPr>
            <a:r>
              <a:rPr lang="en-GB" sz="2800" dirty="0" smtClean="0"/>
              <a:t>What are they?</a:t>
            </a:r>
          </a:p>
          <a:p>
            <a:r>
              <a:rPr lang="en-GB" sz="2800" dirty="0" smtClean="0"/>
              <a:t>Rapid appraisal methods are quick, low-cost ways to gather the views and feedback of beneficiaries and other stakeholders, in order to respond to decision-makers’ needs for information.</a:t>
            </a:r>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Title 1"/>
          <p:cNvSpPr>
            <a:spLocks noGrp="1"/>
          </p:cNvSpPr>
          <p:nvPr>
            <p:ph type="title"/>
          </p:nvPr>
        </p:nvSpPr>
        <p:spPr>
          <a:xfrm>
            <a:off x="500034" y="428604"/>
            <a:ext cx="8229600" cy="928694"/>
          </a:xfrm>
        </p:spPr>
        <p:txBody>
          <a:bodyPr>
            <a:normAutofit/>
          </a:bodyPr>
          <a:lstStyle/>
          <a:p>
            <a:r>
              <a:rPr lang="en-GB" dirty="0" smtClean="0"/>
              <a:t>What can we use them for?</a:t>
            </a:r>
          </a:p>
        </p:txBody>
      </p:sp>
      <p:sp>
        <p:nvSpPr>
          <p:cNvPr id="1048644" name="Content Placeholder 2"/>
          <p:cNvSpPr>
            <a:spLocks noGrp="1"/>
          </p:cNvSpPr>
          <p:nvPr>
            <p:ph sz="quarter" idx="1"/>
          </p:nvPr>
        </p:nvSpPr>
        <p:spPr>
          <a:xfrm>
            <a:off x="179512" y="1500174"/>
            <a:ext cx="8784976" cy="5169186"/>
          </a:xfrm>
        </p:spPr>
        <p:txBody>
          <a:bodyPr>
            <a:normAutofit/>
          </a:bodyPr>
          <a:lstStyle/>
          <a:p>
            <a:pPr>
              <a:buNone/>
            </a:pPr>
            <a:r>
              <a:rPr lang="en-GB" sz="3000" dirty="0" smtClean="0"/>
              <a:t>■ Providing rapid information for management decision-making, especially at the project or program level.</a:t>
            </a:r>
          </a:p>
          <a:p>
            <a:pPr>
              <a:buNone/>
            </a:pPr>
            <a:r>
              <a:rPr lang="en-GB" sz="3000" dirty="0" smtClean="0"/>
              <a:t>■ Providing qualitative understanding of complex socioeconomic changes, highly interactive social situations, or people’s values, motivations, and reactions.</a:t>
            </a:r>
          </a:p>
          <a:p>
            <a:pPr>
              <a:buNone/>
            </a:pPr>
            <a:r>
              <a:rPr lang="en-GB" sz="3000" dirty="0" smtClean="0"/>
              <a:t>■ Providing context and interpretation for quantitative data collected by more formal methods.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p:txBody>
          <a:bodyPr/>
          <a:lstStyle/>
          <a:p>
            <a:endParaRPr lang="en-US"/>
          </a:p>
        </p:txBody>
      </p:sp>
      <p:sp>
        <p:nvSpPr>
          <p:cNvPr id="1048646" name="Content Placeholder 2"/>
          <p:cNvSpPr>
            <a:spLocks noGrp="1"/>
          </p:cNvSpPr>
          <p:nvPr>
            <p:ph sz="quarter" idx="1"/>
          </p:nvPr>
        </p:nvSpPr>
        <p:spPr>
          <a:xfrm>
            <a:off x="285720" y="1447800"/>
            <a:ext cx="8401080" cy="4572000"/>
          </a:xfrm>
        </p:spPr>
        <p:txBody>
          <a:bodyPr/>
          <a:lstStyle/>
          <a:p>
            <a:pPr>
              <a:buNone/>
            </a:pPr>
            <a:r>
              <a:rPr lang="en-GB" dirty="0" smtClean="0"/>
              <a:t>ADVANTAGES:</a:t>
            </a:r>
          </a:p>
          <a:p>
            <a:pPr>
              <a:buNone/>
            </a:pPr>
            <a:r>
              <a:rPr lang="en-GB" sz="2800" dirty="0" smtClean="0"/>
              <a:t>■ Low cost.</a:t>
            </a:r>
          </a:p>
          <a:p>
            <a:pPr>
              <a:buNone/>
            </a:pPr>
            <a:r>
              <a:rPr lang="en-GB" sz="2800" dirty="0" smtClean="0"/>
              <a:t>■ Can be conducted quickly.</a:t>
            </a:r>
          </a:p>
          <a:p>
            <a:pPr>
              <a:buNone/>
            </a:pPr>
            <a:r>
              <a:rPr lang="en-GB" sz="2800" dirty="0" smtClean="0"/>
              <a:t>■ Provides flexibility to explore new ideas.</a:t>
            </a:r>
          </a:p>
          <a:p>
            <a:pPr>
              <a:buNone/>
            </a:pPr>
            <a:r>
              <a:rPr lang="en-GB" dirty="0" smtClean="0"/>
              <a:t>DISADVANTAGES:</a:t>
            </a:r>
          </a:p>
          <a:p>
            <a:pPr>
              <a:buNone/>
            </a:pPr>
            <a:r>
              <a:rPr lang="en-GB" dirty="0" smtClean="0"/>
              <a:t>■ </a:t>
            </a:r>
            <a:r>
              <a:rPr lang="en-GB" sz="2800" dirty="0" smtClean="0"/>
              <a:t>Findings usually relate to specific communities or localities thus difficult to generalize from findings.</a:t>
            </a:r>
          </a:p>
          <a:p>
            <a:pPr>
              <a:buNone/>
            </a:pPr>
            <a:r>
              <a:rPr lang="en-GB" sz="2800" dirty="0" smtClean="0"/>
              <a:t>■ Less valid, reliable, and credible than formal surveys.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Title 1"/>
          <p:cNvSpPr>
            <a:spLocks noGrp="1"/>
          </p:cNvSpPr>
          <p:nvPr>
            <p:ph type="title"/>
          </p:nvPr>
        </p:nvSpPr>
        <p:spPr>
          <a:xfrm>
            <a:off x="457200" y="0"/>
            <a:ext cx="8229600" cy="980728"/>
          </a:xfrm>
        </p:spPr>
        <p:txBody>
          <a:bodyPr/>
          <a:lstStyle/>
          <a:p>
            <a:r>
              <a:rPr lang="en-GB" dirty="0" smtClean="0"/>
              <a:t>Rapid Appraisal Methods</a:t>
            </a:r>
            <a:endParaRPr lang="en-GB" dirty="0"/>
          </a:p>
        </p:txBody>
      </p:sp>
      <p:sp>
        <p:nvSpPr>
          <p:cNvPr id="1048648" name="Content Placeholder 2"/>
          <p:cNvSpPr>
            <a:spLocks noGrp="1"/>
          </p:cNvSpPr>
          <p:nvPr>
            <p:ph sz="quarter" idx="1"/>
          </p:nvPr>
        </p:nvSpPr>
        <p:spPr>
          <a:xfrm>
            <a:off x="179512" y="1285860"/>
            <a:ext cx="8712968" cy="5383500"/>
          </a:xfrm>
        </p:spPr>
        <p:txBody>
          <a:bodyPr>
            <a:normAutofit fontScale="80577" lnSpcReduction="20000"/>
          </a:bodyPr>
          <a:lstStyle/>
          <a:p>
            <a:pPr>
              <a:buFont typeface="Wingdings" pitchFamily="2" charset="2"/>
              <a:buChar char="q"/>
            </a:pPr>
            <a:r>
              <a:rPr lang="en-US" sz="3300" b="1" dirty="0" smtClean="0"/>
              <a:t>Key informant interview:</a:t>
            </a:r>
            <a:r>
              <a:rPr lang="en-US" sz="3300" dirty="0" smtClean="0"/>
              <a:t>   These are a series of open-ended questions posed to individuals selected for their knowledge and experience in a topic of interest. Interviews are qualitative, in-depth, and semi-structured. They rely on interview guides that list topics or questions.</a:t>
            </a:r>
            <a:endParaRPr lang="en-GB" sz="3300" dirty="0" smtClean="0"/>
          </a:p>
          <a:p>
            <a:pPr>
              <a:buFont typeface="Wingdings" pitchFamily="2" charset="2"/>
              <a:buChar char="q"/>
            </a:pPr>
            <a:r>
              <a:rPr lang="en-US" sz="3300" dirty="0" smtClean="0"/>
              <a:t> </a:t>
            </a:r>
            <a:r>
              <a:rPr lang="en-US" sz="3300" b="1" dirty="0" smtClean="0"/>
              <a:t>Focus group discussion: </a:t>
            </a:r>
            <a:r>
              <a:rPr lang="en-US" sz="3300" dirty="0" smtClean="0"/>
              <a:t>These are facilitated discussion among 8–12 carefully selected participants with similar backgrounds.</a:t>
            </a:r>
            <a:r>
              <a:rPr lang="en-GB" sz="3300" dirty="0" smtClean="0"/>
              <a:t> </a:t>
            </a:r>
            <a:r>
              <a:rPr lang="en-US" sz="3300" dirty="0" smtClean="0"/>
              <a:t>Participants might be beneficiaries or program staff, for example. The facilitator uses a discussion guide.</a:t>
            </a:r>
            <a:r>
              <a:rPr lang="en-GB" sz="3300" dirty="0" smtClean="0"/>
              <a:t> </a:t>
            </a:r>
            <a:r>
              <a:rPr lang="en-US" sz="3300" dirty="0" smtClean="0"/>
              <a:t>Note-takers record comments and observations.</a:t>
            </a:r>
            <a:endParaRPr lang="en-GB" sz="3300" dirty="0" smtClean="0"/>
          </a:p>
          <a:p>
            <a:pPr>
              <a:buFont typeface="Wingdings" pitchFamily="2" charset="2"/>
              <a:buChar char="q"/>
            </a:pPr>
            <a:r>
              <a:rPr lang="en-US" sz="3300" dirty="0" smtClean="0"/>
              <a:t> </a:t>
            </a:r>
            <a:r>
              <a:rPr lang="en-US" sz="3300" b="1" dirty="0" smtClean="0"/>
              <a:t>Community group interview: </a:t>
            </a:r>
            <a:r>
              <a:rPr lang="en-US" sz="3300" dirty="0" smtClean="0"/>
              <a:t>These are</a:t>
            </a:r>
            <a:r>
              <a:rPr lang="en-US" sz="3300" i="1" dirty="0" smtClean="0"/>
              <a:t> </a:t>
            </a:r>
            <a:r>
              <a:rPr lang="en-US" sz="3300" dirty="0" smtClean="0"/>
              <a:t>a series of questions and facilitated discussion in a meeting open to all community members. The interviewer follows a carefully prepared questionnaire.</a:t>
            </a:r>
            <a:endParaRPr lang="en-GB" sz="3300" dirty="0" smtClean="0"/>
          </a:p>
          <a:p>
            <a:pPr>
              <a:buNone/>
            </a:pPr>
            <a:r>
              <a:rPr lang="en-US" sz="3300" dirty="0" smtClean="0"/>
              <a:t> </a:t>
            </a:r>
            <a:endParaRPr lang="en-GB" sz="3300" dirty="0" smtClean="0"/>
          </a:p>
          <a:p>
            <a:pPr>
              <a:buNone/>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
          <p:cNvSpPr>
            <a:spLocks noGrp="1"/>
          </p:cNvSpPr>
          <p:nvPr>
            <p:ph type="title"/>
          </p:nvPr>
        </p:nvSpPr>
        <p:spPr>
          <a:xfrm>
            <a:off x="914400" y="274638"/>
            <a:ext cx="7772400" cy="725470"/>
          </a:xfrm>
        </p:spPr>
        <p:txBody>
          <a:bodyPr>
            <a:normAutofit fontScale="90000"/>
          </a:bodyPr>
          <a:lstStyle/>
          <a:p>
            <a:r>
              <a:rPr lang="en-GB" dirty="0"/>
              <a:t>Performance Indicators</a:t>
            </a:r>
          </a:p>
        </p:txBody>
      </p:sp>
      <p:sp>
        <p:nvSpPr>
          <p:cNvPr id="1048614" name="Content Placeholder 2"/>
          <p:cNvSpPr>
            <a:spLocks noGrp="1"/>
          </p:cNvSpPr>
          <p:nvPr>
            <p:ph sz="quarter" idx="1"/>
          </p:nvPr>
        </p:nvSpPr>
        <p:spPr>
          <a:xfrm>
            <a:off x="457200" y="1071546"/>
            <a:ext cx="8229600" cy="5500726"/>
          </a:xfrm>
        </p:spPr>
        <p:txBody>
          <a:bodyPr>
            <a:normAutofit/>
          </a:bodyPr>
          <a:lstStyle/>
          <a:p>
            <a:pPr>
              <a:buNone/>
            </a:pPr>
            <a:r>
              <a:rPr lang="en-GB" sz="3200" dirty="0"/>
              <a:t>What are they?</a:t>
            </a:r>
          </a:p>
          <a:p>
            <a:r>
              <a:rPr lang="en-GB" sz="2800" dirty="0"/>
              <a:t>Performance indicators are measures of inputs, processes, outputs, outcomes, </a:t>
            </a:r>
            <a:r>
              <a:rPr lang="en-GB" sz="2800" dirty="0" smtClean="0"/>
              <a:t>and impacts </a:t>
            </a:r>
            <a:r>
              <a:rPr lang="en-GB" sz="2800" dirty="0"/>
              <a:t>for development projects, programs, or strategies. </a:t>
            </a:r>
            <a:endParaRPr lang="en-GB" sz="2800" dirty="0" smtClean="0"/>
          </a:p>
          <a:p>
            <a:r>
              <a:rPr lang="en-GB" sz="2800" dirty="0" smtClean="0"/>
              <a:t>When </a:t>
            </a:r>
            <a:r>
              <a:rPr lang="en-GB" sz="2800" dirty="0"/>
              <a:t>supported with </a:t>
            </a:r>
            <a:r>
              <a:rPr lang="en-GB" sz="2800" dirty="0" smtClean="0"/>
              <a:t>sound data </a:t>
            </a:r>
            <a:r>
              <a:rPr lang="en-GB" sz="2800" dirty="0"/>
              <a:t>collection—perhaps involving formal surveys—analysis and reporting, </a:t>
            </a:r>
            <a:r>
              <a:rPr lang="en-GB" sz="2800" dirty="0" smtClean="0"/>
              <a:t>indicators enable </a:t>
            </a:r>
            <a:r>
              <a:rPr lang="en-GB" sz="2800" dirty="0"/>
              <a:t>managers to track progress, demonstrate results, and take corrective action </a:t>
            </a:r>
            <a:r>
              <a:rPr lang="en-GB" sz="2800" dirty="0" smtClean="0"/>
              <a:t>to improve </a:t>
            </a:r>
            <a:r>
              <a:rPr lang="en-GB" sz="2800" dirty="0"/>
              <a:t>service delivery. </a:t>
            </a:r>
            <a:endParaRPr lang="en-GB" sz="2800" dirty="0" smtClean="0"/>
          </a:p>
          <a:p>
            <a:r>
              <a:rPr lang="en-GB" sz="2800" dirty="0" smtClean="0"/>
              <a:t>Participation of key stakeholders in defining indicators is important because they are then more likely to understand and use indicators for management decision-making.</a:t>
            </a: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
          <p:cNvSpPr>
            <a:spLocks noGrp="1"/>
          </p:cNvSpPr>
          <p:nvPr>
            <p:ph type="title"/>
          </p:nvPr>
        </p:nvSpPr>
        <p:spPr/>
        <p:txBody>
          <a:bodyPr/>
          <a:lstStyle/>
          <a:p>
            <a:r>
              <a:rPr lang="en-US" dirty="0" err="1" smtClean="0"/>
              <a:t>Cont’s</a:t>
            </a:r>
            <a:endParaRPr lang="en-US" dirty="0"/>
          </a:p>
        </p:txBody>
      </p:sp>
      <p:sp>
        <p:nvSpPr>
          <p:cNvPr id="1048650" name="Content Placeholder 2"/>
          <p:cNvSpPr>
            <a:spLocks noGrp="1"/>
          </p:cNvSpPr>
          <p:nvPr>
            <p:ph sz="quarter" idx="1"/>
          </p:nvPr>
        </p:nvSpPr>
        <p:spPr>
          <a:xfrm>
            <a:off x="500034" y="1447800"/>
            <a:ext cx="8186766" cy="4572000"/>
          </a:xfrm>
        </p:spPr>
        <p:txBody>
          <a:bodyPr>
            <a:normAutofit fontScale="92500" lnSpcReduction="10000"/>
          </a:bodyPr>
          <a:lstStyle/>
          <a:p>
            <a:pPr>
              <a:buNone/>
            </a:pPr>
            <a:r>
              <a:rPr lang="en-US" sz="3000" b="1" dirty="0" smtClean="0"/>
              <a:t>Direct observation</a:t>
            </a:r>
            <a:endParaRPr lang="en-GB" sz="3000" dirty="0" smtClean="0"/>
          </a:p>
          <a:p>
            <a:pPr>
              <a:buNone/>
            </a:pPr>
            <a:r>
              <a:rPr lang="en-US" sz="3000" dirty="0" smtClean="0"/>
              <a:t>	Involves use of a detailed observation form to record what is seen and heard at a program site. The information may be about ongoing activities, processes, discussions, social interactions, and observable results.</a:t>
            </a:r>
            <a:endParaRPr lang="en-GB" sz="3000" dirty="0" smtClean="0"/>
          </a:p>
          <a:p>
            <a:pPr>
              <a:buNone/>
            </a:pPr>
            <a:r>
              <a:rPr lang="en-US" sz="3000" b="1" dirty="0" smtClean="0"/>
              <a:t>Mini-survey</a:t>
            </a:r>
            <a:endParaRPr lang="en-GB" sz="3000" dirty="0" smtClean="0"/>
          </a:p>
          <a:p>
            <a:pPr>
              <a:buNone/>
            </a:pPr>
            <a:r>
              <a:rPr lang="en-US" sz="3000" dirty="0" smtClean="0"/>
              <a:t>	A structured questionnaire with a limited number of close ended questions that is administered to 50–75 people. Selection of respondents may be random or ‘purposive’ (interviewing stakeholders at locations such as a clinic for a health care survey).</a:t>
            </a:r>
            <a:endParaRPr lang="en-GB" sz="3000"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
          <p:cNvSpPr>
            <a:spLocks noGrp="1"/>
          </p:cNvSpPr>
          <p:nvPr>
            <p:ph type="title"/>
          </p:nvPr>
        </p:nvSpPr>
        <p:spPr/>
        <p:txBody>
          <a:bodyPr/>
          <a:lstStyle/>
          <a:p>
            <a:r>
              <a:rPr lang="en-GB" dirty="0" smtClean="0"/>
              <a:t>Participatory Methods</a:t>
            </a:r>
            <a:endParaRPr lang="en-GB" dirty="0"/>
          </a:p>
        </p:txBody>
      </p:sp>
      <p:sp>
        <p:nvSpPr>
          <p:cNvPr id="1048652" name="Content Placeholder 2"/>
          <p:cNvSpPr>
            <a:spLocks noGrp="1"/>
          </p:cNvSpPr>
          <p:nvPr>
            <p:ph sz="quarter" idx="1"/>
          </p:nvPr>
        </p:nvSpPr>
        <p:spPr>
          <a:xfrm>
            <a:off x="251520" y="1643050"/>
            <a:ext cx="8568952" cy="4810286"/>
          </a:xfrm>
        </p:spPr>
        <p:txBody>
          <a:bodyPr>
            <a:normAutofit/>
          </a:bodyPr>
          <a:lstStyle/>
          <a:p>
            <a:pPr>
              <a:buNone/>
            </a:pPr>
            <a:r>
              <a:rPr lang="en-GB" sz="3200" dirty="0" smtClean="0"/>
              <a:t>What are they?</a:t>
            </a:r>
          </a:p>
          <a:p>
            <a:r>
              <a:rPr lang="en-GB" sz="3200" dirty="0" smtClean="0"/>
              <a:t>Participatory methods provide active involvement in decision-making for those with a stake in a project, program, or strategy and generate a sense of ownership in the M&amp;E results and recommendations.</a:t>
            </a:r>
            <a:endParaRPr lang="en-GB"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Title 1"/>
          <p:cNvSpPr>
            <a:spLocks noGrp="1"/>
          </p:cNvSpPr>
          <p:nvPr>
            <p:ph type="title"/>
          </p:nvPr>
        </p:nvSpPr>
        <p:spPr>
          <a:xfrm>
            <a:off x="457200" y="428604"/>
            <a:ext cx="8229600" cy="785818"/>
          </a:xfrm>
        </p:spPr>
        <p:txBody>
          <a:bodyPr>
            <a:normAutofit/>
          </a:bodyPr>
          <a:lstStyle/>
          <a:p>
            <a:r>
              <a:rPr lang="en-GB" b="1" dirty="0" smtClean="0"/>
              <a:t>What can we use them for?</a:t>
            </a:r>
            <a:endParaRPr lang="en-GB" dirty="0"/>
          </a:p>
        </p:txBody>
      </p:sp>
      <p:sp>
        <p:nvSpPr>
          <p:cNvPr id="1048654" name="Content Placeholder 2"/>
          <p:cNvSpPr>
            <a:spLocks noGrp="1"/>
          </p:cNvSpPr>
          <p:nvPr>
            <p:ph sz="quarter" idx="1"/>
          </p:nvPr>
        </p:nvSpPr>
        <p:spPr>
          <a:xfrm>
            <a:off x="179512" y="1357298"/>
            <a:ext cx="8712968" cy="5312062"/>
          </a:xfrm>
        </p:spPr>
        <p:txBody>
          <a:bodyPr>
            <a:normAutofit/>
          </a:bodyPr>
          <a:lstStyle/>
          <a:p>
            <a:pPr>
              <a:buNone/>
            </a:pPr>
            <a:r>
              <a:rPr lang="en-GB" sz="3000" dirty="0" smtClean="0"/>
              <a:t>■ Learning about local conditions and local people’s perspectives and priorities to</a:t>
            </a:r>
          </a:p>
          <a:p>
            <a:pPr>
              <a:buNone/>
            </a:pPr>
            <a:r>
              <a:rPr lang="en-GB" sz="3000" dirty="0" smtClean="0"/>
              <a:t>design more responsive and sustainable interventions.</a:t>
            </a:r>
          </a:p>
          <a:p>
            <a:pPr>
              <a:buNone/>
            </a:pPr>
            <a:r>
              <a:rPr lang="en-GB" sz="3000" dirty="0" smtClean="0"/>
              <a:t>■ Identifying problems and trouble-shooting problems during implementation.</a:t>
            </a:r>
          </a:p>
          <a:p>
            <a:pPr>
              <a:buNone/>
            </a:pPr>
            <a:r>
              <a:rPr lang="en-GB" sz="3000" dirty="0" smtClean="0"/>
              <a:t>■ Evaluating a project, program, or policy.</a:t>
            </a:r>
          </a:p>
          <a:p>
            <a:pPr>
              <a:buNone/>
            </a:pPr>
            <a:r>
              <a:rPr lang="en-GB" sz="3000" dirty="0" smtClean="0"/>
              <a:t>■ Providing knowledge and skills to empower poor people.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Title 1"/>
          <p:cNvSpPr>
            <a:spLocks noGrp="1"/>
          </p:cNvSpPr>
          <p:nvPr>
            <p:ph type="title"/>
          </p:nvPr>
        </p:nvSpPr>
        <p:spPr/>
        <p:txBody>
          <a:bodyPr/>
          <a:lstStyle/>
          <a:p>
            <a:r>
              <a:rPr lang="en-US" dirty="0" smtClean="0"/>
              <a:t>Advantages</a:t>
            </a:r>
            <a:endParaRPr lang="en-US" dirty="0"/>
          </a:p>
        </p:txBody>
      </p:sp>
      <p:sp>
        <p:nvSpPr>
          <p:cNvPr id="1048656" name="Content Placeholder 2"/>
          <p:cNvSpPr>
            <a:spLocks noGrp="1"/>
          </p:cNvSpPr>
          <p:nvPr>
            <p:ph sz="quarter" idx="1"/>
          </p:nvPr>
        </p:nvSpPr>
        <p:spPr>
          <a:xfrm>
            <a:off x="428596" y="1447800"/>
            <a:ext cx="8258204" cy="4572000"/>
          </a:xfrm>
        </p:spPr>
        <p:txBody>
          <a:bodyPr>
            <a:normAutofit fontScale="85000" lnSpcReduction="20000"/>
          </a:bodyPr>
          <a:lstStyle/>
          <a:p>
            <a:pPr>
              <a:buNone/>
            </a:pPr>
            <a:r>
              <a:rPr lang="en-GB" dirty="0" smtClean="0"/>
              <a:t>■ </a:t>
            </a:r>
            <a:r>
              <a:rPr lang="en-GB" sz="3000" dirty="0" smtClean="0"/>
              <a:t>Examines relevant issues by involving key players in the design process.</a:t>
            </a:r>
          </a:p>
          <a:p>
            <a:pPr>
              <a:buNone/>
            </a:pPr>
            <a:r>
              <a:rPr lang="en-GB" sz="3000" dirty="0" smtClean="0"/>
              <a:t>■ Establishes partnerships and local ownership of projects.</a:t>
            </a:r>
          </a:p>
          <a:p>
            <a:pPr>
              <a:buNone/>
            </a:pPr>
            <a:r>
              <a:rPr lang="en-GB" sz="3000" dirty="0" smtClean="0"/>
              <a:t>■ Enhances local learning, management capacity, and skills.</a:t>
            </a:r>
          </a:p>
          <a:p>
            <a:pPr>
              <a:buNone/>
            </a:pPr>
            <a:r>
              <a:rPr lang="en-GB" sz="3000" dirty="0" smtClean="0"/>
              <a:t>■ Provides timely, reliable information for management decision-making.</a:t>
            </a:r>
          </a:p>
          <a:p>
            <a:pPr>
              <a:buNone/>
            </a:pPr>
            <a:r>
              <a:rPr lang="en-GB" sz="3500" b="1" dirty="0" smtClean="0"/>
              <a:t>Disadvantages</a:t>
            </a:r>
          </a:p>
          <a:p>
            <a:pPr>
              <a:buNone/>
            </a:pPr>
            <a:r>
              <a:rPr lang="en-GB" dirty="0" smtClean="0"/>
              <a:t>■ </a:t>
            </a:r>
            <a:r>
              <a:rPr lang="en-GB" sz="3000" dirty="0" smtClean="0"/>
              <a:t>Sometimes regarded as less objective.</a:t>
            </a:r>
          </a:p>
          <a:p>
            <a:pPr>
              <a:buNone/>
            </a:pPr>
            <a:r>
              <a:rPr lang="en-GB" sz="3000" dirty="0" smtClean="0"/>
              <a:t>■ Time-consuming if key stakeholders are involved in a meaningful way.</a:t>
            </a:r>
          </a:p>
          <a:p>
            <a:pPr>
              <a:buNone/>
            </a:pPr>
            <a:r>
              <a:rPr lang="en-GB" sz="3000" dirty="0" smtClean="0"/>
              <a:t>■ Potential for domination and misuse by some stakeholders to further their own interests.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
          <p:cNvSpPr>
            <a:spLocks noGrp="1"/>
          </p:cNvSpPr>
          <p:nvPr>
            <p:ph type="title"/>
          </p:nvPr>
        </p:nvSpPr>
        <p:spPr>
          <a:xfrm>
            <a:off x="457200" y="0"/>
            <a:ext cx="8229600" cy="1052736"/>
          </a:xfrm>
        </p:spPr>
        <p:txBody>
          <a:bodyPr>
            <a:normAutofit/>
          </a:bodyPr>
          <a:lstStyle/>
          <a:p>
            <a:r>
              <a:rPr lang="en-GB" dirty="0" smtClean="0"/>
              <a:t>Commonly Used Participatory Tools</a:t>
            </a:r>
            <a:endParaRPr lang="en-GB" dirty="0"/>
          </a:p>
        </p:txBody>
      </p:sp>
      <p:sp>
        <p:nvSpPr>
          <p:cNvPr id="1048658" name="Content Placeholder 2"/>
          <p:cNvSpPr>
            <a:spLocks noGrp="1"/>
          </p:cNvSpPr>
          <p:nvPr>
            <p:ph sz="quarter" idx="1"/>
          </p:nvPr>
        </p:nvSpPr>
        <p:spPr>
          <a:xfrm>
            <a:off x="179512" y="836712"/>
            <a:ext cx="8784976" cy="5832648"/>
          </a:xfrm>
        </p:spPr>
        <p:txBody>
          <a:bodyPr>
            <a:normAutofit lnSpcReduction="10000"/>
          </a:bodyPr>
          <a:lstStyle/>
          <a:p>
            <a:pPr>
              <a:spcAft>
                <a:spcPts val="600"/>
              </a:spcAft>
              <a:buNone/>
            </a:pPr>
            <a:endParaRPr lang="en-US" b="1" dirty="0" smtClean="0"/>
          </a:p>
          <a:p>
            <a:pPr>
              <a:spcAft>
                <a:spcPts val="600"/>
              </a:spcAft>
              <a:buNone/>
            </a:pPr>
            <a:r>
              <a:rPr lang="en-US" sz="3000" b="1" dirty="0" smtClean="0"/>
              <a:t>Stakeholder analysis:</a:t>
            </a:r>
            <a:r>
              <a:rPr lang="en-US" sz="3000" b="1" i="1" dirty="0" smtClean="0"/>
              <a:t> </a:t>
            </a:r>
            <a:r>
              <a:rPr lang="en-US" sz="3000" dirty="0" smtClean="0"/>
              <a:t>is the starting point of most participatory work and social assessments. It is used to develop an understanding of the power relationships, influence, and interests of the various people involved in an activity and to determine who should participate, and when.</a:t>
            </a:r>
            <a:endParaRPr lang="en-GB" sz="3000" dirty="0" smtClean="0"/>
          </a:p>
          <a:p>
            <a:pPr>
              <a:buNone/>
            </a:pPr>
            <a:r>
              <a:rPr lang="en-US" sz="3000" dirty="0" smtClean="0"/>
              <a:t> </a:t>
            </a:r>
            <a:r>
              <a:rPr lang="en-US" sz="3000" b="1" dirty="0" smtClean="0"/>
              <a:t>Participatory rural appraisal:</a:t>
            </a:r>
            <a:r>
              <a:rPr lang="en-US" sz="3000" dirty="0" smtClean="0"/>
              <a:t> is a planning approach focused on sharing learning between local people, both urban and rural, and outsiders. It enables development managers and local people to assess and plan appropriate interventions collaboratively often using visual techniques so that non-literate people can participate.</a:t>
            </a:r>
            <a:endParaRPr lang="en-GB" sz="3000" dirty="0" smtClean="0"/>
          </a:p>
          <a:p>
            <a:pPr>
              <a:buNone/>
            </a:pPr>
            <a:r>
              <a:rPr lang="en-US" dirty="0" smtClean="0"/>
              <a:t> </a:t>
            </a:r>
            <a:endParaRPr lang="en-GB" dirty="0" smtClean="0"/>
          </a:p>
          <a:p>
            <a:pPr>
              <a:buNone/>
            </a:pP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1"/>
          <p:cNvSpPr>
            <a:spLocks noGrp="1"/>
          </p:cNvSpPr>
          <p:nvPr>
            <p:ph type="title"/>
          </p:nvPr>
        </p:nvSpPr>
        <p:spPr/>
        <p:txBody>
          <a:bodyPr/>
          <a:lstStyle/>
          <a:p>
            <a:endParaRPr lang="en-US"/>
          </a:p>
        </p:txBody>
      </p:sp>
      <p:sp>
        <p:nvSpPr>
          <p:cNvPr id="1048660" name="Content Placeholder 2"/>
          <p:cNvSpPr>
            <a:spLocks noGrp="1"/>
          </p:cNvSpPr>
          <p:nvPr>
            <p:ph sz="quarter" idx="1"/>
          </p:nvPr>
        </p:nvSpPr>
        <p:spPr>
          <a:xfrm>
            <a:off x="500034" y="1447800"/>
            <a:ext cx="8186766" cy="4572000"/>
          </a:xfrm>
        </p:spPr>
        <p:txBody>
          <a:bodyPr>
            <a:normAutofit/>
          </a:bodyPr>
          <a:lstStyle/>
          <a:p>
            <a:pPr>
              <a:buNone/>
            </a:pPr>
            <a:r>
              <a:rPr lang="en-US" sz="3200" b="1" dirty="0" smtClean="0"/>
              <a:t>Beneficiary assessment:</a:t>
            </a:r>
            <a:r>
              <a:rPr lang="en-US" sz="3200" b="1" i="1" dirty="0" smtClean="0"/>
              <a:t> </a:t>
            </a:r>
            <a:r>
              <a:rPr lang="en-US" sz="3200" dirty="0" smtClean="0"/>
              <a:t>involves systematic consultation with project beneficiaries and other stakeholders to identify and design development initiatives, signal constraints to participation, and provide feedback to improve services and activities.</a:t>
            </a:r>
            <a:endParaRPr lang="en-GB" sz="3200" dirty="0" smtClean="0"/>
          </a:p>
          <a:p>
            <a:pPr>
              <a:buNone/>
            </a:pPr>
            <a:r>
              <a:rPr lang="en-US" sz="3200" dirty="0" smtClean="0"/>
              <a:t> </a:t>
            </a:r>
            <a:r>
              <a:rPr lang="en-US" sz="3200" b="1" dirty="0" smtClean="0"/>
              <a:t>Participatory monitoring and evaluation:</a:t>
            </a:r>
            <a:r>
              <a:rPr lang="en-US" sz="3200" b="1" i="1" dirty="0" smtClean="0"/>
              <a:t> </a:t>
            </a:r>
            <a:r>
              <a:rPr lang="en-US" sz="3200" dirty="0" smtClean="0"/>
              <a:t>involves stakeholders at different</a:t>
            </a:r>
            <a:r>
              <a:rPr lang="en-US" sz="3200" b="1" i="1" dirty="0" smtClean="0"/>
              <a:t> </a:t>
            </a:r>
            <a:r>
              <a:rPr lang="en-US" sz="3200" dirty="0" smtClean="0"/>
              <a:t>levels working together to identify</a:t>
            </a:r>
            <a:r>
              <a:rPr lang="en-US" sz="3200" b="1" i="1" dirty="0" smtClean="0"/>
              <a:t> </a:t>
            </a:r>
            <a:r>
              <a:rPr lang="en-US" sz="3200" dirty="0" smtClean="0"/>
              <a:t>problems, collect and analyze information,</a:t>
            </a:r>
            <a:r>
              <a:rPr lang="en-US" sz="3200" b="1" i="1" dirty="0" smtClean="0"/>
              <a:t> </a:t>
            </a:r>
            <a:r>
              <a:rPr lang="en-US" sz="3200" dirty="0" smtClean="0"/>
              <a:t>and generate recommendations.</a:t>
            </a:r>
            <a:endParaRPr lang="en-GB" sz="3200"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Title 1"/>
          <p:cNvSpPr>
            <a:spLocks noGrp="1"/>
          </p:cNvSpPr>
          <p:nvPr>
            <p:ph type="title"/>
          </p:nvPr>
        </p:nvSpPr>
        <p:spPr>
          <a:xfrm>
            <a:off x="457200" y="188640"/>
            <a:ext cx="8229600" cy="576064"/>
          </a:xfrm>
        </p:spPr>
        <p:txBody>
          <a:bodyPr>
            <a:normAutofit fontScale="90000"/>
          </a:bodyPr>
          <a:lstStyle/>
          <a:p>
            <a:r>
              <a:rPr lang="en-GB" dirty="0" smtClean="0"/>
              <a:t>Public Expenditure Tracking Surveys</a:t>
            </a:r>
            <a:endParaRPr lang="en-GB" dirty="0"/>
          </a:p>
        </p:txBody>
      </p:sp>
      <p:sp>
        <p:nvSpPr>
          <p:cNvPr id="1048662" name="Content Placeholder 2"/>
          <p:cNvSpPr>
            <a:spLocks noGrp="1"/>
          </p:cNvSpPr>
          <p:nvPr>
            <p:ph sz="quarter" idx="1"/>
          </p:nvPr>
        </p:nvSpPr>
        <p:spPr>
          <a:xfrm>
            <a:off x="251520" y="980728"/>
            <a:ext cx="8640960" cy="5544616"/>
          </a:xfrm>
        </p:spPr>
        <p:txBody>
          <a:bodyPr>
            <a:normAutofit/>
          </a:bodyPr>
          <a:lstStyle/>
          <a:p>
            <a:pPr>
              <a:buNone/>
            </a:pPr>
            <a:r>
              <a:rPr lang="en-GB" sz="2800" dirty="0" smtClean="0"/>
              <a:t>What are they?</a:t>
            </a:r>
          </a:p>
          <a:p>
            <a:r>
              <a:rPr lang="en-GB" sz="2800" dirty="0" smtClean="0"/>
              <a:t>Public expenditure tracking surveys (PETS) track the flow of public funds and determine the extent to which resources actually reach the target groups. </a:t>
            </a:r>
            <a:endParaRPr lang="en-GB" sz="2800" dirty="0" smtClean="0"/>
          </a:p>
          <a:p>
            <a:r>
              <a:rPr lang="en-GB" sz="2800" dirty="0" smtClean="0"/>
              <a:t>The </a:t>
            </a:r>
            <a:r>
              <a:rPr lang="en-GB" sz="2800" dirty="0" smtClean="0"/>
              <a:t>surveys examine the manner, quantity, and timing of releases of resources to different levels of government, particularly to the units responsible for the delivery of social services such as health and education. </a:t>
            </a:r>
          </a:p>
          <a:p>
            <a:r>
              <a:rPr lang="en-GB" sz="2800" dirty="0" smtClean="0"/>
              <a:t>PETS are often implemented as part of larger service delivery and facility surveys which focus on the quality of service, characteristics of the facilities, their management, incentive structures, etc.</a:t>
            </a:r>
            <a:endParaRPr lang="en-GB"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3" name="Title 1"/>
          <p:cNvSpPr>
            <a:spLocks noGrp="1"/>
          </p:cNvSpPr>
          <p:nvPr>
            <p:ph type="title"/>
          </p:nvPr>
        </p:nvSpPr>
        <p:spPr>
          <a:xfrm>
            <a:off x="457200" y="260648"/>
            <a:ext cx="8229600" cy="648072"/>
          </a:xfrm>
        </p:spPr>
        <p:txBody>
          <a:bodyPr>
            <a:normAutofit fontScale="90000"/>
          </a:bodyPr>
          <a:lstStyle/>
          <a:p>
            <a:endParaRPr lang="en-GB" dirty="0"/>
          </a:p>
        </p:txBody>
      </p:sp>
      <p:sp>
        <p:nvSpPr>
          <p:cNvPr id="1048664" name="Content Placeholder 2"/>
          <p:cNvSpPr>
            <a:spLocks noGrp="1"/>
          </p:cNvSpPr>
          <p:nvPr>
            <p:ph sz="quarter" idx="1"/>
          </p:nvPr>
        </p:nvSpPr>
        <p:spPr>
          <a:xfrm>
            <a:off x="251520" y="1124744"/>
            <a:ext cx="8640960" cy="5544616"/>
          </a:xfrm>
        </p:spPr>
        <p:txBody>
          <a:bodyPr>
            <a:normAutofit/>
          </a:bodyPr>
          <a:lstStyle/>
          <a:p>
            <a:pPr>
              <a:buNone/>
            </a:pPr>
            <a:r>
              <a:rPr lang="en-GB" dirty="0" smtClean="0"/>
              <a:t>What can we use them for?</a:t>
            </a:r>
          </a:p>
          <a:p>
            <a:pPr>
              <a:buNone/>
            </a:pPr>
            <a:r>
              <a:rPr lang="en-GB" dirty="0" smtClean="0"/>
              <a:t>■ Diagnosing problems in service delivery quantitatively.</a:t>
            </a:r>
          </a:p>
          <a:p>
            <a:pPr>
              <a:buNone/>
            </a:pPr>
            <a:r>
              <a:rPr lang="en-GB" dirty="0" smtClean="0"/>
              <a:t>■ Providing evidence on delays, “leakage,” and corruption.</a:t>
            </a:r>
          </a:p>
          <a:p>
            <a:pPr>
              <a:buNone/>
            </a:pPr>
            <a:r>
              <a:rPr lang="en-GB" dirty="0" smtClean="0"/>
              <a:t>ADVANTAGES:</a:t>
            </a:r>
          </a:p>
          <a:p>
            <a:pPr>
              <a:buNone/>
            </a:pPr>
            <a:r>
              <a:rPr lang="en-GB" dirty="0" smtClean="0"/>
              <a:t>■ Supports the pursuit of accountability when little financial information is available.</a:t>
            </a:r>
          </a:p>
          <a:p>
            <a:pPr>
              <a:buNone/>
            </a:pPr>
            <a:r>
              <a:rPr lang="en-GB" dirty="0" smtClean="0"/>
              <a:t>■ Improves management by pinpointing bureaucratic bottlenecks in the flow of funds for service delivery.</a:t>
            </a:r>
          </a:p>
          <a:p>
            <a:pPr>
              <a:buNone/>
            </a:pPr>
            <a:r>
              <a:rPr lang="en-GB" dirty="0" smtClean="0"/>
              <a:t>DISADVANTAGES:</a:t>
            </a:r>
          </a:p>
          <a:p>
            <a:pPr>
              <a:buNone/>
            </a:pPr>
            <a:r>
              <a:rPr lang="en-GB" dirty="0" smtClean="0"/>
              <a:t>■ Government agencies may be reluctant to open their accounting books.</a:t>
            </a:r>
          </a:p>
          <a:p>
            <a:pPr>
              <a:buNone/>
            </a:pPr>
            <a:r>
              <a:rPr lang="en-GB" dirty="0" smtClean="0"/>
              <a:t>■ Cost is substantial.</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5" name="Title 1"/>
          <p:cNvSpPr>
            <a:spLocks noGrp="1"/>
          </p:cNvSpPr>
          <p:nvPr>
            <p:ph type="title"/>
          </p:nvPr>
        </p:nvSpPr>
        <p:spPr>
          <a:xfrm>
            <a:off x="457200" y="0"/>
            <a:ext cx="8229600" cy="1268760"/>
          </a:xfrm>
        </p:spPr>
        <p:txBody>
          <a:bodyPr>
            <a:normAutofit fontScale="90000"/>
          </a:bodyPr>
          <a:lstStyle/>
          <a:p>
            <a:r>
              <a:rPr lang="en-GB" dirty="0" smtClean="0"/>
              <a:t>Cost-Benefit and Cost-Effectiveness</a:t>
            </a:r>
            <a:br>
              <a:rPr lang="en-GB" dirty="0" smtClean="0"/>
            </a:br>
            <a:r>
              <a:rPr lang="en-GB" dirty="0" smtClean="0"/>
              <a:t>Analysis</a:t>
            </a:r>
            <a:endParaRPr lang="en-GB" dirty="0"/>
          </a:p>
        </p:txBody>
      </p:sp>
      <p:sp>
        <p:nvSpPr>
          <p:cNvPr id="1048666" name="Content Placeholder 2"/>
          <p:cNvSpPr>
            <a:spLocks noGrp="1"/>
          </p:cNvSpPr>
          <p:nvPr>
            <p:ph sz="quarter" idx="1"/>
          </p:nvPr>
        </p:nvSpPr>
        <p:spPr>
          <a:xfrm>
            <a:off x="323528" y="1196752"/>
            <a:ext cx="8568952" cy="5400600"/>
          </a:xfrm>
        </p:spPr>
        <p:txBody>
          <a:bodyPr>
            <a:normAutofit/>
          </a:bodyPr>
          <a:lstStyle/>
          <a:p>
            <a:pPr>
              <a:buNone/>
            </a:pPr>
            <a:r>
              <a:rPr lang="en-GB" dirty="0" smtClean="0"/>
              <a:t>What are they?</a:t>
            </a:r>
          </a:p>
          <a:p>
            <a:r>
              <a:rPr lang="en-GB" dirty="0" smtClean="0"/>
              <a:t>Cost-benefit and cost-effectiveness analysis are tools for assessing whether or not the costs of an activity can be justified by the outcomes and impacts. </a:t>
            </a:r>
            <a:r>
              <a:rPr lang="en-GB" b="1" i="1" dirty="0" smtClean="0"/>
              <a:t>Cost-benefit analysis </a:t>
            </a:r>
            <a:r>
              <a:rPr lang="en-GB" dirty="0" smtClean="0"/>
              <a:t>measures both inputs and outputs in monetary terms. </a:t>
            </a:r>
            <a:r>
              <a:rPr lang="en-GB" b="1" i="1" dirty="0" smtClean="0"/>
              <a:t>Cost-effectiveness analysis estimates </a:t>
            </a:r>
            <a:r>
              <a:rPr lang="en-GB" dirty="0" smtClean="0"/>
              <a:t>inputs in monetary terms and outcomes in non-monetary quantitative terms (such as improvements in student reading scores).</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Title 1"/>
          <p:cNvSpPr>
            <a:spLocks noGrp="1"/>
          </p:cNvSpPr>
          <p:nvPr>
            <p:ph type="title"/>
          </p:nvPr>
        </p:nvSpPr>
        <p:spPr>
          <a:xfrm>
            <a:off x="457200" y="0"/>
            <a:ext cx="8229600" cy="332656"/>
          </a:xfrm>
        </p:spPr>
        <p:txBody>
          <a:bodyPr>
            <a:normAutofit fontScale="90000"/>
          </a:bodyPr>
          <a:lstStyle/>
          <a:p>
            <a:endParaRPr lang="en-GB" dirty="0"/>
          </a:p>
        </p:txBody>
      </p:sp>
      <p:sp>
        <p:nvSpPr>
          <p:cNvPr id="1048668" name="Content Placeholder 2"/>
          <p:cNvSpPr>
            <a:spLocks noGrp="1"/>
          </p:cNvSpPr>
          <p:nvPr>
            <p:ph sz="quarter" idx="1"/>
          </p:nvPr>
        </p:nvSpPr>
        <p:spPr>
          <a:xfrm>
            <a:off x="179512" y="404664"/>
            <a:ext cx="8784976" cy="6453336"/>
          </a:xfrm>
        </p:spPr>
        <p:txBody>
          <a:bodyPr>
            <a:normAutofit fontScale="62500" lnSpcReduction="20000"/>
          </a:bodyPr>
          <a:lstStyle/>
          <a:p>
            <a:pPr>
              <a:buNone/>
            </a:pPr>
            <a:r>
              <a:rPr lang="en-GB" sz="4000" dirty="0" smtClean="0"/>
              <a:t>What can we use them for?</a:t>
            </a:r>
          </a:p>
          <a:p>
            <a:pPr>
              <a:buNone/>
            </a:pPr>
            <a:r>
              <a:rPr lang="en-GB" sz="4000" dirty="0" smtClean="0"/>
              <a:t>■ Informing decisions about the most efficient allocation of resources.</a:t>
            </a:r>
          </a:p>
          <a:p>
            <a:pPr>
              <a:buNone/>
            </a:pPr>
            <a:r>
              <a:rPr lang="en-GB" sz="4000" dirty="0" smtClean="0"/>
              <a:t>■ Identifying projects that offer the highest rate of return on investment.</a:t>
            </a:r>
          </a:p>
          <a:p>
            <a:pPr>
              <a:buNone/>
            </a:pPr>
            <a:r>
              <a:rPr lang="en-GB" sz="4000" dirty="0" smtClean="0"/>
              <a:t>ADVANTAGES:</a:t>
            </a:r>
          </a:p>
          <a:p>
            <a:pPr>
              <a:buNone/>
            </a:pPr>
            <a:r>
              <a:rPr lang="en-GB" sz="4000" dirty="0" smtClean="0"/>
              <a:t>■ Good quality approach for estimating the efficiency of programs and projects.</a:t>
            </a:r>
          </a:p>
          <a:p>
            <a:pPr>
              <a:buNone/>
            </a:pPr>
            <a:r>
              <a:rPr lang="en-GB" sz="4000" dirty="0" smtClean="0"/>
              <a:t>■ Makes explicit the economic assumptions that might otherwise remain implicit or overlooked at the design stage.</a:t>
            </a:r>
          </a:p>
          <a:p>
            <a:pPr>
              <a:buNone/>
            </a:pPr>
            <a:r>
              <a:rPr lang="en-GB" sz="4000" dirty="0" smtClean="0"/>
              <a:t>■ Useful for convincing policy-makers and funders that the benefits justify the activity.</a:t>
            </a:r>
          </a:p>
          <a:p>
            <a:pPr>
              <a:buNone/>
            </a:pPr>
            <a:r>
              <a:rPr lang="en-GB" sz="4000" dirty="0" smtClean="0"/>
              <a:t>DISADVANTAGES:</a:t>
            </a:r>
          </a:p>
          <a:p>
            <a:pPr>
              <a:buNone/>
            </a:pPr>
            <a:r>
              <a:rPr lang="en-GB" sz="4000" dirty="0" smtClean="0"/>
              <a:t>■ Fairly technical, requiring adequate financial and human resources available.</a:t>
            </a:r>
          </a:p>
          <a:p>
            <a:pPr>
              <a:buNone/>
            </a:pPr>
            <a:r>
              <a:rPr lang="en-GB" sz="4000" dirty="0" smtClean="0"/>
              <a:t>■ Requisite data for cost-benefit calculations may not be available, and projected results may be highly dependent on assumptions made.</a:t>
            </a:r>
          </a:p>
          <a:p>
            <a:pPr>
              <a:buNone/>
            </a:pPr>
            <a:r>
              <a:rPr lang="en-GB" sz="4000" dirty="0" smtClean="0"/>
              <a:t>■ Results must be interpreted with care, particularly in projects where benefits are difficult to quant</a:t>
            </a:r>
            <a:r>
              <a:rPr lang="en-GB" dirty="0" smtClean="0"/>
              <a:t>ify.</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
          <p:cNvSpPr>
            <a:spLocks noGrp="1"/>
          </p:cNvSpPr>
          <p:nvPr>
            <p:ph type="title"/>
          </p:nvPr>
        </p:nvSpPr>
        <p:spPr/>
        <p:txBody>
          <a:bodyPr>
            <a:normAutofit/>
          </a:bodyPr>
          <a:lstStyle/>
          <a:p>
            <a:r>
              <a:rPr lang="en-GB" dirty="0" smtClean="0"/>
              <a:t>What can we use them for?</a:t>
            </a:r>
            <a:endParaRPr lang="en-US" dirty="0"/>
          </a:p>
        </p:txBody>
      </p:sp>
      <p:sp>
        <p:nvSpPr>
          <p:cNvPr id="1048616" name="Content Placeholder 2"/>
          <p:cNvSpPr>
            <a:spLocks noGrp="1"/>
          </p:cNvSpPr>
          <p:nvPr>
            <p:ph sz="quarter" idx="1"/>
          </p:nvPr>
        </p:nvSpPr>
        <p:spPr>
          <a:xfrm>
            <a:off x="500034" y="1447800"/>
            <a:ext cx="8186766" cy="4572000"/>
          </a:xfrm>
        </p:spPr>
        <p:txBody>
          <a:bodyPr>
            <a:normAutofit/>
          </a:bodyPr>
          <a:lstStyle/>
          <a:p>
            <a:pPr>
              <a:buNone/>
            </a:pPr>
            <a:r>
              <a:rPr lang="en-GB" sz="3000" dirty="0" smtClean="0"/>
              <a:t>■ Setting performance targets and assessing progress toward achieving them.</a:t>
            </a:r>
          </a:p>
          <a:p>
            <a:pPr>
              <a:buNone/>
            </a:pPr>
            <a:r>
              <a:rPr lang="en-GB" sz="3000" dirty="0" smtClean="0"/>
              <a:t>■ Identifying problems via an early warning system to allow corrective </a:t>
            </a:r>
            <a:r>
              <a:rPr lang="en-GB" sz="3000" dirty="0" smtClean="0"/>
              <a:t>action to </a:t>
            </a:r>
            <a:r>
              <a:rPr lang="en-GB" sz="3000" dirty="0" smtClean="0"/>
              <a:t>be taken.</a:t>
            </a:r>
          </a:p>
          <a:p>
            <a:pPr>
              <a:buNone/>
            </a:pPr>
            <a:r>
              <a:rPr lang="en-GB" sz="3000" dirty="0" smtClean="0"/>
              <a:t>■ Indicating whether an in-depth evaluation or review is needed.</a:t>
            </a:r>
            <a:endParaRPr lang="en-US" sz="3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Title 1"/>
          <p:cNvSpPr>
            <a:spLocks noGrp="1"/>
          </p:cNvSpPr>
          <p:nvPr>
            <p:ph type="title"/>
          </p:nvPr>
        </p:nvSpPr>
        <p:spPr>
          <a:xfrm>
            <a:off x="457200" y="188640"/>
            <a:ext cx="8229600" cy="668592"/>
          </a:xfrm>
        </p:spPr>
        <p:txBody>
          <a:bodyPr>
            <a:normAutofit fontScale="90000"/>
          </a:bodyPr>
          <a:lstStyle/>
          <a:p>
            <a:r>
              <a:rPr lang="en-GB" dirty="0" smtClean="0"/>
              <a:t>Impact Evaluation</a:t>
            </a:r>
            <a:endParaRPr lang="en-GB" dirty="0"/>
          </a:p>
        </p:txBody>
      </p:sp>
      <p:sp>
        <p:nvSpPr>
          <p:cNvPr id="1048670" name="Content Placeholder 2"/>
          <p:cNvSpPr>
            <a:spLocks noGrp="1"/>
          </p:cNvSpPr>
          <p:nvPr>
            <p:ph sz="quarter" idx="1"/>
          </p:nvPr>
        </p:nvSpPr>
        <p:spPr>
          <a:xfrm>
            <a:off x="323528" y="714356"/>
            <a:ext cx="8568952" cy="5955004"/>
          </a:xfrm>
        </p:spPr>
        <p:txBody>
          <a:bodyPr>
            <a:noAutofit/>
          </a:bodyPr>
          <a:lstStyle/>
          <a:p>
            <a:pPr>
              <a:buNone/>
            </a:pPr>
            <a:r>
              <a:rPr lang="en-GB" sz="2800" dirty="0" smtClean="0"/>
              <a:t>What is it?</a:t>
            </a:r>
          </a:p>
          <a:p>
            <a:r>
              <a:rPr lang="en-GB" sz="2800" dirty="0" smtClean="0"/>
              <a:t>Impact evaluation is the systematic identification of the effects positive or negative, intended or not on individual households, institutions, and the environment caused by a given development activity such as a program or project. </a:t>
            </a:r>
            <a:endParaRPr lang="en-GB" sz="2800" dirty="0" smtClean="0"/>
          </a:p>
          <a:p>
            <a:r>
              <a:rPr lang="en-GB" sz="2800" dirty="0" smtClean="0"/>
              <a:t>Impact </a:t>
            </a:r>
            <a:r>
              <a:rPr lang="en-GB" sz="2800" dirty="0" smtClean="0"/>
              <a:t>evaluation helps us better understand the extent to which activities reach the poor and the magnitude of their effects on people’s welfare. </a:t>
            </a:r>
            <a:endParaRPr lang="en-GB" sz="2800" dirty="0" smtClean="0"/>
          </a:p>
          <a:p>
            <a:r>
              <a:rPr lang="en-GB" sz="2800" dirty="0" smtClean="0"/>
              <a:t>Impact </a:t>
            </a:r>
            <a:r>
              <a:rPr lang="en-GB" sz="2800" dirty="0" smtClean="0"/>
              <a:t>evaluations can range from large scale sample surveys in which project populations and control groups are compared before and after, and possibly at several points during program intervention; to small-scale rapid assessment and participatory appraisals where estimates of impact are obtained from combining group interviews, key informants, case studies and available secondary data.</a:t>
            </a:r>
            <a:endParaRPr lang="en-GB"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1" name="Title 1"/>
          <p:cNvSpPr>
            <a:spLocks noGrp="1"/>
          </p:cNvSpPr>
          <p:nvPr>
            <p:ph type="title"/>
          </p:nvPr>
        </p:nvSpPr>
        <p:spPr>
          <a:xfrm>
            <a:off x="457200" y="0"/>
            <a:ext cx="8229600" cy="188640"/>
          </a:xfrm>
        </p:spPr>
        <p:txBody>
          <a:bodyPr>
            <a:normAutofit fontScale="90000"/>
          </a:bodyPr>
          <a:lstStyle/>
          <a:p>
            <a:endParaRPr lang="en-GB" dirty="0"/>
          </a:p>
        </p:txBody>
      </p:sp>
      <p:sp>
        <p:nvSpPr>
          <p:cNvPr id="1048672" name="Content Placeholder 2"/>
          <p:cNvSpPr>
            <a:spLocks noGrp="1"/>
          </p:cNvSpPr>
          <p:nvPr>
            <p:ph sz="quarter" idx="1"/>
          </p:nvPr>
        </p:nvSpPr>
        <p:spPr>
          <a:xfrm>
            <a:off x="179512" y="332656"/>
            <a:ext cx="8784976" cy="6525344"/>
          </a:xfrm>
        </p:spPr>
        <p:txBody>
          <a:bodyPr>
            <a:noAutofit/>
          </a:bodyPr>
          <a:lstStyle/>
          <a:p>
            <a:pPr>
              <a:buNone/>
            </a:pPr>
            <a:r>
              <a:rPr lang="en-GB" sz="2800" dirty="0" smtClean="0"/>
              <a:t>What can we use it for?</a:t>
            </a:r>
          </a:p>
          <a:p>
            <a:pPr>
              <a:buNone/>
            </a:pPr>
            <a:r>
              <a:rPr lang="en-GB" sz="2800" dirty="0" smtClean="0"/>
              <a:t>■ Measuring outcomes and impacts of an activity and distinguishing these from the influence of other, external factors.</a:t>
            </a:r>
          </a:p>
          <a:p>
            <a:pPr>
              <a:buNone/>
            </a:pPr>
            <a:r>
              <a:rPr lang="en-GB" sz="2800" dirty="0" smtClean="0"/>
              <a:t>■ Helping to clarify whether costs for an activity are justified.</a:t>
            </a:r>
          </a:p>
          <a:p>
            <a:pPr>
              <a:buNone/>
            </a:pPr>
            <a:r>
              <a:rPr lang="en-GB" sz="2800" dirty="0" smtClean="0"/>
              <a:t>■ Informing decisions on whether to expand, modify or eliminate projects, programs or policies.</a:t>
            </a:r>
          </a:p>
          <a:p>
            <a:pPr>
              <a:buNone/>
            </a:pPr>
            <a:r>
              <a:rPr lang="en-GB" sz="2800" dirty="0" smtClean="0"/>
              <a:t>■ Drawing lessons for improving the design and management of future activities.</a:t>
            </a:r>
          </a:p>
          <a:p>
            <a:pPr>
              <a:buNone/>
            </a:pPr>
            <a:r>
              <a:rPr lang="en-GB" sz="2800" dirty="0" smtClean="0"/>
              <a:t>■ Comparing the effectiveness of alternative interventions.</a:t>
            </a:r>
          </a:p>
          <a:p>
            <a:pPr>
              <a:buNone/>
            </a:pPr>
            <a:r>
              <a:rPr lang="en-GB" sz="2800" dirty="0" smtClean="0"/>
              <a:t>■ Strengthening accountability for results.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3" name="Title 1"/>
          <p:cNvSpPr>
            <a:spLocks noGrp="1"/>
          </p:cNvSpPr>
          <p:nvPr>
            <p:ph type="title"/>
          </p:nvPr>
        </p:nvSpPr>
        <p:spPr>
          <a:xfrm>
            <a:off x="914400" y="274638"/>
            <a:ext cx="7772400" cy="296842"/>
          </a:xfrm>
        </p:spPr>
        <p:txBody>
          <a:bodyPr>
            <a:normAutofit fontScale="90000"/>
          </a:bodyPr>
          <a:lstStyle/>
          <a:p>
            <a:endParaRPr lang="en-US" dirty="0"/>
          </a:p>
        </p:txBody>
      </p:sp>
      <p:sp>
        <p:nvSpPr>
          <p:cNvPr id="1048674" name="Content Placeholder 2"/>
          <p:cNvSpPr>
            <a:spLocks noGrp="1"/>
          </p:cNvSpPr>
          <p:nvPr>
            <p:ph sz="quarter" idx="1"/>
          </p:nvPr>
        </p:nvSpPr>
        <p:spPr>
          <a:xfrm>
            <a:off x="357158" y="642918"/>
            <a:ext cx="8329642" cy="5857916"/>
          </a:xfrm>
        </p:spPr>
        <p:txBody>
          <a:bodyPr>
            <a:normAutofit/>
          </a:bodyPr>
          <a:lstStyle/>
          <a:p>
            <a:pPr>
              <a:buNone/>
            </a:pPr>
            <a:r>
              <a:rPr lang="en-GB" sz="2400" dirty="0" smtClean="0"/>
              <a:t>ADVANTAGES:</a:t>
            </a:r>
          </a:p>
          <a:p>
            <a:pPr>
              <a:buNone/>
            </a:pPr>
            <a:r>
              <a:rPr lang="en-GB" sz="2400" dirty="0" smtClean="0"/>
              <a:t>■ Provides estimates of the magnitude of outcomes and impacts for different demographic</a:t>
            </a:r>
          </a:p>
          <a:p>
            <a:pPr>
              <a:buNone/>
            </a:pPr>
            <a:r>
              <a:rPr lang="en-GB" sz="2400" dirty="0" smtClean="0"/>
              <a:t> 	groups, regions or over time.</a:t>
            </a:r>
          </a:p>
          <a:p>
            <a:pPr>
              <a:buNone/>
            </a:pPr>
            <a:r>
              <a:rPr lang="en-GB" sz="2400" dirty="0" smtClean="0"/>
              <a:t>■ Provides answers to some of the most central development questions – to what extent are we making a difference? What are the results on the ground? How can we do better?</a:t>
            </a:r>
          </a:p>
          <a:p>
            <a:pPr>
              <a:buNone/>
            </a:pPr>
            <a:r>
              <a:rPr lang="en-GB" sz="2400" dirty="0" smtClean="0"/>
              <a:t>■ Systematic analysis and rigor can give managers and policy-makers added confidence in decision-making.</a:t>
            </a:r>
          </a:p>
          <a:p>
            <a:pPr>
              <a:buNone/>
            </a:pPr>
            <a:r>
              <a:rPr lang="en-GB" sz="2400" dirty="0" smtClean="0"/>
              <a:t>DISADVANTAGES:</a:t>
            </a:r>
          </a:p>
          <a:p>
            <a:pPr>
              <a:buNone/>
            </a:pPr>
            <a:r>
              <a:rPr lang="en-GB" sz="2400" dirty="0" smtClean="0"/>
              <a:t>■ Some approaches are very expensive and time-consuming, although faster and more economical approaches are also used.</a:t>
            </a:r>
          </a:p>
          <a:p>
            <a:pPr>
              <a:buNone/>
            </a:pPr>
            <a:r>
              <a:rPr lang="en-GB" sz="2400" dirty="0" smtClean="0"/>
              <a:t>■ Reduced utility when decision-makers need information quickly.</a:t>
            </a:r>
          </a:p>
          <a:p>
            <a:pPr>
              <a:buNone/>
            </a:pPr>
            <a:r>
              <a:rPr lang="en-GB" sz="2400" dirty="0" smtClean="0"/>
              <a:t>■ Difficulties in identifying an appropriate counter-factual.</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5" name="Title 1"/>
          <p:cNvSpPr>
            <a:spLocks noGrp="1"/>
          </p:cNvSpPr>
          <p:nvPr>
            <p:ph type="title"/>
          </p:nvPr>
        </p:nvSpPr>
        <p:spPr>
          <a:xfrm>
            <a:off x="457200" y="0"/>
            <a:ext cx="8229600" cy="1124744"/>
          </a:xfrm>
        </p:spPr>
        <p:txBody>
          <a:bodyPr/>
          <a:lstStyle/>
          <a:p>
            <a:r>
              <a:rPr lang="en-GB" dirty="0" smtClean="0"/>
              <a:t>4 Models of Impact Evaluation</a:t>
            </a:r>
            <a:endParaRPr lang="en-GB" dirty="0"/>
          </a:p>
        </p:txBody>
      </p:sp>
      <p:sp>
        <p:nvSpPr>
          <p:cNvPr id="1048676" name="Content Placeholder 2"/>
          <p:cNvSpPr>
            <a:spLocks noGrp="1"/>
          </p:cNvSpPr>
          <p:nvPr>
            <p:ph sz="quarter" idx="1"/>
          </p:nvPr>
        </p:nvSpPr>
        <p:spPr>
          <a:xfrm>
            <a:off x="323528" y="1052736"/>
            <a:ext cx="8496944" cy="5472608"/>
          </a:xfrm>
        </p:spPr>
        <p:txBody>
          <a:bodyPr/>
          <a:lstStyle/>
          <a:p>
            <a:pPr>
              <a:buNone/>
            </a:pPr>
            <a:r>
              <a:rPr lang="en-US" dirty="0" smtClean="0"/>
              <a:t>1. Randomized pre-test post-test evaluation.</a:t>
            </a:r>
            <a:endParaRPr lang="en-GB" dirty="0" smtClean="0"/>
          </a:p>
          <a:p>
            <a:pPr>
              <a:buNone/>
            </a:pPr>
            <a:r>
              <a:rPr lang="en-US" dirty="0" smtClean="0"/>
              <a:t>2. Quasi-experimental design with before and after comparisons of project and control populations.</a:t>
            </a:r>
            <a:endParaRPr lang="en-GB" dirty="0" smtClean="0"/>
          </a:p>
          <a:p>
            <a:pPr>
              <a:buNone/>
            </a:pPr>
            <a:r>
              <a:rPr lang="en-US" dirty="0" smtClean="0"/>
              <a:t>3. Ex-post comparison of project and non-equivalent control group.</a:t>
            </a:r>
            <a:endParaRPr lang="en-GB" dirty="0" smtClean="0"/>
          </a:p>
          <a:p>
            <a:pPr>
              <a:buNone/>
            </a:pPr>
            <a:r>
              <a:rPr lang="en-US" dirty="0" smtClean="0"/>
              <a:t>4. Rapid assessment ex-post impact evaluations.</a:t>
            </a:r>
            <a:endParaRPr lang="en-GB" dirty="0" smtClean="0"/>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7" name="Title 1"/>
          <p:cNvSpPr>
            <a:spLocks noGrp="1"/>
          </p:cNvSpPr>
          <p:nvPr>
            <p:ph type="title"/>
          </p:nvPr>
        </p:nvSpPr>
        <p:spPr/>
        <p:txBody>
          <a:bodyPr/>
          <a:lstStyle/>
          <a:p>
            <a:r>
              <a:rPr lang="en-GB" dirty="0" smtClean="0"/>
              <a:t>Conclusion	</a:t>
            </a:r>
            <a:endParaRPr lang="en-GB" dirty="0"/>
          </a:p>
        </p:txBody>
      </p:sp>
      <p:sp>
        <p:nvSpPr>
          <p:cNvPr id="1048678" name="Content Placeholder 2"/>
          <p:cNvSpPr>
            <a:spLocks noGrp="1"/>
          </p:cNvSpPr>
          <p:nvPr>
            <p:ph sz="quarter" idx="1"/>
          </p:nvPr>
        </p:nvSpPr>
        <p:spPr/>
        <p:txBody>
          <a:bodyPr/>
          <a:lstStyle/>
          <a:p>
            <a:pPr>
              <a:buNone/>
            </a:pPr>
            <a:r>
              <a:rPr lang="en-GB" dirty="0" smtClean="0"/>
              <a:t>It should be noted that there are a wide range of PM&amp;E Tools and Methods. However its important to consider the type of Project so as to make the right choice.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
          <p:cNvSpPr>
            <a:spLocks noGrp="1"/>
          </p:cNvSpPr>
          <p:nvPr>
            <p:ph type="title"/>
          </p:nvPr>
        </p:nvSpPr>
        <p:spPr>
          <a:xfrm>
            <a:off x="642910" y="357166"/>
            <a:ext cx="8229600" cy="642942"/>
          </a:xfrm>
        </p:spPr>
        <p:txBody>
          <a:bodyPr>
            <a:normAutofit fontScale="90000"/>
          </a:bodyPr>
          <a:lstStyle/>
          <a:p>
            <a:r>
              <a:rPr lang="en-GB" dirty="0" smtClean="0"/>
              <a:t>Advantages</a:t>
            </a:r>
            <a:endParaRPr lang="en-GB" dirty="0"/>
          </a:p>
        </p:txBody>
      </p:sp>
      <p:sp>
        <p:nvSpPr>
          <p:cNvPr id="1048618" name="Content Placeholder 2"/>
          <p:cNvSpPr>
            <a:spLocks noGrp="1"/>
          </p:cNvSpPr>
          <p:nvPr>
            <p:ph sz="quarter" idx="1"/>
          </p:nvPr>
        </p:nvSpPr>
        <p:spPr>
          <a:xfrm>
            <a:off x="457200" y="1000108"/>
            <a:ext cx="8229600" cy="5857892"/>
          </a:xfrm>
        </p:spPr>
        <p:txBody>
          <a:bodyPr>
            <a:noAutofit/>
          </a:bodyPr>
          <a:lstStyle/>
          <a:p>
            <a:pPr>
              <a:buNone/>
            </a:pPr>
            <a:r>
              <a:rPr lang="en-GB" sz="2800" dirty="0" smtClean="0"/>
              <a:t>■ </a:t>
            </a:r>
            <a:r>
              <a:rPr lang="en-GB" sz="2800" dirty="0"/>
              <a:t>Effective means to measure progress toward objectives.</a:t>
            </a:r>
          </a:p>
          <a:p>
            <a:pPr>
              <a:buNone/>
            </a:pPr>
            <a:r>
              <a:rPr lang="en-GB" sz="2800" dirty="0"/>
              <a:t>■ Facilitates benchmarking comparisons between different organizational </a:t>
            </a:r>
            <a:r>
              <a:rPr lang="en-GB" sz="2800" dirty="0" smtClean="0"/>
              <a:t>units, districts</a:t>
            </a:r>
            <a:r>
              <a:rPr lang="en-GB" sz="2800" dirty="0"/>
              <a:t>, and over time.</a:t>
            </a:r>
          </a:p>
          <a:p>
            <a:pPr>
              <a:buNone/>
            </a:pPr>
            <a:r>
              <a:rPr lang="en-GB" sz="2800" dirty="0"/>
              <a:t>DISADVANTAGES:</a:t>
            </a:r>
          </a:p>
          <a:p>
            <a:pPr>
              <a:buNone/>
            </a:pPr>
            <a:r>
              <a:rPr lang="en-GB" sz="2800" dirty="0"/>
              <a:t>■ Poorly defined indicators are not good measures of success.</a:t>
            </a:r>
          </a:p>
          <a:p>
            <a:pPr>
              <a:buNone/>
            </a:pPr>
            <a:r>
              <a:rPr lang="en-GB" sz="2800" dirty="0"/>
              <a:t>■ Tendency to define too many indicators, or those without accessible data </a:t>
            </a:r>
            <a:r>
              <a:rPr lang="en-GB" sz="2800" dirty="0" smtClean="0"/>
              <a:t>sources, making </a:t>
            </a:r>
            <a:r>
              <a:rPr lang="en-GB" sz="2800" dirty="0"/>
              <a:t>system costly, impractical, and likely to be underutilized.</a:t>
            </a:r>
          </a:p>
          <a:p>
            <a:pPr>
              <a:buNone/>
            </a:pPr>
            <a:r>
              <a:rPr lang="en-GB" sz="2800" dirty="0"/>
              <a:t>■ Often a trade-off between picking the optimal or desired indicators and having </a:t>
            </a:r>
            <a:r>
              <a:rPr lang="en-GB" sz="2800" dirty="0" smtClean="0"/>
              <a:t>to accept </a:t>
            </a:r>
            <a:r>
              <a:rPr lang="en-GB" sz="2800" dirty="0"/>
              <a:t>the indicators which can be measured using existing data.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p:txBody>
          <a:bodyPr>
            <a:normAutofit fontScale="97500"/>
          </a:bodyPr>
          <a:lstStyle/>
          <a:p>
            <a:r>
              <a:rPr lang="en-GB" dirty="0"/>
              <a:t>The Logical Framework Approach</a:t>
            </a:r>
          </a:p>
        </p:txBody>
      </p:sp>
      <p:sp>
        <p:nvSpPr>
          <p:cNvPr id="1048620" name="Content Placeholder 2"/>
          <p:cNvSpPr>
            <a:spLocks noGrp="1"/>
          </p:cNvSpPr>
          <p:nvPr>
            <p:ph sz="quarter" idx="1"/>
          </p:nvPr>
        </p:nvSpPr>
        <p:spPr>
          <a:xfrm>
            <a:off x="457200" y="1340768"/>
            <a:ext cx="8229600" cy="5184576"/>
          </a:xfrm>
        </p:spPr>
        <p:txBody>
          <a:bodyPr>
            <a:normAutofit fontScale="99808" lnSpcReduction="10000"/>
          </a:bodyPr>
          <a:lstStyle/>
          <a:p>
            <a:pPr>
              <a:buNone/>
            </a:pPr>
            <a:r>
              <a:rPr lang="en-GB" dirty="0" smtClean="0"/>
              <a:t>What is it?</a:t>
            </a:r>
          </a:p>
          <a:p>
            <a:r>
              <a:rPr lang="en-GB" sz="2800" dirty="0" smtClean="0"/>
              <a:t>The logical framework helps to clarify objectives of any project, program, or policy. </a:t>
            </a:r>
            <a:endParaRPr lang="en-GB" sz="2800" dirty="0" smtClean="0"/>
          </a:p>
          <a:p>
            <a:r>
              <a:rPr lang="en-GB" sz="2800" dirty="0" smtClean="0"/>
              <a:t>It </a:t>
            </a:r>
            <a:r>
              <a:rPr lang="en-GB" sz="2800" dirty="0" smtClean="0"/>
              <a:t>aids in the identification of the expected causal links the “program logic” in the following results chain: inputs, processes, outputs (including coverage or “reach” across beneficiary groups), outcomes, and impact. </a:t>
            </a:r>
          </a:p>
          <a:p>
            <a:r>
              <a:rPr lang="en-GB" sz="2800" dirty="0" smtClean="0"/>
              <a:t>It leads to the identification of performance indicators at each stage in this chain, as well as risks which might impede the attainment of the objectives. </a:t>
            </a:r>
            <a:endParaRPr lang="en-GB" sz="2800" dirty="0" smtClean="0"/>
          </a:p>
          <a:p>
            <a:r>
              <a:rPr lang="en-GB" sz="2800" dirty="0" smtClean="0"/>
              <a:t>The </a:t>
            </a:r>
            <a:r>
              <a:rPr lang="en-GB" sz="2800" dirty="0" smtClean="0"/>
              <a:t>Log Frame is also a vehicle for engaging partners in clarifying objectives and designing activities</a:t>
            </a:r>
            <a:r>
              <a:rPr lang="en-GB" dirty="0" smtClean="0"/>
              <a:t>.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
          <p:cNvSpPr>
            <a:spLocks noGrp="1"/>
          </p:cNvSpPr>
          <p:nvPr>
            <p:ph type="title"/>
          </p:nvPr>
        </p:nvSpPr>
        <p:spPr>
          <a:xfrm>
            <a:off x="914400" y="274638"/>
            <a:ext cx="7772400" cy="511156"/>
          </a:xfrm>
        </p:spPr>
        <p:txBody>
          <a:bodyPr>
            <a:normAutofit fontScale="90000"/>
          </a:bodyPr>
          <a:lstStyle/>
          <a:p>
            <a:endParaRPr lang="en-US" dirty="0"/>
          </a:p>
        </p:txBody>
      </p:sp>
      <p:sp>
        <p:nvSpPr>
          <p:cNvPr id="1048622" name="Content Placeholder 2"/>
          <p:cNvSpPr>
            <a:spLocks noGrp="1"/>
          </p:cNvSpPr>
          <p:nvPr>
            <p:ph sz="quarter" idx="1"/>
          </p:nvPr>
        </p:nvSpPr>
        <p:spPr>
          <a:xfrm>
            <a:off x="500034" y="928670"/>
            <a:ext cx="8186766" cy="5500726"/>
          </a:xfrm>
        </p:spPr>
        <p:txBody>
          <a:bodyPr>
            <a:normAutofit fontScale="96154"/>
          </a:bodyPr>
          <a:lstStyle/>
          <a:p>
            <a:r>
              <a:rPr lang="en-GB" sz="3000" dirty="0" smtClean="0"/>
              <a:t>During implementation the Log Frame serves as a useful tool to review progress and take corrective action.</a:t>
            </a:r>
          </a:p>
          <a:p>
            <a:pPr>
              <a:buNone/>
            </a:pPr>
            <a:r>
              <a:rPr lang="en-GB" sz="3000" b="1" dirty="0" smtClean="0"/>
              <a:t>What can we use it for?</a:t>
            </a:r>
          </a:p>
          <a:p>
            <a:pPr>
              <a:buNone/>
            </a:pPr>
            <a:r>
              <a:rPr lang="en-GB" sz="3000" dirty="0" smtClean="0"/>
              <a:t>■ Improving quality of project and program designs—by requiring the specification of clear objectives, the use of performance indicators, and assessment of risks.</a:t>
            </a:r>
          </a:p>
          <a:p>
            <a:pPr>
              <a:buNone/>
            </a:pPr>
            <a:r>
              <a:rPr lang="en-GB" sz="3000" dirty="0" smtClean="0"/>
              <a:t>■ Summarizing design of complex activities.</a:t>
            </a:r>
          </a:p>
          <a:p>
            <a:pPr>
              <a:buNone/>
            </a:pPr>
            <a:r>
              <a:rPr lang="en-GB" sz="3000" dirty="0" smtClean="0"/>
              <a:t>■ Assisting the preparation of detailed operational plans.</a:t>
            </a:r>
          </a:p>
          <a:p>
            <a:pPr>
              <a:buNone/>
            </a:pPr>
            <a:r>
              <a:rPr lang="en-GB" sz="3000" dirty="0" smtClean="0"/>
              <a:t>■ Providing objective basis for activity review, monitoring, and evaluation.</a:t>
            </a:r>
          </a:p>
          <a:p>
            <a:pPr>
              <a:buNone/>
            </a:pPr>
            <a:endParaRPr lang="en-GB"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a:xfrm>
            <a:off x="457200" y="-171400"/>
            <a:ext cx="8229600" cy="648072"/>
          </a:xfrm>
        </p:spPr>
        <p:txBody>
          <a:bodyPr>
            <a:normAutofit fontScale="90000"/>
          </a:bodyPr>
          <a:lstStyle/>
          <a:p>
            <a:endParaRPr lang="en-GB" dirty="0"/>
          </a:p>
        </p:txBody>
      </p:sp>
      <p:sp>
        <p:nvSpPr>
          <p:cNvPr id="1048624" name="Content Placeholder 2"/>
          <p:cNvSpPr>
            <a:spLocks noGrp="1"/>
          </p:cNvSpPr>
          <p:nvPr>
            <p:ph sz="quarter" idx="1"/>
          </p:nvPr>
        </p:nvSpPr>
        <p:spPr>
          <a:xfrm>
            <a:off x="251520" y="476672"/>
            <a:ext cx="8640960" cy="6192688"/>
          </a:xfrm>
        </p:spPr>
        <p:txBody>
          <a:bodyPr>
            <a:normAutofit/>
          </a:bodyPr>
          <a:lstStyle/>
          <a:p>
            <a:pPr>
              <a:buNone/>
            </a:pPr>
            <a:r>
              <a:rPr lang="en-GB" sz="2800" b="1" dirty="0" smtClean="0"/>
              <a:t>ADVANTAGES:</a:t>
            </a:r>
          </a:p>
          <a:p>
            <a:pPr>
              <a:buFont typeface="Wingdings" pitchFamily="2" charset="2"/>
              <a:buChar char="ü"/>
            </a:pPr>
            <a:r>
              <a:rPr lang="en-GB" sz="2800" dirty="0" smtClean="0"/>
              <a:t>Ensures that decision-makers ask fundamental questions and analyze assumptions and risks.</a:t>
            </a:r>
          </a:p>
          <a:p>
            <a:pPr>
              <a:buFont typeface="Wingdings" pitchFamily="2" charset="2"/>
              <a:buChar char="ü"/>
            </a:pPr>
            <a:r>
              <a:rPr lang="en-GB" sz="2800" dirty="0" smtClean="0"/>
              <a:t>Engages stakeholders in the planning and monitoring process.</a:t>
            </a:r>
          </a:p>
          <a:p>
            <a:pPr>
              <a:buFont typeface="Wingdings" pitchFamily="2" charset="2"/>
              <a:buChar char="ü"/>
            </a:pPr>
            <a:r>
              <a:rPr lang="en-GB" sz="2800" dirty="0" smtClean="0"/>
              <a:t>When used dynamically, it is an effective management tool to guide implementation, monitoring and evaluation.</a:t>
            </a:r>
          </a:p>
          <a:p>
            <a:pPr>
              <a:buNone/>
            </a:pPr>
            <a:r>
              <a:rPr lang="en-GB" sz="2800" b="1" dirty="0" smtClean="0"/>
              <a:t>DISADVANTAGES:</a:t>
            </a:r>
          </a:p>
          <a:p>
            <a:pPr>
              <a:buFont typeface="Wingdings" pitchFamily="2" charset="2"/>
              <a:buChar char="ü"/>
            </a:pPr>
            <a:r>
              <a:rPr lang="en-GB" sz="2800" dirty="0" smtClean="0"/>
              <a:t>If managed rigidly, stifles creativity and innovation.</a:t>
            </a:r>
          </a:p>
          <a:p>
            <a:pPr>
              <a:buFont typeface="Wingdings" pitchFamily="2" charset="2"/>
              <a:buChar char="ü"/>
            </a:pPr>
            <a:r>
              <a:rPr lang="en-GB" sz="2800" dirty="0" smtClean="0"/>
              <a:t>If not updated during implementation, it can be a static tool that does not reflect changing conditions.</a:t>
            </a:r>
          </a:p>
          <a:p>
            <a:pPr>
              <a:buFont typeface="Wingdings" pitchFamily="2" charset="2"/>
              <a:buChar char="ü"/>
            </a:pPr>
            <a:r>
              <a:rPr lang="en-GB" sz="2800" dirty="0" smtClean="0"/>
              <a:t>Training and follow-up are often required.</a:t>
            </a:r>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1"/>
          <p:cNvSpPr>
            <a:spLocks noGrp="1"/>
          </p:cNvSpPr>
          <p:nvPr>
            <p:ph type="title"/>
          </p:nvPr>
        </p:nvSpPr>
        <p:spPr>
          <a:xfrm>
            <a:off x="457200" y="0"/>
            <a:ext cx="8229600" cy="1124744"/>
          </a:xfrm>
        </p:spPr>
        <p:txBody>
          <a:bodyPr/>
          <a:lstStyle/>
          <a:p>
            <a:r>
              <a:rPr lang="en-GB" dirty="0" smtClean="0"/>
              <a:t>Theory-Based Evaluation</a:t>
            </a:r>
            <a:endParaRPr lang="en-GB" dirty="0"/>
          </a:p>
        </p:txBody>
      </p:sp>
      <p:sp>
        <p:nvSpPr>
          <p:cNvPr id="1048626" name="Content Placeholder 2"/>
          <p:cNvSpPr>
            <a:spLocks noGrp="1"/>
          </p:cNvSpPr>
          <p:nvPr>
            <p:ph sz="quarter" idx="1"/>
          </p:nvPr>
        </p:nvSpPr>
        <p:spPr>
          <a:xfrm>
            <a:off x="251520" y="1214422"/>
            <a:ext cx="8712968" cy="5643578"/>
          </a:xfrm>
        </p:spPr>
        <p:txBody>
          <a:bodyPr>
            <a:normAutofit/>
          </a:bodyPr>
          <a:lstStyle/>
          <a:p>
            <a:pPr>
              <a:buNone/>
            </a:pPr>
            <a:r>
              <a:rPr lang="en-GB" dirty="0" smtClean="0"/>
              <a:t>What is it?</a:t>
            </a:r>
          </a:p>
          <a:p>
            <a:r>
              <a:rPr lang="en-GB" dirty="0" smtClean="0"/>
              <a:t>Theory-based evaluation has similarities to the Log Frame approach but allows a </a:t>
            </a:r>
            <a:r>
              <a:rPr lang="en-GB" dirty="0" smtClean="0"/>
              <a:t>much more </a:t>
            </a:r>
            <a:r>
              <a:rPr lang="en-GB" dirty="0" smtClean="0"/>
              <a:t>in-depth understanding of the workings of a program or activity the “</a:t>
            </a:r>
            <a:r>
              <a:rPr lang="en-GB" dirty="0" smtClean="0"/>
              <a:t>program theory</a:t>
            </a:r>
            <a:r>
              <a:rPr lang="en-GB" dirty="0" smtClean="0"/>
              <a:t>” or “program logic.” </a:t>
            </a:r>
            <a:endParaRPr lang="en-GB" dirty="0"/>
          </a:p>
          <a:p>
            <a:r>
              <a:rPr lang="en-GB" dirty="0" smtClean="0"/>
              <a:t>In </a:t>
            </a:r>
            <a:r>
              <a:rPr lang="en-GB" dirty="0" smtClean="0"/>
              <a:t>particular, it need not assume simple linear cause and effect relationships. </a:t>
            </a:r>
            <a:endParaRPr lang="en-GB" dirty="0" smtClean="0"/>
          </a:p>
          <a:p>
            <a:r>
              <a:rPr lang="en-GB" dirty="0" smtClean="0"/>
              <a:t>For </a:t>
            </a:r>
            <a:r>
              <a:rPr lang="en-GB" dirty="0" smtClean="0"/>
              <a:t>example, the success of a government program to improve literacy levels by increasing the number of teachers might depend on a large number of factors. </a:t>
            </a:r>
            <a:endParaRPr lang="en-GB" dirty="0" smtClean="0"/>
          </a:p>
          <a:p>
            <a:pPr lvl="1"/>
            <a:r>
              <a:rPr lang="en-GB" dirty="0" smtClean="0"/>
              <a:t>These </a:t>
            </a:r>
            <a:r>
              <a:rPr lang="en-GB" dirty="0" smtClean="0"/>
              <a:t>include, among others, availability of classrooms and textbooks, the likely reactions of parents, school principals and schoolchildren, the skills and morale of teachers, etc</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
          <p:cNvSpPr>
            <a:spLocks noGrp="1"/>
          </p:cNvSpPr>
          <p:nvPr>
            <p:ph type="title"/>
          </p:nvPr>
        </p:nvSpPr>
        <p:spPr>
          <a:xfrm>
            <a:off x="914400" y="274638"/>
            <a:ext cx="7772400" cy="439718"/>
          </a:xfrm>
        </p:spPr>
        <p:txBody>
          <a:bodyPr>
            <a:normAutofit fontScale="90000"/>
          </a:bodyPr>
          <a:lstStyle/>
          <a:p>
            <a:endParaRPr lang="en-US" dirty="0"/>
          </a:p>
        </p:txBody>
      </p:sp>
      <p:sp>
        <p:nvSpPr>
          <p:cNvPr id="1048628" name="Content Placeholder 2"/>
          <p:cNvSpPr>
            <a:spLocks noGrp="1"/>
          </p:cNvSpPr>
          <p:nvPr>
            <p:ph sz="quarter" idx="1"/>
          </p:nvPr>
        </p:nvSpPr>
        <p:spPr>
          <a:xfrm>
            <a:off x="500034" y="857232"/>
            <a:ext cx="8186766" cy="5162568"/>
          </a:xfrm>
        </p:spPr>
        <p:txBody>
          <a:bodyPr>
            <a:normAutofit/>
          </a:bodyPr>
          <a:lstStyle/>
          <a:p>
            <a:r>
              <a:rPr lang="en-GB" sz="2800" dirty="0" smtClean="0"/>
              <a:t>By mapping out the determining or causal factors judged important for success, and how they might interact, it can then be decided which steps should be monitored as the program develops, to see how well they are in fact borne out. </a:t>
            </a:r>
            <a:endParaRPr lang="en-GB" sz="2800" dirty="0" smtClean="0"/>
          </a:p>
          <a:p>
            <a:r>
              <a:rPr lang="en-GB" sz="2800" dirty="0" smtClean="0"/>
              <a:t>This </a:t>
            </a:r>
            <a:r>
              <a:rPr lang="en-GB" sz="2800" dirty="0" smtClean="0"/>
              <a:t>allows the critical success factors to be identified. </a:t>
            </a:r>
          </a:p>
          <a:p>
            <a:r>
              <a:rPr lang="en-GB" sz="2800" dirty="0" smtClean="0"/>
              <a:t>And where the data show these factors have not been achieved, a reasonable conclusion is that the program is less likely to be successful in achieving its objectives.</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2320</Words>
  <Application>Microsoft Office PowerPoint</Application>
  <PresentationFormat>On-screen Show (4:3)</PresentationFormat>
  <Paragraphs>203</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Franklin Gothic Book</vt:lpstr>
      <vt:lpstr>Perpetua</vt:lpstr>
      <vt:lpstr>Wingdings</vt:lpstr>
      <vt:lpstr>Wingdings 2</vt:lpstr>
      <vt:lpstr>Equity</vt:lpstr>
      <vt:lpstr>Monitoring and Evaluation methods and tools.</vt:lpstr>
      <vt:lpstr>Performance Indicators</vt:lpstr>
      <vt:lpstr>What can we use them for?</vt:lpstr>
      <vt:lpstr>Advantages</vt:lpstr>
      <vt:lpstr>The Logical Framework Approach</vt:lpstr>
      <vt:lpstr>PowerPoint Presentation</vt:lpstr>
      <vt:lpstr>PowerPoint Presentation</vt:lpstr>
      <vt:lpstr>Theory-Based Evaluation</vt:lpstr>
      <vt:lpstr>PowerPoint Presentation</vt:lpstr>
      <vt:lpstr>What can we use it for?</vt:lpstr>
      <vt:lpstr>PowerPoint Presentation</vt:lpstr>
      <vt:lpstr>Formal Surveys</vt:lpstr>
      <vt:lpstr>PowerPoint Presentation</vt:lpstr>
      <vt:lpstr>PowerPoint Presentation</vt:lpstr>
      <vt:lpstr>Some Types of Survey</vt:lpstr>
      <vt:lpstr>Rapid Appraisal Methods</vt:lpstr>
      <vt:lpstr>What can we use them for?</vt:lpstr>
      <vt:lpstr>PowerPoint Presentation</vt:lpstr>
      <vt:lpstr>Rapid Appraisal Methods</vt:lpstr>
      <vt:lpstr>Cont’s</vt:lpstr>
      <vt:lpstr>Participatory Methods</vt:lpstr>
      <vt:lpstr>What can we use them for?</vt:lpstr>
      <vt:lpstr>Advantages</vt:lpstr>
      <vt:lpstr>Commonly Used Participatory Tools</vt:lpstr>
      <vt:lpstr>PowerPoint Presentation</vt:lpstr>
      <vt:lpstr>Public Expenditure Tracking Surveys</vt:lpstr>
      <vt:lpstr>PowerPoint Presentation</vt:lpstr>
      <vt:lpstr>Cost-Benefit and Cost-Effectiveness Analysis</vt:lpstr>
      <vt:lpstr>PowerPoint Presentation</vt:lpstr>
      <vt:lpstr>Impact Evaluation</vt:lpstr>
      <vt:lpstr>PowerPoint Presentation</vt:lpstr>
      <vt:lpstr>PowerPoint Presentation</vt:lpstr>
      <vt:lpstr>4 Models of Impact Evaluation</vt:lpstr>
      <vt:lpstr>Conclusion </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MONITORING AND EVALUATION</dc:title>
  <dc:creator>HP</dc:creator>
  <cp:lastModifiedBy>Hp</cp:lastModifiedBy>
  <cp:revision>4</cp:revision>
  <dcterms:created xsi:type="dcterms:W3CDTF">2012-06-08T11:47:23Z</dcterms:created>
  <dcterms:modified xsi:type="dcterms:W3CDTF">2025-02-27T18:01:15Z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1bce3ebc2f614049918267d155f3bba1</vt:lpwstr>
  </property>
</Properties>
</file>