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 id="260" r:id="rId6"/>
    <p:sldId id="261" r:id="rId7"/>
    <p:sldId id="262" r:id="rId8"/>
    <p:sldId id="263" r:id="rId9"/>
    <p:sldId id="264" r:id="rId10"/>
    <p:sldId id="267" r:id="rId11"/>
    <p:sldId id="268" r:id="rId12"/>
    <p:sldId id="269" r:id="rId13"/>
    <p:sldId id="265" r:id="rId14"/>
    <p:sldId id="266" r:id="rId15"/>
    <p:sldId id="270" r:id="rId16"/>
    <p:sldId id="271" r:id="rId17"/>
    <p:sldId id="285"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2B17496-85D4-46B8-B778-94DE956B7F34}" type="datetimeFigureOut">
              <a:rPr lang="en-US" smtClean="0"/>
              <a:t>8/21/2025</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ACBFB78A-4436-4C9F-B1D4-A5317985B4FB}"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08628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B17496-85D4-46B8-B778-94DE956B7F34}" type="datetimeFigureOut">
              <a:rPr lang="en-US" smtClean="0"/>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BFB78A-4436-4C9F-B1D4-A5317985B4FB}"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32496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B17496-85D4-46B8-B778-94DE956B7F34}" type="datetimeFigureOut">
              <a:rPr lang="en-US" smtClean="0"/>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BFB78A-4436-4C9F-B1D4-A5317985B4FB}"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562394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B17496-85D4-46B8-B778-94DE956B7F34}" type="datetimeFigureOut">
              <a:rPr lang="en-US" smtClean="0"/>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BFB78A-4436-4C9F-B1D4-A5317985B4FB}"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45837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2B17496-85D4-46B8-B778-94DE956B7F34}" type="datetimeFigureOut">
              <a:rPr lang="en-US" smtClean="0"/>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BFB78A-4436-4C9F-B1D4-A5317985B4FB}"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30362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2B17496-85D4-46B8-B778-94DE956B7F34}" type="datetimeFigureOut">
              <a:rPr lang="en-US" smtClean="0"/>
              <a:t>8/21/2025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BFB78A-4436-4C9F-B1D4-A5317985B4FB}"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90946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2B17496-85D4-46B8-B778-94DE956B7F34}" type="datetimeFigureOut">
              <a:rPr lang="en-US" smtClean="0"/>
              <a:t>8/21/2025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BFB78A-4436-4C9F-B1D4-A5317985B4FB}"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90255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2B17496-85D4-46B8-B778-94DE956B7F34}" type="datetimeFigureOut">
              <a:rPr lang="en-US" smtClean="0"/>
              <a:t>8/21/2025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BFB78A-4436-4C9F-B1D4-A5317985B4FB}"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34284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B17496-85D4-46B8-B778-94DE956B7F34}" type="datetimeFigureOut">
              <a:rPr lang="en-US" smtClean="0"/>
              <a:t>8/21/2025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BFB78A-4436-4C9F-B1D4-A5317985B4FB}" type="slidenum">
              <a:rPr lang="en-US" smtClean="0"/>
              <a:t>‹#›</a:t>
            </a:fld>
            <a:endParaRPr lang="en-US"/>
          </a:p>
        </p:txBody>
      </p:sp>
    </p:spTree>
    <p:extLst>
      <p:ext uri="{BB962C8B-B14F-4D97-AF65-F5344CB8AC3E}">
        <p14:creationId xmlns:p14="http://schemas.microsoft.com/office/powerpoint/2010/main" val="3272855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2B17496-85D4-46B8-B778-94DE956B7F34}" type="datetimeFigureOut">
              <a:rPr lang="en-US" smtClean="0"/>
              <a:t>8/21/2025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BFB78A-4436-4C9F-B1D4-A5317985B4FB}"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49644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C2B17496-85D4-46B8-B778-94DE956B7F34}" type="datetimeFigureOut">
              <a:rPr lang="en-US" smtClean="0"/>
              <a:t>8/21/2025</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ACBFB78A-4436-4C9F-B1D4-A5317985B4FB}"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3829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C2B17496-85D4-46B8-B778-94DE956B7F34}" type="datetimeFigureOut">
              <a:rPr lang="en-US" smtClean="0"/>
              <a:t>8/21/2025</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ACBFB78A-4436-4C9F-B1D4-A5317985B4FB}"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55608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C69B19-F5CD-917E-1C5D-097C4AE82596}"/>
              </a:ext>
            </a:extLst>
          </p:cNvPr>
          <p:cNvSpPr>
            <a:spLocks noGrp="1"/>
          </p:cNvSpPr>
          <p:nvPr>
            <p:ph type="ctrTitle"/>
          </p:nvPr>
        </p:nvSpPr>
        <p:spPr/>
        <p:txBody>
          <a:bodyPr>
            <a:normAutofit/>
          </a:bodyPr>
          <a:lstStyle/>
          <a:p>
            <a:r>
              <a:rPr lang="en-US" dirty="0"/>
              <a:t>Governance is</a:t>
            </a:r>
            <a:br>
              <a:rPr lang="en-US" dirty="0"/>
            </a:br>
            <a:r>
              <a:rPr lang="en-US" dirty="0"/>
              <a:t>topic 2</a:t>
            </a:r>
          </a:p>
        </p:txBody>
      </p:sp>
      <p:sp>
        <p:nvSpPr>
          <p:cNvPr id="3" name="Subtitle 2">
            <a:extLst>
              <a:ext uri="{FF2B5EF4-FFF2-40B4-BE49-F238E27FC236}">
                <a16:creationId xmlns:a16="http://schemas.microsoft.com/office/drawing/2014/main" id="{09C1DFE9-3ACA-B8BC-983D-75ED34E17990}"/>
              </a:ext>
            </a:extLst>
          </p:cNvPr>
          <p:cNvSpPr>
            <a:spLocks noGrp="1"/>
          </p:cNvSpPr>
          <p:nvPr>
            <p:ph type="subTitle" idx="1"/>
          </p:nvPr>
        </p:nvSpPr>
        <p:spPr/>
        <p:txBody>
          <a:bodyPr/>
          <a:lstStyle/>
          <a:p>
            <a:r>
              <a:rPr lang="en-US" dirty="0"/>
              <a:t>Prepared by Kemigisha </a:t>
            </a:r>
            <a:r>
              <a:rPr lang="en-US" dirty="0" err="1"/>
              <a:t>shamim</a:t>
            </a:r>
            <a:endParaRPr lang="en-US" dirty="0"/>
          </a:p>
        </p:txBody>
      </p:sp>
    </p:spTree>
    <p:extLst>
      <p:ext uri="{BB962C8B-B14F-4D97-AF65-F5344CB8AC3E}">
        <p14:creationId xmlns:p14="http://schemas.microsoft.com/office/powerpoint/2010/main" val="10165942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83D35-5E81-D67D-F44A-121B9C985F85}"/>
              </a:ext>
            </a:extLst>
          </p:cNvPr>
          <p:cNvSpPr>
            <a:spLocks noGrp="1"/>
          </p:cNvSpPr>
          <p:nvPr>
            <p:ph type="title"/>
          </p:nvPr>
        </p:nvSpPr>
        <p:spPr/>
        <p:txBody>
          <a:bodyPr/>
          <a:lstStyle/>
          <a:p>
            <a:r>
              <a:rPr lang="en-US" dirty="0"/>
              <a:t>Process model …….</a:t>
            </a:r>
          </a:p>
        </p:txBody>
      </p:sp>
      <p:sp>
        <p:nvSpPr>
          <p:cNvPr id="3" name="Content Placeholder 2">
            <a:extLst>
              <a:ext uri="{FF2B5EF4-FFF2-40B4-BE49-F238E27FC236}">
                <a16:creationId xmlns:a16="http://schemas.microsoft.com/office/drawing/2014/main" id="{2E8458F7-A422-FFA9-EE5D-8EB46BE86224}"/>
              </a:ext>
            </a:extLst>
          </p:cNvPr>
          <p:cNvSpPr>
            <a:spLocks noGrp="1"/>
          </p:cNvSpPr>
          <p:nvPr>
            <p:ph idx="1"/>
          </p:nvPr>
        </p:nvSpPr>
        <p:spPr/>
        <p:txBody>
          <a:bodyPr>
            <a:normAutofit/>
          </a:bodyPr>
          <a:lstStyle/>
          <a:p>
            <a:pPr marR="0" indent="0">
              <a:lnSpc>
                <a:spcPct val="107000"/>
              </a:lnSpc>
              <a:spcBef>
                <a:spcPts val="0"/>
              </a:spcBef>
              <a:spcAft>
                <a:spcPts val="800"/>
              </a:spcAft>
              <a:buNone/>
            </a:pP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Analysis: Process models aid in analyzing the efficiency, effectiveness, and potential bottlenecks of a workflow. They help identify areas for improvement and optimization.</a:t>
            </a:r>
            <a:endParaRPr lang="en-US" sz="2000" kern="100" dirty="0">
              <a:latin typeface="Calibri" panose="020F0502020204030204" pitchFamily="34" charset="0"/>
              <a:ea typeface="Times New Roman" panose="02020603050405020304" pitchFamily="18" charset="0"/>
              <a:cs typeface="Times New Roman" panose="02020603050405020304" pitchFamily="18" charset="0"/>
            </a:endParaRPr>
          </a:p>
          <a:p>
            <a:pPr marR="0" indent="0">
              <a:lnSpc>
                <a:spcPct val="107000"/>
              </a:lnSpc>
              <a:spcBef>
                <a:spcPts val="0"/>
              </a:spcBef>
              <a:spcAft>
                <a:spcPts val="800"/>
              </a:spcAft>
              <a:buNone/>
            </a:pP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Standardization: By documenting processes, organizations can standardize procedures, which can lead to consistent outcomes, reduced errors, and improved quality.</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R="0" indent="0">
              <a:lnSpc>
                <a:spcPct val="107000"/>
              </a:lnSpc>
              <a:spcBef>
                <a:spcPts val="0"/>
              </a:spcBef>
              <a:spcAft>
                <a:spcPts val="800"/>
              </a:spcAft>
              <a:buNone/>
            </a:pP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Communication: Process models provide a clear way to communicate how work is done, making it easier for team members to understand their roles and responsibilities</a:t>
            </a:r>
          </a:p>
          <a:p>
            <a:pPr marL="0" marR="0" indent="0">
              <a:lnSpc>
                <a:spcPct val="107000"/>
              </a:lnSpc>
              <a:spcBef>
                <a:spcPts val="0"/>
              </a:spcBef>
              <a:spcAft>
                <a:spcPts val="800"/>
              </a:spcAft>
              <a:buNone/>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Process Model Benefits: Accuracy, Security, Transparency, Efficiency, Compliance: The process adheres to legal and regulatory requirements for passport issuance, Customer Experience due to communication and streamlined processes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R="0" indent="0">
              <a:lnSpc>
                <a:spcPct val="107000"/>
              </a:lnSpc>
              <a:spcBef>
                <a:spcPts val="0"/>
              </a:spcBef>
              <a:spcAft>
                <a:spcPts val="800"/>
              </a:spcAft>
              <a:buNone/>
            </a:pP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3934852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2FA2B-CC14-64A8-0540-5D60F07D7B5C}"/>
              </a:ext>
            </a:extLst>
          </p:cNvPr>
          <p:cNvSpPr>
            <a:spLocks noGrp="1"/>
          </p:cNvSpPr>
          <p:nvPr>
            <p:ph type="title"/>
          </p:nvPr>
        </p:nvSpPr>
        <p:spPr/>
        <p:txBody>
          <a:bodyPr>
            <a:normAutofit fontScale="90000"/>
          </a:bodyPr>
          <a:lstStyle/>
          <a:p>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The process model systems example in Uganda (passport office)</a:t>
            </a:r>
            <a:br>
              <a:rPr lang="en-US" sz="28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62553392-661D-F790-1024-058430CC88CB}"/>
              </a:ext>
            </a:extLst>
          </p:cNvPr>
          <p:cNvSpPr>
            <a:spLocks noGrp="1"/>
          </p:cNvSpPr>
          <p:nvPr>
            <p:ph idx="1"/>
          </p:nvPr>
        </p:nvSpPr>
        <p:spPr/>
        <p:txBody>
          <a:bodyPr/>
          <a:lstStyle/>
          <a:p>
            <a:pPr>
              <a:lnSpc>
                <a:spcPct val="107000"/>
              </a:lnSpc>
              <a:spcBef>
                <a:spcPts val="0"/>
              </a:spcBef>
              <a:spcAft>
                <a:spcPts val="800"/>
              </a:spcAft>
              <a:tabLst>
                <a:tab pos="457200" algn="l"/>
              </a:tabLst>
            </a:pPr>
            <a:r>
              <a:rPr lang="en-US" sz="1200" b="1" kern="0" dirty="0">
                <a:effectLst/>
                <a:latin typeface="Times New Roman" panose="02020603050405020304" pitchFamily="18" charset="0"/>
                <a:ea typeface="Times New Roman" panose="02020603050405020304" pitchFamily="18" charset="0"/>
                <a:cs typeface="Times New Roman" panose="02020603050405020304" pitchFamily="18" charset="0"/>
              </a:rPr>
              <a:t>Application Submission:</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kern="0" dirty="0">
                <a:effectLst/>
                <a:latin typeface="Times New Roman" panose="02020603050405020304" pitchFamily="18" charset="0"/>
                <a:ea typeface="Times New Roman" panose="02020603050405020304" pitchFamily="18" charset="0"/>
                <a:cs typeface="Times New Roman" panose="02020603050405020304" pitchFamily="18" charset="0"/>
              </a:rPr>
              <a:t>Citizens interested in obtaining a passport visit the website, fill form, book an appointment and submit their applications along with required documents online.</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tabLst>
                <a:tab pos="457200" algn="l"/>
              </a:tabLst>
            </a:pPr>
            <a:r>
              <a:rPr lang="en-US" sz="1200" b="1" kern="0" dirty="0">
                <a:effectLst/>
                <a:latin typeface="Times New Roman" panose="02020603050405020304" pitchFamily="18" charset="0"/>
                <a:ea typeface="Times New Roman" panose="02020603050405020304" pitchFamily="18" charset="0"/>
                <a:cs typeface="Times New Roman" panose="02020603050405020304" pitchFamily="18" charset="0"/>
              </a:rPr>
              <a:t>Fee Payment:</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kern="0" dirty="0">
                <a:effectLst/>
                <a:latin typeface="Times New Roman" panose="02020603050405020304" pitchFamily="18" charset="0"/>
                <a:ea typeface="Times New Roman" panose="02020603050405020304" pitchFamily="18" charset="0"/>
                <a:cs typeface="Times New Roman" panose="02020603050405020304" pitchFamily="18" charset="0"/>
              </a:rPr>
              <a:t>Applicants pay the required passport processing fees through designated payment methods like MM, Banks etc.</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tabLst>
                <a:tab pos="457200" algn="l"/>
              </a:tabLst>
            </a:pPr>
            <a:r>
              <a:rPr lang="en-US" sz="1200" b="1" kern="0" dirty="0">
                <a:effectLst/>
                <a:latin typeface="Times New Roman" panose="02020603050405020304" pitchFamily="18" charset="0"/>
                <a:ea typeface="Times New Roman" panose="02020603050405020304" pitchFamily="18" charset="0"/>
                <a:cs typeface="Times New Roman" panose="02020603050405020304" pitchFamily="18" charset="0"/>
              </a:rPr>
              <a:t>Document Verification:</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kern="0" dirty="0">
                <a:effectLst/>
                <a:latin typeface="Times New Roman" panose="02020603050405020304" pitchFamily="18" charset="0"/>
                <a:ea typeface="Times New Roman" panose="02020603050405020304" pitchFamily="18" charset="0"/>
                <a:cs typeface="Times New Roman" panose="02020603050405020304" pitchFamily="18" charset="0"/>
              </a:rPr>
              <a:t>Passport officials review the submitted documents, including identification, birth certificates, and other supporting papers, to ensure completeness and accuracy.</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tabLst>
                <a:tab pos="457200" algn="l"/>
              </a:tabLst>
            </a:pPr>
            <a:r>
              <a:rPr lang="en-US" sz="1200" b="1" kern="0" dirty="0">
                <a:effectLst/>
                <a:latin typeface="Times New Roman" panose="02020603050405020304" pitchFamily="18" charset="0"/>
                <a:ea typeface="Times New Roman" panose="02020603050405020304" pitchFamily="18" charset="0"/>
                <a:cs typeface="Times New Roman" panose="02020603050405020304" pitchFamily="18" charset="0"/>
              </a:rPr>
              <a:t>Data Entry and Registration:</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kern="0" dirty="0">
                <a:effectLst/>
                <a:latin typeface="Times New Roman" panose="02020603050405020304" pitchFamily="18" charset="0"/>
                <a:ea typeface="Times New Roman" panose="02020603050405020304" pitchFamily="18" charset="0"/>
                <a:cs typeface="Times New Roman" panose="02020603050405020304" pitchFamily="18" charset="0"/>
              </a:rPr>
              <a:t>Authorized personnel enter applicant details into the passport processing system, generating a unique application reference number.</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4643567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32FE9-0A34-4ACB-C16F-7953979DAD0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C3AC70F-EA4F-A8D5-B638-DD0C3BC1BDE5}"/>
              </a:ext>
            </a:extLst>
          </p:cNvPr>
          <p:cNvSpPr>
            <a:spLocks noGrp="1"/>
          </p:cNvSpPr>
          <p:nvPr>
            <p:ph idx="1"/>
          </p:nvPr>
        </p:nvSpPr>
        <p:spPr/>
        <p:txBody>
          <a:bodyPr>
            <a:normAutofit fontScale="85000" lnSpcReduction="20000"/>
          </a:bodyPr>
          <a:lstStyle/>
          <a:p>
            <a:pPr>
              <a:lnSpc>
                <a:spcPct val="107000"/>
              </a:lnSpc>
              <a:spcBef>
                <a:spcPts val="0"/>
              </a:spcBef>
              <a:spcAft>
                <a:spcPts val="800"/>
              </a:spcAft>
              <a:tabLst>
                <a:tab pos="457200" algn="l"/>
              </a:tabLst>
            </a:pPr>
            <a:r>
              <a:rPr lang="en-US" sz="1200" b="1" kern="0" dirty="0">
                <a:effectLst/>
                <a:latin typeface="Times New Roman" panose="02020603050405020304" pitchFamily="18" charset="0"/>
                <a:ea typeface="Times New Roman" panose="02020603050405020304" pitchFamily="18" charset="0"/>
                <a:cs typeface="Times New Roman" panose="02020603050405020304" pitchFamily="18" charset="0"/>
              </a:rPr>
              <a:t>Biometric Capture:</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kern="0" dirty="0">
                <a:effectLst/>
                <a:latin typeface="Times New Roman" panose="02020603050405020304" pitchFamily="18" charset="0"/>
                <a:ea typeface="Times New Roman" panose="02020603050405020304" pitchFamily="18" charset="0"/>
                <a:cs typeface="Times New Roman" panose="02020603050405020304" pitchFamily="18" charset="0"/>
              </a:rPr>
              <a:t>Applicants provide biometric information, including fingerprints and a photograph, for identity verification and security purposes.</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tabLst>
                <a:tab pos="457200" algn="l"/>
              </a:tabLst>
            </a:pPr>
            <a:r>
              <a:rPr lang="en-US" sz="1200" b="1" kern="0" dirty="0">
                <a:effectLst/>
                <a:latin typeface="Times New Roman" panose="02020603050405020304" pitchFamily="18" charset="0"/>
                <a:ea typeface="Times New Roman" panose="02020603050405020304" pitchFamily="18" charset="0"/>
                <a:cs typeface="Times New Roman" panose="02020603050405020304" pitchFamily="18" charset="0"/>
              </a:rPr>
              <a:t>Background Checks:</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kern="0" dirty="0">
                <a:effectLst/>
                <a:latin typeface="Times New Roman" panose="02020603050405020304" pitchFamily="18" charset="0"/>
                <a:ea typeface="Times New Roman" panose="02020603050405020304" pitchFamily="18" charset="0"/>
                <a:cs typeface="Times New Roman" panose="02020603050405020304" pitchFamily="18" charset="0"/>
              </a:rPr>
              <a:t>The application undergoes background checks to ensure the applicant's eligibility and absence of legal issues.</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tabLst>
                <a:tab pos="457200" algn="l"/>
              </a:tabLst>
            </a:pPr>
            <a:r>
              <a:rPr lang="en-US" sz="1200" b="1" kern="0" dirty="0">
                <a:effectLst/>
                <a:latin typeface="Times New Roman" panose="02020603050405020304" pitchFamily="18" charset="0"/>
                <a:ea typeface="Times New Roman" panose="02020603050405020304" pitchFamily="18" charset="0"/>
                <a:cs typeface="Times New Roman" panose="02020603050405020304" pitchFamily="18" charset="0"/>
              </a:rPr>
              <a:t>Application Review and Approval:</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kern="0" dirty="0">
                <a:effectLst/>
                <a:latin typeface="Times New Roman" panose="02020603050405020304" pitchFamily="18" charset="0"/>
                <a:ea typeface="Times New Roman" panose="02020603050405020304" pitchFamily="18" charset="0"/>
                <a:cs typeface="Times New Roman" panose="02020603050405020304" pitchFamily="18" charset="0"/>
              </a:rPr>
              <a:t>Passport officials review the application, biometric data, and background checks to ensure compliance with regulations.</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tabLst>
                <a:tab pos="457200" algn="l"/>
              </a:tabLst>
            </a:pPr>
            <a:r>
              <a:rPr lang="en-US" sz="1200" b="1" kern="0" dirty="0">
                <a:effectLst/>
                <a:latin typeface="Times New Roman" panose="02020603050405020304" pitchFamily="18" charset="0"/>
                <a:ea typeface="Times New Roman" panose="02020603050405020304" pitchFamily="18" charset="0"/>
                <a:cs typeface="Times New Roman" panose="02020603050405020304" pitchFamily="18" charset="0"/>
              </a:rPr>
              <a:t>Passport Printing:</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kern="0" dirty="0">
                <a:effectLst/>
                <a:latin typeface="Times New Roman" panose="02020603050405020304" pitchFamily="18" charset="0"/>
                <a:ea typeface="Times New Roman" panose="02020603050405020304" pitchFamily="18" charset="0"/>
                <a:cs typeface="Times New Roman" panose="02020603050405020304" pitchFamily="18" charset="0"/>
              </a:rPr>
              <a:t>Approved applications are forwarded to the passport printing center, where the passport booklet is generated.</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tabLst>
                <a:tab pos="457200" algn="l"/>
              </a:tabLst>
            </a:pPr>
            <a:r>
              <a:rPr lang="en-US" sz="1200" b="1" kern="0" dirty="0">
                <a:effectLst/>
                <a:latin typeface="Times New Roman" panose="02020603050405020304" pitchFamily="18" charset="0"/>
                <a:ea typeface="Times New Roman" panose="02020603050405020304" pitchFamily="18" charset="0"/>
                <a:cs typeface="Times New Roman" panose="02020603050405020304" pitchFamily="18" charset="0"/>
              </a:rPr>
              <a:t>Quality Control and Personalization:</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kern="0" dirty="0">
                <a:effectLst/>
                <a:latin typeface="Times New Roman" panose="02020603050405020304" pitchFamily="18" charset="0"/>
                <a:ea typeface="Times New Roman" panose="02020603050405020304" pitchFamily="18" charset="0"/>
                <a:cs typeface="Times New Roman" panose="02020603050405020304" pitchFamily="18" charset="0"/>
              </a:rPr>
              <a:t>The printed passport booklet undergoes quality checks to ensure accuracy and security features.</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kern="0" dirty="0">
                <a:effectLst/>
                <a:latin typeface="Times New Roman" panose="02020603050405020304" pitchFamily="18" charset="0"/>
                <a:ea typeface="Times New Roman" panose="02020603050405020304" pitchFamily="18" charset="0"/>
                <a:cs typeface="Times New Roman" panose="02020603050405020304" pitchFamily="18" charset="0"/>
              </a:rPr>
              <a:t>Personalized information, including applicant details and biometrics, is added to the passport.</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tabLst>
                <a:tab pos="457200" algn="l"/>
              </a:tabLst>
            </a:pPr>
            <a:r>
              <a:rPr lang="en-US" sz="1200" b="1" kern="0" dirty="0">
                <a:effectLst/>
                <a:latin typeface="Times New Roman" panose="02020603050405020304" pitchFamily="18" charset="0"/>
                <a:ea typeface="Times New Roman" panose="02020603050405020304" pitchFamily="18" charset="0"/>
                <a:cs typeface="Times New Roman" panose="02020603050405020304" pitchFamily="18" charset="0"/>
              </a:rPr>
              <a:t>Passport Collection:</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kern="0" dirty="0">
                <a:effectLst/>
                <a:latin typeface="Times New Roman" panose="02020603050405020304" pitchFamily="18" charset="0"/>
                <a:ea typeface="Times New Roman" panose="02020603050405020304" pitchFamily="18" charset="0"/>
                <a:cs typeface="Times New Roman" panose="02020603050405020304" pitchFamily="18" charset="0"/>
              </a:rPr>
              <a:t>Applicants receive notifications about passport availability and collection dates.</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kern="0" dirty="0">
                <a:effectLst/>
                <a:latin typeface="Times New Roman" panose="02020603050405020304" pitchFamily="18" charset="0"/>
                <a:ea typeface="Times New Roman" panose="02020603050405020304" pitchFamily="18" charset="0"/>
                <a:cs typeface="Times New Roman" panose="02020603050405020304" pitchFamily="18" charset="0"/>
              </a:rPr>
              <a:t>Passports are issued to applicants upon presentation of necessary identification.</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7946891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FC8388-F1D2-0A49-2471-A01784CB3D1D}"/>
              </a:ext>
            </a:extLst>
          </p:cNvPr>
          <p:cNvSpPr>
            <a:spLocks noGrp="1"/>
          </p:cNvSpPr>
          <p:nvPr>
            <p:ph type="title"/>
          </p:nvPr>
        </p:nvSpPr>
        <p:spPr/>
        <p:txBody>
          <a:bodyPr/>
          <a:lstStyle/>
          <a:p>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Systems Thinking:</a:t>
            </a:r>
            <a:br>
              <a:rPr lang="en-US" sz="32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C2B42148-B33A-F749-CEB4-C0CE67EE0C93}"/>
              </a:ext>
            </a:extLst>
          </p:cNvPr>
          <p:cNvSpPr>
            <a:spLocks noGrp="1"/>
          </p:cNvSpPr>
          <p:nvPr>
            <p:ph idx="1"/>
          </p:nvPr>
        </p:nvSpPr>
        <p:spPr/>
        <p:txBody>
          <a:bodyPr>
            <a:normAutofit fontScale="85000" lnSpcReduction="10000"/>
          </a:bodyPr>
          <a:lstStyle/>
          <a:p>
            <a:pPr marL="0" indent="0">
              <a:buNone/>
            </a:pPr>
            <a:r>
              <a:rPr lang="en-US" sz="1800" kern="0" dirty="0">
                <a:effectLst/>
                <a:latin typeface="Times New Roman" panose="02020603050405020304" pitchFamily="18" charset="0"/>
                <a:ea typeface="Times New Roman" panose="02020603050405020304" pitchFamily="18" charset="0"/>
              </a:rPr>
              <a:t>Systems Thinking is an approach to understanding and solving complex problems by examining the interactions and interdependencies of various components within a larger system. It emphasizes viewing problems holistically and considering the broader context.</a:t>
            </a:r>
          </a:p>
          <a:p>
            <a:pPr marL="0" indent="0">
              <a:buNone/>
            </a:pPr>
            <a:r>
              <a:rPr lang="en-US" sz="1800" kern="0" dirty="0">
                <a:effectLst/>
                <a:latin typeface="Times New Roman" panose="02020603050405020304" pitchFamily="18" charset="0"/>
                <a:ea typeface="Times New Roman" panose="02020603050405020304" pitchFamily="18" charset="0"/>
              </a:rPr>
              <a:t>Characteristics include;</a:t>
            </a:r>
          </a:p>
          <a:p>
            <a:pPr marL="457200" marR="0">
              <a:lnSpc>
                <a:spcPct val="107000"/>
              </a:lnSpc>
              <a:spcBef>
                <a:spcPts val="0"/>
              </a:spcBef>
              <a:spcAft>
                <a:spcPts val="800"/>
              </a:spcAft>
            </a:pP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Holistic Perspective: Systems thinking encourages looking at the entire system rather than just individual components. It recognizes that changes in one part of the system can impact other parts.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800"/>
              </a:spcAft>
            </a:pP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Interconnectedness: Systems thinking focuses on understanding the relationships, feedback loops, and cause-and-effect relationships among various elements of a system.</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800"/>
              </a:spcAft>
            </a:pP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Feedback Loops: Systems often involve feedback loops where the outputs of a system affect its inputs. Positive feedback reinforces change, while negative feedback helps maintain stability.</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7091607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D800B-18D7-2999-9D51-A5A4798A5A9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C29B69B-05D0-75E8-400B-D7CADF9A2B55}"/>
              </a:ext>
            </a:extLst>
          </p:cNvPr>
          <p:cNvSpPr>
            <a:spLocks noGrp="1"/>
          </p:cNvSpPr>
          <p:nvPr>
            <p:ph idx="1"/>
          </p:nvPr>
        </p:nvSpPr>
        <p:spPr/>
        <p:txBody>
          <a:bodyPr>
            <a:normAutofit lnSpcReduction="10000"/>
          </a:bodyPr>
          <a:lstStyle/>
          <a:p>
            <a:pPr marR="0" indent="0">
              <a:lnSpc>
                <a:spcPct val="107000"/>
              </a:lnSpc>
              <a:spcBef>
                <a:spcPts val="0"/>
              </a:spcBef>
              <a:spcAft>
                <a:spcPts val="800"/>
              </a:spcAft>
              <a:buNone/>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800"/>
              </a:spcAf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Emergent Properties: Systems thinking recognizes that a system can exhibit properties or behaviors that emerge from the interactions of its components, which may not be evident when looking at individual parts.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800"/>
              </a:spcAf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Causality: Systems thinking seeks to understand complex causality, where multiple factors contribute to outcomes rather than a simple cause-and-effect relationship.</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800"/>
              </a:spcAf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Boundaries: Systems thinking involves defining system boundaries, recognizing that systems exist within larger systems and are influenced by external factors.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800"/>
              </a:spcAf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Contextual Understanding: It involves understanding problems in their broader social, economic, and environmental context to avoid unintended consequences.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9509167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C54A7-FE5A-2FEC-CD41-1093896B4569}"/>
              </a:ext>
            </a:extLst>
          </p:cNvPr>
          <p:cNvSpPr>
            <a:spLocks noGrp="1"/>
          </p:cNvSpPr>
          <p:nvPr>
            <p:ph type="title"/>
          </p:nvPr>
        </p:nvSpPr>
        <p:spPr/>
        <p:txBody>
          <a:bodyPr>
            <a:normAutofit/>
          </a:bodyPr>
          <a:lstStyle/>
          <a:p>
            <a:r>
              <a:rPr lang="en-US" sz="3200" b="1" kern="100" dirty="0">
                <a:effectLst/>
                <a:latin typeface="Times New Roman" panose="02020603050405020304" pitchFamily="18" charset="0"/>
                <a:ea typeface="Calibri" panose="020F0502020204030204" pitchFamily="34" charset="0"/>
                <a:cs typeface="Times New Roman" panose="02020603050405020304" pitchFamily="18" charset="0"/>
              </a:rPr>
              <a:t>Application of Systems Thinking:</a:t>
            </a:r>
            <a:br>
              <a:rPr lang="en-US" sz="32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7CC84E22-3536-2D31-64E7-75C89D232B9F}"/>
              </a:ext>
            </a:extLst>
          </p:cNvPr>
          <p:cNvSpPr>
            <a:spLocks noGrp="1"/>
          </p:cNvSpPr>
          <p:nvPr>
            <p:ph idx="1"/>
          </p:nvPr>
        </p:nvSpPr>
        <p:spPr/>
        <p:txBody>
          <a:bodyPr>
            <a:normAutofit fontScale="77500" lnSpcReduction="20000"/>
          </a:bodyPr>
          <a:lstStyle/>
          <a:p>
            <a:pPr marL="457200" marR="0">
              <a:lnSpc>
                <a:spcPct val="107000"/>
              </a:lnSpc>
              <a:spcBef>
                <a:spcPts val="0"/>
              </a:spcBef>
              <a:spcAft>
                <a:spcPts val="800"/>
              </a:spcAft>
            </a:pP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Improving Healthcare Delivery through Systems Thinking</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800"/>
              </a:spcAft>
            </a:pP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Challenge:</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Healthcare delivery in Uganda faces challenges related to access, quality, and equitable distribution of services.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Holistic Assessment:</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Instead of addressing healthcare challenges as isolated issues, a systems thinking approach is used to view the entire healthcare system as a complex and interconnected network of components.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Interconnections:</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Systems thinking identifies the interdependencies between various components, such as healthcare facilities, medical staff, medical supplies, transportation, and patient demographics.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Feedback Loops:</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Systems thinking recognizes that changes in one part of the healthcare system can lead to feedback loops affecting other parts. For example, improving medical facilities might lead to an increased demand for services, impacting staffing and resources.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Emergent Properties:</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The application of systems thinking considers how the interactions between different parts can lead to emergent properties, such as patient wait times, overall health outcomes, and the burden on healthcare facilities.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Contextual Understanding:</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Systems thinking takes into account external factors influencing the healthcare system, such as socioeconomic conditions, cultural practices, and geographical challenges.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1077734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D12EC-EBBD-AE35-8186-AEB8CCF9FA11}"/>
              </a:ext>
            </a:extLst>
          </p:cNvPr>
          <p:cNvSpPr>
            <a:spLocks noGrp="1"/>
          </p:cNvSpPr>
          <p:nvPr>
            <p:ph type="title"/>
          </p:nvPr>
        </p:nvSpPr>
        <p:spPr/>
        <p:txBody>
          <a:bodyPr/>
          <a:lstStyle/>
          <a:p>
            <a:r>
              <a:rPr lang="en-US" sz="3200" b="1" kern="100" dirty="0">
                <a:effectLst/>
                <a:latin typeface="Times New Roman" panose="02020603050405020304" pitchFamily="18" charset="0"/>
                <a:ea typeface="Calibri" panose="020F0502020204030204" pitchFamily="34" charset="0"/>
                <a:cs typeface="Times New Roman" panose="02020603050405020304" pitchFamily="18" charset="0"/>
              </a:rPr>
              <a:t>Results and Benefits:</a:t>
            </a:r>
            <a:br>
              <a:rPr lang="en-US" sz="32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37C73FE3-22F5-4476-07DF-5AF93027B37D}"/>
              </a:ext>
            </a:extLst>
          </p:cNvPr>
          <p:cNvSpPr>
            <a:spLocks noGrp="1"/>
          </p:cNvSpPr>
          <p:nvPr>
            <p:ph idx="1"/>
          </p:nvPr>
        </p:nvSpPr>
        <p:spPr/>
        <p:txBody>
          <a:bodyPr>
            <a:normAutofit/>
          </a:bodyPr>
          <a:lstStyle/>
          <a:p>
            <a:pPr marL="342900" marR="0" lvl="0" indent="-342900">
              <a:lnSpc>
                <a:spcPct val="107000"/>
              </a:lnSpc>
              <a:spcBef>
                <a:spcPts val="0"/>
              </a:spcBef>
              <a:spcAft>
                <a:spcPts val="800"/>
              </a:spcAft>
              <a:buFont typeface="+mj-lt"/>
              <a:buAutoNum type="arabicPeriod"/>
              <a:tabLst>
                <a:tab pos="457200" algn="l"/>
              </a:tabLst>
            </a:pP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Targeted Interventions:</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Instead of addressing individual healthcare challenges separately, systems thinking allows for targeted interventions that consider the holistic impact on the entire system.</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Resource Allocation:</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Systems thinking helps in optimizing resource allocation by identifying critical bottlenecks and areas where interventions can have the most significant impact.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Improved Access:</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By understanding the interconnected factors affecting access to healthcare, systems thinking informs strategies to improve healthcare access in underserved regions.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Quality Improvement:</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Systems thinking facilitates identifying factors that contribute to variations in healthcare quality and helps design interventions to enhance overall quality. </a:t>
            </a:r>
            <a:r>
              <a:rPr lang="en-US" sz="1800" kern="100" dirty="0" err="1">
                <a:effectLst/>
                <a:latin typeface="Times New Roman" panose="02020603050405020304" pitchFamily="18" charset="0"/>
                <a:ea typeface="Calibri" panose="020F0502020204030204" pitchFamily="34" charset="0"/>
                <a:cs typeface="Times New Roman" panose="02020603050405020304" pitchFamily="18" charset="0"/>
              </a:rPr>
              <a:t>etc</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1190228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7A28A-4F9F-F0FA-9B75-56842BFF93C9}"/>
              </a:ext>
            </a:extLst>
          </p:cNvPr>
          <p:cNvSpPr>
            <a:spLocks noGrp="1"/>
          </p:cNvSpPr>
          <p:nvPr>
            <p:ph type="title"/>
          </p:nvPr>
        </p:nvSpPr>
        <p:spPr/>
        <p:txBody>
          <a:bodyPr/>
          <a:lstStyle/>
          <a:p>
            <a:r>
              <a:rPr lang="en-US" dirty="0"/>
              <a:t>Knowledge in I.S</a:t>
            </a:r>
          </a:p>
        </p:txBody>
      </p:sp>
      <p:sp>
        <p:nvSpPr>
          <p:cNvPr id="3" name="Content Placeholder 2">
            <a:extLst>
              <a:ext uri="{FF2B5EF4-FFF2-40B4-BE49-F238E27FC236}">
                <a16:creationId xmlns:a16="http://schemas.microsoft.com/office/drawing/2014/main" id="{9A0CE5AF-E9BD-0A68-426A-4418E52FE9B4}"/>
              </a:ext>
            </a:extLst>
          </p:cNvPr>
          <p:cNvSpPr>
            <a:spLocks noGrp="1"/>
          </p:cNvSpPr>
          <p:nvPr>
            <p:ph idx="1"/>
          </p:nvPr>
        </p:nvSpPr>
        <p:spPr/>
        <p:txBody>
          <a:bodyPr/>
          <a:lstStyle/>
          <a:p>
            <a:r>
              <a:rPr lang="en-US" dirty="0"/>
              <a:t>Define Knowledge:   An awareness and understanding of a set of information and the ways the information can be used to support a specific task or reach a decision.(Stair and Reynolds, 2000)</a:t>
            </a:r>
          </a:p>
          <a:p>
            <a:r>
              <a:rPr lang="en-US" dirty="0" err="1"/>
              <a:t>E.g</a:t>
            </a:r>
            <a:r>
              <a:rPr lang="en-US" dirty="0"/>
              <a:t> Need to increase </a:t>
            </a:r>
            <a:r>
              <a:rPr lang="en-US" dirty="0" err="1"/>
              <a:t>sales..the</a:t>
            </a:r>
            <a:r>
              <a:rPr lang="en-US" dirty="0"/>
              <a:t> company will collect data on sales achieved in the last </a:t>
            </a:r>
            <a:r>
              <a:rPr lang="en-US" dirty="0" err="1"/>
              <a:t>month,purchasing</a:t>
            </a:r>
            <a:r>
              <a:rPr lang="en-US" dirty="0"/>
              <a:t> habits, </a:t>
            </a:r>
            <a:r>
              <a:rPr lang="en-US" dirty="0" err="1"/>
              <a:t>etc</a:t>
            </a:r>
            <a:r>
              <a:rPr lang="en-US" dirty="0"/>
              <a:t> the company can use that information to find what marketing strategy the customer responds to.</a:t>
            </a:r>
          </a:p>
        </p:txBody>
      </p:sp>
    </p:spTree>
    <p:extLst>
      <p:ext uri="{BB962C8B-B14F-4D97-AF65-F5344CB8AC3E}">
        <p14:creationId xmlns:p14="http://schemas.microsoft.com/office/powerpoint/2010/main" val="40930666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E3E1E-59FC-0417-1480-2B264397D200}"/>
              </a:ext>
            </a:extLst>
          </p:cNvPr>
          <p:cNvSpPr>
            <a:spLocks noGrp="1"/>
          </p:cNvSpPr>
          <p:nvPr>
            <p:ph type="title"/>
          </p:nvPr>
        </p:nvSpPr>
        <p:spPr/>
        <p:txBody>
          <a:bodyPr/>
          <a:lstStyle/>
          <a:p>
            <a:r>
              <a:rPr lang="en-US" sz="3200" b="1" kern="100" dirty="0">
                <a:effectLst/>
                <a:latin typeface="Times New Roman" panose="02020603050405020304" pitchFamily="18" charset="0"/>
                <a:ea typeface="Calibri" panose="020F0502020204030204" pitchFamily="34" charset="0"/>
                <a:cs typeface="Times New Roman" panose="02020603050405020304" pitchFamily="18" charset="0"/>
              </a:rPr>
              <a:t>The importance of knowledge:</a:t>
            </a:r>
            <a:br>
              <a:rPr lang="en-US" sz="32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B2BF8769-DF13-36C4-B20E-9482664BB606}"/>
              </a:ext>
            </a:extLst>
          </p:cNvPr>
          <p:cNvSpPr>
            <a:spLocks noGrp="1"/>
          </p:cNvSpPr>
          <p:nvPr>
            <p:ph idx="1"/>
          </p:nvPr>
        </p:nvSpPr>
        <p:spPr/>
        <p:txBody>
          <a:bodyPr>
            <a:normAutofit fontScale="85000" lnSpcReduction="20000"/>
          </a:bodyPr>
          <a:lstStyle/>
          <a:p>
            <a:pPr marL="0" marR="0">
              <a:lnSpc>
                <a:spcPct val="107000"/>
              </a:lnSpc>
              <a:spcBef>
                <a:spcPts val="0"/>
              </a:spcBef>
              <a:spcAft>
                <a:spcPts val="800"/>
              </a:spcAf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Knowledge plays a critical role in information systems and is essential for their effective functioning and decision-making processes. Here are some key reasons why knowledge is important in information systems: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Informed Decision-Making:</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Knowledge-based information systems provide decision-makers with access to relevant and accurate information. This knowledge enables them to make informed and well-founded decisions that align with organizational goals.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Improved Problem Solving:</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Knowledge within information systems allows organizations to analyze complex problems and devise effective solutions. By drawing on historical data, best practices, and expert insights, organizations can address challenges more efficiently.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Enhanced Strategic Planning:</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Knowledge-driven information systems facilitate strategic planning by providing insights into market trends, customer preferences, and industry benchmarks. Organizations can formulate strategies that capitalize on opportunities and mitigate risks.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Effective Communication:</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Knowledge sharing through information systems enhances communication within organizations. Access to shared knowledge ensures that all stakeholders are on the same page and working towards common objectives.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68499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ECF17B-2025-7C37-F7FB-E58AF22299A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F5E8978-174D-5866-0D7D-9C4A97BB772D}"/>
              </a:ext>
            </a:extLst>
          </p:cNvPr>
          <p:cNvSpPr>
            <a:spLocks noGrp="1"/>
          </p:cNvSpPr>
          <p:nvPr>
            <p:ph idx="1"/>
          </p:nvPr>
        </p:nvSpPr>
        <p:spPr/>
        <p:txBody>
          <a:bodyPr>
            <a:normAutofit fontScale="85000" lnSpcReduction="20000"/>
          </a:bodyPr>
          <a:lstStyle/>
          <a:p>
            <a:pPr marL="0" marR="0" lvl="0" indent="0">
              <a:lnSpc>
                <a:spcPct val="107000"/>
              </a:lnSpc>
              <a:spcBef>
                <a:spcPts val="0"/>
              </a:spcBef>
              <a:spcAft>
                <a:spcPts val="800"/>
              </a:spcAft>
              <a:buNone/>
              <a:tabLst>
                <a:tab pos="457200" algn="l"/>
              </a:tabLst>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Efficient Learning:</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Information systems can capture and organize organizational knowledge, making it available for training and onboarding new employees. This streamlines the learning process and reduces the time required for new staff to become productive.</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tabLst>
                <a:tab pos="457200" algn="l"/>
              </a:tabLst>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Innovation and Creativity:</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Knowledge systems encourage innovation by providing a repository of existing knowledge that employees can build upon. By fostering a culture of continuous learning and knowledge sharing, organizations can drive creative problem solving.</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tabLst>
                <a:tab pos="457200" algn="l"/>
              </a:tabLst>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Risk Management:</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Knowledge-based systems allow organizations to assess risks more accurately. Drawing on historical data and expert insights, organizations can identify potential risks and implement strategies to mitigate them.</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tabLst>
                <a:tab pos="457200" algn="l"/>
              </a:tabLst>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Customer Relationship Management:</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Knowledge about customer preferences, past interactions, and purchase history enables organizations to provide personalized and tailored customer experiences, leading to improved customer satisfaction and loyalty.</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8220276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283D4F-AFA8-ED47-416D-71192EF194F7}"/>
              </a:ext>
            </a:extLst>
          </p:cNvPr>
          <p:cNvSpPr>
            <a:spLocks noGrp="1"/>
          </p:cNvSpPr>
          <p:nvPr>
            <p:ph type="title"/>
          </p:nvPr>
        </p:nvSpPr>
        <p:spPr/>
        <p:txBody>
          <a:bodyPr/>
          <a:lstStyle/>
          <a:p>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Data and Information in Public Sector Organizations (PSOs)</a:t>
            </a:r>
            <a:br>
              <a:rPr lang="en-US"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E2DF86E8-207C-227E-2284-074AE8F5A1DF}"/>
              </a:ext>
            </a:extLst>
          </p:cNvPr>
          <p:cNvSpPr>
            <a:spLocks noGrp="1"/>
          </p:cNvSpPr>
          <p:nvPr>
            <p:ph idx="1"/>
          </p:nvPr>
        </p:nvSpPr>
        <p:spPr/>
        <p:txBody>
          <a:bodyPr>
            <a:normAutofit lnSpcReduction="10000"/>
          </a:bodyPr>
          <a:lstStyle/>
          <a:p>
            <a:pPr marL="0" marR="0" lvl="0" indent="0">
              <a:lnSpc>
                <a:spcPct val="107000"/>
              </a:lnSpc>
              <a:spcBef>
                <a:spcPts val="0"/>
              </a:spcBef>
              <a:spcAft>
                <a:spcPts val="800"/>
              </a:spcAft>
              <a:buNone/>
              <a:tabLst>
                <a:tab pos="457200" algn="l"/>
              </a:tabLst>
            </a:pPr>
            <a:r>
              <a:rPr lang="en-US" sz="1200" b="1" kern="0" dirty="0">
                <a:effectLst/>
                <a:latin typeface="Times New Roman" panose="02020603050405020304" pitchFamily="18" charset="0"/>
                <a:ea typeface="Times New Roman" panose="02020603050405020304" pitchFamily="18" charset="0"/>
                <a:cs typeface="Times New Roman" panose="02020603050405020304" pitchFamily="18" charset="0"/>
              </a:rPr>
              <a:t>Introduction:</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Public Sector Organizations (PSOs) are government entities responsible for delivering public services and managing government operations.</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Data and information are critical assets for PSOs to make informed decisions, enhance service delivery, and ensure transparency.</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Data vs. Information: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Data</a:t>
            </a: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 refers to raw facts and figures that are collected and stored. It lacks context and needs processing to become useful. </a:t>
            </a:r>
            <a:r>
              <a:rPr lang="en-US" kern="0" dirty="0" err="1">
                <a:effectLst/>
                <a:latin typeface="Times New Roman" panose="02020603050405020304" pitchFamily="18" charset="0"/>
                <a:ea typeface="Times New Roman" panose="02020603050405020304" pitchFamily="18" charset="0"/>
                <a:cs typeface="Times New Roman" panose="02020603050405020304" pitchFamily="18" charset="0"/>
              </a:rPr>
              <a:t>E.g</a:t>
            </a: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 UBOS data sets </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Information</a:t>
            </a: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 is processed data that has been organized, interpreted, and given context, making it meaningful and actionable.</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5813811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1AD45-9B15-1C1C-6639-6C6DE4313807}"/>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19CF5DE7-282C-CA76-E6D2-0A4B07C7A416}"/>
              </a:ext>
            </a:extLst>
          </p:cNvPr>
          <p:cNvSpPr>
            <a:spLocks noGrp="1"/>
          </p:cNvSpPr>
          <p:nvPr>
            <p:ph idx="1"/>
          </p:nvPr>
        </p:nvSpPr>
        <p:spPr/>
        <p:txBody>
          <a:bodyPr/>
          <a:lstStyle/>
          <a:p>
            <a:pPr marL="0" indent="0">
              <a:buNone/>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In essence, knowledge is the foundation upon which information systems operate. By harnessing and leveraging knowledge effectively, organizations can drive better decision-making, improve operations, innovate, and stay competitive in a rapidly evolving environment.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6346097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D05FD-0AFC-D811-2131-58DF97147368}"/>
              </a:ext>
            </a:extLst>
          </p:cNvPr>
          <p:cNvSpPr>
            <a:spLocks noGrp="1"/>
          </p:cNvSpPr>
          <p:nvPr>
            <p:ph type="title"/>
          </p:nvPr>
        </p:nvSpPr>
        <p:spPr/>
        <p:txBody>
          <a:bodyPr/>
          <a:lstStyle/>
          <a:p>
            <a:r>
              <a:rPr lang="en-US" sz="1800" kern="0" dirty="0">
                <a:effectLst/>
                <a:latin typeface="Times New Roman" panose="02020603050405020304" pitchFamily="18" charset="0"/>
                <a:ea typeface="Times New Roman" panose="02020603050405020304" pitchFamily="18" charset="0"/>
              </a:rPr>
              <a:t>The reality of Information Systems (IS) in Public Sector Organizations (PSOs) </a:t>
            </a:r>
            <a:endParaRPr lang="en-US" dirty="0"/>
          </a:p>
        </p:txBody>
      </p:sp>
      <p:sp>
        <p:nvSpPr>
          <p:cNvPr id="3" name="Content Placeholder 2">
            <a:extLst>
              <a:ext uri="{FF2B5EF4-FFF2-40B4-BE49-F238E27FC236}">
                <a16:creationId xmlns:a16="http://schemas.microsoft.com/office/drawing/2014/main" id="{D4E51BC1-CD76-F98B-80AF-38F9776475B4}"/>
              </a:ext>
            </a:extLst>
          </p:cNvPr>
          <p:cNvSpPr>
            <a:spLocks noGrp="1"/>
          </p:cNvSpPr>
          <p:nvPr>
            <p:ph idx="1"/>
          </p:nvPr>
        </p:nvSpPr>
        <p:spPr/>
        <p:txBody>
          <a:bodyPr>
            <a:normAutofit fontScale="40000" lnSpcReduction="20000"/>
          </a:bodyPr>
          <a:lstStyle/>
          <a:p>
            <a:pPr marL="0" indent="0">
              <a:buNone/>
            </a:pPr>
            <a:r>
              <a:rPr lang="en-US" sz="4000" kern="0" dirty="0">
                <a:effectLst/>
                <a:latin typeface="Times New Roman" panose="02020603050405020304" pitchFamily="18" charset="0"/>
                <a:ea typeface="Times New Roman" panose="02020603050405020304" pitchFamily="18" charset="0"/>
                <a:cs typeface="Times New Roman" panose="02020603050405020304" pitchFamily="18" charset="0"/>
              </a:rPr>
              <a:t>The reality can vary significantly based on factors such as the country, organization size, maturity of technology adoption, leadership commitment, and funding availability. Here are some key aspects that reflect the reality of information systems in PSOs:</a:t>
            </a:r>
          </a:p>
          <a:p>
            <a:pPr marL="0" indent="0">
              <a:lnSpc>
                <a:spcPct val="107000"/>
              </a:lnSpc>
              <a:spcBef>
                <a:spcPts val="0"/>
              </a:spcBef>
              <a:spcAft>
                <a:spcPts val="800"/>
              </a:spcAft>
              <a:buNone/>
              <a:tabLst>
                <a:tab pos="457200" algn="l"/>
              </a:tabLst>
            </a:pPr>
            <a:r>
              <a:rPr lang="en-US" sz="4000" b="1" kern="0" dirty="0">
                <a:effectLst/>
                <a:latin typeface="Times New Roman" panose="02020603050405020304" pitchFamily="18" charset="0"/>
                <a:ea typeface="Times New Roman" panose="02020603050405020304" pitchFamily="18" charset="0"/>
                <a:cs typeface="Times New Roman" panose="02020603050405020304" pitchFamily="18" charset="0"/>
              </a:rPr>
              <a:t>Diverse Maturity Levels:</a:t>
            </a:r>
            <a:r>
              <a:rPr lang="en-US" sz="4000" kern="0" dirty="0">
                <a:effectLst/>
                <a:latin typeface="Times New Roman" panose="02020603050405020304" pitchFamily="18" charset="0"/>
                <a:ea typeface="Times New Roman" panose="02020603050405020304" pitchFamily="18" charset="0"/>
                <a:cs typeface="Times New Roman" panose="02020603050405020304" pitchFamily="18" charset="0"/>
              </a:rPr>
              <a:t> Different PSOs have varying levels of maturity when it comes to implementing and leveraging information systems. Some PSOs may have advanced digital platforms, while others might still rely heavily on manual processes.</a:t>
            </a:r>
            <a:endParaRPr lang="en-US" sz="4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None/>
              <a:tabLst>
                <a:tab pos="457200" algn="l"/>
              </a:tabLst>
            </a:pPr>
            <a:r>
              <a:rPr lang="en-US" sz="4000" b="1" kern="0" dirty="0">
                <a:effectLst/>
                <a:latin typeface="Times New Roman" panose="02020603050405020304" pitchFamily="18" charset="0"/>
                <a:ea typeface="Times New Roman" panose="02020603050405020304" pitchFamily="18" charset="0"/>
                <a:cs typeface="Times New Roman" panose="02020603050405020304" pitchFamily="18" charset="0"/>
              </a:rPr>
              <a:t>Legacy Systems:</a:t>
            </a:r>
            <a:r>
              <a:rPr lang="en-US" sz="4000" kern="0" dirty="0">
                <a:effectLst/>
                <a:latin typeface="Times New Roman" panose="02020603050405020304" pitchFamily="18" charset="0"/>
                <a:ea typeface="Times New Roman" panose="02020603050405020304" pitchFamily="18" charset="0"/>
                <a:cs typeface="Times New Roman" panose="02020603050405020304" pitchFamily="18" charset="0"/>
              </a:rPr>
              <a:t> Many PSOs still use legacy systems that were developed years ago. These systems can be outdated, difficult to maintain, and may not easily integrate with modern technologies.</a:t>
            </a:r>
            <a:endParaRPr lang="en-US" sz="4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None/>
              <a:tabLst>
                <a:tab pos="457200" algn="l"/>
              </a:tabLst>
            </a:pPr>
            <a:r>
              <a:rPr lang="en-US" sz="4000" b="1" kern="0" dirty="0">
                <a:effectLst/>
                <a:latin typeface="Times New Roman" panose="02020603050405020304" pitchFamily="18" charset="0"/>
                <a:ea typeface="Times New Roman" panose="02020603050405020304" pitchFamily="18" charset="0"/>
                <a:cs typeface="Times New Roman" panose="02020603050405020304" pitchFamily="18" charset="0"/>
              </a:rPr>
              <a:t>Digital Transformation Efforts:</a:t>
            </a:r>
            <a:r>
              <a:rPr lang="en-US" sz="4000" kern="0" dirty="0">
                <a:effectLst/>
                <a:latin typeface="Times New Roman" panose="02020603050405020304" pitchFamily="18" charset="0"/>
                <a:ea typeface="Times New Roman" panose="02020603050405020304" pitchFamily="18" charset="0"/>
                <a:cs typeface="Times New Roman" panose="02020603050405020304" pitchFamily="18" charset="0"/>
              </a:rPr>
              <a:t> Some progressive PSOs are actively pursuing digital transformation initiatives to modernize their operations, streamline processes, and enhance citizen services. This can involve the adoption of cloud technologies, data analytics, and mobile applications.</a:t>
            </a:r>
            <a:endParaRPr lang="en-US" sz="4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4000" b="1" kern="0" dirty="0">
                <a:effectLst/>
                <a:latin typeface="Times New Roman" panose="02020603050405020304" pitchFamily="18" charset="0"/>
                <a:ea typeface="Times New Roman" panose="02020603050405020304" pitchFamily="18" charset="0"/>
              </a:rPr>
              <a:t>Resource Constraints:</a:t>
            </a:r>
            <a:r>
              <a:rPr lang="en-US" sz="4000" kern="0" dirty="0">
                <a:effectLst/>
                <a:latin typeface="Times New Roman" panose="02020603050405020304" pitchFamily="18" charset="0"/>
                <a:ea typeface="Times New Roman" panose="02020603050405020304" pitchFamily="18" charset="0"/>
              </a:rPr>
              <a:t> Budget constraints can impact the implementation and maintenance of information systems in PSOs. Limited funding may lead to delays in upgrades, training, and innovation.</a:t>
            </a:r>
            <a:endParaRPr lang="en-US" sz="4000" dirty="0"/>
          </a:p>
        </p:txBody>
      </p:sp>
    </p:spTree>
    <p:extLst>
      <p:ext uri="{BB962C8B-B14F-4D97-AF65-F5344CB8AC3E}">
        <p14:creationId xmlns:p14="http://schemas.microsoft.com/office/powerpoint/2010/main" val="33510133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0DE5F-299A-3E4B-926A-14E48F706264}"/>
              </a:ext>
            </a:extLst>
          </p:cNvPr>
          <p:cNvSpPr>
            <a:spLocks noGrp="1"/>
          </p:cNvSpPr>
          <p:nvPr>
            <p:ph type="title"/>
          </p:nvPr>
        </p:nvSpPr>
        <p:spPr/>
        <p:txBody>
          <a:bodyPr/>
          <a:lstStyle/>
          <a:p>
            <a:r>
              <a:rPr lang="en-US" dirty="0"/>
              <a:t>Reality …….</a:t>
            </a:r>
          </a:p>
        </p:txBody>
      </p:sp>
      <p:sp>
        <p:nvSpPr>
          <p:cNvPr id="3" name="Content Placeholder 2">
            <a:extLst>
              <a:ext uri="{FF2B5EF4-FFF2-40B4-BE49-F238E27FC236}">
                <a16:creationId xmlns:a16="http://schemas.microsoft.com/office/drawing/2014/main" id="{FED7B18D-7E81-78B0-FAA2-1D402577F65E}"/>
              </a:ext>
            </a:extLst>
          </p:cNvPr>
          <p:cNvSpPr>
            <a:spLocks noGrp="1"/>
          </p:cNvSpPr>
          <p:nvPr>
            <p:ph idx="1"/>
          </p:nvPr>
        </p:nvSpPr>
        <p:spPr/>
        <p:txBody>
          <a:bodyPr/>
          <a:lstStyle/>
          <a:p>
            <a:pPr marL="0" marR="0" lvl="0" indent="0">
              <a:lnSpc>
                <a:spcPct val="107000"/>
              </a:lnSpc>
              <a:spcBef>
                <a:spcPts val="0"/>
              </a:spcBef>
              <a:spcAft>
                <a:spcPts val="800"/>
              </a:spcAft>
              <a:buNone/>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Data Management Challenges:</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PSOs handle large volumes of data, which can lead to challenges in data quality, data security, and data integration across different departments.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Complex Bureaucracy:</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PSOs often have complex organizational structures and bureaucratic processes. Implementing new information systems might require overcoming resistance to change and aligning with existing procedures.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Cybersecurity Concerns:</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PSOs deal with sensitive citizen data and governmental information. Ensuring cybersecurity is a top priority to protect against data breaches and cyberattacks.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Digital Divide:</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In some regions, there might be a digital divide that affects citizens' access to online government services. PSOs need to address this disparity while implementing digital solutions.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7183264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D431C8-D536-877D-37D2-D36C22F8F12C}"/>
              </a:ext>
            </a:extLst>
          </p:cNvPr>
          <p:cNvSpPr>
            <a:spLocks noGrp="1"/>
          </p:cNvSpPr>
          <p:nvPr>
            <p:ph type="title"/>
          </p:nvPr>
        </p:nvSpPr>
        <p:spPr/>
        <p:txBody>
          <a:bodyPr/>
          <a:lstStyle/>
          <a:p>
            <a:r>
              <a:rPr lang="en-US" dirty="0"/>
              <a:t>reality…….</a:t>
            </a:r>
          </a:p>
        </p:txBody>
      </p:sp>
      <p:sp>
        <p:nvSpPr>
          <p:cNvPr id="3" name="Content Placeholder 2">
            <a:extLst>
              <a:ext uri="{FF2B5EF4-FFF2-40B4-BE49-F238E27FC236}">
                <a16:creationId xmlns:a16="http://schemas.microsoft.com/office/drawing/2014/main" id="{50B4FF5B-2A28-8BA7-7EF3-8ED09F270F24}"/>
              </a:ext>
            </a:extLst>
          </p:cNvPr>
          <p:cNvSpPr>
            <a:spLocks noGrp="1"/>
          </p:cNvSpPr>
          <p:nvPr>
            <p:ph idx="1"/>
          </p:nvPr>
        </p:nvSpPr>
        <p:spPr/>
        <p:txBody>
          <a:bodyPr/>
          <a:lstStyle/>
          <a:p>
            <a:pPr marL="0" marR="0" lvl="0" indent="0">
              <a:lnSpc>
                <a:spcPct val="107000"/>
              </a:lnSpc>
              <a:spcBef>
                <a:spcPts val="0"/>
              </a:spcBef>
              <a:spcAft>
                <a:spcPts val="800"/>
              </a:spcAft>
              <a:buNone/>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Citizen Expectations:</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Citizens are increasingly expecting government services to be as convenient and efficient as private sector services. PSOs need to meet these expectations while navigating budget limitations.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Interoperability:</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Many PSOs consist of various departments and agencies that need to collaborate. Achieving interoperability between different systems and databases can be a complex task.</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Change Management:</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Implementing new information systems requires change management efforts to ensure that employees understand and embrace the new technologies and processes.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Regulatory Compliance:</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PSOs must adhere to regulations and standards when implementing information systems, which can add complexity to system development and maintenance.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1789771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9329E-D49F-8FF7-0F25-AC6613DD8C52}"/>
              </a:ext>
            </a:extLst>
          </p:cNvPr>
          <p:cNvSpPr>
            <a:spLocks noGrp="1"/>
          </p:cNvSpPr>
          <p:nvPr>
            <p:ph type="title"/>
          </p:nvPr>
        </p:nvSpPr>
        <p:spPr/>
        <p:txBody>
          <a:bodyPr/>
          <a:lstStyle/>
          <a:p>
            <a:r>
              <a:rPr lang="en-US" sz="1800" kern="0" dirty="0">
                <a:effectLst/>
                <a:latin typeface="Times New Roman" panose="02020603050405020304" pitchFamily="18" charset="0"/>
                <a:ea typeface="Times New Roman" panose="02020603050405020304" pitchFamily="18" charset="0"/>
              </a:rPr>
              <a:t>The </a:t>
            </a:r>
            <a:r>
              <a:rPr lang="en-US" sz="1800" b="1" kern="0" dirty="0">
                <a:effectLst/>
                <a:latin typeface="Times New Roman" panose="02020603050405020304" pitchFamily="18" charset="0"/>
                <a:ea typeface="Times New Roman" panose="02020603050405020304" pitchFamily="18" charset="0"/>
              </a:rPr>
              <a:t>information systems and organizational rationality-reality gap</a:t>
            </a:r>
            <a:endParaRPr lang="en-US" dirty="0"/>
          </a:p>
        </p:txBody>
      </p:sp>
      <p:sp>
        <p:nvSpPr>
          <p:cNvPr id="3" name="Content Placeholder 2">
            <a:extLst>
              <a:ext uri="{FF2B5EF4-FFF2-40B4-BE49-F238E27FC236}">
                <a16:creationId xmlns:a16="http://schemas.microsoft.com/office/drawing/2014/main" id="{6A5F4AFA-363E-9955-3904-192D49D72DA9}"/>
              </a:ext>
            </a:extLst>
          </p:cNvPr>
          <p:cNvSpPr>
            <a:spLocks noGrp="1"/>
          </p:cNvSpPr>
          <p:nvPr>
            <p:ph idx="1"/>
          </p:nvPr>
        </p:nvSpPr>
        <p:spPr/>
        <p:txBody>
          <a:bodyPr/>
          <a:lstStyle/>
          <a:p>
            <a:pPr marL="0" indent="0">
              <a:buNone/>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The </a:t>
            </a: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information systems and organizational rationality-reality gap</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refers to the disparity that can exist between the intended design and objectives of information systems within an organization, and the actual implementation and use of these systems in practice. This phenomenon highlights the challenges organizations face when trying to align their information systems with their desired goals and the complexities of real-world operational environments.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7065967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AEFFF-277D-C512-05BE-142DC26F88E7}"/>
              </a:ext>
            </a:extLst>
          </p:cNvPr>
          <p:cNvSpPr>
            <a:spLocks noGrp="1"/>
          </p:cNvSpPr>
          <p:nvPr>
            <p:ph type="title"/>
          </p:nvPr>
        </p:nvSpPr>
        <p:spPr/>
        <p:txBody>
          <a:bodyPr/>
          <a:lstStyle/>
          <a:p>
            <a:r>
              <a:rPr lang="en-US" sz="3200" b="1" kern="0" dirty="0">
                <a:effectLst/>
                <a:latin typeface="Times New Roman" panose="02020603050405020304" pitchFamily="18" charset="0"/>
                <a:ea typeface="Times New Roman" panose="02020603050405020304" pitchFamily="18" charset="0"/>
                <a:cs typeface="Times New Roman" panose="02020603050405020304" pitchFamily="18" charset="0"/>
              </a:rPr>
              <a:t>Key Aspects of the Gap:</a:t>
            </a:r>
            <a:br>
              <a:rPr lang="en-US" sz="32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4A90E8C2-026A-A2F2-73D6-54C36791DA4F}"/>
              </a:ext>
            </a:extLst>
          </p:cNvPr>
          <p:cNvSpPr>
            <a:spLocks noGrp="1"/>
          </p:cNvSpPr>
          <p:nvPr>
            <p:ph idx="1"/>
          </p:nvPr>
        </p:nvSpPr>
        <p:spPr/>
        <p:txBody>
          <a:bodyPr>
            <a:normAutofit fontScale="92500" lnSpcReduction="10000"/>
          </a:bodyPr>
          <a:lstStyle/>
          <a:p>
            <a:pPr marL="0" marR="0" lvl="0" indent="0">
              <a:lnSpc>
                <a:spcPct val="107000"/>
              </a:lnSpc>
              <a:spcBef>
                <a:spcPts val="0"/>
              </a:spcBef>
              <a:spcAft>
                <a:spcPts val="800"/>
              </a:spcAft>
              <a:buNone/>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Design vs. Implementation:</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Organizations often design information systems with specific goals in mind, such as improving efficiency, decision-making, or customer service. However, the actual implementation may deviate from these goals due to various factors.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Unforeseen Complexities:</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Real-world operational environments are complex and dynamic, leading to unanticipated challenges that may affect the effectiveness of information systems. These challenges can include organizational culture, resistance to change, and external factors.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Human Factors:</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The gap can be exacerbated by issues related to human behavior and interactions. Employees might not use the system as intended, or they might find workarounds that don't align with the system's objectives.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Resistance to Change:</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Employees may resist using new information systems due to fear of job displacement, unfamiliarity with technology, or concerns about the impact on their work routines.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658962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50D6A-7B1C-DFA0-9A0D-0522A0301D02}"/>
              </a:ext>
            </a:extLst>
          </p:cNvPr>
          <p:cNvSpPr>
            <a:spLocks noGrp="1"/>
          </p:cNvSpPr>
          <p:nvPr>
            <p:ph type="title"/>
          </p:nvPr>
        </p:nvSpPr>
        <p:spPr/>
        <p:txBody>
          <a:bodyPr/>
          <a:lstStyle/>
          <a:p>
            <a:r>
              <a:rPr lang="en-US" dirty="0"/>
              <a:t>Key aspects of the gap….</a:t>
            </a:r>
          </a:p>
        </p:txBody>
      </p:sp>
      <p:sp>
        <p:nvSpPr>
          <p:cNvPr id="3" name="Content Placeholder 2">
            <a:extLst>
              <a:ext uri="{FF2B5EF4-FFF2-40B4-BE49-F238E27FC236}">
                <a16:creationId xmlns:a16="http://schemas.microsoft.com/office/drawing/2014/main" id="{5918862C-6B40-21E7-6FBD-4CE001507054}"/>
              </a:ext>
            </a:extLst>
          </p:cNvPr>
          <p:cNvSpPr>
            <a:spLocks noGrp="1"/>
          </p:cNvSpPr>
          <p:nvPr>
            <p:ph idx="1"/>
          </p:nvPr>
        </p:nvSpPr>
        <p:spPr/>
        <p:txBody>
          <a:bodyPr>
            <a:normAutofit lnSpcReduction="10000"/>
          </a:bodyPr>
          <a:lstStyle/>
          <a:p>
            <a:pPr marL="0" marR="0" lvl="0" indent="0">
              <a:lnSpc>
                <a:spcPct val="107000"/>
              </a:lnSpc>
              <a:spcBef>
                <a:spcPts val="0"/>
              </a:spcBef>
              <a:spcAft>
                <a:spcPts val="800"/>
              </a:spcAft>
              <a:buNone/>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Inadequate Training:</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Insufficient training can hinder the proper utilization of information systems. Employees might not be aware of all the system's capabilities or how to use them effectively.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Overly Ambitious Objectives:</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Sometimes, organizations set overly ambitious objectives for their information systems without fully considering the technical and operational challenges. This can lead to unrealistic expectations.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Data Quality and Integration:</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Poor data quality or challenges in integrating the system with other existing systems can hinder the system's performance and impact its ability to provide accurate insights.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Lack of User Involvement:</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When information systems are developed without involving end-users in the design and implementation process, the resulting system might not meet user needs or expectations.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978191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13F04-EBC3-7A14-EE1B-5EFBD225AA9D}"/>
              </a:ext>
            </a:extLst>
          </p:cNvPr>
          <p:cNvSpPr>
            <a:spLocks noGrp="1"/>
          </p:cNvSpPr>
          <p:nvPr>
            <p:ph type="title"/>
          </p:nvPr>
        </p:nvSpPr>
        <p:spPr/>
        <p:txBody>
          <a:bodyPr/>
          <a:lstStyle/>
          <a:p>
            <a:r>
              <a:rPr lang="en-US" sz="3200" b="1" kern="0" dirty="0">
                <a:effectLst/>
                <a:latin typeface="Times New Roman" panose="02020603050405020304" pitchFamily="18" charset="0"/>
                <a:ea typeface="Times New Roman" panose="02020603050405020304" pitchFamily="18" charset="0"/>
                <a:cs typeface="Times New Roman" panose="02020603050405020304" pitchFamily="18" charset="0"/>
              </a:rPr>
              <a:t>Strategies to Address the Gap:</a:t>
            </a:r>
            <a:br>
              <a:rPr lang="en-US" sz="32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502425B7-DE08-A503-D970-5FEF4511B500}"/>
              </a:ext>
            </a:extLst>
          </p:cNvPr>
          <p:cNvSpPr>
            <a:spLocks noGrp="1"/>
          </p:cNvSpPr>
          <p:nvPr>
            <p:ph idx="1"/>
          </p:nvPr>
        </p:nvSpPr>
        <p:spPr/>
        <p:txBody>
          <a:bodyPr>
            <a:normAutofit lnSpcReduction="10000"/>
          </a:bodyPr>
          <a:lstStyle/>
          <a:p>
            <a:pPr marL="0" marR="0" lvl="0" indent="0">
              <a:lnSpc>
                <a:spcPct val="107000"/>
              </a:lnSpc>
              <a:spcBef>
                <a:spcPts val="0"/>
              </a:spcBef>
              <a:spcAft>
                <a:spcPts val="800"/>
              </a:spcAft>
              <a:buNone/>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User-Centered Design:</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Involving end-users in the design and development of information systems ensures that the system aligns with their needs and workflows.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Effective Change Management:</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Proper change management strategies can help employees adapt to new systems more smoothly and reduce resistance to change.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Training and Support:</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Providing comprehensive training and ongoing support can empower employees to use information systems effectively and maximize their benefits.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Realistic Expectations:</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Setting achievable goals and expectations for information systems can help bridge the gap between what's desired and what's achievable.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Continuous Monitoring and Feedback:</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Regularly monitoring the system's performance and collecting feedback from users can help identify and address issues early on.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2749619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6AB1B-2C9F-6BD2-E36C-7CD3C24CD34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B0FCE09-D49E-0EFF-21FF-94EAF30EE6ED}"/>
              </a:ext>
            </a:extLst>
          </p:cNvPr>
          <p:cNvSpPr>
            <a:spLocks noGrp="1"/>
          </p:cNvSpPr>
          <p:nvPr>
            <p:ph idx="1"/>
          </p:nvPr>
        </p:nvSpPr>
        <p:spPr/>
        <p:txBody>
          <a:bodyPr/>
          <a:lstStyle/>
          <a:p>
            <a:pPr marL="0" marR="0" lvl="0" indent="0">
              <a:lnSpc>
                <a:spcPct val="107000"/>
              </a:lnSpc>
              <a:spcBef>
                <a:spcPts val="0"/>
              </a:spcBef>
              <a:spcAft>
                <a:spcPts val="800"/>
              </a:spcAft>
              <a:buNone/>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Adaptive Implementation:</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Organizations should be willing to adapt their information systems based on feedback and changing business needs, rather than rigidly adhering to the initial design.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lnSpc>
                <a:spcPct val="107000"/>
              </a:lnSpc>
              <a:spcBef>
                <a:spcPts val="0"/>
              </a:spcBef>
              <a:spcAft>
                <a:spcPts val="800"/>
              </a:spcAft>
              <a:buNone/>
            </a:pPr>
            <a:endParaRPr lang="en-US" sz="1800" kern="0"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lnSpc>
                <a:spcPct val="107000"/>
              </a:lnSpc>
              <a:spcBef>
                <a:spcPts val="0"/>
              </a:spcBef>
              <a:spcAft>
                <a:spcPts val="800"/>
              </a:spcAft>
              <a:buNone/>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In conclusion, the information systems and organizational rationality-reality gap highlights the challenges organizations face in ensuring that their systems are effectively implemented and used as intended. Addressing this gap requires a combination of strategic planning, user engagement, effective change management, and a willingness to adapt based on real-world experiences.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880829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DB3CD-A906-36C9-4935-76233DAF06BE}"/>
              </a:ext>
            </a:extLst>
          </p:cNvPr>
          <p:cNvSpPr>
            <a:spLocks noGrp="1"/>
          </p:cNvSpPr>
          <p:nvPr>
            <p:ph type="title"/>
          </p:nvPr>
        </p:nvSpPr>
        <p:spPr/>
        <p:txBody>
          <a:bodyPr/>
          <a:lstStyle/>
          <a:p>
            <a:r>
              <a:rPr lang="en-US" dirty="0"/>
              <a:t>question</a:t>
            </a:r>
          </a:p>
        </p:txBody>
      </p:sp>
      <p:sp>
        <p:nvSpPr>
          <p:cNvPr id="3" name="Content Placeholder 2">
            <a:extLst>
              <a:ext uri="{FF2B5EF4-FFF2-40B4-BE49-F238E27FC236}">
                <a16:creationId xmlns:a16="http://schemas.microsoft.com/office/drawing/2014/main" id="{57CF33A7-0499-2A3F-970E-06FB9FFC9CBE}"/>
              </a:ext>
            </a:extLst>
          </p:cNvPr>
          <p:cNvSpPr>
            <a:spLocks noGrp="1"/>
          </p:cNvSpPr>
          <p:nvPr>
            <p:ph idx="1"/>
          </p:nvPr>
        </p:nvSpPr>
        <p:spPr>
          <a:xfrm>
            <a:off x="1451579" y="2275840"/>
            <a:ext cx="10070635" cy="3535945"/>
          </a:xfrm>
        </p:spPr>
        <p:txBody>
          <a:bodyPr/>
          <a:lstStyle/>
          <a:p>
            <a:pPr marL="0" indent="0">
              <a:buNone/>
            </a:pPr>
            <a:r>
              <a:rPr lang="en-US" dirty="0"/>
              <a:t>Note: </a:t>
            </a:r>
          </a:p>
          <a:p>
            <a:pPr marL="0" indent="0">
              <a:buNone/>
            </a:pPr>
            <a:r>
              <a:rPr lang="en-US" dirty="0"/>
              <a:t>Read about adhis2 and show their applicability of systems thinking. </a:t>
            </a:r>
          </a:p>
          <a:p>
            <a:pPr marL="0" indent="0">
              <a:buNone/>
            </a:pPr>
            <a:r>
              <a:rPr lang="en-US" dirty="0"/>
              <a:t>How successful has this approach been to Uganda’s development?</a:t>
            </a:r>
          </a:p>
          <a:p>
            <a:pPr marL="0" indent="0">
              <a:buNone/>
            </a:pPr>
            <a:r>
              <a:rPr lang="en-US" dirty="0"/>
              <a:t>Expectations: </a:t>
            </a:r>
          </a:p>
          <a:p>
            <a:pPr marL="0" indent="0">
              <a:buNone/>
            </a:pPr>
            <a:r>
              <a:rPr lang="en-US" dirty="0"/>
              <a:t>Students will discuss the above findings during class time in groups </a:t>
            </a:r>
            <a:r>
              <a:rPr lang="en-US"/>
              <a:t>of four.</a:t>
            </a:r>
            <a:endParaRPr lang="en-US" dirty="0"/>
          </a:p>
        </p:txBody>
      </p:sp>
    </p:spTree>
    <p:extLst>
      <p:ext uri="{BB962C8B-B14F-4D97-AF65-F5344CB8AC3E}">
        <p14:creationId xmlns:p14="http://schemas.microsoft.com/office/powerpoint/2010/main" val="1848140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0A0BD-DC77-4780-074E-E78BDDFCBDF2}"/>
              </a:ext>
            </a:extLst>
          </p:cNvPr>
          <p:cNvSpPr>
            <a:spLocks noGrp="1"/>
          </p:cNvSpPr>
          <p:nvPr>
            <p:ph type="title"/>
          </p:nvPr>
        </p:nvSpPr>
        <p:spPr/>
        <p:txBody>
          <a:bodyPr>
            <a:normAutofit fontScale="90000"/>
          </a:bodyPr>
          <a:lstStyle/>
          <a:p>
            <a:r>
              <a:rPr lang="en-US" sz="3200" b="1" kern="0" dirty="0">
                <a:effectLst/>
                <a:latin typeface="Times New Roman" panose="02020603050405020304" pitchFamily="18" charset="0"/>
                <a:ea typeface="Times New Roman" panose="02020603050405020304" pitchFamily="18" charset="0"/>
                <a:cs typeface="Times New Roman" panose="02020603050405020304" pitchFamily="18" charset="0"/>
              </a:rPr>
              <a:t>Importance of Data and Information in PSOS:</a:t>
            </a:r>
            <a:br>
              <a:rPr lang="en-US" sz="28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1170D8CE-9C8C-30C8-49D7-C4392ABC9230}"/>
              </a:ext>
            </a:extLst>
          </p:cNvPr>
          <p:cNvSpPr>
            <a:spLocks noGrp="1"/>
          </p:cNvSpPr>
          <p:nvPr>
            <p:ph idx="1"/>
          </p:nvPr>
        </p:nvSpPr>
        <p:spPr/>
        <p:txBody>
          <a:bodyPr>
            <a:normAutofit lnSpcReduction="10000"/>
          </a:bodyPr>
          <a:lstStyle/>
          <a:p>
            <a:pPr marL="457200" marR="0" lvl="1" indent="0">
              <a:lnSpc>
                <a:spcPct val="107000"/>
              </a:lnSpc>
              <a:spcBef>
                <a:spcPts val="0"/>
              </a:spcBef>
              <a:spcAft>
                <a:spcPts val="800"/>
              </a:spcAft>
              <a:buSzPts val="1000"/>
              <a:buNone/>
              <a:tabLst>
                <a:tab pos="914400" algn="l"/>
              </a:tabLst>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Informed Decision-Making:</a:t>
            </a: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 Data-driven decisions help PSOs allocate resources effectively, develop policies, and plan projects based on evidence.</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800"/>
              </a:spcAft>
              <a:buSzPts val="1000"/>
              <a:buNone/>
              <a:tabLst>
                <a:tab pos="914400" algn="l"/>
              </a:tabLst>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Service Delivery:</a:t>
            </a: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 Accurate information enables efficient delivery of public services, improving citizen satisfaction and quality of life.</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800"/>
              </a:spcAft>
              <a:buSzPts val="1000"/>
              <a:buNone/>
              <a:tabLst>
                <a:tab pos="914400" algn="l"/>
              </a:tabLst>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Transparency:</a:t>
            </a: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 Providing accessible information promotes accountability and allows citizens to monitor government activities.</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800"/>
              </a:spcAft>
              <a:buSzPts val="1000"/>
              <a:buNone/>
              <a:tabLst>
                <a:tab pos="914400" algn="l"/>
              </a:tabLst>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Policy Formulation:</a:t>
            </a: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 Reliable data supports the formulation of effective policies and strategies aligned with societal needs.</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800"/>
              </a:spcAft>
              <a:buSzPts val="1000"/>
              <a:buNone/>
              <a:tabLst>
                <a:tab pos="914400" algn="l"/>
              </a:tabLst>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Performance Evaluation:</a:t>
            </a: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 Data aids in measuring PSO performance, identifying areas for improvement, and optimizing operations.</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5333570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7C161-5D07-F645-1417-180D44DC269B}"/>
              </a:ext>
            </a:extLst>
          </p:cNvPr>
          <p:cNvSpPr>
            <a:spLocks noGrp="1"/>
          </p:cNvSpPr>
          <p:nvPr>
            <p:ph type="title"/>
          </p:nvPr>
        </p:nvSpPr>
        <p:spPr>
          <a:xfrm>
            <a:off x="1543019" y="2379765"/>
            <a:ext cx="9603275" cy="1049235"/>
          </a:xfrm>
        </p:spPr>
        <p:txBody>
          <a:bodyPr/>
          <a:lstStyle/>
          <a:p>
            <a:r>
              <a:rPr lang="en-US" dirty="0"/>
              <a:t>             Thank you for listening</a:t>
            </a:r>
          </a:p>
        </p:txBody>
      </p:sp>
    </p:spTree>
    <p:extLst>
      <p:ext uri="{BB962C8B-B14F-4D97-AF65-F5344CB8AC3E}">
        <p14:creationId xmlns:p14="http://schemas.microsoft.com/office/powerpoint/2010/main" val="1517345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DCC19-ED7C-5586-C2D8-8D070EB024DA}"/>
              </a:ext>
            </a:extLst>
          </p:cNvPr>
          <p:cNvSpPr>
            <a:spLocks noGrp="1"/>
          </p:cNvSpPr>
          <p:nvPr>
            <p:ph type="title"/>
          </p:nvPr>
        </p:nvSpPr>
        <p:spPr/>
        <p:txBody>
          <a:bodyPr/>
          <a:lstStyle/>
          <a:p>
            <a:r>
              <a:rPr lang="en-US" sz="3200" b="1" kern="0" dirty="0">
                <a:effectLst/>
                <a:latin typeface="Times New Roman" panose="02020603050405020304" pitchFamily="18" charset="0"/>
                <a:ea typeface="Times New Roman" panose="02020603050405020304" pitchFamily="18" charset="0"/>
                <a:cs typeface="Times New Roman" panose="02020603050405020304" pitchFamily="18" charset="0"/>
              </a:rPr>
              <a:t>Types of Data and Information in PSOs:</a:t>
            </a:r>
            <a:br>
              <a:rPr lang="en-US" sz="28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2F50AA16-DDA6-4AA7-A1B9-8C822A2237E2}"/>
              </a:ext>
            </a:extLst>
          </p:cNvPr>
          <p:cNvSpPr>
            <a:spLocks noGrp="1"/>
          </p:cNvSpPr>
          <p:nvPr>
            <p:ph idx="1"/>
          </p:nvPr>
        </p:nvSpPr>
        <p:spPr/>
        <p:txBody>
          <a:bodyPr/>
          <a:lstStyle/>
          <a:p>
            <a:pPr marL="457200" marR="0" lvl="1" indent="0">
              <a:lnSpc>
                <a:spcPct val="107000"/>
              </a:lnSpc>
              <a:spcBef>
                <a:spcPts val="0"/>
              </a:spcBef>
              <a:spcAft>
                <a:spcPts val="800"/>
              </a:spcAft>
              <a:buSzPts val="1000"/>
              <a:buNone/>
              <a:tabLst>
                <a:tab pos="914400" algn="l"/>
              </a:tabLst>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Operational Data:</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Information related to day-to-day activities, such as financial records, employee data, and transaction details.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800"/>
              </a:spcAft>
              <a:buSzPts val="1000"/>
              <a:buNone/>
              <a:tabLst>
                <a:tab pos="914400" algn="l"/>
              </a:tabLst>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Citizen Data:</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Information about citizens' demographics, preferences, and interactions with PSOs.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800"/>
              </a:spcAft>
              <a:buSzPts val="1000"/>
              <a:buNone/>
              <a:tabLst>
                <a:tab pos="914400" algn="l"/>
              </a:tabLst>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Government Data:</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Data related to government policies, regulations, and legal frameworks.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800"/>
              </a:spcAft>
              <a:buSzPts val="1000"/>
              <a:buNone/>
              <a:tabLst>
                <a:tab pos="914400" algn="l"/>
              </a:tabLst>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Service Data:</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Information about public services offered, service quality, and service usage patterns.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79090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892CF-6506-0358-6A02-8E7243EB02F7}"/>
              </a:ext>
            </a:extLst>
          </p:cNvPr>
          <p:cNvSpPr>
            <a:spLocks noGrp="1"/>
          </p:cNvSpPr>
          <p:nvPr>
            <p:ph type="title"/>
          </p:nvPr>
        </p:nvSpPr>
        <p:spPr/>
        <p:txBody>
          <a:bodyPr/>
          <a:lstStyle/>
          <a:p>
            <a:r>
              <a:rPr lang="en-US" sz="3200" b="1" kern="0" dirty="0">
                <a:effectLst/>
                <a:latin typeface="Times New Roman" panose="02020603050405020304" pitchFamily="18" charset="0"/>
                <a:ea typeface="Times New Roman" panose="02020603050405020304" pitchFamily="18" charset="0"/>
                <a:cs typeface="Times New Roman" panose="02020603050405020304" pitchFamily="18" charset="0"/>
              </a:rPr>
              <a:t>Challenges and Considerations:</a:t>
            </a:r>
            <a:br>
              <a:rPr lang="en-US" sz="28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6CEED9AC-DBEE-E6FB-5372-FB4AAC362198}"/>
              </a:ext>
            </a:extLst>
          </p:cNvPr>
          <p:cNvSpPr>
            <a:spLocks noGrp="1"/>
          </p:cNvSpPr>
          <p:nvPr>
            <p:ph idx="1"/>
          </p:nvPr>
        </p:nvSpPr>
        <p:spPr/>
        <p:txBody>
          <a:bodyPr/>
          <a:lstStyle/>
          <a:p>
            <a:pPr marL="457200" marR="0" lvl="1" indent="0">
              <a:lnSpc>
                <a:spcPct val="107000"/>
              </a:lnSpc>
              <a:spcBef>
                <a:spcPts val="0"/>
              </a:spcBef>
              <a:spcAft>
                <a:spcPts val="800"/>
              </a:spcAft>
              <a:buSzPts val="1000"/>
              <a:buNone/>
              <a:tabLst>
                <a:tab pos="914400" algn="l"/>
              </a:tabLst>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Data Quality:</a:t>
            </a: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 Ensuring accurate, reliable, and up-to-date data is crucial for meaningful decision-making.</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800"/>
              </a:spcAft>
              <a:buSzPts val="1000"/>
              <a:buNone/>
              <a:tabLst>
                <a:tab pos="914400" algn="l"/>
              </a:tabLst>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Privacy and Security:</a:t>
            </a: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 Protecting citizen data from breaches and unauthorized access is essential to maintain public trust.</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800"/>
              </a:spcAft>
              <a:buSzPts val="1000"/>
              <a:buNone/>
              <a:tabLst>
                <a:tab pos="914400" algn="l"/>
              </a:tabLst>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Integration:</a:t>
            </a: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 PSOs often have disparate data sources; integrating these for comprehensive insights can be challenging.</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800"/>
              </a:spcAft>
              <a:buSzPts val="1000"/>
              <a:buNone/>
              <a:tabLst>
                <a:tab pos="914400" algn="l"/>
              </a:tabLst>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Capacity Building:</a:t>
            </a: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 Staff need training to collect, analyze, and interpret data effectively.</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800"/>
              </a:spcAft>
              <a:buSzPts val="1000"/>
              <a:buNone/>
              <a:tabLst>
                <a:tab pos="914400" algn="l"/>
              </a:tabLst>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Data Sharing:</a:t>
            </a: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 Balancing data sharing for transparency with privacy concerns requires careful consideration.</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222598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C8DC7-9D6B-18AE-84E5-0441815BB384}"/>
              </a:ext>
            </a:extLst>
          </p:cNvPr>
          <p:cNvSpPr>
            <a:spLocks noGrp="1"/>
          </p:cNvSpPr>
          <p:nvPr>
            <p:ph type="title"/>
          </p:nvPr>
        </p:nvSpPr>
        <p:spPr/>
        <p:txBody>
          <a:bodyPr/>
          <a:lstStyle/>
          <a:p>
            <a:r>
              <a:rPr lang="en-US" dirty="0"/>
              <a:t>IS defined</a:t>
            </a:r>
          </a:p>
        </p:txBody>
      </p:sp>
      <p:sp>
        <p:nvSpPr>
          <p:cNvPr id="3" name="Content Placeholder 2">
            <a:extLst>
              <a:ext uri="{FF2B5EF4-FFF2-40B4-BE49-F238E27FC236}">
                <a16:creationId xmlns:a16="http://schemas.microsoft.com/office/drawing/2014/main" id="{2A2B68F7-85BF-52FD-D5A1-A2BB618FF620}"/>
              </a:ext>
            </a:extLst>
          </p:cNvPr>
          <p:cNvSpPr>
            <a:spLocks noGrp="1"/>
          </p:cNvSpPr>
          <p:nvPr>
            <p:ph idx="1"/>
          </p:nvPr>
        </p:nvSpPr>
        <p:spPr/>
        <p:txBody>
          <a:bodyPr/>
          <a:lstStyle/>
          <a:p>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An </a:t>
            </a: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Information System (IS)</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in Public Sector Organizations (PSOs) refers to a structured and integrated set of hardware, software, data, people, and processes designed to manage, process, and disseminate information within government entities. It encompasses the technologies and practices that enable the collection, storage, processing, analysis, and distribution of data and information to support the functions and objectives of public sector institutions.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088113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6793B-F8AC-39F6-9E80-6AA00441590D}"/>
              </a:ext>
            </a:extLst>
          </p:cNvPr>
          <p:cNvSpPr>
            <a:spLocks noGrp="1"/>
          </p:cNvSpPr>
          <p:nvPr>
            <p:ph type="title"/>
          </p:nvPr>
        </p:nvSpPr>
        <p:spPr/>
        <p:txBody>
          <a:bodyPr>
            <a:normAutofit fontScale="90000"/>
          </a:bodyPr>
          <a:lstStyle/>
          <a:p>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Key characteristics of an Information System in PSOs include:</a:t>
            </a:r>
            <a:br>
              <a:rPr lang="en-US" sz="32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F9D5C48E-5EB4-F1D1-1BEA-91888E7E177D}"/>
              </a:ext>
            </a:extLst>
          </p:cNvPr>
          <p:cNvSpPr>
            <a:spLocks noGrp="1"/>
          </p:cNvSpPr>
          <p:nvPr>
            <p:ph idx="1"/>
          </p:nvPr>
        </p:nvSpPr>
        <p:spPr/>
        <p:txBody>
          <a:bodyPr>
            <a:normAutofit fontScale="92500" lnSpcReduction="20000"/>
          </a:bodyPr>
          <a:lstStyle/>
          <a:p>
            <a:pPr marL="342900" marR="0" lvl="0" indent="-342900">
              <a:lnSpc>
                <a:spcPct val="107000"/>
              </a:lnSpc>
              <a:spcBef>
                <a:spcPts val="0"/>
              </a:spcBef>
              <a:spcAft>
                <a:spcPts val="800"/>
              </a:spcAft>
              <a:buFont typeface="+mj-lt"/>
              <a:buAutoNum type="arabicPeriod"/>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Support for Governance Functions:</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Information systems in PSOs are tailored to support various governance functions, such as policy formulation, service delivery, resource allocation, regulatory compliance, and citizen engagement.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Data Security and Privacy:</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Given the sensitive nature of government data, information systems in PSOs emphasize robust security measures to safeguard citizen information and ensure data privacy.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Transparency and Accountability:</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These systems enhance transparency by making government processes and information accessible to citizens, stakeholders, and regulatory bodies, fostering accountability in decision-making.</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Citizen-Centric Services:</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Information systems enable PSOs to deliver citizen-centric services through online platforms, ensuring convenient access to government services and information.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Data Integration:</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Information systems integrate data from various departments and agencies to provide a comprehensive view of government operations and facilitate data-driven decision-making.</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248618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52EFB-7006-B2D9-944F-F3472666A497}"/>
              </a:ext>
            </a:extLst>
          </p:cNvPr>
          <p:cNvSpPr>
            <a:spLocks noGrp="1"/>
          </p:cNvSpPr>
          <p:nvPr>
            <p:ph type="title"/>
          </p:nvPr>
        </p:nvSpPr>
        <p:spPr/>
        <p:txBody>
          <a:bodyPr/>
          <a:lstStyle/>
          <a:p>
            <a:r>
              <a:rPr lang="en-US" dirty="0"/>
              <a:t>X-tics…..</a:t>
            </a:r>
          </a:p>
        </p:txBody>
      </p:sp>
      <p:sp>
        <p:nvSpPr>
          <p:cNvPr id="3" name="Content Placeholder 2">
            <a:extLst>
              <a:ext uri="{FF2B5EF4-FFF2-40B4-BE49-F238E27FC236}">
                <a16:creationId xmlns:a16="http://schemas.microsoft.com/office/drawing/2014/main" id="{5479BF25-0738-0D45-DACD-B4397709690F}"/>
              </a:ext>
            </a:extLst>
          </p:cNvPr>
          <p:cNvSpPr>
            <a:spLocks noGrp="1"/>
          </p:cNvSpPr>
          <p:nvPr>
            <p:ph idx="1"/>
          </p:nvPr>
        </p:nvSpPr>
        <p:spPr/>
        <p:txBody>
          <a:bodyPr>
            <a:normAutofit fontScale="77500" lnSpcReduction="20000"/>
          </a:bodyPr>
          <a:lstStyle/>
          <a:p>
            <a:pPr>
              <a:lnSpc>
                <a:spcPct val="107000"/>
              </a:lnSpc>
              <a:spcBef>
                <a:spcPts val="0"/>
              </a:spcBef>
              <a:spcAft>
                <a:spcPts val="800"/>
              </a:spcAft>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E-Governance and Digital Transformation:</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PSOs use information systems to implement e-governance initiatives, digitizing processes and services to improve efficiency, engagement, and accessibility.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Decision Support:</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These systems provide decision-makers with timely and accurate data, aiding in policy formulation, program evaluation, and strategic planning.</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Performance Measurement:</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Information systems enable PSOs to monitor and assess their performance, helping them meet goals and demonstrate accountability to the public.</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Interagency Collaboration:</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They facilitate communication and data sharing among different government bodies, supporting collaborative projects and efficient resource utilization.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Change Management:</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Implementing and maintaining information systems in PSOs often involves organizational change management to ensure effective adoption and utilization.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Legal and Regulatory Compliance:</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These systems ensure that PSOs adhere to relevant laws, regulations, and reporting requirements by facilitating data collection and reporting.</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tabLst>
                <a:tab pos="457200" algn="l"/>
              </a:tabLst>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Citizen Engagement:</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Information systems offer platforms for citizen engagement, enabling citizens to provide feedback, participate in public consultations, and contribute to policy discussions.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9958664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57700-E28C-DA05-9DA5-FB688FA6A4CA}"/>
              </a:ext>
            </a:extLst>
          </p:cNvPr>
          <p:cNvSpPr>
            <a:spLocks noGrp="1"/>
          </p:cNvSpPr>
          <p:nvPr>
            <p:ph type="title"/>
          </p:nvPr>
        </p:nvSpPr>
        <p:spPr/>
        <p:txBody>
          <a:bodyPr/>
          <a:lstStyle/>
          <a:p>
            <a:r>
              <a:rPr lang="en-US" dirty="0"/>
              <a:t>The process model and systems thinking</a:t>
            </a:r>
          </a:p>
        </p:txBody>
      </p:sp>
      <p:sp>
        <p:nvSpPr>
          <p:cNvPr id="3" name="Content Placeholder 2">
            <a:extLst>
              <a:ext uri="{FF2B5EF4-FFF2-40B4-BE49-F238E27FC236}">
                <a16:creationId xmlns:a16="http://schemas.microsoft.com/office/drawing/2014/main" id="{9DEA4236-70F3-7D88-9E1B-7DA374D371FC}"/>
              </a:ext>
            </a:extLst>
          </p:cNvPr>
          <p:cNvSpPr>
            <a:spLocks noGrp="1"/>
          </p:cNvSpPr>
          <p:nvPr>
            <p:ph idx="1"/>
          </p:nvPr>
        </p:nvSpPr>
        <p:spPr>
          <a:xfrm>
            <a:off x="1451579" y="2015732"/>
            <a:ext cx="9603275" cy="4037749"/>
          </a:xfrm>
        </p:spPr>
        <p:txBody>
          <a:bodyPr>
            <a:normAutofit fontScale="32500" lnSpcReduction="20000"/>
          </a:bodyPr>
          <a:lstStyle/>
          <a:p>
            <a:pPr marL="457200" marR="0">
              <a:lnSpc>
                <a:spcPct val="107000"/>
              </a:lnSpc>
              <a:spcBef>
                <a:spcPts val="0"/>
              </a:spcBef>
              <a:spcAft>
                <a:spcPts val="800"/>
              </a:spcAft>
            </a:pPr>
            <a:r>
              <a:rPr lang="en-US" sz="7200" kern="0" dirty="0">
                <a:effectLst/>
                <a:latin typeface="Times New Roman" panose="02020603050405020304" pitchFamily="18" charset="0"/>
                <a:ea typeface="Times New Roman" panose="02020603050405020304" pitchFamily="18" charset="0"/>
                <a:cs typeface="Times New Roman" panose="02020603050405020304" pitchFamily="18" charset="0"/>
              </a:rPr>
              <a:t>A Process Model is a visual representation or description of a series of interconnected activities, tasks, and steps that collectively achieve a specific goal or outcome. Process modeling is often used to understand, analyze, improve, and communicate how work is done within an organization or system. </a:t>
            </a:r>
            <a:r>
              <a:rPr lang="en-US" sz="7200" kern="100" dirty="0">
                <a:latin typeface="Calibri" panose="020F0502020204030204" pitchFamily="34" charset="0"/>
                <a:ea typeface="Times New Roman" panose="02020603050405020304" pitchFamily="18" charset="0"/>
                <a:cs typeface="Times New Roman" panose="02020603050405020304" pitchFamily="18" charset="0"/>
              </a:rPr>
              <a:t> </a:t>
            </a:r>
            <a:r>
              <a:rPr lang="en-US" sz="7200" kern="0" dirty="0">
                <a:effectLst/>
                <a:latin typeface="Times New Roman" panose="02020603050405020304" pitchFamily="18" charset="0"/>
                <a:ea typeface="Times New Roman" panose="02020603050405020304" pitchFamily="18" charset="0"/>
                <a:cs typeface="Times New Roman" panose="02020603050405020304" pitchFamily="18" charset="0"/>
              </a:rPr>
              <a:t>Key points about process models include:</a:t>
            </a:r>
            <a:endParaRPr lang="en-US" sz="7200" kern="100" dirty="0">
              <a:effectLst/>
              <a:latin typeface="Calibri" panose="020F0502020204030204" pitchFamily="34" charset="0"/>
              <a:ea typeface="Calibri" panose="020F0502020204030204" pitchFamily="34" charset="0"/>
              <a:cs typeface="Times New Roman" panose="02020603050405020304" pitchFamily="18" charset="0"/>
            </a:endParaRPr>
          </a:p>
          <a:p>
            <a:pPr marR="0" indent="0">
              <a:lnSpc>
                <a:spcPct val="107000"/>
              </a:lnSpc>
              <a:spcBef>
                <a:spcPts val="0"/>
              </a:spcBef>
              <a:spcAft>
                <a:spcPts val="800"/>
              </a:spcAft>
              <a:buNone/>
            </a:pPr>
            <a:r>
              <a:rPr lang="en-US" sz="7200" kern="0" dirty="0">
                <a:effectLst/>
                <a:latin typeface="Times New Roman" panose="02020603050405020304" pitchFamily="18" charset="0"/>
                <a:ea typeface="Times New Roman" panose="02020603050405020304" pitchFamily="18" charset="0"/>
                <a:cs typeface="Times New Roman" panose="02020603050405020304" pitchFamily="18" charset="0"/>
              </a:rPr>
              <a:t>Representation: </a:t>
            </a:r>
            <a:r>
              <a:rPr lang="en-US" sz="7200" kern="0" dirty="0">
                <a:latin typeface="Times New Roman" panose="02020603050405020304" pitchFamily="18" charset="0"/>
                <a:ea typeface="Times New Roman" panose="02020603050405020304" pitchFamily="18" charset="0"/>
                <a:cs typeface="Times New Roman" panose="02020603050405020304" pitchFamily="18" charset="0"/>
              </a:rPr>
              <a:t>They </a:t>
            </a:r>
            <a:r>
              <a:rPr lang="en-US" sz="7200" kern="0" dirty="0">
                <a:effectLst/>
                <a:latin typeface="Times New Roman" panose="02020603050405020304" pitchFamily="18" charset="0"/>
                <a:ea typeface="Times New Roman" panose="02020603050405020304" pitchFamily="18" charset="0"/>
                <a:cs typeface="Times New Roman" panose="02020603050405020304" pitchFamily="18" charset="0"/>
              </a:rPr>
              <a:t>can be represented through various visual tools, such as flowcharts, diagrams, and graphs. These visuals depict the sequence, relationships, and dependencies of activities.</a:t>
            </a:r>
            <a:endParaRPr lang="en-US" sz="7200" kern="100" dirty="0">
              <a:effectLst/>
              <a:latin typeface="Calibri" panose="020F0502020204030204" pitchFamily="34" charset="0"/>
              <a:ea typeface="Calibri" panose="020F0502020204030204" pitchFamily="34" charset="0"/>
              <a:cs typeface="Times New Roman" panose="02020603050405020304" pitchFamily="18" charset="0"/>
            </a:endParaRPr>
          </a:p>
          <a:p>
            <a:pPr marR="0" indent="0">
              <a:lnSpc>
                <a:spcPct val="107000"/>
              </a:lnSpc>
              <a:spcBef>
                <a:spcPts val="0"/>
              </a:spcBef>
              <a:spcAft>
                <a:spcPts val="800"/>
              </a:spcAft>
              <a:buNone/>
            </a:pPr>
            <a:r>
              <a:rPr lang="en-US" sz="7200" kern="0" dirty="0">
                <a:effectLst/>
                <a:latin typeface="Times New Roman" panose="02020603050405020304" pitchFamily="18" charset="0"/>
                <a:ea typeface="Times New Roman" panose="02020603050405020304" pitchFamily="18" charset="0"/>
                <a:cs typeface="Times New Roman" panose="02020603050405020304" pitchFamily="18" charset="0"/>
              </a:rPr>
              <a:t> Detail: Process models can vary in detail, from high-level overviews that show the major steps to detailed models that include every sub-task and decision point.</a:t>
            </a:r>
            <a:endParaRPr lang="en-US" sz="7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628932401"/>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3828</TotalTime>
  <Words>3333</Words>
  <Application>Microsoft Office PowerPoint</Application>
  <PresentationFormat>Widescreen</PresentationFormat>
  <Paragraphs>159</Paragraphs>
  <Slides>30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Calibri</vt:lpstr>
      <vt:lpstr>Courier New</vt:lpstr>
      <vt:lpstr>Gill Sans MT</vt:lpstr>
      <vt:lpstr>Times New Roman</vt:lpstr>
      <vt:lpstr>Gallery</vt:lpstr>
      <vt:lpstr>Governance is topic 2</vt:lpstr>
      <vt:lpstr>Data and Information in Public Sector Organizations (PSOs) </vt:lpstr>
      <vt:lpstr>Importance of Data and Information in PSOS: </vt:lpstr>
      <vt:lpstr>Types of Data and Information in PSOs: </vt:lpstr>
      <vt:lpstr>Challenges and Considerations: </vt:lpstr>
      <vt:lpstr>IS defined</vt:lpstr>
      <vt:lpstr>Key characteristics of an Information System in PSOs include: </vt:lpstr>
      <vt:lpstr>X-tics…..</vt:lpstr>
      <vt:lpstr>The process model and systems thinking</vt:lpstr>
      <vt:lpstr>Process model …….</vt:lpstr>
      <vt:lpstr>The process model systems example in Uganda (passport office) </vt:lpstr>
      <vt:lpstr>PowerPoint Presentation</vt:lpstr>
      <vt:lpstr>Systems Thinking: </vt:lpstr>
      <vt:lpstr>PowerPoint Presentation</vt:lpstr>
      <vt:lpstr>Application of Systems Thinking: </vt:lpstr>
      <vt:lpstr>Results and Benefits: </vt:lpstr>
      <vt:lpstr>Knowledge in I.S</vt:lpstr>
      <vt:lpstr>The importance of knowledge: </vt:lpstr>
      <vt:lpstr>PowerPoint Presentation</vt:lpstr>
      <vt:lpstr>Conclusion</vt:lpstr>
      <vt:lpstr>The reality of Information Systems (IS) in Public Sector Organizations (PSOs) </vt:lpstr>
      <vt:lpstr>Reality …….</vt:lpstr>
      <vt:lpstr>reality…….</vt:lpstr>
      <vt:lpstr>The information systems and organizational rationality-reality gap</vt:lpstr>
      <vt:lpstr>Key Aspects of the Gap: </vt:lpstr>
      <vt:lpstr>Key aspects of the gap….</vt:lpstr>
      <vt:lpstr>Strategies to Address the Gap: </vt:lpstr>
      <vt:lpstr>PowerPoint Presentation</vt:lpstr>
      <vt:lpstr>question</vt:lpstr>
      <vt:lpstr>             Thank you for listening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Governance Information systems</dc:title>
  <dc:creator>shamimrama@gmail.com</dc:creator>
  <cp:lastModifiedBy>Kemigisha shamim</cp:lastModifiedBy>
  <cp:revision>15</cp:revision>
  <dcterms:created xsi:type="dcterms:W3CDTF">2023-08-31T12:34:13Z</dcterms:created>
  <dcterms:modified xsi:type="dcterms:W3CDTF">2025-08-21T19:13:31Z</dcterms:modified>
</cp:coreProperties>
</file>