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notesMasterIdLst>
    <p:notesMasterId r:id="rId18"/>
  </p:notesMasterIdLst>
  <p:handoutMasterIdLst>
    <p:handoutMasterId r:id="rId19"/>
  </p:handoutMasterIdLst>
  <p:sldIdLst>
    <p:sldId id="256" r:id="rId2"/>
    <p:sldId id="527" r:id="rId3"/>
    <p:sldId id="538" r:id="rId4"/>
    <p:sldId id="556" r:id="rId5"/>
    <p:sldId id="557" r:id="rId6"/>
    <p:sldId id="558" r:id="rId7"/>
    <p:sldId id="559" r:id="rId8"/>
    <p:sldId id="560" r:id="rId9"/>
    <p:sldId id="561" r:id="rId10"/>
    <p:sldId id="562" r:id="rId11"/>
    <p:sldId id="563" r:id="rId12"/>
    <p:sldId id="413" r:id="rId13"/>
    <p:sldId id="531" r:id="rId14"/>
    <p:sldId id="532" r:id="rId15"/>
    <p:sldId id="550" r:id="rId16"/>
    <p:sldId id="420" r:id="rId17"/>
  </p:sldIdLst>
  <p:sldSz cx="9144000" cy="6858000" type="screen4x3"/>
  <p:notesSz cx="70262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CCCFF"/>
    <a:srgbClr val="00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93" autoAdjust="0"/>
    <p:restoredTop sz="93089" autoAdjust="0"/>
  </p:normalViewPr>
  <p:slideViewPr>
    <p:cSldViewPr>
      <p:cViewPr varScale="1">
        <p:scale>
          <a:sx n="80" d="100"/>
          <a:sy n="80" d="100"/>
        </p:scale>
        <p:origin x="138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pPr>
              <a:defRPr/>
            </a:pPr>
            <a:fld id="{648E6BF0-B5D9-4564-BFAF-994C0795E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83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6137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5"/>
            <a:ext cx="56197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pPr>
              <a:defRPr/>
            </a:pPr>
            <a:fld id="{CDB66903-22E6-4B96-AE36-8CA81F150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31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5FE3AD-F34E-472C-A80C-A0C80F25608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1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620517-35FC-B24D-93D5-7ADA67BDC452}" type="datetime1">
              <a:rPr lang="en-US" smtClean="0"/>
              <a:t>1/22/2024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0116B-5A5C-49BB-B79C-A8855B832B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CE832A-E35C-6F41-8B7D-8230ED562C66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2E1071-500B-4FAA-AD8F-483F25FD6B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07B688-A701-A342-B459-F0B8DA998219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8A3179-032B-4A05-90BE-5147E3D3FC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26036-1956-8D45-BCCD-A1D974C08463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5CCC8-5D2E-490A-B714-AF55262F9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58994D-23F7-AD41-970F-FB0873B941BD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F86A15-1C55-0240-97E8-1E6F1E6D069B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C77B57-A3AF-4454-B74F-FF4DCDCD02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7564FB-24DD-BD40-BD78-D06B97B1CE69}" type="datetime1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C98E7-6D05-42DC-8248-26C122F1A6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025E-0EEF-0841-8C5B-7A3DF8CCB687}" type="datetime1">
              <a:rPr lang="en-US" smtClean="0"/>
              <a:t>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611D1-9DB2-4B7A-A306-B25C56AC48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27A9F4-2EB0-1C43-A354-D1D10487C318}" type="datetime1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C1EDD3-1DDD-4AC6-BECD-A1E909A016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61B011-79B0-0C4F-AEE1-4E8108297F5E}" type="datetime1">
              <a:rPr lang="en-US" smtClean="0"/>
              <a:t>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FF286-19A9-49FA-B96F-3F35F514F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8E286D-9D22-BD4A-B35E-64C38112C7B5}" type="datetime1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1859B8-7B00-4564-8ABC-57983495D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2F49CF-7408-6A41-AA06-0F49B1680FD2}" type="datetime1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8F73004-878B-4806-B642-AB5D815E36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015FD63-A626-D54C-B15A-ADDE2B4C81FB}" type="datetime1">
              <a:rPr lang="en-US" smtClean="0"/>
              <a:t>1/22/2024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DA525CB-6223-4A28-9A8C-299A9150D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229600" cy="21336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Perpetua" pitchFamily="18" charset="0"/>
              </a:rPr>
              <a:t>Project management frameworks/ Lifecycle and integrated Project Management.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914400" y="3352799"/>
            <a:ext cx="7772400" cy="2286001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endParaRPr lang="en-US" sz="3100" i="1" dirty="0"/>
          </a:p>
          <a:p>
            <a:pPr algn="ctr">
              <a:buFont typeface="Wingdings" pitchFamily="2" charset="2"/>
              <a:buNone/>
            </a:pPr>
            <a:endParaRPr lang="en-US" i="1" dirty="0"/>
          </a:p>
          <a:p>
            <a:pPr algn="ctr">
              <a:buFont typeface="Wingdings" pitchFamily="2" charset="2"/>
              <a:buNone/>
            </a:pPr>
            <a:endParaRPr lang="en-US" i="1" dirty="0"/>
          </a:p>
          <a:p>
            <a:pPr algn="ctr">
              <a:spcBef>
                <a:spcPts val="0"/>
              </a:spcBef>
              <a:buFont typeface="Wingdings" pitchFamily="2" charset="2"/>
              <a:buNone/>
            </a:pPr>
            <a:endParaRPr lang="en-US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9FA936-EF90-2F4F-A123-A0156AD171A1}" type="datetime1">
              <a:rPr lang="en-US" smtClean="0"/>
              <a:t>1/22/2024</a:t>
            </a:fld>
            <a:endParaRPr lang="en-US"/>
          </a:p>
        </p:txBody>
      </p:sp>
      <p:sp>
        <p:nvSpPr>
          <p:cNvPr id="307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b="1" dirty="0">
                <a:latin typeface="Perpetua" pitchFamily="18" charset="0"/>
              </a:rPr>
              <a:t>Project Closure</a:t>
            </a:r>
            <a:endParaRPr lang="en-US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sz="3200" dirty="0">
                <a:latin typeface="Perpetua" pitchFamily="18" charset="0"/>
              </a:rPr>
              <a:t>Formal acceptance of the deliverables and disbanding of all the elements that were required to run the project.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>
                <a:latin typeface="Perpetua" pitchFamily="18" charset="0"/>
              </a:rPr>
              <a:t>Take stock of the project assets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>
                <a:latin typeface="Perpetua" pitchFamily="18" charset="0"/>
              </a:rPr>
              <a:t>Assets could be distributed to other beneficiaries 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>
                <a:latin typeface="Perpetua" pitchFamily="18" charset="0"/>
              </a:rPr>
              <a:t>End of project evaluation is already done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>
                <a:latin typeface="Perpetua" pitchFamily="18" charset="0"/>
              </a:rPr>
              <a:t>Report shared with the different stakeholders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>
                <a:latin typeface="Perpetua" pitchFamily="18" charset="0"/>
              </a:rPr>
              <a:t>Findings of this report could lead to another project coming on board.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07BB94-2AA1-A44E-A490-AE78B72894FD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E2F697-82BD-4098-88BB-7EC29898D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 sustainability</a:t>
            </a:r>
            <a:br>
              <a:rPr lang="en-US" dirty="0"/>
            </a:b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B2DE86-1B3D-48EA-993E-7D30028AF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3340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Involves both individual and organizational responsibility to ensure that outputs, outcomes and benefits are sustainability over lifecycles and during their creation, disposal and decommissioning.</a:t>
            </a:r>
          </a:p>
          <a:p>
            <a:r>
              <a:rPr lang="en-US" sz="2400" dirty="0"/>
              <a:t> It determines project relevancy, acceptability, political expediency, viability, and adaptability of the project.</a:t>
            </a:r>
          </a:p>
          <a:p>
            <a:pPr marL="0" indent="0">
              <a:buNone/>
            </a:pPr>
            <a:r>
              <a:rPr lang="en-US" sz="2400" dirty="0"/>
              <a:t>Project sustainability dimensions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Institutional stability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Continued operations  and maintenance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Continuous flow of net benefits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Maintenance of environmental stability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Equitable sharing and distribution of project benefits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Continued community participation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x-non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153032-3805-4B94-9C09-D7D350F03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B4CC25-ECEB-8447-903E-91920CFC5384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82749A-FB29-4757-BFD1-52FDAF9C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89D95A-DD74-43A9-8EC7-3AD667A83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4118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5"/>
          <p:cNvSpPr>
            <a:spLocks noGrp="1"/>
          </p:cNvSpPr>
          <p:nvPr>
            <p:ph type="title"/>
          </p:nvPr>
        </p:nvSpPr>
        <p:spPr>
          <a:xfrm>
            <a:off x="762000" y="457200"/>
            <a:ext cx="7391400" cy="8382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The project life cycle (MPHBOPPM)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AE6FF2-D3D5-2649-9501-E7BBAC9E27E2}" type="datetime1">
              <a:rPr lang="en-US" smtClean="0"/>
              <a:t>1/22/2024</a:t>
            </a:fld>
            <a:endParaRPr lang="en-US"/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Dr. Ismael Nkambwe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15CCC8-5D2E-490A-B714-AF55262F996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914400" y="1524000"/>
            <a:ext cx="3200400" cy="1524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Scope the project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State the problem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Establish the project goal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Define the project objective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Identify the success criteria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List assumptions, risks, obstacles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81600" y="1752600"/>
            <a:ext cx="3200400" cy="1676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Develop Detailed Plan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Identify</a:t>
            </a:r>
            <a:r>
              <a:rPr lang="en-US" dirty="0"/>
              <a:t> </a:t>
            </a:r>
            <a:r>
              <a:rPr lang="en-US" sz="1400" dirty="0"/>
              <a:t>project activities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Estimate activity duration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Determine resource requirements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Construct/</a:t>
            </a:r>
            <a:r>
              <a:rPr lang="en-US" sz="1400" dirty="0" err="1"/>
              <a:t>analyse</a:t>
            </a:r>
            <a:r>
              <a:rPr lang="en-US" sz="1400" dirty="0"/>
              <a:t> project network diagram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Prepare the proposal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3124200"/>
            <a:ext cx="3124200" cy="16002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Launch the plan/implementation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Recruit &amp; </a:t>
            </a:r>
            <a:r>
              <a:rPr lang="en-US" sz="1400" dirty="0" err="1"/>
              <a:t>organise</a:t>
            </a:r>
            <a:r>
              <a:rPr lang="en-US" sz="1400" dirty="0"/>
              <a:t> project team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Establish operating rules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Level project resources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Schedule work packages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Document work packages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105400" y="4038600"/>
            <a:ext cx="3352800" cy="19812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Monitor/control project progress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Establish progress reporting system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Install change control tools/process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Defines escalating process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Monitor project progress vs. plan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Revise project plan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8200" y="4800600"/>
            <a:ext cx="3352800" cy="1371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Close out the project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Obtain client acceptance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Install project deliverables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Complete project documentation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Complete post implementation audit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1400" dirty="0"/>
              <a:t>Issue final project report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10800000">
            <a:off x="3048000" y="3200400"/>
            <a:ext cx="2133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own Arrow 17"/>
          <p:cNvSpPr/>
          <p:nvPr/>
        </p:nvSpPr>
        <p:spPr>
          <a:xfrm>
            <a:off x="3048000" y="3200400"/>
            <a:ext cx="46038" cy="76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4114800" y="2362200"/>
            <a:ext cx="1066800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4038600" y="3962400"/>
            <a:ext cx="106680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6019800" y="3429000"/>
            <a:ext cx="5334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7239000" y="4038600"/>
            <a:ext cx="46038" cy="460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0" name="Straight Arrow Connector 29"/>
          <p:cNvCxnSpPr>
            <a:stCxn id="28" idx="0"/>
          </p:cNvCxnSpPr>
          <p:nvPr/>
        </p:nvCxnSpPr>
        <p:spPr>
          <a:xfrm rot="16200000" flipV="1">
            <a:off x="6945710" y="3722290"/>
            <a:ext cx="609600" cy="230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 flipV="1">
            <a:off x="4191000" y="5486400"/>
            <a:ext cx="914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5791200" cy="6675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ITTO’s 9 stage Project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953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sz="3000" dirty="0">
                <a:latin typeface="Perpetua" pitchFamily="18" charset="0"/>
              </a:rPr>
              <a:t>The executing agency, must fit in with ITTO’s 9-stage project cycle, which is the Organization’s framework for identifying, formulating, appraising, approving, financing, implementing and evaluating projects and pre-projects. </a:t>
            </a:r>
          </a:p>
          <a:p>
            <a:pPr>
              <a:buFont typeface="Wingdings" pitchFamily="2" charset="2"/>
              <a:buChar char="q"/>
            </a:pPr>
            <a:r>
              <a:rPr lang="en-US" sz="3000" b="1" dirty="0">
                <a:latin typeface="Perpetua" pitchFamily="18" charset="0"/>
              </a:rPr>
              <a:t>The nine stages are:</a:t>
            </a:r>
          </a:p>
          <a:p>
            <a:r>
              <a:rPr lang="en-US" sz="3000" dirty="0">
                <a:latin typeface="Perpetua" pitchFamily="18" charset="0"/>
              </a:rPr>
              <a:t>Identification</a:t>
            </a:r>
          </a:p>
          <a:p>
            <a:r>
              <a:rPr lang="en-US" sz="3000" dirty="0">
                <a:latin typeface="Perpetua" pitchFamily="18" charset="0"/>
              </a:rPr>
              <a:t>Formulation</a:t>
            </a:r>
          </a:p>
          <a:p>
            <a:r>
              <a:rPr lang="en-US" sz="3000" dirty="0">
                <a:latin typeface="Perpetua" pitchFamily="18" charset="0"/>
              </a:rPr>
              <a:t>Submission to ITTO</a:t>
            </a:r>
          </a:p>
          <a:p>
            <a:r>
              <a:rPr lang="en-US" sz="3000" dirty="0">
                <a:latin typeface="Perpetua" pitchFamily="18" charset="0"/>
              </a:rPr>
              <a:t>Appraisal and approval</a:t>
            </a:r>
          </a:p>
          <a:p>
            <a:r>
              <a:rPr lang="en-US" sz="3000" dirty="0">
                <a:latin typeface="Perpetua" pitchFamily="18" charset="0"/>
              </a:rPr>
              <a:t>Funding</a:t>
            </a:r>
          </a:p>
          <a:p>
            <a:r>
              <a:rPr lang="en-US" sz="3000" dirty="0">
                <a:latin typeface="Perpetua" pitchFamily="18" charset="0"/>
              </a:rPr>
              <a:t>Inception</a:t>
            </a:r>
          </a:p>
          <a:p>
            <a:r>
              <a:rPr lang="en-US" sz="3000" dirty="0">
                <a:latin typeface="Perpetua" pitchFamily="18" charset="0"/>
              </a:rPr>
              <a:t>Implementation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6E932B-A31D-2148-8E24-50EFB1290CCD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5410200" cy="8961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FAO’s Project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dirty="0"/>
              <a:t> FAO uses a 4 phase cycle;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Project design &amp; formulation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Implementation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Project Monitoring &amp; Evaluation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Post-Project Activities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FD082C-F532-5C42-9260-0781090AC0D0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In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648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400" b="1" dirty="0">
                <a:latin typeface="Perpetua" pitchFamily="18" charset="0"/>
              </a:rPr>
              <a:t> </a:t>
            </a:r>
            <a:r>
              <a:rPr lang="en-US" sz="3200" dirty="0">
                <a:latin typeface="Perpetua" pitchFamily="18" charset="0"/>
              </a:rPr>
              <a:t>A project life cycle in modern project management goes through: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Perpetua" pitchFamily="18" charset="0"/>
              </a:rPr>
              <a:t>Defining phase: </a:t>
            </a:r>
            <a:r>
              <a:rPr lang="en-US" sz="3000" dirty="0">
                <a:latin typeface="Perpetua" pitchFamily="18" charset="0"/>
              </a:rPr>
              <a:t>Goals, specifications, tasks, &amp; responsibilities.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Perpetua" pitchFamily="18" charset="0"/>
              </a:rPr>
              <a:t>Planning phase : </a:t>
            </a:r>
            <a:r>
              <a:rPr lang="en-US" sz="3000" dirty="0">
                <a:latin typeface="Perpetua" pitchFamily="18" charset="0"/>
              </a:rPr>
              <a:t>schedules, budgets, resources, risks &amp; staffing.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Perpetua" pitchFamily="18" charset="0"/>
              </a:rPr>
              <a:t>Execution phase: </a:t>
            </a:r>
            <a:r>
              <a:rPr lang="en-US" sz="3000" dirty="0">
                <a:latin typeface="Perpetua" pitchFamily="18" charset="0"/>
              </a:rPr>
              <a:t>status reports, changes, quality &amp; forecasts.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Perpetua" pitchFamily="18" charset="0"/>
              </a:rPr>
              <a:t>Closing phase: </a:t>
            </a:r>
            <a:r>
              <a:rPr lang="en-US" sz="3000" dirty="0">
                <a:latin typeface="Perpetua" pitchFamily="18" charset="0"/>
              </a:rPr>
              <a:t>Train customer, transfer documents, release resources, evaluation &amp; lessons learned.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04022B-0D9A-EA4A-9307-13408596A70E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 </a:t>
            </a:r>
            <a:r>
              <a:rPr lang="en-US" sz="4400" dirty="0"/>
              <a:t> HAVE A BLESSED DAY 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C75F8C-EE46-2947-B25F-1097C35C4549}" type="datetime1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3962400" cy="914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b="1" dirty="0">
                <a:latin typeface="Perpetua" pitchFamily="18" charset="0"/>
              </a:rPr>
              <a:t>The pro</a:t>
            </a:r>
            <a:r>
              <a:rPr lang="en-US" sz="3600" b="1" dirty="0">
                <a:latin typeface="Perpetua" pitchFamily="18" charset="0"/>
                <a:cs typeface="Times New Roman" pitchFamily="18" charset="0"/>
              </a:rPr>
              <a:t>ject Lifecycle</a:t>
            </a:r>
            <a:r>
              <a:rPr lang="en-US" sz="3600" b="1" dirty="0">
                <a:latin typeface="Perpetua" pitchFamily="18" charset="0"/>
              </a:rPr>
              <a:t/>
            </a:r>
            <a:br>
              <a:rPr lang="en-US" sz="3600" b="1" dirty="0">
                <a:latin typeface="Perpetua" pitchFamily="18" charset="0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>
                <a:latin typeface="Perpetua" pitchFamily="18" charset="0"/>
              </a:rPr>
              <a:t>Every pro</a:t>
            </a:r>
            <a:r>
              <a:rPr lang="en-US" sz="2800" dirty="0">
                <a:latin typeface="Perpetua" pitchFamily="18" charset="0"/>
                <a:cs typeface="Times New Roman" pitchFamily="18" charset="0"/>
              </a:rPr>
              <a:t>ject is defined by phases which together constitute the lifecycle of a project.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>
                <a:latin typeface="Perpetua" pitchFamily="18" charset="0"/>
              </a:rPr>
              <a:t>Project life cycle is a </a:t>
            </a:r>
            <a:r>
              <a:rPr lang="en-US" sz="2800" b="1" dirty="0">
                <a:latin typeface="Perpetua" pitchFamily="18" charset="0"/>
              </a:rPr>
              <a:t>conceptual tool </a:t>
            </a:r>
            <a:r>
              <a:rPr lang="en-US" sz="2800" dirty="0">
                <a:latin typeface="Perpetua" pitchFamily="18" charset="0"/>
              </a:rPr>
              <a:t>for observing and analyzing the process of a development project/different phases which together constitute the life cycle of a project. 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>
                <a:latin typeface="Perpetua" pitchFamily="18" charset="0"/>
              </a:rPr>
              <a:t>The phases represent a </a:t>
            </a:r>
            <a:r>
              <a:rPr lang="en-US" sz="2800" dirty="0">
                <a:solidFill>
                  <a:srgbClr val="FF0000"/>
                </a:solidFill>
                <a:latin typeface="Perpetua" pitchFamily="18" charset="0"/>
              </a:rPr>
              <a:t>logical sequence of activities </a:t>
            </a:r>
            <a:r>
              <a:rPr lang="en-US" sz="2800" dirty="0">
                <a:latin typeface="Perpetua" pitchFamily="18" charset="0"/>
              </a:rPr>
              <a:t>which are executed in an orderly manner. 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>
                <a:latin typeface="Perpetua" pitchFamily="18" charset="0"/>
              </a:rPr>
              <a:t>Project life cycle shows how the level of activity varies with time.</a:t>
            </a:r>
          </a:p>
          <a:p>
            <a:pPr>
              <a:buFont typeface="Wingdings" pitchFamily="2" charset="2"/>
              <a:buChar char="q"/>
            </a:pPr>
            <a:endParaRPr lang="en-US" sz="2800" dirty="0">
              <a:latin typeface="Perpetua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46141E-FB37-7448-AE92-B65230F806E9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5562600" cy="7437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Purpose of project lifecycle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800" dirty="0">
                <a:latin typeface="Perpetua" pitchFamily="18" charset="0"/>
              </a:rPr>
              <a:t>They serve as a framework that helps to;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Perpetua" pitchFamily="18" charset="0"/>
              </a:rPr>
              <a:t>Define the phases that connect the beginning of a project to its end.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Perpetua" pitchFamily="18" charset="0"/>
              </a:rPr>
              <a:t>Identify the processes that the project teams must implement.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Perpetua" pitchFamily="18" charset="0"/>
              </a:rPr>
              <a:t>Show how the PMC (Project Management Contract) can be used to represent the mgt of projects.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Perpetua" pitchFamily="18" charset="0"/>
              </a:rPr>
              <a:t>Represent how projects work within environments of constraints.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9BA721-E4A6-0246-A44F-4BB3F74C2350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400" dirty="0">
                <a:latin typeface="Perpetua" pitchFamily="18" charset="0"/>
              </a:rPr>
              <a:t>A generic project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>
                <a:latin typeface="Perpetua" pitchFamily="18" charset="0"/>
              </a:rPr>
              <a:t>The process of planning &amp; managing projects can be drawn as a cycle.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>
                <a:latin typeface="Perpetua" pitchFamily="18" charset="0"/>
              </a:rPr>
              <a:t>A project goes through seven phases during its life:</a:t>
            </a:r>
          </a:p>
          <a:p>
            <a:pPr marL="907542" lvl="1" indent="-514350">
              <a:buFont typeface="+mj-lt"/>
              <a:buAutoNum type="arabicPeriod"/>
            </a:pPr>
            <a:r>
              <a:rPr lang="en-US" sz="3000" dirty="0">
                <a:latin typeface="Perpetua" pitchFamily="18" charset="0"/>
              </a:rPr>
              <a:t>Project Definition:.</a:t>
            </a:r>
          </a:p>
          <a:p>
            <a:pPr marL="907542" lvl="1" indent="-514350">
              <a:buFont typeface="+mj-lt"/>
              <a:buAutoNum type="arabicPeriod"/>
            </a:pPr>
            <a:r>
              <a:rPr lang="en-US" sz="3000" dirty="0">
                <a:latin typeface="Perpetua" pitchFamily="18" charset="0"/>
              </a:rPr>
              <a:t>Project Initiation:</a:t>
            </a:r>
          </a:p>
          <a:p>
            <a:pPr marL="907542" lvl="1" indent="-514350">
              <a:buFont typeface="+mj-lt"/>
              <a:buAutoNum type="arabicPeriod"/>
            </a:pPr>
            <a:r>
              <a:rPr lang="en-US" sz="3000" dirty="0">
                <a:latin typeface="Perpetua" pitchFamily="18" charset="0"/>
              </a:rPr>
              <a:t>Project Planning:</a:t>
            </a:r>
          </a:p>
          <a:p>
            <a:pPr marL="907542" lvl="1" indent="-514350">
              <a:buFont typeface="+mj-lt"/>
              <a:buAutoNum type="arabicPeriod"/>
            </a:pPr>
            <a:r>
              <a:rPr lang="en-US" sz="3000" dirty="0">
                <a:latin typeface="Perpetua" pitchFamily="18" charset="0"/>
              </a:rPr>
              <a:t>Project Execution:</a:t>
            </a:r>
          </a:p>
          <a:p>
            <a:pPr marL="907542" lvl="1" indent="-514350">
              <a:buFont typeface="+mj-lt"/>
              <a:buAutoNum type="arabicPeriod"/>
            </a:pPr>
            <a:r>
              <a:rPr lang="en-US" sz="3000" dirty="0">
                <a:latin typeface="Perpetua" pitchFamily="18" charset="0"/>
              </a:rPr>
              <a:t>Project Monitoring &amp; Control:</a:t>
            </a:r>
          </a:p>
          <a:p>
            <a:pPr marL="907542" lvl="1" indent="-514350">
              <a:buFont typeface="+mj-lt"/>
              <a:buAutoNum type="arabicPeriod"/>
            </a:pPr>
            <a:r>
              <a:rPr lang="en-US" sz="3000" dirty="0">
                <a:latin typeface="Perpetua" pitchFamily="18" charset="0"/>
              </a:rPr>
              <a:t>Project Closure</a:t>
            </a:r>
          </a:p>
          <a:p>
            <a:pPr marL="907542" lvl="1" indent="-514350">
              <a:buFont typeface="+mj-lt"/>
              <a:buAutoNum type="arabicPeriod"/>
            </a:pPr>
            <a:r>
              <a:rPr lang="en-US" sz="3000" dirty="0">
                <a:latin typeface="Perpetua" pitchFamily="18" charset="0"/>
              </a:rPr>
              <a:t>Project sustainability </a:t>
            </a:r>
          </a:p>
          <a:p>
            <a:pPr marL="907542" lvl="1" indent="-514350">
              <a:buFont typeface="+mj-lt"/>
              <a:buAutoNum type="arabicPeriod"/>
            </a:pPr>
            <a:endParaRPr lang="en-US" sz="3000" dirty="0">
              <a:latin typeface="Perpetua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9F5122-BAFD-5045-8456-3AE842676613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dirty="0"/>
              <a:t>Project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</p:spPr>
        <p:txBody>
          <a:bodyPr/>
          <a:lstStyle/>
          <a:p>
            <a:pPr lvl="1"/>
            <a:r>
              <a:rPr lang="en-US" dirty="0"/>
              <a:t>Defining the goals, objectives and critical success factors for the project. i.e.</a:t>
            </a:r>
          </a:p>
          <a:p>
            <a:pPr lvl="2"/>
            <a:r>
              <a:rPr lang="en-US" dirty="0"/>
              <a:t>What do we want to do?</a:t>
            </a:r>
          </a:p>
          <a:p>
            <a:pPr lvl="2"/>
            <a:r>
              <a:rPr lang="en-US" dirty="0"/>
              <a:t>What problem is being addressed?</a:t>
            </a:r>
          </a:p>
          <a:p>
            <a:pPr lvl="2"/>
            <a:r>
              <a:rPr lang="en-US" dirty="0"/>
              <a:t>Whom are we targeting?</a:t>
            </a:r>
          </a:p>
          <a:p>
            <a:pPr lvl="2"/>
            <a:r>
              <a:rPr lang="en-US" dirty="0"/>
              <a:t>What do we want to achieve at the end of it all?</a:t>
            </a:r>
          </a:p>
          <a:p>
            <a:pPr lvl="2"/>
            <a:r>
              <a:rPr lang="en-US" dirty="0"/>
              <a:t>What will show that we have made it?</a:t>
            </a:r>
          </a:p>
          <a:p>
            <a:pPr lvl="2"/>
            <a:endParaRPr lang="en-US" dirty="0"/>
          </a:p>
          <a:p>
            <a:pPr marL="667512" lvl="2" indent="0">
              <a:buNone/>
            </a:pPr>
            <a:r>
              <a:rPr lang="en-US" dirty="0"/>
              <a:t>(Situation analysis, Stakeholder analysis, Problem analysis, setting of objectives and the strategy to employ)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4ED032F5-8917-E04A-8898-C4DC3EB38B62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183A7383-9C05-473C-91CC-7696E27F894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Perpetua" pitchFamily="18" charset="0"/>
              </a:rPr>
              <a:t>Project Initiation</a:t>
            </a:r>
            <a:endParaRPr lang="en-US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q"/>
            </a:pPr>
            <a:r>
              <a:rPr lang="en-US" sz="2800" dirty="0">
                <a:latin typeface="Perpetua" pitchFamily="18" charset="0"/>
              </a:rPr>
              <a:t>Everything that is needed to set-up the project before work can start.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en-US" sz="2800" dirty="0">
                <a:latin typeface="Perpetua" pitchFamily="18" charset="0"/>
              </a:rPr>
              <a:t>Involves coming up with the different options for addressing the problem i.e. </a:t>
            </a:r>
          </a:p>
          <a:p>
            <a:pPr marL="615950" lvl="2" indent="-342900"/>
            <a:r>
              <a:rPr lang="en-US" sz="2800" dirty="0">
                <a:latin typeface="Perpetua" pitchFamily="18" charset="0"/>
              </a:rPr>
              <a:t>What is needed for the project start up?</a:t>
            </a:r>
          </a:p>
          <a:p>
            <a:pPr marL="615950" lvl="2" indent="-342900"/>
            <a:r>
              <a:rPr lang="en-US" sz="2800" dirty="0">
                <a:latin typeface="Perpetua" pitchFamily="18" charset="0"/>
              </a:rPr>
              <a:t>How  do we get what is needed?</a:t>
            </a:r>
          </a:p>
          <a:p>
            <a:pPr marL="615950" lvl="2" indent="-342900"/>
            <a:r>
              <a:rPr lang="en-US" sz="2800" dirty="0">
                <a:latin typeface="Perpetua" pitchFamily="18" charset="0"/>
              </a:rPr>
              <a:t>What is the source for what is needed?</a:t>
            </a:r>
          </a:p>
          <a:p>
            <a:pPr marL="273050" lvl="2" indent="0">
              <a:buNone/>
            </a:pPr>
            <a:r>
              <a:rPr lang="en-US" sz="2800" dirty="0">
                <a:latin typeface="Perpetua" pitchFamily="18" charset="0"/>
              </a:rPr>
              <a:t>(Project Appraisal, economics, social and environment)</a:t>
            </a:r>
          </a:p>
          <a:p>
            <a:pPr marL="273050" lvl="2" indent="0">
              <a:buNone/>
            </a:pPr>
            <a:endParaRPr lang="en-US" sz="3200" dirty="0">
              <a:latin typeface="Perpetua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6306C1-19E7-E049-8F25-0D765888105E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r>
              <a:rPr lang="en-US" b="1" dirty="0">
                <a:latin typeface="Perpetua" pitchFamily="18" charset="0"/>
              </a:rPr>
              <a:t>Project Planning</a:t>
            </a:r>
            <a:endParaRPr lang="en-US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pPr marL="342900" lvl="1" indent="-342900" algn="just">
              <a:buFont typeface="Wingdings" pitchFamily="2" charset="2"/>
              <a:buChar char="q"/>
            </a:pPr>
            <a:r>
              <a:rPr lang="en-US" sz="2800" dirty="0">
                <a:latin typeface="Perpetua" pitchFamily="18" charset="0"/>
              </a:rPr>
              <a:t>Detailed plans of how the work will be carried out including time, cost and resource estimates.</a:t>
            </a:r>
          </a:p>
          <a:p>
            <a:pPr marL="342900" lvl="1" indent="-342900" algn="just">
              <a:buFont typeface="Wingdings" pitchFamily="2" charset="2"/>
              <a:buChar char="q"/>
            </a:pPr>
            <a:r>
              <a:rPr lang="en-US" sz="2800" dirty="0">
                <a:latin typeface="Perpetua" pitchFamily="18" charset="0"/>
              </a:rPr>
              <a:t>Involves carrying out the appraisal and feasibility studies of the selected options</a:t>
            </a:r>
          </a:p>
          <a:p>
            <a:pPr marL="615950" lvl="2" indent="-342900" algn="just"/>
            <a:r>
              <a:rPr lang="en-US" sz="2800" dirty="0">
                <a:latin typeface="Perpetua" pitchFamily="18" charset="0"/>
              </a:rPr>
              <a:t>What is going to be implemented?</a:t>
            </a:r>
          </a:p>
          <a:p>
            <a:pPr marL="615950" lvl="2" indent="-342900" algn="just"/>
            <a:r>
              <a:rPr lang="en-US" sz="2800" dirty="0">
                <a:latin typeface="Perpetua" pitchFamily="18" charset="0"/>
              </a:rPr>
              <a:t>How is it going to be implemented?</a:t>
            </a:r>
          </a:p>
          <a:p>
            <a:pPr marL="615950" lvl="2" indent="-342900" algn="just"/>
            <a:r>
              <a:rPr lang="en-US" sz="2800" dirty="0">
                <a:latin typeface="Perpetua" pitchFamily="18" charset="0"/>
              </a:rPr>
              <a:t>When is it going to be implemented?</a:t>
            </a:r>
          </a:p>
          <a:p>
            <a:pPr marL="615950" lvl="2" indent="-342900" algn="just"/>
            <a:r>
              <a:rPr lang="en-US" sz="2800" dirty="0">
                <a:latin typeface="Perpetua" pitchFamily="18" charset="0"/>
              </a:rPr>
              <a:t>What is needed for the implementation to take place?</a:t>
            </a:r>
          </a:p>
          <a:p>
            <a:pPr marL="615950" lvl="2" indent="-342900" algn="just"/>
            <a:r>
              <a:rPr lang="en-US" sz="2800" dirty="0">
                <a:latin typeface="Perpetua" pitchFamily="18" charset="0"/>
              </a:rPr>
              <a:t>Who is going to do what?</a:t>
            </a:r>
          </a:p>
          <a:p>
            <a:pPr marL="615950" lvl="2" indent="-342900" algn="just"/>
            <a:r>
              <a:rPr lang="en-US" sz="2800" dirty="0">
                <a:latin typeface="Perpetua" pitchFamily="18" charset="0"/>
              </a:rPr>
              <a:t>What costs will be incurred?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76BC01-8917-4F45-BA2E-37F878F399BA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b="1" dirty="0">
                <a:latin typeface="Perpetua" pitchFamily="18" charset="0"/>
              </a:rPr>
              <a:t>Project Execution</a:t>
            </a:r>
            <a:endParaRPr lang="en-US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029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>
                <a:latin typeface="Perpetua" pitchFamily="18" charset="0"/>
              </a:rPr>
              <a:t>Doing the work to deliver the product, service or desired outcome.</a:t>
            </a:r>
          </a:p>
          <a:p>
            <a:pPr lvl="1"/>
            <a:r>
              <a:rPr lang="en-US" sz="2800" dirty="0">
                <a:latin typeface="Perpetua" pitchFamily="18" charset="0"/>
              </a:rPr>
              <a:t>Project is commissioned/ launched.</a:t>
            </a:r>
          </a:p>
          <a:p>
            <a:pPr lvl="1"/>
            <a:r>
              <a:rPr lang="en-US" sz="2800" dirty="0">
                <a:latin typeface="Perpetua" pitchFamily="18" charset="0"/>
              </a:rPr>
              <a:t>Resources are being dispensed according to budget.</a:t>
            </a:r>
          </a:p>
          <a:p>
            <a:pPr lvl="1"/>
            <a:r>
              <a:rPr lang="en-US" sz="2800" dirty="0">
                <a:latin typeface="Perpetua" pitchFamily="18" charset="0"/>
              </a:rPr>
              <a:t>Tasks are being implemented according to the work plan.</a:t>
            </a:r>
          </a:p>
          <a:p>
            <a:pPr lvl="1"/>
            <a:r>
              <a:rPr lang="en-US" sz="2800" dirty="0">
                <a:latin typeface="Perpetua" pitchFamily="18" charset="0"/>
              </a:rPr>
              <a:t>Deliverables are  produced.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>
                <a:latin typeface="Perpetua" pitchFamily="18" charset="0"/>
              </a:rPr>
              <a:t>Remember to carry out a baseline survey before the project is fully executed.(Which is the study done at the beginning of the project to collect information on the status of a certain subject)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48DAD9-95A9-6B4A-98C7-E8650190BD6E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Perpetua" pitchFamily="18" charset="0"/>
              </a:rPr>
              <a:t>Project Monitoring &amp; Control</a:t>
            </a:r>
            <a:endParaRPr lang="en-US" sz="4400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>
                <a:latin typeface="Perpetua" pitchFamily="18" charset="0"/>
              </a:rPr>
              <a:t>Ensuring that a project stays on track and taking corrective action to ensure it does.</a:t>
            </a:r>
          </a:p>
          <a:p>
            <a:pPr lvl="1">
              <a:buFont typeface="Wingdings" pitchFamily="2" charset="2"/>
              <a:buChar char="q"/>
            </a:pPr>
            <a:r>
              <a:rPr lang="en-US" sz="3200" dirty="0">
                <a:latin typeface="Perpetua" pitchFamily="18" charset="0"/>
              </a:rPr>
              <a:t>We monitor the following:</a:t>
            </a:r>
          </a:p>
          <a:p>
            <a:pPr lvl="2"/>
            <a:r>
              <a:rPr lang="en-US" sz="2800" dirty="0">
                <a:latin typeface="Perpetua" pitchFamily="18" charset="0"/>
              </a:rPr>
              <a:t>Costs</a:t>
            </a:r>
          </a:p>
          <a:p>
            <a:pPr lvl="2"/>
            <a:r>
              <a:rPr lang="en-US" sz="2800" dirty="0">
                <a:latin typeface="Perpetua" pitchFamily="18" charset="0"/>
              </a:rPr>
              <a:t>Resources</a:t>
            </a:r>
          </a:p>
          <a:p>
            <a:pPr lvl="2"/>
            <a:r>
              <a:rPr lang="en-US" sz="2800" dirty="0">
                <a:latin typeface="Perpetua" pitchFamily="18" charset="0"/>
              </a:rPr>
              <a:t>Activities</a:t>
            </a:r>
          </a:p>
          <a:p>
            <a:pPr lvl="2"/>
            <a:r>
              <a:rPr lang="en-US" sz="2800" dirty="0">
                <a:latin typeface="Perpetua" pitchFamily="18" charset="0"/>
              </a:rPr>
              <a:t>Outputs</a:t>
            </a:r>
          </a:p>
          <a:p>
            <a:pPr lvl="2"/>
            <a:r>
              <a:rPr lang="en-US" sz="2800" dirty="0">
                <a:latin typeface="Perpetua" pitchFamily="18" charset="0"/>
              </a:rPr>
              <a:t>Processes</a:t>
            </a:r>
          </a:p>
          <a:p>
            <a:pPr lvl="2"/>
            <a:r>
              <a:rPr lang="en-US" sz="2800" dirty="0">
                <a:latin typeface="Perpetua" pitchFamily="18" charset="0"/>
              </a:rPr>
              <a:t>Quality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E83780-2EDA-F84E-B29B-8D8126833F54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Ismael Nkambwe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12143</TotalTime>
  <Words>1026</Words>
  <Application>Microsoft Office PowerPoint</Application>
  <PresentationFormat>On-screen Show (4:3)</PresentationFormat>
  <Paragraphs>186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Constantia</vt:lpstr>
      <vt:lpstr>Perpetua</vt:lpstr>
      <vt:lpstr>Times New Roman</vt:lpstr>
      <vt:lpstr>Wingdings</vt:lpstr>
      <vt:lpstr>Wingdings 2</vt:lpstr>
      <vt:lpstr>Flow</vt:lpstr>
      <vt:lpstr>Project management frameworks/ Lifecycle and integrated Project Management.</vt:lpstr>
      <vt:lpstr>The project Lifecycle </vt:lpstr>
      <vt:lpstr>Purpose of project lifecycle</vt:lpstr>
      <vt:lpstr>A generic project cycle</vt:lpstr>
      <vt:lpstr>Project Definition</vt:lpstr>
      <vt:lpstr>Project Initiation</vt:lpstr>
      <vt:lpstr>Project Planning</vt:lpstr>
      <vt:lpstr>Project Execution</vt:lpstr>
      <vt:lpstr>Project Monitoring &amp; Control</vt:lpstr>
      <vt:lpstr>Project Closure</vt:lpstr>
      <vt:lpstr>Project sustainability </vt:lpstr>
      <vt:lpstr>The project life cycle (MPHBOPPM)</vt:lpstr>
      <vt:lpstr>ITTO’s 9 stage Project Cycle</vt:lpstr>
      <vt:lpstr>FAO’s Project Cycle</vt:lpstr>
      <vt:lpstr>In Summary</vt:lpstr>
      <vt:lpstr>PowerPoint Presentation</vt:lpstr>
    </vt:vector>
  </TitlesOfParts>
  <Company>PSU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dcfischer</dc:creator>
  <cp:lastModifiedBy>Microsoft account</cp:lastModifiedBy>
  <cp:revision>467</cp:revision>
  <dcterms:created xsi:type="dcterms:W3CDTF">2005-08-10T12:08:44Z</dcterms:created>
  <dcterms:modified xsi:type="dcterms:W3CDTF">2024-01-22T06:03:56Z</dcterms:modified>
</cp:coreProperties>
</file>