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notesMasterIdLst>
    <p:notesMasterId r:id="rId36"/>
  </p:notesMasterIdLst>
  <p:handoutMasterIdLst>
    <p:handoutMasterId r:id="rId37"/>
  </p:handoutMasterIdLst>
  <p:sldIdLst>
    <p:sldId id="256" r:id="rId2"/>
    <p:sldId id="276" r:id="rId3"/>
    <p:sldId id="279" r:id="rId4"/>
    <p:sldId id="277" r:id="rId5"/>
    <p:sldId id="278" r:id="rId6"/>
    <p:sldId id="280" r:id="rId7"/>
    <p:sldId id="283" r:id="rId8"/>
    <p:sldId id="281" r:id="rId9"/>
    <p:sldId id="282" r:id="rId10"/>
    <p:sldId id="285" r:id="rId11"/>
    <p:sldId id="286" r:id="rId12"/>
    <p:sldId id="287" r:id="rId13"/>
    <p:sldId id="288" r:id="rId14"/>
    <p:sldId id="289" r:id="rId15"/>
    <p:sldId id="290" r:id="rId16"/>
    <p:sldId id="291" r:id="rId17"/>
    <p:sldId id="292" r:id="rId18"/>
    <p:sldId id="293" r:id="rId19"/>
    <p:sldId id="294" r:id="rId20"/>
    <p:sldId id="295" r:id="rId21"/>
    <p:sldId id="296" r:id="rId22"/>
    <p:sldId id="297" r:id="rId23"/>
    <p:sldId id="261" r:id="rId24"/>
    <p:sldId id="262" r:id="rId25"/>
    <p:sldId id="263" r:id="rId26"/>
    <p:sldId id="264" r:id="rId27"/>
    <p:sldId id="265" r:id="rId28"/>
    <p:sldId id="267" r:id="rId29"/>
    <p:sldId id="268" r:id="rId30"/>
    <p:sldId id="269" r:id="rId31"/>
    <p:sldId id="270" r:id="rId32"/>
    <p:sldId id="271" r:id="rId33"/>
    <p:sldId id="272" r:id="rId34"/>
    <p:sldId id="266" r:id="rId35"/>
  </p:sldIdLst>
  <p:sldSz cx="9144000" cy="6858000" type="screen4x3"/>
  <p:notesSz cx="9396413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6"/>
    <p:restoredTop sz="94643"/>
  </p:normalViewPr>
  <p:slideViewPr>
    <p:cSldViewPr>
      <p:cViewPr varScale="1">
        <p:scale>
          <a:sx n="70" d="100"/>
          <a:sy n="70" d="100"/>
        </p:scale>
        <p:origin x="1180" y="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4" d="100"/>
          <a:sy n="74" d="100"/>
        </p:scale>
        <p:origin x="1920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71779" cy="352143"/>
          </a:xfrm>
          <a:prstGeom prst="rect">
            <a:avLst/>
          </a:prstGeom>
        </p:spPr>
        <p:txBody>
          <a:bodyPr vert="horz" lIns="93744" tIns="46872" rIns="93744" bIns="4687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323003" y="0"/>
            <a:ext cx="4071779" cy="352143"/>
          </a:xfrm>
          <a:prstGeom prst="rect">
            <a:avLst/>
          </a:prstGeom>
        </p:spPr>
        <p:txBody>
          <a:bodyPr vert="horz" lIns="93744" tIns="46872" rIns="93744" bIns="46872" rtlCol="0"/>
          <a:lstStyle>
            <a:lvl1pPr algn="r">
              <a:defRPr sz="1200"/>
            </a:lvl1pPr>
          </a:lstStyle>
          <a:p>
            <a:fld id="{530BA9E9-524F-4FD4-BB74-44DA0BB757DA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8258"/>
            <a:ext cx="4071779" cy="352142"/>
          </a:xfrm>
          <a:prstGeom prst="rect">
            <a:avLst/>
          </a:prstGeom>
        </p:spPr>
        <p:txBody>
          <a:bodyPr vert="horz" lIns="93744" tIns="46872" rIns="93744" bIns="46872" rtlCol="0" anchor="b"/>
          <a:lstStyle>
            <a:lvl1pPr algn="l">
              <a:defRPr sz="1200"/>
            </a:lvl1pPr>
          </a:lstStyle>
          <a:p>
            <a:r>
              <a:rPr lang="en-US" dirty="0"/>
              <a:t>MUBS Guest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323003" y="6658258"/>
            <a:ext cx="4071779" cy="352142"/>
          </a:xfrm>
          <a:prstGeom prst="rect">
            <a:avLst/>
          </a:prstGeom>
        </p:spPr>
        <p:txBody>
          <a:bodyPr vert="horz" lIns="93744" tIns="46872" rIns="93744" bIns="46872" rtlCol="0" anchor="b"/>
          <a:lstStyle>
            <a:lvl1pPr algn="r">
              <a:defRPr sz="1200"/>
            </a:lvl1pPr>
          </a:lstStyle>
          <a:p>
            <a:fld id="{4DF6BBFD-63B9-4020-A338-879ABADACA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83120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71779" cy="352143"/>
          </a:xfrm>
          <a:prstGeom prst="rect">
            <a:avLst/>
          </a:prstGeom>
        </p:spPr>
        <p:txBody>
          <a:bodyPr vert="horz" lIns="93744" tIns="46872" rIns="93744" bIns="4687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323003" y="0"/>
            <a:ext cx="4071779" cy="352143"/>
          </a:xfrm>
          <a:prstGeom prst="rect">
            <a:avLst/>
          </a:prstGeom>
        </p:spPr>
        <p:txBody>
          <a:bodyPr vert="horz" lIns="93744" tIns="46872" rIns="93744" bIns="46872" rtlCol="0"/>
          <a:lstStyle>
            <a:lvl1pPr algn="r">
              <a:defRPr sz="1200"/>
            </a:lvl1pPr>
          </a:lstStyle>
          <a:p>
            <a:fld id="{01652120-FB2A-473E-A36A-FDA72B8E95F7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121025" y="876300"/>
            <a:ext cx="3154363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744" tIns="46872" rIns="93744" bIns="4687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9642" y="3373756"/>
            <a:ext cx="7517130" cy="2760344"/>
          </a:xfrm>
          <a:prstGeom prst="rect">
            <a:avLst/>
          </a:prstGeom>
        </p:spPr>
        <p:txBody>
          <a:bodyPr vert="horz" lIns="93744" tIns="46872" rIns="93744" bIns="46872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258"/>
            <a:ext cx="4071779" cy="352142"/>
          </a:xfrm>
          <a:prstGeom prst="rect">
            <a:avLst/>
          </a:prstGeom>
        </p:spPr>
        <p:txBody>
          <a:bodyPr vert="horz" lIns="93744" tIns="46872" rIns="93744" bIns="4687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323003" y="6658258"/>
            <a:ext cx="4071779" cy="352142"/>
          </a:xfrm>
          <a:prstGeom prst="rect">
            <a:avLst/>
          </a:prstGeom>
        </p:spPr>
        <p:txBody>
          <a:bodyPr vert="horz" lIns="93744" tIns="46872" rIns="93744" bIns="46872" rtlCol="0" anchor="b"/>
          <a:lstStyle>
            <a:lvl1pPr algn="r">
              <a:defRPr sz="1200"/>
            </a:lvl1pPr>
          </a:lstStyle>
          <a:p>
            <a:fld id="{DCE5CE4B-C8AB-4FED-A4B7-E9C32623E3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527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E5CE4B-C8AB-4FED-A4B7-E9C32623E36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9243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6D7EF-237D-B642-BA33-0ED08F395029}" type="datetime1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vojangole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A0E97-BC1E-4B9C-8815-55E548341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688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67C79-4674-3D43-889A-E77615EF1BEE}" type="datetime1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vojangole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A0E97-BC1E-4B9C-8815-55E548341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74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F730C-2910-9141-9B10-C1F4A03B5D32}" type="datetime1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vojangole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A0E97-BC1E-4B9C-8815-55E548341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67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09D15-23AF-E240-BE68-9C79ACE1EC2C}" type="datetime1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vojangole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A0E97-BC1E-4B9C-8815-55E548341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588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C1B11-FC7A-BC45-BA54-9114AE77D43E}" type="datetime1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vojangole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A0E97-BC1E-4B9C-8815-55E548341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75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9C1FDE-9FB7-0749-B9BC-B34BB86F4714}" type="datetime1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vojangole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A0E97-BC1E-4B9C-8815-55E548341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17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AACAD8-EC66-D64C-9A97-6C6F32CF41BD}" type="datetime1">
              <a:rPr lang="en-US" smtClean="0"/>
              <a:t>9/29/2025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vojangole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A0E97-BC1E-4B9C-8815-55E548341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27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EC514D-3CFA-9C47-9D60-8584AD041ED4}" type="datetime1">
              <a:rPr lang="en-US" smtClean="0"/>
              <a:t>9/29/2025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vojangole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A0E97-BC1E-4B9C-8815-55E548341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04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0AF98-C5EE-E44E-9E40-9A6E465AA2E6}" type="datetime1">
              <a:rPr lang="en-US" smtClean="0"/>
              <a:t>9/29/2025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vojangole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A0E97-BC1E-4B9C-8815-55E548341C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485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911BC-AE35-3E46-89D1-F5F8918ED969}" type="datetime1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vojangole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A0E97-BC1E-4B9C-8815-55E548341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237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DDAF0-611A-4F43-A059-07A7035CF454}" type="datetime1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vojangole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A0E97-BC1E-4B9C-8815-55E548341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280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2694B-0FBC-374C-856F-856B35F5909F}" type="datetime1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vojangole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5A0E97-BC1E-4B9C-8815-55E548341C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590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533400" y="1451692"/>
            <a:ext cx="7848600" cy="2057400"/>
          </a:xfrm>
          <a:prstGeom prst="rect">
            <a:avLst/>
          </a:prstGeom>
        </p:spPr>
        <p:txBody>
          <a:bodyPr wrap="square" lIns="0" tIns="28543" rIns="0" bIns="0" rtlCol="0">
            <a:noAutofit/>
          </a:bodyPr>
          <a:lstStyle/>
          <a:p>
            <a:pPr marL="12700" algn="ctr">
              <a:lnSpc>
                <a:spcPts val="4495"/>
              </a:lnSpc>
            </a:pPr>
            <a:r>
              <a:rPr lang="en-GB" sz="4400" dirty="0"/>
              <a:t>Banking Regulation and Supervision</a:t>
            </a:r>
            <a:endParaRPr sz="4400" dirty="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2209800" y="3731260"/>
            <a:ext cx="3919275" cy="1602740"/>
          </a:xfrm>
          <a:prstGeom prst="rect">
            <a:avLst/>
          </a:prstGeom>
        </p:spPr>
        <p:txBody>
          <a:bodyPr wrap="square" lIns="0" tIns="12065" rIns="0" bIns="0" rtlCol="0">
            <a:noAutofit/>
          </a:bodyPr>
          <a:lstStyle/>
          <a:p>
            <a:pPr marL="732916" marR="697097" algn="ctr">
              <a:lnSpc>
                <a:spcPts val="1900"/>
              </a:lnSpc>
            </a:pPr>
            <a:r>
              <a:rPr lang="en-US" b="1" spc="-7" dirty="0">
                <a:latin typeface="Calibri"/>
                <a:cs typeface="Calibri"/>
              </a:rPr>
              <a:t>Mr. Valentine Ojangole</a:t>
            </a:r>
            <a:endParaRPr sz="1800" dirty="0">
              <a:latin typeface="Calibri"/>
              <a:cs typeface="Calibri"/>
            </a:endParaRPr>
          </a:p>
          <a:p>
            <a:pPr marL="690244" marR="703349" algn="ctr">
              <a:lnSpc>
                <a:spcPts val="2160"/>
              </a:lnSpc>
              <a:spcBef>
                <a:spcPts val="13"/>
              </a:spcBef>
            </a:pPr>
            <a:r>
              <a:rPr lang="en-US" sz="1800" b="1" spc="-6" dirty="0">
                <a:latin typeface="Calibri"/>
                <a:cs typeface="Calibri"/>
              </a:rPr>
              <a:t>Guest Lecture</a:t>
            </a:r>
            <a:endParaRPr sz="1800" dirty="0">
              <a:latin typeface="Calibri"/>
              <a:cs typeface="Calibri"/>
            </a:endParaRPr>
          </a:p>
          <a:p>
            <a:pPr algn="ctr">
              <a:lnSpc>
                <a:spcPts val="2165"/>
              </a:lnSpc>
              <a:spcBef>
                <a:spcPts val="0"/>
              </a:spcBef>
            </a:pPr>
            <a:r>
              <a:rPr lang="en-US" sz="1800" b="1" spc="-6" dirty="0" err="1">
                <a:latin typeface="Calibri"/>
                <a:cs typeface="Calibri"/>
              </a:rPr>
              <a:t>Makerere</a:t>
            </a:r>
            <a:r>
              <a:rPr lang="en-US" sz="1800" b="1" spc="-6" dirty="0">
                <a:latin typeface="Calibri"/>
                <a:cs typeface="Calibri"/>
              </a:rPr>
              <a:t> University Business School</a:t>
            </a:r>
            <a:endParaRPr sz="1800" dirty="0">
              <a:latin typeface="Calibri"/>
              <a:cs typeface="Calibri"/>
            </a:endParaRPr>
          </a:p>
          <a:p>
            <a:pPr marL="1169139" marR="1183825" algn="ctr">
              <a:lnSpc>
                <a:spcPts val="2160"/>
              </a:lnSpc>
            </a:pPr>
            <a:endParaRPr sz="1800" dirty="0">
              <a:latin typeface="Calibri"/>
              <a:cs typeface="Calibri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F9F6886-8675-B906-2F4A-8B81AD4FE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vojangole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0B7DA3-37A3-8A34-5260-197A0562C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A0E97-BC1E-4B9C-8815-55E548341CB3}" type="slidenum">
              <a:rPr lang="en-US" smtClean="0"/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7BD61-5AAF-9499-49E3-A3C75441C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Adverse Selection and Moral hazard -</a:t>
            </a:r>
            <a:r>
              <a:rPr lang="en-US" sz="1400" dirty="0"/>
              <a:t>Key Distinction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9EDD3D7-143B-33C1-A9B8-89A0936105A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9573793"/>
              </p:ext>
            </p:extLst>
          </p:nvPr>
        </p:nvGraphicFramePr>
        <p:xfrm>
          <a:off x="628650" y="1905000"/>
          <a:ext cx="7886700" cy="41147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539645072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4084674940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636034205"/>
                    </a:ext>
                  </a:extLst>
                </a:gridCol>
              </a:tblGrid>
              <a:tr h="51961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600" kern="100">
                          <a:effectLst/>
                        </a:rPr>
                        <a:t>Aspect</a:t>
                      </a:r>
                      <a:endParaRPr lang="en-US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600" kern="100">
                          <a:effectLst/>
                        </a:rPr>
                        <a:t>Adverse Selection</a:t>
                      </a:r>
                      <a:endParaRPr lang="en-US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600" kern="100">
                          <a:effectLst/>
                        </a:rPr>
                        <a:t>Moral Hazard</a:t>
                      </a:r>
                      <a:endParaRPr lang="en-US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269045352"/>
                  </a:ext>
                </a:extLst>
              </a:tr>
              <a:tr h="51961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1600" kern="100">
                          <a:effectLst/>
                        </a:rPr>
                        <a:t>Timing</a:t>
                      </a:r>
                      <a:endParaRPr lang="en-US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1600" kern="100">
                          <a:effectLst/>
                        </a:rPr>
                        <a:t>Before the loan is granted</a:t>
                      </a:r>
                      <a:endParaRPr lang="en-US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1600" kern="100">
                          <a:effectLst/>
                        </a:rPr>
                        <a:t>After the loan is granted</a:t>
                      </a:r>
                      <a:endParaRPr lang="en-US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402720094"/>
                  </a:ext>
                </a:extLst>
              </a:tr>
              <a:tr h="10251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1600" kern="100" dirty="0">
                          <a:effectLst/>
                        </a:rPr>
                        <a:t>Cause</a:t>
                      </a:r>
                      <a:endParaRPr lang="en-US" sz="16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1600" kern="100">
                          <a:effectLst/>
                        </a:rPr>
                        <a:t>Hidden information (borrower’s true risk type not observable)</a:t>
                      </a:r>
                      <a:endParaRPr lang="en-US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1600" kern="100">
                          <a:effectLst/>
                        </a:rPr>
                        <a:t>Hidden action (borrower’s or bank’s behavior after funding not observable)</a:t>
                      </a:r>
                      <a:endParaRPr lang="en-US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723530538"/>
                  </a:ext>
                </a:extLst>
              </a:tr>
              <a:tr h="10251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1600" kern="100">
                          <a:effectLst/>
                        </a:rPr>
                        <a:t>Effect</a:t>
                      </a:r>
                      <a:endParaRPr lang="en-US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1600" kern="100">
                          <a:effectLst/>
                        </a:rPr>
                        <a:t>Riskier borrowers dominate credit pool</a:t>
                      </a:r>
                      <a:endParaRPr lang="en-US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1600" kern="100">
                          <a:effectLst/>
                        </a:rPr>
                        <a:t>Borrowers (or banks) take excessive risks with funds</a:t>
                      </a:r>
                      <a:endParaRPr lang="en-US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405246124"/>
                  </a:ext>
                </a:extLst>
              </a:tr>
              <a:tr h="10251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1600" kern="100">
                          <a:effectLst/>
                        </a:rPr>
                        <a:t>Regulatory Fix</a:t>
                      </a:r>
                      <a:endParaRPr lang="en-US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1600" kern="100">
                          <a:effectLst/>
                        </a:rPr>
                        <a:t>Better screening, transparency, disclosure</a:t>
                      </a:r>
                      <a:endParaRPr lang="en-US" sz="16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1600" kern="100" dirty="0">
                          <a:effectLst/>
                        </a:rPr>
                        <a:t>Monitoring, capital rules, incentive alignment</a:t>
                      </a:r>
                      <a:endParaRPr lang="en-US" sz="16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986612306"/>
                  </a:ext>
                </a:extLst>
              </a:tr>
            </a:tbl>
          </a:graphicData>
        </a:graphic>
      </p:graphicFrame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8F2B39-F0E8-19D8-0265-B49A8215E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vojangole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35AB4F-8544-014E-8364-72299F24B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A0E97-BC1E-4B9C-8815-55E548341CB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4830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D312F-1349-4DD1-E74D-D963D5682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01332"/>
          </a:xfrm>
        </p:spPr>
        <p:txBody>
          <a:bodyPr/>
          <a:lstStyle/>
          <a:p>
            <a:r>
              <a:rPr lang="en-US" dirty="0"/>
              <a:t>Justification – Central Bank intervention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EB7123C3-6B5B-716C-4825-C5F059DAE3B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1184230"/>
            <a:ext cx="7886700" cy="426754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89FCCEE-1414-C764-F405-D2F315B17E1A}"/>
              </a:ext>
            </a:extLst>
          </p:cNvPr>
          <p:cNvSpPr txBox="1"/>
          <p:nvPr/>
        </p:nvSpPr>
        <p:spPr>
          <a:xfrm>
            <a:off x="628650" y="5569543"/>
            <a:ext cx="78867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Adverse selection distorts who gets credit, while moral hazard distorts how credit is used. Both failures mean markets alone cannot ensure stability—hence the need for central bank regulation and supervision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C76A9B-CF96-767B-E30E-8216FB802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vojangole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AE5A5B-A8EE-AFC6-1A89-AB78056B4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A0E97-BC1E-4B9C-8815-55E548341CB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0002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1DAFF-20D0-91F0-4FAB-18BDD2C9A4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549273"/>
          </a:xfrm>
        </p:spPr>
        <p:txBody>
          <a:bodyPr>
            <a:normAutofit fontScale="90000"/>
          </a:bodyPr>
          <a:lstStyle/>
          <a:p>
            <a:r>
              <a:rPr lang="en-US" sz="2000" dirty="0"/>
              <a:t>George A. Akerlof’s classic paper </a:t>
            </a:r>
            <a:r>
              <a:rPr lang="en-US" sz="2000" i="1" dirty="0"/>
              <a:t>“The Market for Lemons: Quality Uncertainty and the Market Mechanism”</a:t>
            </a:r>
            <a:r>
              <a:rPr lang="en-US" sz="2000" dirty="0"/>
              <a:t> (1970)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2DE1F5-ECBE-7A56-2977-9DE9B79982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914400"/>
            <a:ext cx="7886700" cy="5262563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b="1" dirty="0"/>
              <a:t>Purpose of the Paper</a:t>
            </a:r>
            <a:endParaRPr lang="en-US" dirty="0"/>
          </a:p>
          <a:p>
            <a:pPr algn="just"/>
            <a:r>
              <a:rPr lang="en-US" sz="1800" dirty="0"/>
              <a:t>Akerlof explores how </a:t>
            </a:r>
            <a:r>
              <a:rPr lang="en-US" sz="1800" b="1" dirty="0"/>
              <a:t>quality uncertainty</a:t>
            </a:r>
            <a:r>
              <a:rPr lang="en-US" sz="1800" dirty="0"/>
              <a:t> and </a:t>
            </a:r>
            <a:r>
              <a:rPr lang="en-US" sz="1800" b="1" dirty="0"/>
              <a:t>information asymmetry</a:t>
            </a:r>
            <a:r>
              <a:rPr lang="en-US" sz="1800" dirty="0"/>
              <a:t> affect markets. He demonstrates how the inability of buyers to distinguish high-quality goods from low-quality ones can cause market failures, where good products are driven out by bad ones.</a:t>
            </a:r>
          </a:p>
          <a:p>
            <a:pPr marL="0" indent="0" algn="just">
              <a:buNone/>
            </a:pPr>
            <a:r>
              <a:rPr lang="en-US" sz="2400" b="1" dirty="0"/>
              <a:t>Core Model: The Automobile Example</a:t>
            </a:r>
            <a:endParaRPr lang="en-US" sz="1600" dirty="0"/>
          </a:p>
          <a:p>
            <a:pPr lvl="0" algn="just"/>
            <a:r>
              <a:rPr lang="en-US" sz="2400" b="1" dirty="0"/>
              <a:t>Used Car Market</a:t>
            </a:r>
            <a:r>
              <a:rPr lang="en-US" sz="2400" dirty="0"/>
              <a:t>: Cars can be either good or “lemons” (bad). Buyers cannot tell which type a car is before purchase, but sellers know.</a:t>
            </a:r>
          </a:p>
          <a:p>
            <a:pPr lvl="0" algn="just"/>
            <a:r>
              <a:rPr lang="en-US" sz="2400" b="1" dirty="0"/>
              <a:t>Information Asymmetry</a:t>
            </a:r>
            <a:r>
              <a:rPr lang="en-US" sz="2400" dirty="0"/>
              <a:t>: Because buyers only know the average probability of getting a good car, they are only willing to pay based on expected average quality.</a:t>
            </a:r>
          </a:p>
          <a:p>
            <a:pPr lvl="0" algn="just"/>
            <a:r>
              <a:rPr lang="en-US" sz="2400" b="1" dirty="0"/>
              <a:t>Market Outcome</a:t>
            </a:r>
            <a:r>
              <a:rPr lang="en-US" sz="2400" dirty="0"/>
              <a:t>:</a:t>
            </a:r>
          </a:p>
          <a:p>
            <a:pPr lvl="1" algn="just"/>
            <a:r>
              <a:rPr lang="en-US" dirty="0"/>
              <a:t>Sellers of good cars withdraw because they cannot obtain fair value.</a:t>
            </a:r>
          </a:p>
          <a:p>
            <a:pPr lvl="1" algn="just"/>
            <a:r>
              <a:rPr lang="en-US" dirty="0"/>
              <a:t>The market is dominated by lemons (“bad drives out good”), reducing both quality and volume of trade.</a:t>
            </a:r>
          </a:p>
          <a:p>
            <a:pPr marL="0" lvl="0" indent="0" algn="just">
              <a:buNone/>
            </a:pPr>
            <a:endParaRPr lang="en-US" sz="2400" dirty="0"/>
          </a:p>
          <a:p>
            <a:pPr algn="just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3128D1-7520-0CE8-0F98-4A19037F0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vojangole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59AC3F-823C-54D2-5C9D-7225B560D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A0E97-BC1E-4B9C-8815-55E548341CB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832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D82E1C-1C29-AD10-7BB6-66CDFF7C2B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25474"/>
          </a:xfrm>
        </p:spPr>
        <p:txBody>
          <a:bodyPr>
            <a:normAutofit fontScale="90000"/>
          </a:bodyPr>
          <a:lstStyle/>
          <a:p>
            <a:br>
              <a:rPr lang="en-US" sz="2000" dirty="0"/>
            </a:br>
            <a:r>
              <a:rPr lang="en-US" sz="2000" dirty="0"/>
              <a:t>George A. Akerlof’s classic paper </a:t>
            </a:r>
            <a:r>
              <a:rPr lang="en-US" sz="2000" i="1" dirty="0"/>
              <a:t>“The Market for Lemons: Quality Uncertainty and the Market Mechanism”</a:t>
            </a:r>
            <a:r>
              <a:rPr lang="en-US" sz="2000" dirty="0"/>
              <a:t> (1970) - </a:t>
            </a:r>
            <a:r>
              <a:rPr lang="en-US" sz="2000" b="1" dirty="0"/>
              <a:t>Applications</a:t>
            </a:r>
            <a:br>
              <a:rPr lang="en-US" sz="1400" dirty="0"/>
            </a:br>
            <a:endParaRPr lang="en-US" sz="2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08202E-9986-F3F2-AC77-FCF7818E2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014985"/>
            <a:ext cx="7886700" cy="4881563"/>
          </a:xfrm>
        </p:spPr>
        <p:txBody>
          <a:bodyPr>
            <a:normAutofit fontScale="92500" lnSpcReduction="20000"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en-US" sz="2400" b="1" dirty="0"/>
              <a:t>Insurance Markets</a:t>
            </a:r>
            <a:endParaRPr lang="en-US" sz="2400" dirty="0"/>
          </a:p>
          <a:p>
            <a:pPr lvl="1"/>
            <a:r>
              <a:rPr lang="en-US" dirty="0"/>
              <a:t>Older or high-risk individuals have more private information about their health than insurers.</a:t>
            </a:r>
          </a:p>
          <a:p>
            <a:pPr lvl="1"/>
            <a:r>
              <a:rPr lang="en-US" dirty="0"/>
              <a:t>As premiums rise, mainly high-risk individuals buy insurance, causing </a:t>
            </a:r>
            <a:r>
              <a:rPr lang="en-US" b="1" dirty="0"/>
              <a:t>adverse selection</a:t>
            </a:r>
            <a:r>
              <a:rPr lang="en-US" dirty="0"/>
              <a:t> and potential collapse of the market.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400" b="1" dirty="0"/>
              <a:t>Labor Market &amp; Minorities</a:t>
            </a:r>
            <a:endParaRPr lang="en-US" sz="2400" dirty="0"/>
          </a:p>
          <a:p>
            <a:pPr lvl="1"/>
            <a:r>
              <a:rPr lang="en-US" dirty="0"/>
              <a:t>Employers may rely on group characteristics (race, background, school quality) as proxies for ability when they cannot directly observe individual quality.</a:t>
            </a:r>
          </a:p>
          <a:p>
            <a:pPr lvl="1"/>
            <a:r>
              <a:rPr lang="en-US" dirty="0"/>
              <a:t>This creates barriers to employment and advancement for minorities and disadvantaged groups.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400" b="1" dirty="0"/>
              <a:t>Costs of Dishonesty</a:t>
            </a:r>
            <a:endParaRPr lang="en-US" sz="2400" dirty="0"/>
          </a:p>
          <a:p>
            <a:pPr lvl="1"/>
            <a:r>
              <a:rPr lang="en-US" dirty="0"/>
              <a:t>Dishonest sellers offering low-quality goods reduce overall trust, which can destroy entire markets.</a:t>
            </a:r>
          </a:p>
          <a:p>
            <a:pPr lvl="1"/>
            <a:r>
              <a:rPr lang="en-US" dirty="0"/>
              <a:t>The cost of dishonesty is not just the direct loss to buyers but also the disappearance of legitimate trade.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400" b="1" dirty="0"/>
              <a:t>Credit Markets in Developing Countries</a:t>
            </a:r>
            <a:endParaRPr lang="en-US" sz="2400" dirty="0"/>
          </a:p>
          <a:p>
            <a:pPr lvl="1"/>
            <a:r>
              <a:rPr lang="en-US" dirty="0"/>
              <a:t>Due to limited trust and high information asymmetry, credit is often restricted to communal groups or requires exploitative moneylenders charging high interest.</a:t>
            </a:r>
          </a:p>
          <a:p>
            <a:pPr lvl="1"/>
            <a:r>
              <a:rPr lang="en-US" dirty="0"/>
              <a:t>This restricts broader investment and economic development.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DDAFBE-6896-AA8E-C5B6-0B0E4DDCF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vojangole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47BD22-B24C-5721-E491-72A002D0E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A0E97-BC1E-4B9C-8815-55E548341CB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1169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CAC2D-2451-50C5-74CD-28FAE578CD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01674"/>
          </a:xfrm>
        </p:spPr>
        <p:txBody>
          <a:bodyPr>
            <a:noAutofit/>
          </a:bodyPr>
          <a:lstStyle/>
          <a:p>
            <a:r>
              <a:rPr lang="en-US" sz="2000" dirty="0"/>
              <a:t>George A. Akerlof’s classic paper – Application for Banking Regulation and supervision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E78AE7-F41B-0F78-6D35-0573E667F6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19200"/>
            <a:ext cx="7886700" cy="495776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b="1" dirty="0"/>
              <a:t>1. Information Asymmetry in Banking</a:t>
            </a:r>
            <a:endParaRPr lang="en-US" dirty="0"/>
          </a:p>
          <a:p>
            <a:pPr lvl="0"/>
            <a:r>
              <a:rPr lang="en-US" b="1" dirty="0"/>
              <a:t>Depositors vs. Banks</a:t>
            </a:r>
            <a:r>
              <a:rPr lang="en-US" dirty="0"/>
              <a:t>: Depositors cannot easily judge the quality or risk of a bank’s assets. Without regulation, they might assume banks take excessive risks (like “lemons” in the car market).</a:t>
            </a:r>
          </a:p>
          <a:p>
            <a:pPr lvl="0"/>
            <a:r>
              <a:rPr lang="en-US" b="1" dirty="0"/>
              <a:t>Borrowers vs. Lenders</a:t>
            </a:r>
            <a:r>
              <a:rPr lang="en-US" dirty="0"/>
              <a:t>: Banks themselves face adverse selection when lending—those most eager to borrow may be higher-risk clients.</a:t>
            </a:r>
          </a:p>
          <a:p>
            <a:pPr lvl="0"/>
            <a:r>
              <a:rPr lang="en-US" dirty="0"/>
              <a:t>Without safeguards, good banks and good borrowers can be crowded out by risky ones</a:t>
            </a:r>
          </a:p>
          <a:p>
            <a:pPr marL="0" indent="0">
              <a:buNone/>
            </a:pPr>
            <a:r>
              <a:rPr lang="en-US" b="1" dirty="0"/>
              <a:t>2. Adverse Selection in Credit Markets</a:t>
            </a:r>
            <a:endParaRPr lang="en-US" dirty="0"/>
          </a:p>
          <a:p>
            <a:pPr lvl="0"/>
            <a:r>
              <a:rPr lang="en-US" dirty="0"/>
              <a:t>High interest rates may attract mainly riskier borrowers, discouraging safe ones.</a:t>
            </a:r>
          </a:p>
          <a:p>
            <a:pPr lvl="0"/>
            <a:r>
              <a:rPr lang="en-US" dirty="0"/>
              <a:t>Left unchecked, this could lead to a credit market dominated by “lemons” (non-performing loans).</a:t>
            </a:r>
          </a:p>
          <a:p>
            <a:pPr lvl="0"/>
            <a:r>
              <a:rPr lang="en-US" b="1" dirty="0"/>
              <a:t>Regulation (e.g., credit screening standards, capital adequacy, disclosure rules)</a:t>
            </a:r>
            <a:r>
              <a:rPr lang="en-US" dirty="0"/>
              <a:t> helps mitigate this by enforcing minimum standards and improving transparency.</a:t>
            </a:r>
          </a:p>
          <a:p>
            <a:pPr marL="0" indent="0">
              <a:buNone/>
            </a:pPr>
            <a:r>
              <a:rPr lang="en-US" b="1" dirty="0"/>
              <a:t>3. Moral Hazard in Banking</a:t>
            </a:r>
            <a:endParaRPr lang="en-US" dirty="0"/>
          </a:p>
          <a:p>
            <a:pPr lvl="0"/>
            <a:r>
              <a:rPr lang="en-US" dirty="0"/>
              <a:t>Once deposits are secured (especially with deposit insurance), banks may take excessive risks because depositors cannot monitor them.</a:t>
            </a:r>
          </a:p>
          <a:p>
            <a:pPr lvl="0"/>
            <a:r>
              <a:rPr lang="en-US" b="1" dirty="0"/>
              <a:t>Supervision</a:t>
            </a:r>
            <a:r>
              <a:rPr lang="en-US" dirty="0"/>
              <a:t> ensures banks do not misrepresent risk, preventing collapse of trust in the financial system.</a:t>
            </a:r>
          </a:p>
          <a:p>
            <a:pPr marL="0" indent="0">
              <a:buNone/>
            </a:pPr>
            <a:r>
              <a:rPr lang="en-US" b="1" dirty="0"/>
              <a:t>4. Dishonesty and Systemic Risk</a:t>
            </a:r>
            <a:endParaRPr lang="en-US" dirty="0"/>
          </a:p>
          <a:p>
            <a:pPr lvl="0"/>
            <a:r>
              <a:rPr lang="en-US" dirty="0"/>
              <a:t>As Akerlof noted, dishonesty (or misrepresentation of quality) can destroy markets.</a:t>
            </a:r>
          </a:p>
          <a:p>
            <a:pPr lvl="0"/>
            <a:r>
              <a:rPr lang="en-US" dirty="0"/>
              <a:t>In banking, misreporting asset quality or hiding losses can trigger </a:t>
            </a:r>
            <a:r>
              <a:rPr lang="en-US" b="1" dirty="0"/>
              <a:t>contagion and runs</a:t>
            </a:r>
            <a:r>
              <a:rPr lang="en-US" dirty="0"/>
              <a:t>, where mistrust in one institution spreads to others.</a:t>
            </a:r>
          </a:p>
          <a:p>
            <a:r>
              <a:rPr lang="en-US" dirty="0"/>
              <a:t>This is why </a:t>
            </a:r>
            <a:r>
              <a:rPr lang="en-US" b="1" dirty="0"/>
              <a:t>disclosure rules, audits, IFRS/ Basel standards, and stress testing</a:t>
            </a:r>
            <a:r>
              <a:rPr lang="en-US" dirty="0"/>
              <a:t> are central in regulation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FB6128-2BB6-23F7-2DBD-90A635510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vojangole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8B86F6-97BF-96BF-5247-881AFCE3F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A0E97-BC1E-4B9C-8815-55E548341CB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8948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6D9F18-6B05-5576-778B-787965FE8E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01674"/>
          </a:xfrm>
        </p:spPr>
        <p:txBody>
          <a:bodyPr>
            <a:normAutofit/>
          </a:bodyPr>
          <a:lstStyle/>
          <a:p>
            <a:r>
              <a:rPr lang="en-US" sz="2000" dirty="0"/>
              <a:t>George A. Akerlof’s classic paper – Implications for Banking Regulation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258BBC-8F2A-B4CF-15CB-76D2E52AEE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95400"/>
            <a:ext cx="7886700" cy="48815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5. Counteracting Institutions (Banking Applications)</a:t>
            </a:r>
            <a:endParaRPr lang="en-US" dirty="0"/>
          </a:p>
          <a:p>
            <a:pPr lvl="0"/>
            <a:r>
              <a:rPr lang="en-US" b="1" dirty="0"/>
              <a:t>Deposit Insurance Schemes</a:t>
            </a:r>
            <a:r>
              <a:rPr lang="en-US" dirty="0"/>
              <a:t>: Provide guarantees that build trust in banks, just like warranties in Akerlof’s examples.</a:t>
            </a:r>
          </a:p>
          <a:p>
            <a:pPr lvl="0"/>
            <a:r>
              <a:rPr lang="en-US" b="1" dirty="0"/>
              <a:t>Licensing &amp; Capital Requirements</a:t>
            </a:r>
            <a:r>
              <a:rPr lang="en-US" dirty="0"/>
              <a:t>: Similar to professional certification, ensuring only sound institutions operate.</a:t>
            </a:r>
          </a:p>
          <a:p>
            <a:pPr lvl="0"/>
            <a:r>
              <a:rPr lang="en-US" b="1" dirty="0"/>
              <a:t>Brand &amp; Reputation</a:t>
            </a:r>
            <a:r>
              <a:rPr lang="en-US" dirty="0"/>
              <a:t>: Strong, well-regulated banks build brand trust, reducing uncertainty.</a:t>
            </a:r>
          </a:p>
          <a:p>
            <a:pPr lvl="0"/>
            <a:r>
              <a:rPr lang="en-US" b="1" dirty="0"/>
              <a:t>Prudential Supervision &amp; Central Bank Oversight</a:t>
            </a:r>
            <a:r>
              <a:rPr lang="en-US" dirty="0"/>
              <a:t>: Provide systemic credibility, much like brand names or warranties in markets.</a:t>
            </a:r>
          </a:p>
          <a:p>
            <a:pPr marL="0" indent="0">
              <a:buNone/>
            </a:pPr>
            <a:r>
              <a:rPr lang="en-US" b="1" dirty="0"/>
              <a:t>6. Why Regulators Care</a:t>
            </a:r>
            <a:endParaRPr lang="en-US" dirty="0"/>
          </a:p>
          <a:p>
            <a:pPr lvl="0"/>
            <a:r>
              <a:rPr lang="en-US" dirty="0"/>
              <a:t>Without intervention, banking markets could shrink or collapse under the weight of uncertainty—exactly Akerlof’s “lemons” problem.</a:t>
            </a:r>
          </a:p>
          <a:p>
            <a:r>
              <a:rPr lang="en-US" dirty="0"/>
              <a:t>Regulation ensures </a:t>
            </a:r>
            <a:r>
              <a:rPr lang="en-US" b="1" dirty="0"/>
              <a:t>good banks are not driven out by bad ones</a:t>
            </a:r>
            <a:r>
              <a:rPr lang="en-US" dirty="0"/>
              <a:t>, preserves financial stability, and maintains trust between savers, banks, and borrowers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56043D-2E37-AC42-7915-6E55C900C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vojangole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0F7199-6CD3-722F-C7EF-E119D97C3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A0E97-BC1E-4B9C-8815-55E548341CB3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6620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BEE328-90D9-ABC2-594D-28705A038F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dirty="0"/>
              <a:t>Stiglitz &amp; Weiss (1981), “Credit Rationing in Markets with Imperfect Information”</a:t>
            </a:r>
            <a:r>
              <a:rPr lang="en-US" sz="2400" dirty="0"/>
              <a:t>: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6203A6-EE42-6190-EE15-42B49E73A1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Purpose of the Paper</a:t>
            </a:r>
            <a:endParaRPr lang="en-US" dirty="0"/>
          </a:p>
          <a:p>
            <a:r>
              <a:rPr lang="en-US" dirty="0"/>
              <a:t>The paper addresses why </a:t>
            </a:r>
            <a:r>
              <a:rPr lang="en-US" b="1" dirty="0"/>
              <a:t>credit rationing</a:t>
            </a:r>
            <a:r>
              <a:rPr lang="en-US" dirty="0"/>
              <a:t> exists even in competitive markets. Traditional economic theory suggests that interest rates should clear the loan market (supply = demand). Yet in practice, some borrowers are denied credit even when they are willing to pay higher interest. Stiglitz and Weiss show that </a:t>
            </a:r>
            <a:r>
              <a:rPr lang="en-US" b="1" dirty="0"/>
              <a:t>information asymmetry</a:t>
            </a:r>
            <a:r>
              <a:rPr lang="en-US" dirty="0"/>
              <a:t> between borrowers and lenders explains this outcome.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D04A6D-24DA-8DC0-CF45-260389CDA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vojangole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C55E3D-9EDA-FFA0-F655-4A7734425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A0E97-BC1E-4B9C-8815-55E548341CB3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9466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AC52B7-E188-C09D-306E-9F73847C1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06474"/>
          </a:xfrm>
        </p:spPr>
        <p:txBody>
          <a:bodyPr/>
          <a:lstStyle/>
          <a:p>
            <a:r>
              <a:rPr lang="en-US" sz="3600" b="1" dirty="0"/>
              <a:t>Stiglitz &amp; Weiss (1981) -Core Arguments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DD20A5-EFE8-7F66-47B9-2649EAFAA5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71601"/>
            <a:ext cx="7886700" cy="4805362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sz="2400" b="1" dirty="0"/>
              <a:t>Adverse Selection</a:t>
            </a:r>
            <a:endParaRPr lang="en-US" sz="2400" dirty="0"/>
          </a:p>
          <a:p>
            <a:pPr lvl="1"/>
            <a:r>
              <a:rPr lang="en-US" dirty="0"/>
              <a:t>Borrowers differ in riskiness, but banks cannot perfectly distinguish them.</a:t>
            </a:r>
          </a:p>
          <a:p>
            <a:pPr lvl="1"/>
            <a:r>
              <a:rPr lang="en-US" dirty="0"/>
              <a:t>Higher interest rates attract riskier borrowers (those with “riskier” projects).</a:t>
            </a:r>
          </a:p>
          <a:p>
            <a:pPr lvl="1"/>
            <a:r>
              <a:rPr lang="en-US" dirty="0"/>
              <a:t>As rates rise, the average risk of the borrower pool worsens, reducing banks’ expected returns .</a:t>
            </a:r>
          </a:p>
          <a:p>
            <a:pPr lvl="0"/>
            <a:r>
              <a:rPr lang="en-US" sz="2400" b="1" dirty="0"/>
              <a:t>Moral Hazard (Incentive Effect)</a:t>
            </a:r>
            <a:endParaRPr lang="en-US" sz="2400" dirty="0"/>
          </a:p>
          <a:p>
            <a:pPr lvl="1"/>
            <a:r>
              <a:rPr lang="en-US" dirty="0"/>
              <a:t>Borrowers’ actions after receiving a loan are influenced by interest rates.</a:t>
            </a:r>
          </a:p>
          <a:p>
            <a:pPr lvl="1"/>
            <a:r>
              <a:rPr lang="en-US" dirty="0"/>
              <a:t>Higher rates encourage borrowers to choose riskier projects, since they bear less downside but keep upside gains.</a:t>
            </a:r>
          </a:p>
          <a:p>
            <a:pPr lvl="1"/>
            <a:r>
              <a:rPr lang="en-US" dirty="0"/>
              <a:t>This reduces repayment probability and bank profits .</a:t>
            </a:r>
          </a:p>
          <a:p>
            <a:pPr lvl="0"/>
            <a:r>
              <a:rPr lang="en-US" sz="2400" b="1" dirty="0"/>
              <a:t>Non-Monotonic Bank Returns</a:t>
            </a:r>
            <a:endParaRPr lang="en-US" sz="2400" dirty="0"/>
          </a:p>
          <a:p>
            <a:pPr lvl="1"/>
            <a:r>
              <a:rPr lang="en-US" dirty="0"/>
              <a:t>Because of these two effects, banks’ expected returns do not always rise with interest rates.</a:t>
            </a:r>
          </a:p>
          <a:p>
            <a:pPr lvl="1"/>
            <a:r>
              <a:rPr lang="en-US" dirty="0"/>
              <a:t>There exists a </a:t>
            </a:r>
            <a:r>
              <a:rPr lang="en-US" i="1" dirty="0"/>
              <a:t>profit-maximizing interest rate (r)</a:t>
            </a:r>
            <a:r>
              <a:rPr lang="en-US" dirty="0"/>
              <a:t>*, beyond which higher rates lower returns.</a:t>
            </a:r>
          </a:p>
          <a:p>
            <a:r>
              <a:rPr lang="en-US" sz="2400" dirty="0"/>
              <a:t>At this rate, </a:t>
            </a:r>
            <a:r>
              <a:rPr lang="en-US" sz="2400" b="1" dirty="0"/>
              <a:t>excess demand for credit persists</a:t>
            </a:r>
            <a:r>
              <a:rPr lang="en-US" sz="2400" dirty="0"/>
              <a:t>, leading to rationing 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B72F3B-746F-E4FB-D689-09DABD154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vojangole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3A0E54-322A-8351-A84B-EA836D1B3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A0E97-BC1E-4B9C-8815-55E548341CB3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9857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7EC9D5-A883-4C34-73E5-4055A9DAB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549274"/>
          </a:xfrm>
        </p:spPr>
        <p:txBody>
          <a:bodyPr>
            <a:normAutofit/>
          </a:bodyPr>
          <a:lstStyle/>
          <a:p>
            <a:r>
              <a:rPr lang="en-US" sz="2400" b="1" dirty="0"/>
              <a:t>Stiglitz &amp; Weiss (1981) - </a:t>
            </a:r>
            <a:r>
              <a:rPr lang="en-US" sz="2400" b="1" dirty="0" err="1"/>
              <a:t>cont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AC63DF-B498-DCAE-0532-7A572E65D5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66800"/>
            <a:ext cx="7886700" cy="51101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/>
              <a:t>Collateral and Other Contract Terms</a:t>
            </a:r>
            <a:endParaRPr lang="en-US" dirty="0"/>
          </a:p>
          <a:p>
            <a:pPr lvl="0"/>
            <a:r>
              <a:rPr lang="en-US" dirty="0"/>
              <a:t>Increasing collateral or equity requirements can also worsen borrower selection: wealthier borrowers may be more risk-loving.</a:t>
            </a:r>
          </a:p>
          <a:p>
            <a:pPr lvl="0"/>
            <a:r>
              <a:rPr lang="en-US" dirty="0"/>
              <a:t>Thus, collateral is not always an effective tool to equate credit supply and demand.</a:t>
            </a:r>
          </a:p>
          <a:p>
            <a:pPr marL="0" indent="0">
              <a:buNone/>
            </a:pPr>
            <a:r>
              <a:rPr lang="en-US" b="1" dirty="0"/>
              <a:t>Equilibrium with Rationing</a:t>
            </a:r>
            <a:endParaRPr lang="en-US" dirty="0"/>
          </a:p>
          <a:p>
            <a:pPr lvl="0"/>
            <a:r>
              <a:rPr lang="en-US" dirty="0"/>
              <a:t>In equilibrium, some borrowers with identical observable characteristics get loans, while others do not.</a:t>
            </a:r>
          </a:p>
          <a:p>
            <a:pPr lvl="0"/>
            <a:r>
              <a:rPr lang="en-US" dirty="0"/>
              <a:t>These rejected borrowers would not receive loans even if they offered to pay higher interest or post more collateral.</a:t>
            </a:r>
          </a:p>
          <a:p>
            <a:pPr lvl="0"/>
            <a:r>
              <a:rPr lang="en-US" dirty="0"/>
              <a:t>Therefore, </a:t>
            </a:r>
            <a:r>
              <a:rPr lang="en-US" b="1" dirty="0"/>
              <a:t>credit rationing is a stable feature of equilibrium in markets with imperfect information</a:t>
            </a:r>
            <a:r>
              <a:rPr lang="en-US" dirty="0"/>
              <a:t> .</a:t>
            </a:r>
          </a:p>
          <a:p>
            <a:pPr marL="0" indent="0">
              <a:buNone/>
            </a:pPr>
            <a:r>
              <a:rPr lang="en-US" b="1" dirty="0"/>
              <a:t>Wider Applications</a:t>
            </a:r>
            <a:endParaRPr lang="en-US" dirty="0"/>
          </a:p>
          <a:p>
            <a:pPr lvl="0"/>
            <a:r>
              <a:rPr lang="en-US" dirty="0"/>
              <a:t>The analysis extends to other </a:t>
            </a:r>
            <a:r>
              <a:rPr lang="en-US" b="1" dirty="0"/>
              <a:t>principal–agent problems</a:t>
            </a:r>
            <a:r>
              <a:rPr lang="en-US" dirty="0"/>
              <a:t>, such as labor contracts (employer–employee) or agricultural sharecropping (landlord–tenant).</a:t>
            </a:r>
          </a:p>
          <a:p>
            <a:pPr lvl="0"/>
            <a:r>
              <a:rPr lang="en-US" dirty="0"/>
              <a:t>It highlights how contract terms affect both </a:t>
            </a:r>
            <a:r>
              <a:rPr lang="en-US" b="1" dirty="0"/>
              <a:t>selection</a:t>
            </a:r>
            <a:r>
              <a:rPr lang="en-US" dirty="0"/>
              <a:t> (who participates) and </a:t>
            </a:r>
            <a:r>
              <a:rPr lang="en-US" b="1" dirty="0"/>
              <a:t>incentives</a:t>
            </a:r>
            <a:r>
              <a:rPr lang="en-US" dirty="0"/>
              <a:t> (how they behave).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719DBE-BA34-22F8-59D0-A77065146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vojangole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A2C536-CAAB-8F0A-82F2-61C20C0D5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A0E97-BC1E-4B9C-8815-55E548341CB3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476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E4353-7BE0-1FED-046A-647E79DD6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01674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/>
              <a:t>Application to Banking regulation and supervision</a:t>
            </a:r>
            <a:br>
              <a:rPr lang="en-US" sz="2400" dirty="0"/>
            </a:b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9976C0-FFE6-4BE1-7AC3-5AF546DC8F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66801"/>
            <a:ext cx="7886700" cy="5110162"/>
          </a:xfrm>
        </p:spPr>
        <p:txBody>
          <a:bodyPr>
            <a:normAutofit fontScale="70000" lnSpcReduction="20000"/>
          </a:bodyPr>
          <a:lstStyle/>
          <a:p>
            <a:pPr marL="0" marR="0" algn="just">
              <a:buNone/>
            </a:pPr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Why the Paper is Applicable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buNone/>
            </a:pP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Information Asymmetry is Central in Banking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Borrowers know more about their projects and risk profiles than lenders.</a:t>
            </a:r>
          </a:p>
          <a:p>
            <a:pPr marL="342900" marR="0" lvl="0" indent="-342900" algn="just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This creates 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adverse selection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(riskier borrowers dominate when rates rise) and 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moral hazard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(borrowers take on more risk after obtaining loans).</a:t>
            </a:r>
          </a:p>
          <a:p>
            <a:pPr marL="342900" marR="0" lvl="0" indent="-342900" algn="just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Without regulation, these problems can destabilize the financial system.</a:t>
            </a:r>
          </a:p>
          <a:p>
            <a:pPr marL="0" marR="0" algn="just">
              <a:buNone/>
            </a:pP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Market Failure: Credit Rationing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Unlike normal goods, raising interest rates does not clear the loan market.</a:t>
            </a:r>
          </a:p>
          <a:p>
            <a:pPr marL="342900" marR="0" lvl="0" indent="-342900" algn="just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Instead, it worsens borrower quality and incentives, so banks 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ration credit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342900" marR="0" lvl="0" indent="-342900" algn="just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This means viable businesses and households may be excluded from credit, impairing economic growth.</a:t>
            </a:r>
          </a:p>
          <a:p>
            <a:pPr marL="0" marR="0" algn="just">
              <a:buNone/>
            </a:pP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c. Justification for Regulation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Regulation ensures credit is allocated more fairly and efficiently, preventing systemic underinvestment.</a:t>
            </a:r>
          </a:p>
          <a:p>
            <a:pPr marL="342900" marR="0" lvl="0" indent="-342900" algn="just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It supports 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financial stability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since unchecked rationing and risky lending could lead to crises.</a:t>
            </a:r>
          </a:p>
          <a:p>
            <a:pPr marL="342900" marR="0" lvl="0" indent="-342900" algn="just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paper thus explains why relying solely on market forces is insufficient in banking.</a:t>
            </a:r>
          </a:p>
          <a:p>
            <a:pPr algn="just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CF6A2F-CFEE-64E6-7951-D4C9FDBDC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vojangole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2EC6D3-2C99-C332-C8CE-8D2FCFA62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A0E97-BC1E-4B9C-8815-55E548341CB3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304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729ABD2-8829-712D-5A4A-01D87299E4A4}"/>
              </a:ext>
            </a:extLst>
          </p:cNvPr>
          <p:cNvSpPr txBox="1"/>
          <p:nvPr/>
        </p:nvSpPr>
        <p:spPr>
          <a:xfrm>
            <a:off x="685800" y="609600"/>
            <a:ext cx="7696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4000" b="1" dirty="0"/>
              <a:t>Bank Regulation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10B4C48-0849-425E-EC48-C619E15E371E}"/>
              </a:ext>
            </a:extLst>
          </p:cNvPr>
          <p:cNvSpPr txBox="1"/>
          <p:nvPr/>
        </p:nvSpPr>
        <p:spPr>
          <a:xfrm>
            <a:off x="685800" y="1309352"/>
            <a:ext cx="8001000" cy="41996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Refers to the </a:t>
            </a:r>
            <a:r>
              <a:rPr lang="en-US" sz="2000" b="1" dirty="0"/>
              <a:t>formal rules and requirements</a:t>
            </a:r>
            <a:r>
              <a:rPr lang="en-US" sz="2000" dirty="0"/>
              <a:t> that govern banks’ activities, structure, and risk-taking. With ;</a:t>
            </a:r>
          </a:p>
          <a:p>
            <a:pPr lvl="1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a particular focus is on </a:t>
            </a:r>
            <a:r>
              <a:rPr lang="en-US" sz="2000" b="1" dirty="0"/>
              <a:t>capital regulation</a:t>
            </a:r>
            <a:r>
              <a:rPr lang="en-US" sz="2000" dirty="0"/>
              <a:t>:</a:t>
            </a:r>
          </a:p>
          <a:p>
            <a:pPr lvl="1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Quantitative requirements on how much capital banks must hold.</a:t>
            </a:r>
          </a:p>
          <a:p>
            <a:pPr lvl="1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the </a:t>
            </a:r>
            <a:r>
              <a:rPr lang="en-US" sz="2000" b="1" dirty="0"/>
              <a:t>stringency of the definition</a:t>
            </a:r>
            <a:r>
              <a:rPr lang="en-US" sz="2000" dirty="0"/>
              <a:t> of what counts as regulatory capital (e.g., common equity vs. hybrid debt instruments).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Broader regulation also covers liquidity requirements, resolution mechanisms, macroprudential policies, governance and deposit insurance frameworks.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6EF8FDC-81D9-3419-0E76-8E46E3A05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vojangole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DDE4C32-4DD1-6DEF-097A-BB3410463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A0E97-BC1E-4B9C-8815-55E548341CB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6414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F5ECAF-46DC-B0B6-B2BA-90FD08048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30274"/>
          </a:xfrm>
        </p:spPr>
        <p:txBody>
          <a:bodyPr>
            <a:normAutofit/>
          </a:bodyPr>
          <a:lstStyle/>
          <a:p>
            <a:r>
              <a:rPr lang="en-US" sz="2400" b="1" dirty="0"/>
              <a:t>Application to Banking regulation and supervision</a:t>
            </a:r>
            <a:br>
              <a:rPr lang="en-US" sz="2400" dirty="0"/>
            </a:b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E6DFF4-114D-21A8-2E4C-1FFFA25541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95401"/>
            <a:ext cx="7886700" cy="4881562"/>
          </a:xfrm>
        </p:spPr>
        <p:txBody>
          <a:bodyPr>
            <a:normAutofit fontScale="55000" lnSpcReduction="20000"/>
          </a:bodyPr>
          <a:lstStyle/>
          <a:p>
            <a:pPr marL="0" marR="0">
              <a:buNone/>
            </a:pPr>
            <a:r>
              <a:rPr lang="en-US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How It is Applied in Banking Regulation and Supervision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buNone/>
            </a:pP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 Prudential Standards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Capital adequacy (Basel III)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Forces banks to hold buffers against risky lending, addressing the moral hazard problem.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Loan classification and provisioning rules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Ensure that credit risk is recognized early, mitigating hidden “lemons” in loan books.</a:t>
            </a:r>
          </a:p>
          <a:p>
            <a:pPr marL="0" marR="0">
              <a:buNone/>
            </a:pP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 Credit Market Oversight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Supervisory review of lending practices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Prevents banks from only chasing high-yield but risky borrowers.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Limits on interest rate spreads and predatory lending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Counteracts incentives that worsen adverse selection.</a:t>
            </a:r>
          </a:p>
          <a:p>
            <a:pPr marL="0" marR="0">
              <a:buNone/>
            </a:pP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c. Information Disclosure &amp; Credit Registries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Regulators promote transparency through 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credit bureaus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and 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financial reporting standards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reducing information gaps between borrowers and lenders.</a:t>
            </a:r>
          </a:p>
          <a:p>
            <a:pPr marL="0" marR="0">
              <a:buNone/>
            </a:pP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d. Macroprudential Tools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Tools like 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loan-to-value (LTV) ratios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or 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sectoral credit limits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are used to avoid concentration of credit in risky segments.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This prevents systemic risk arising from banks rationing safer borrowers and overexposing themselves to risky ones.</a:t>
            </a:r>
          </a:p>
          <a:p>
            <a:pPr marL="0" marR="0">
              <a:buNone/>
            </a:pP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e. Monetary Policy Transmission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paper shows that credit availability, not just interest rates, drives investment.</a:t>
            </a:r>
          </a:p>
          <a:p>
            <a:pPr marL="342900" marR="0" lvl="0" indent="-342900">
              <a:buSzPts val="1000"/>
              <a:buFont typeface="Symbol" pitchFamily="2" charset="2"/>
              <a:buChar char=""/>
              <a:tabLst>
                <a:tab pos="457200" algn="l"/>
              </a:tabLst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Central banks, therefore, monitor 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credit flows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as part of monetary policy implementation.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ED378A-1E94-AB1F-BD66-1624B27EC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vojangole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E736AB-6F60-7D6A-6214-A448808C7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A0E97-BC1E-4B9C-8815-55E548341CB3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3678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8DDE14-6725-8331-C8E4-F864DB3BFC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54074"/>
          </a:xfrm>
        </p:spPr>
        <p:txBody>
          <a:bodyPr>
            <a:normAutofit/>
          </a:bodyPr>
          <a:lstStyle/>
          <a:p>
            <a:r>
              <a:rPr lang="en-US" sz="2400" b="1" dirty="0"/>
              <a:t>Application to Banking regulation and supervision</a:t>
            </a:r>
            <a:br>
              <a:rPr lang="en-US" sz="2400" dirty="0"/>
            </a:b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F62D56-79CA-59D9-F233-4F1D90B67A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47801"/>
            <a:ext cx="7886700" cy="2819400"/>
          </a:xfrm>
        </p:spPr>
        <p:txBody>
          <a:bodyPr/>
          <a:lstStyle/>
          <a:p>
            <a:r>
              <a:rPr lang="en-US" b="1" dirty="0"/>
              <a:t>3. Broader Regulatory Lessons</a:t>
            </a:r>
            <a:endParaRPr lang="en-US" dirty="0"/>
          </a:p>
          <a:p>
            <a:pPr lvl="0"/>
            <a:r>
              <a:rPr lang="en-US" dirty="0"/>
              <a:t>Credit rationing is not a temporary inefficiency—it is a stable feature of equilibrium in markets with imperfect information.</a:t>
            </a:r>
          </a:p>
          <a:p>
            <a:pPr lvl="0"/>
            <a:r>
              <a:rPr lang="en-US" dirty="0"/>
              <a:t>This means regulation is not distorting a perfect market; it is </a:t>
            </a:r>
            <a:r>
              <a:rPr lang="en-US" b="1" dirty="0"/>
              <a:t>correcting a structural weakness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Supervisors act to preserve trust, ensure fair access, and prevent risk concentration.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E382ED-C48E-0CAB-1B92-117B8E052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vojangole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322A17-78FB-CB39-243C-B52A41553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A0E97-BC1E-4B9C-8815-55E548341CB3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4213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46B5A-4321-0B65-9EF4-7C5A7E7D4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25474"/>
          </a:xfrm>
        </p:spPr>
        <p:txBody>
          <a:bodyPr/>
          <a:lstStyle/>
          <a:p>
            <a:pPr algn="ctr"/>
            <a:r>
              <a:rPr lang="en-US" b="1" dirty="0"/>
              <a:t>Common Threads Between the Papers</a:t>
            </a:r>
            <a:r>
              <a:rPr lang="en-US" dirty="0"/>
              <a:t>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3EEEE69-91FE-1915-4592-F6B5782E169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4321474"/>
              </p:ext>
            </p:extLst>
          </p:nvPr>
        </p:nvGraphicFramePr>
        <p:xfrm>
          <a:off x="838200" y="1296669"/>
          <a:ext cx="7886700" cy="2924810"/>
        </p:xfrm>
        <a:graphic>
          <a:graphicData uri="http://schemas.openxmlformats.org/drawingml/2006/table">
            <a:tbl>
              <a:tblPr firstRow="1" firstCol="1" bandRow="1">
                <a:tableStyleId>{74C1A8A3-306A-4EB7-A6B1-4F7E0EB9C5D6}</a:tableStyleId>
              </a:tblPr>
              <a:tblGrid>
                <a:gridCol w="1971675">
                  <a:extLst>
                    <a:ext uri="{9D8B030D-6E8A-4147-A177-3AD203B41FA5}">
                      <a16:colId xmlns:a16="http://schemas.microsoft.com/office/drawing/2014/main" val="4089669176"/>
                    </a:ext>
                  </a:extLst>
                </a:gridCol>
                <a:gridCol w="1971675">
                  <a:extLst>
                    <a:ext uri="{9D8B030D-6E8A-4147-A177-3AD203B41FA5}">
                      <a16:colId xmlns:a16="http://schemas.microsoft.com/office/drawing/2014/main" val="2492648681"/>
                    </a:ext>
                  </a:extLst>
                </a:gridCol>
                <a:gridCol w="1971675">
                  <a:extLst>
                    <a:ext uri="{9D8B030D-6E8A-4147-A177-3AD203B41FA5}">
                      <a16:colId xmlns:a16="http://schemas.microsoft.com/office/drawing/2014/main" val="3062795837"/>
                    </a:ext>
                  </a:extLst>
                </a:gridCol>
                <a:gridCol w="1971675">
                  <a:extLst>
                    <a:ext uri="{9D8B030D-6E8A-4147-A177-3AD203B41FA5}">
                      <a16:colId xmlns:a16="http://schemas.microsoft.com/office/drawing/2014/main" val="842996596"/>
                    </a:ext>
                  </a:extLst>
                </a:gridCol>
              </a:tblGrid>
              <a:tr h="58496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b="1" kern="100">
                          <a:effectLst/>
                        </a:rPr>
                        <a:t>Dimension</a:t>
                      </a:r>
                      <a:endParaRPr lang="en-US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b="1" kern="100" dirty="0">
                          <a:effectLst/>
                        </a:rPr>
                        <a:t>Akerlof (1970)</a:t>
                      </a:r>
                      <a:endParaRPr lang="en-US" sz="12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b="1" kern="100">
                          <a:effectLst/>
                        </a:rPr>
                        <a:t>Stiglitz &amp; Weiss (1981)</a:t>
                      </a:r>
                      <a:endParaRPr lang="en-US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buNone/>
                      </a:pPr>
                      <a:r>
                        <a:rPr lang="en-US" sz="1200" b="1" kern="100">
                          <a:effectLst/>
                        </a:rPr>
                        <a:t>Implication for Banking Regulation</a:t>
                      </a:r>
                      <a:endParaRPr lang="en-US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294178040"/>
                  </a:ext>
                </a:extLst>
              </a:tr>
              <a:tr h="5849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1200" b="1" kern="100">
                          <a:effectLst/>
                        </a:rPr>
                        <a:t>Problem</a:t>
                      </a:r>
                      <a:endParaRPr lang="en-US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effectLst/>
                        </a:rPr>
                        <a:t>Quality uncertainty &amp; dishonest signaling</a:t>
                      </a:r>
                      <a:endParaRPr lang="en-US" sz="12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>
                          <a:effectLst/>
                        </a:rPr>
                        <a:t>Borrower risk hidden from lenders</a:t>
                      </a:r>
                      <a:endParaRPr lang="en-US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>
                          <a:effectLst/>
                        </a:rPr>
                        <a:t>Banks cannot rely on market forces alone</a:t>
                      </a:r>
                      <a:endParaRPr lang="en-US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909655027"/>
                  </a:ext>
                </a:extLst>
              </a:tr>
              <a:tr h="5849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1200" b="1" kern="100">
                          <a:effectLst/>
                        </a:rPr>
                        <a:t>Mechanism</a:t>
                      </a:r>
                      <a:endParaRPr lang="en-US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effectLst/>
                        </a:rPr>
                        <a:t>“Bad drives out good” (lemons dominate)</a:t>
                      </a:r>
                      <a:endParaRPr lang="en-US" sz="12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>
                          <a:effectLst/>
                        </a:rPr>
                        <a:t>Credit rationing due to adverse selection &amp; moral hazard</a:t>
                      </a:r>
                      <a:endParaRPr lang="en-US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>
                          <a:effectLst/>
                        </a:rPr>
                        <a:t>Regulation must prevent systemic distortions</a:t>
                      </a:r>
                      <a:endParaRPr lang="en-US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883044871"/>
                  </a:ext>
                </a:extLst>
              </a:tr>
              <a:tr h="5849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1200" b="1" kern="100">
                          <a:effectLst/>
                        </a:rPr>
                        <a:t>Market Failure</a:t>
                      </a:r>
                      <a:endParaRPr lang="en-US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>
                          <a:effectLst/>
                        </a:rPr>
                        <a:t>Collapse of trust → shrinking or no market</a:t>
                      </a:r>
                      <a:endParaRPr lang="en-US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>
                          <a:effectLst/>
                        </a:rPr>
                        <a:t>Persistent credit rationing → unmet demand</a:t>
                      </a:r>
                      <a:endParaRPr lang="en-US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>
                          <a:effectLst/>
                        </a:rPr>
                        <a:t>Justifies supervisory intervention</a:t>
                      </a:r>
                      <a:endParaRPr lang="en-US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286650732"/>
                  </a:ext>
                </a:extLst>
              </a:tr>
              <a:tr h="5849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1200" b="1" kern="100">
                          <a:effectLst/>
                        </a:rPr>
                        <a:t>Institutions as Solutions</a:t>
                      </a:r>
                      <a:endParaRPr lang="en-US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>
                          <a:effectLst/>
                        </a:rPr>
                        <a:t>Warranties, brand names, licensing</a:t>
                      </a:r>
                      <a:endParaRPr lang="en-US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>
                          <a:effectLst/>
                        </a:rPr>
                        <a:t>Prudential rules, collateral limits, credit registries</a:t>
                      </a:r>
                      <a:endParaRPr lang="en-US" sz="1200" kern="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buNone/>
                      </a:pPr>
                      <a:r>
                        <a:rPr lang="en-US" sz="1200" kern="100" dirty="0">
                          <a:effectLst/>
                        </a:rPr>
                        <a:t>Regulation substitutes for missing trust mechanisms</a:t>
                      </a:r>
                      <a:endParaRPr lang="en-US" sz="1200" kern="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996627366"/>
                  </a:ext>
                </a:extLst>
              </a:tr>
            </a:tbl>
          </a:graphicData>
        </a:graphic>
      </p:graphicFrame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E9B4E1-EA6B-A000-87AD-D64AF2CEC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vojangole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064CA4-8C80-92DB-48A9-B7182936C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A0E97-BC1E-4B9C-8815-55E548341CB3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2332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 txBox="1"/>
          <p:nvPr/>
        </p:nvSpPr>
        <p:spPr>
          <a:xfrm>
            <a:off x="1676842" y="604418"/>
            <a:ext cx="6576901" cy="1537436"/>
          </a:xfrm>
          <a:prstGeom prst="rect">
            <a:avLst/>
          </a:prstGeom>
        </p:spPr>
        <p:txBody>
          <a:bodyPr wrap="square" lIns="0" tIns="28543" rIns="0" bIns="0" rtlCol="0">
            <a:noAutofit/>
          </a:bodyPr>
          <a:lstStyle/>
          <a:p>
            <a:pPr marL="1177609" marR="60807">
              <a:lnSpc>
                <a:spcPts val="4495"/>
              </a:lnSpc>
            </a:pPr>
            <a:r>
              <a:rPr sz="4400" spc="-15" dirty="0">
                <a:latin typeface="Calibri"/>
                <a:cs typeface="Calibri"/>
              </a:rPr>
              <a:t>BASEL ACCORD</a:t>
            </a:r>
            <a:endParaRPr sz="4400">
              <a:latin typeface="Calibri"/>
              <a:cs typeface="Calibri"/>
            </a:endParaRPr>
          </a:p>
          <a:p>
            <a:pPr marL="12700">
              <a:lnSpc>
                <a:spcPct val="101725"/>
              </a:lnSpc>
              <a:spcBef>
                <a:spcPts val="3381"/>
              </a:spcBef>
            </a:pPr>
            <a:r>
              <a:rPr sz="3200" spc="-10" dirty="0">
                <a:latin typeface="Calibri"/>
                <a:cs typeface="Calibri"/>
              </a:rPr>
              <a:t>BIS( Bank of International Settlements )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36244" y="1686620"/>
            <a:ext cx="228092" cy="430784"/>
          </a:xfrm>
          <a:prstGeom prst="rect">
            <a:avLst/>
          </a:prstGeom>
        </p:spPr>
        <p:txBody>
          <a:bodyPr wrap="square" lIns="0" tIns="21367" rIns="0" bIns="0" rtlCol="0">
            <a:noAutofit/>
          </a:bodyPr>
          <a:lstStyle/>
          <a:p>
            <a:pPr marL="12700">
              <a:lnSpc>
                <a:spcPts val="3365"/>
              </a:lnSpc>
            </a:pPr>
            <a:r>
              <a:rPr sz="3200" dirty="0">
                <a:latin typeface="Arial"/>
                <a:cs typeface="Arial"/>
              </a:rPr>
              <a:t>•</a:t>
            </a:r>
            <a:endParaRPr sz="32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80668" y="1711071"/>
            <a:ext cx="698969" cy="430784"/>
          </a:xfrm>
          <a:prstGeom prst="rect">
            <a:avLst/>
          </a:prstGeom>
        </p:spPr>
        <p:txBody>
          <a:bodyPr wrap="square" lIns="0" tIns="20923" rIns="0" bIns="0" rtlCol="0">
            <a:noAutofit/>
          </a:bodyPr>
          <a:lstStyle/>
          <a:p>
            <a:pPr marL="12700">
              <a:lnSpc>
                <a:spcPts val="3295"/>
              </a:lnSpc>
            </a:pPr>
            <a:r>
              <a:rPr sz="3200" spc="1" dirty="0">
                <a:latin typeface="Calibri"/>
                <a:cs typeface="Calibri"/>
              </a:rPr>
              <a:t>The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80668" y="2198903"/>
            <a:ext cx="6483471" cy="431088"/>
          </a:xfrm>
          <a:prstGeom prst="rect">
            <a:avLst/>
          </a:prstGeom>
        </p:spPr>
        <p:txBody>
          <a:bodyPr wrap="square" lIns="0" tIns="20923" rIns="0" bIns="0" rtlCol="0">
            <a:noAutofit/>
          </a:bodyPr>
          <a:lstStyle/>
          <a:p>
            <a:pPr marL="12700">
              <a:lnSpc>
                <a:spcPts val="3295"/>
              </a:lnSpc>
            </a:pPr>
            <a:r>
              <a:rPr sz="3200" spc="-12" dirty="0">
                <a:latin typeface="Calibri"/>
                <a:cs typeface="Calibri"/>
              </a:rPr>
              <a:t>headquarters are in Basel , Switzerland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464186" y="2198903"/>
            <a:ext cx="637811" cy="431088"/>
          </a:xfrm>
          <a:prstGeom prst="rect">
            <a:avLst/>
          </a:prstGeom>
        </p:spPr>
        <p:txBody>
          <a:bodyPr wrap="square" lIns="0" tIns="20923" rIns="0" bIns="0" rtlCol="0">
            <a:noAutofit/>
          </a:bodyPr>
          <a:lstStyle/>
          <a:p>
            <a:pPr marL="12700">
              <a:lnSpc>
                <a:spcPts val="3295"/>
              </a:lnSpc>
            </a:pPr>
            <a:r>
              <a:rPr sz="3200" spc="1" dirty="0">
                <a:latin typeface="Calibri"/>
                <a:cs typeface="Calibri"/>
              </a:rPr>
              <a:t>the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80668" y="2686837"/>
            <a:ext cx="6844575" cy="431088"/>
          </a:xfrm>
          <a:prstGeom prst="rect">
            <a:avLst/>
          </a:prstGeom>
        </p:spPr>
        <p:txBody>
          <a:bodyPr wrap="square" lIns="0" tIns="20923" rIns="0" bIns="0" rtlCol="0">
            <a:noAutofit/>
          </a:bodyPr>
          <a:lstStyle/>
          <a:p>
            <a:pPr marL="12700">
              <a:lnSpc>
                <a:spcPts val="3295"/>
              </a:lnSpc>
            </a:pPr>
            <a:r>
              <a:rPr sz="3200" spc="-12" dirty="0">
                <a:latin typeface="Calibri"/>
                <a:cs typeface="Calibri"/>
              </a:rPr>
              <a:t>main objective is that banks across world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826061" y="2686837"/>
            <a:ext cx="661274" cy="431088"/>
          </a:xfrm>
          <a:prstGeom prst="rect">
            <a:avLst/>
          </a:prstGeom>
        </p:spPr>
        <p:txBody>
          <a:bodyPr wrap="square" lIns="0" tIns="20923" rIns="0" bIns="0" rtlCol="0">
            <a:noAutofit/>
          </a:bodyPr>
          <a:lstStyle/>
          <a:p>
            <a:pPr marL="12700">
              <a:lnSpc>
                <a:spcPts val="3295"/>
              </a:lnSpc>
            </a:pPr>
            <a:r>
              <a:rPr sz="3200" spc="-9" dirty="0">
                <a:latin typeface="Calibri"/>
                <a:cs typeface="Calibri"/>
              </a:rPr>
              <a:t>can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80668" y="3174746"/>
            <a:ext cx="7615667" cy="1504391"/>
          </a:xfrm>
          <a:prstGeom prst="rect">
            <a:avLst/>
          </a:prstGeom>
        </p:spPr>
        <p:txBody>
          <a:bodyPr wrap="square" lIns="0" tIns="20923" rIns="0" bIns="0" rtlCol="0">
            <a:noAutofit/>
          </a:bodyPr>
          <a:lstStyle/>
          <a:p>
            <a:pPr marL="12700" marR="60853">
              <a:lnSpc>
                <a:spcPts val="3295"/>
              </a:lnSpc>
            </a:pPr>
            <a:r>
              <a:rPr sz="3200" spc="4" dirty="0">
                <a:latin typeface="Calibri"/>
                <a:cs typeface="Calibri"/>
              </a:rPr>
              <a:t>standardize their practices so that financial</a:t>
            </a:r>
            <a:endParaRPr sz="3200" dirty="0">
              <a:latin typeface="Calibri"/>
              <a:cs typeface="Calibri"/>
            </a:endParaRPr>
          </a:p>
          <a:p>
            <a:pPr marL="12700" marR="60853">
              <a:lnSpc>
                <a:spcPts val="3840"/>
              </a:lnSpc>
              <a:spcBef>
                <a:spcPts val="27"/>
              </a:spcBef>
            </a:pPr>
            <a:r>
              <a:rPr sz="3200" spc="-8" dirty="0">
                <a:latin typeface="Calibri"/>
                <a:cs typeface="Calibri"/>
              </a:rPr>
              <a:t>stability can be maintained</a:t>
            </a:r>
            <a:endParaRPr sz="3200" dirty="0">
              <a:latin typeface="Calibri"/>
              <a:cs typeface="Calibri"/>
            </a:endParaRPr>
          </a:p>
          <a:p>
            <a:pPr marL="12700">
              <a:lnSpc>
                <a:spcPct val="101725"/>
              </a:lnSpc>
              <a:spcBef>
                <a:spcPts val="512"/>
              </a:spcBef>
            </a:pPr>
            <a:r>
              <a:rPr sz="3200" spc="-12" dirty="0">
                <a:latin typeface="Calibri"/>
                <a:cs typeface="Calibri"/>
              </a:rPr>
              <a:t>The governor of Central banks of the member</a:t>
            </a:r>
            <a:endParaRPr sz="32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6244" y="4223579"/>
            <a:ext cx="228244" cy="431088"/>
          </a:xfrm>
          <a:prstGeom prst="rect">
            <a:avLst/>
          </a:prstGeom>
        </p:spPr>
        <p:txBody>
          <a:bodyPr wrap="square" lIns="0" tIns="21367" rIns="0" bIns="0" rtlCol="0">
            <a:noAutofit/>
          </a:bodyPr>
          <a:lstStyle/>
          <a:p>
            <a:pPr marL="12700">
              <a:lnSpc>
                <a:spcPts val="3365"/>
              </a:lnSpc>
            </a:pPr>
            <a:r>
              <a:rPr sz="3200" dirty="0">
                <a:latin typeface="Arial"/>
                <a:cs typeface="Arial"/>
              </a:rPr>
              <a:t>•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0668" y="4735982"/>
            <a:ext cx="5524869" cy="918692"/>
          </a:xfrm>
          <a:prstGeom prst="rect">
            <a:avLst/>
          </a:prstGeom>
        </p:spPr>
        <p:txBody>
          <a:bodyPr wrap="square" lIns="0" tIns="20923" rIns="0" bIns="0" rtlCol="0">
            <a:noAutofit/>
          </a:bodyPr>
          <a:lstStyle/>
          <a:p>
            <a:pPr marL="12700">
              <a:lnSpc>
                <a:spcPts val="3295"/>
              </a:lnSpc>
            </a:pPr>
            <a:r>
              <a:rPr sz="3200" spc="10" dirty="0">
                <a:latin typeface="Calibri"/>
                <a:cs typeface="Calibri"/>
              </a:rPr>
              <a:t>countries  are the participants in</a:t>
            </a:r>
            <a:endParaRPr sz="3200">
              <a:latin typeface="Calibri"/>
              <a:cs typeface="Calibri"/>
            </a:endParaRPr>
          </a:p>
          <a:p>
            <a:pPr marL="12700" marR="60853">
              <a:lnSpc>
                <a:spcPts val="3840"/>
              </a:lnSpc>
              <a:spcBef>
                <a:spcPts val="27"/>
              </a:spcBef>
            </a:pPr>
            <a:r>
              <a:rPr sz="3200" spc="-8" dirty="0">
                <a:latin typeface="Calibri"/>
                <a:cs typeface="Calibri"/>
              </a:rPr>
              <a:t>meetings of BIS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6503921" y="4735982"/>
            <a:ext cx="637142" cy="431088"/>
          </a:xfrm>
          <a:prstGeom prst="rect">
            <a:avLst/>
          </a:prstGeom>
        </p:spPr>
        <p:txBody>
          <a:bodyPr wrap="square" lIns="0" tIns="20923" rIns="0" bIns="0" rtlCol="0">
            <a:noAutofit/>
          </a:bodyPr>
          <a:lstStyle/>
          <a:p>
            <a:pPr marL="12700">
              <a:lnSpc>
                <a:spcPts val="3295"/>
              </a:lnSpc>
            </a:pPr>
            <a:r>
              <a:rPr sz="3200" dirty="0">
                <a:latin typeface="Calibri"/>
                <a:cs typeface="Calibri"/>
              </a:rPr>
              <a:t>the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803318C1-54CE-FB4C-55D1-0344621DE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vojangole</a:t>
            </a:r>
            <a:endParaRPr lang="en-US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0EDC8DA9-ABD4-9DFF-EE38-764580A20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A0E97-BC1E-4B9C-8815-55E548341CB3}" type="slidenum">
              <a:rPr lang="en-US" smtClean="0"/>
              <a:t>23</a:t>
            </a:fld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536244" y="1686620"/>
            <a:ext cx="228092" cy="430784"/>
          </a:xfrm>
          <a:prstGeom prst="rect">
            <a:avLst/>
          </a:prstGeom>
        </p:spPr>
        <p:txBody>
          <a:bodyPr wrap="square" lIns="0" tIns="21367" rIns="0" bIns="0" rtlCol="0">
            <a:noAutofit/>
          </a:bodyPr>
          <a:lstStyle/>
          <a:p>
            <a:pPr marL="12700">
              <a:lnSpc>
                <a:spcPts val="3365"/>
              </a:lnSpc>
            </a:pPr>
            <a:r>
              <a:rPr sz="3200" dirty="0">
                <a:latin typeface="Arial"/>
                <a:cs typeface="Arial"/>
              </a:rPr>
              <a:t>•</a:t>
            </a:r>
            <a:endParaRPr sz="3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80667" y="1711071"/>
            <a:ext cx="7139415" cy="430784"/>
          </a:xfrm>
          <a:prstGeom prst="rect">
            <a:avLst/>
          </a:prstGeom>
        </p:spPr>
        <p:txBody>
          <a:bodyPr wrap="square" lIns="0" tIns="20923" rIns="0" bIns="0" rtlCol="0">
            <a:noAutofit/>
          </a:bodyPr>
          <a:lstStyle/>
          <a:p>
            <a:pPr marL="12700">
              <a:lnSpc>
                <a:spcPts val="3295"/>
              </a:lnSpc>
            </a:pPr>
            <a:r>
              <a:rPr sz="3200" spc="-15" dirty="0">
                <a:latin typeface="Calibri"/>
                <a:cs typeface="Calibri"/>
              </a:rPr>
              <a:t>First Regulatory norms</a:t>
            </a:r>
            <a:endParaRPr sz="3200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789424" y="1711071"/>
            <a:ext cx="3230659" cy="430784"/>
          </a:xfrm>
          <a:prstGeom prst="rect">
            <a:avLst/>
          </a:prstGeom>
        </p:spPr>
        <p:txBody>
          <a:bodyPr wrap="square" lIns="0" tIns="20923" rIns="0" bIns="0" rtlCol="0">
            <a:noAutofit/>
          </a:bodyPr>
          <a:lstStyle/>
          <a:p>
            <a:pPr marL="12700">
              <a:lnSpc>
                <a:spcPts val="3295"/>
              </a:lnSpc>
            </a:pPr>
            <a:r>
              <a:rPr sz="3200" spc="-13" dirty="0">
                <a:latin typeface="Calibri"/>
                <a:cs typeface="Calibri"/>
              </a:rPr>
              <a:t>for banks issued by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80668" y="2198903"/>
            <a:ext cx="2973993" cy="431088"/>
          </a:xfrm>
          <a:prstGeom prst="rect">
            <a:avLst/>
          </a:prstGeom>
        </p:spPr>
        <p:txBody>
          <a:bodyPr wrap="square" lIns="0" tIns="20923" rIns="0" bIns="0" rtlCol="0">
            <a:noAutofit/>
          </a:bodyPr>
          <a:lstStyle/>
          <a:p>
            <a:pPr marL="12700">
              <a:lnSpc>
                <a:spcPts val="3295"/>
              </a:lnSpc>
            </a:pPr>
            <a:r>
              <a:rPr sz="3200" spc="-11" dirty="0">
                <a:latin typeface="Calibri"/>
                <a:cs typeface="Calibri"/>
              </a:rPr>
              <a:t>BCBS in 1988 was</a:t>
            </a:r>
            <a:endParaRPr sz="3200" dirty="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954572" y="2198903"/>
            <a:ext cx="1150761" cy="431088"/>
          </a:xfrm>
          <a:prstGeom prst="rect">
            <a:avLst/>
          </a:prstGeom>
        </p:spPr>
        <p:txBody>
          <a:bodyPr wrap="square" lIns="0" tIns="20923" rIns="0" bIns="0" rtlCol="0">
            <a:noAutofit/>
          </a:bodyPr>
          <a:lstStyle/>
          <a:p>
            <a:pPr marL="12700">
              <a:lnSpc>
                <a:spcPts val="3295"/>
              </a:lnSpc>
            </a:pPr>
            <a:r>
              <a:rPr sz="3200" spc="-8" dirty="0">
                <a:latin typeface="Calibri"/>
                <a:cs typeface="Calibri"/>
              </a:rPr>
              <a:t>Basel I</a:t>
            </a:r>
            <a:endParaRPr sz="32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6244" y="2759904"/>
            <a:ext cx="228244" cy="2187313"/>
          </a:xfrm>
          <a:prstGeom prst="rect">
            <a:avLst/>
          </a:prstGeom>
        </p:spPr>
        <p:txBody>
          <a:bodyPr wrap="square" lIns="0" tIns="21367" rIns="0" bIns="0" rtlCol="0">
            <a:noAutofit/>
          </a:bodyPr>
          <a:lstStyle/>
          <a:p>
            <a:pPr marL="12700">
              <a:lnSpc>
                <a:spcPts val="3365"/>
              </a:lnSpc>
            </a:pPr>
            <a:r>
              <a:rPr sz="3200" dirty="0">
                <a:latin typeface="Arial"/>
                <a:cs typeface="Arial"/>
              </a:rPr>
              <a:t>•</a:t>
            </a:r>
          </a:p>
          <a:p>
            <a:pPr marL="12700" marR="152">
              <a:lnSpc>
                <a:spcPct val="95825"/>
              </a:lnSpc>
              <a:spcBef>
                <a:spcPts val="762"/>
              </a:spcBef>
            </a:pPr>
            <a:endParaRPr sz="3200" dirty="0">
              <a:latin typeface="Arial"/>
              <a:cs typeface="Arial"/>
            </a:endParaRPr>
          </a:p>
          <a:p>
            <a:pPr marL="12700" marR="152">
              <a:lnSpc>
                <a:spcPct val="95825"/>
              </a:lnSpc>
              <a:spcBef>
                <a:spcPts val="928"/>
              </a:spcBef>
            </a:pPr>
            <a:r>
              <a:rPr sz="3200" dirty="0">
                <a:latin typeface="Arial"/>
                <a:cs typeface="Arial"/>
              </a:rPr>
              <a:t>•</a:t>
            </a:r>
          </a:p>
          <a:p>
            <a:pPr marL="12700" marR="152">
              <a:lnSpc>
                <a:spcPct val="95825"/>
              </a:lnSpc>
              <a:spcBef>
                <a:spcPts val="931"/>
              </a:spcBef>
            </a:pPr>
            <a:r>
              <a:rPr sz="3200" dirty="0">
                <a:latin typeface="Arial"/>
                <a:cs typeface="Arial"/>
              </a:rPr>
              <a:t>•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880668" y="2784373"/>
            <a:ext cx="7456974" cy="2675229"/>
          </a:xfrm>
          <a:prstGeom prst="rect">
            <a:avLst/>
          </a:prstGeom>
        </p:spPr>
        <p:txBody>
          <a:bodyPr wrap="square" lIns="0" tIns="20923" rIns="0" bIns="0" rtlCol="0">
            <a:noAutofit/>
          </a:bodyPr>
          <a:lstStyle/>
          <a:p>
            <a:pPr marL="12700" marR="61714">
              <a:lnSpc>
                <a:spcPts val="3295"/>
              </a:lnSpc>
            </a:pPr>
            <a:r>
              <a:rPr sz="3200" spc="-14" dirty="0">
                <a:latin typeface="Calibri"/>
                <a:cs typeface="Calibri"/>
              </a:rPr>
              <a:t>Only credit risk was taken into consideration</a:t>
            </a:r>
            <a:endParaRPr sz="3200" dirty="0">
              <a:latin typeface="Calibri"/>
              <a:cs typeface="Calibri"/>
            </a:endParaRPr>
          </a:p>
          <a:p>
            <a:pPr marL="12700" marR="61714">
              <a:lnSpc>
                <a:spcPct val="101725"/>
              </a:lnSpc>
              <a:spcBef>
                <a:spcPts val="539"/>
              </a:spcBef>
            </a:pPr>
            <a:endParaRPr sz="3200" dirty="0">
              <a:latin typeface="Calibri"/>
              <a:cs typeface="Calibri"/>
            </a:endParaRPr>
          </a:p>
          <a:p>
            <a:pPr marL="12700">
              <a:lnSpc>
                <a:spcPts val="3906"/>
              </a:lnSpc>
              <a:spcBef>
                <a:spcPts val="701"/>
              </a:spcBef>
            </a:pPr>
            <a:r>
              <a:rPr sz="3200" spc="5" dirty="0">
                <a:latin typeface="Calibri"/>
                <a:cs typeface="Calibri"/>
              </a:rPr>
              <a:t>The Capital Adequacy ratio was set at 8% </a:t>
            </a:r>
            <a:endParaRPr sz="3200" dirty="0">
              <a:latin typeface="Calibri"/>
              <a:cs typeface="Calibri"/>
            </a:endParaRPr>
          </a:p>
          <a:p>
            <a:pPr marL="12700">
              <a:lnSpc>
                <a:spcPts val="3906"/>
              </a:lnSpc>
              <a:spcBef>
                <a:spcPts val="703"/>
              </a:spcBef>
            </a:pPr>
            <a:r>
              <a:rPr sz="3200" spc="-11" dirty="0">
                <a:latin typeface="Calibri"/>
                <a:cs typeface="Calibri"/>
              </a:rPr>
              <a:t>Basel I announced two tiers of capital for the</a:t>
            </a:r>
            <a:endParaRPr sz="3200" dirty="0">
              <a:latin typeface="Calibri"/>
              <a:cs typeface="Calibri"/>
            </a:endParaRPr>
          </a:p>
          <a:p>
            <a:pPr marL="12700" marR="61714">
              <a:lnSpc>
                <a:spcPts val="3265"/>
              </a:lnSpc>
              <a:spcBef>
                <a:spcPts val="866"/>
              </a:spcBef>
            </a:pPr>
            <a:r>
              <a:rPr sz="3200" spc="-4" dirty="0">
                <a:latin typeface="Calibri"/>
                <a:cs typeface="Calibri"/>
              </a:rPr>
              <a:t>banks</a:t>
            </a:r>
            <a:endParaRPr sz="3200" dirty="0">
              <a:latin typeface="Calibri"/>
              <a:cs typeface="Calibri"/>
            </a:endParaRP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5C39A72-8533-1E44-60F1-A43B1375B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vojangole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93129511-CFF2-293D-7436-441D8820F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A0E97-BC1E-4B9C-8815-55E548341CB3}" type="slidenum">
              <a:rPr lang="en-US" smtClean="0"/>
              <a:t>24</a:t>
            </a:fld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ject 19"/>
          <p:cNvSpPr txBox="1"/>
          <p:nvPr/>
        </p:nvSpPr>
        <p:spPr>
          <a:xfrm>
            <a:off x="2299208" y="604418"/>
            <a:ext cx="4631280" cy="583488"/>
          </a:xfrm>
          <a:prstGeom prst="rect">
            <a:avLst/>
          </a:prstGeom>
        </p:spPr>
        <p:txBody>
          <a:bodyPr wrap="square" lIns="0" tIns="28543" rIns="0" bIns="0" rtlCol="0">
            <a:noAutofit/>
          </a:bodyPr>
          <a:lstStyle/>
          <a:p>
            <a:pPr marL="12700">
              <a:lnSpc>
                <a:spcPts val="4495"/>
              </a:lnSpc>
            </a:pPr>
            <a:r>
              <a:rPr sz="4400" spc="-15" dirty="0">
                <a:latin typeface="Calibri"/>
                <a:cs typeface="Calibri"/>
              </a:rPr>
              <a:t>Objective of BASEL I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36244" y="1686620"/>
            <a:ext cx="228092" cy="430784"/>
          </a:xfrm>
          <a:prstGeom prst="rect">
            <a:avLst/>
          </a:prstGeom>
        </p:spPr>
        <p:txBody>
          <a:bodyPr wrap="square" lIns="0" tIns="21367" rIns="0" bIns="0" rtlCol="0">
            <a:noAutofit/>
          </a:bodyPr>
          <a:lstStyle/>
          <a:p>
            <a:pPr marL="12700">
              <a:lnSpc>
                <a:spcPts val="3365"/>
              </a:lnSpc>
            </a:pPr>
            <a:r>
              <a:rPr sz="3200" dirty="0">
                <a:latin typeface="Arial"/>
                <a:cs typeface="Arial"/>
              </a:rPr>
              <a:t>•</a:t>
            </a:r>
            <a:endParaRPr sz="32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880668" y="1711071"/>
            <a:ext cx="3230568" cy="918921"/>
          </a:xfrm>
          <a:prstGeom prst="rect">
            <a:avLst/>
          </a:prstGeom>
        </p:spPr>
        <p:txBody>
          <a:bodyPr wrap="square" lIns="0" tIns="20923" rIns="0" bIns="0" rtlCol="0">
            <a:noAutofit/>
          </a:bodyPr>
          <a:lstStyle/>
          <a:p>
            <a:pPr marL="12700" marR="12137">
              <a:lnSpc>
                <a:spcPts val="3295"/>
              </a:lnSpc>
            </a:pPr>
            <a:r>
              <a:rPr sz="3200" spc="-5" dirty="0">
                <a:latin typeface="Calibri"/>
                <a:cs typeface="Calibri"/>
              </a:rPr>
              <a:t>The main objective</a:t>
            </a:r>
            <a:endParaRPr sz="3200">
              <a:latin typeface="Calibri"/>
              <a:cs typeface="Calibri"/>
            </a:endParaRPr>
          </a:p>
          <a:p>
            <a:pPr marL="12700">
              <a:lnSpc>
                <a:spcPts val="3845"/>
              </a:lnSpc>
              <a:spcBef>
                <a:spcPts val="27"/>
              </a:spcBef>
            </a:pPr>
            <a:r>
              <a:rPr sz="3200" spc="-12" dirty="0">
                <a:latin typeface="Calibri"/>
                <a:cs typeface="Calibri"/>
              </a:rPr>
              <a:t>fortify and stabilize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106309" y="1711071"/>
            <a:ext cx="1521582" cy="430784"/>
          </a:xfrm>
          <a:prstGeom prst="rect">
            <a:avLst/>
          </a:prstGeom>
        </p:spPr>
        <p:txBody>
          <a:bodyPr wrap="square" lIns="0" tIns="20923" rIns="0" bIns="0" rtlCol="0">
            <a:noAutofit/>
          </a:bodyPr>
          <a:lstStyle/>
          <a:p>
            <a:pPr marL="12700">
              <a:lnSpc>
                <a:spcPts val="3295"/>
              </a:lnSpc>
            </a:pPr>
            <a:r>
              <a:rPr sz="3200" spc="-6" dirty="0">
                <a:latin typeface="Calibri"/>
                <a:cs typeface="Calibri"/>
              </a:rPr>
              <a:t>of BASEL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727439" y="1711071"/>
            <a:ext cx="188345" cy="430784"/>
          </a:xfrm>
          <a:prstGeom prst="rect">
            <a:avLst/>
          </a:prstGeom>
        </p:spPr>
        <p:txBody>
          <a:bodyPr wrap="square" lIns="0" tIns="20923" rIns="0" bIns="0" rtlCol="0">
            <a:noAutofit/>
          </a:bodyPr>
          <a:lstStyle/>
          <a:p>
            <a:pPr marL="12700">
              <a:lnSpc>
                <a:spcPts val="3295"/>
              </a:lnSpc>
            </a:pPr>
            <a:r>
              <a:rPr sz="3200" dirty="0">
                <a:latin typeface="Calibri"/>
                <a:cs typeface="Calibri"/>
              </a:rPr>
              <a:t>I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107284" y="1711071"/>
            <a:ext cx="722302" cy="430784"/>
          </a:xfrm>
          <a:prstGeom prst="rect">
            <a:avLst/>
          </a:prstGeom>
        </p:spPr>
        <p:txBody>
          <a:bodyPr wrap="square" lIns="0" tIns="20923" rIns="0" bIns="0" rtlCol="0">
            <a:noAutofit/>
          </a:bodyPr>
          <a:lstStyle/>
          <a:p>
            <a:pPr marL="12700">
              <a:lnSpc>
                <a:spcPts val="3295"/>
              </a:lnSpc>
            </a:pPr>
            <a:r>
              <a:rPr sz="3200" spc="-16" dirty="0">
                <a:latin typeface="Calibri"/>
                <a:cs typeface="Calibri"/>
              </a:rPr>
              <a:t>was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929808" y="1711071"/>
            <a:ext cx="433761" cy="430784"/>
          </a:xfrm>
          <a:prstGeom prst="rect">
            <a:avLst/>
          </a:prstGeom>
        </p:spPr>
        <p:txBody>
          <a:bodyPr wrap="square" lIns="0" tIns="20923" rIns="0" bIns="0" rtlCol="0">
            <a:noAutofit/>
          </a:bodyPr>
          <a:lstStyle/>
          <a:p>
            <a:pPr marL="12700">
              <a:lnSpc>
                <a:spcPts val="3295"/>
              </a:lnSpc>
            </a:pPr>
            <a:r>
              <a:rPr sz="3200" spc="-7" dirty="0">
                <a:latin typeface="Calibri"/>
                <a:cs typeface="Calibri"/>
              </a:rPr>
              <a:t>to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116848" y="2198903"/>
            <a:ext cx="4256965" cy="431088"/>
          </a:xfrm>
          <a:prstGeom prst="rect">
            <a:avLst/>
          </a:prstGeom>
        </p:spPr>
        <p:txBody>
          <a:bodyPr wrap="square" lIns="0" tIns="20923" rIns="0" bIns="0" rtlCol="0">
            <a:noAutofit/>
          </a:bodyPr>
          <a:lstStyle/>
          <a:p>
            <a:pPr marL="12700">
              <a:lnSpc>
                <a:spcPts val="3295"/>
              </a:lnSpc>
            </a:pPr>
            <a:r>
              <a:rPr sz="3200" spc="-8" dirty="0">
                <a:latin typeface="Calibri"/>
                <a:cs typeface="Calibri"/>
              </a:rPr>
              <a:t>the international banking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80668" y="2686837"/>
            <a:ext cx="1231264" cy="431088"/>
          </a:xfrm>
          <a:prstGeom prst="rect">
            <a:avLst/>
          </a:prstGeom>
        </p:spPr>
        <p:txBody>
          <a:bodyPr wrap="square" lIns="0" tIns="20923" rIns="0" bIns="0" rtlCol="0">
            <a:noAutofit/>
          </a:bodyPr>
          <a:lstStyle/>
          <a:p>
            <a:pPr marL="12700">
              <a:lnSpc>
                <a:spcPts val="3295"/>
              </a:lnSpc>
            </a:pPr>
            <a:r>
              <a:rPr sz="3200" spc="-24" dirty="0">
                <a:latin typeface="Calibri"/>
                <a:cs typeface="Calibri"/>
              </a:rPr>
              <a:t>system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207271" y="2686837"/>
            <a:ext cx="1821948" cy="431088"/>
          </a:xfrm>
          <a:prstGeom prst="rect">
            <a:avLst/>
          </a:prstGeom>
        </p:spPr>
        <p:txBody>
          <a:bodyPr wrap="square" lIns="0" tIns="20923" rIns="0" bIns="0" rtlCol="0">
            <a:noAutofit/>
          </a:bodyPr>
          <a:lstStyle/>
          <a:p>
            <a:pPr marL="12700">
              <a:lnSpc>
                <a:spcPts val="3295"/>
              </a:lnSpc>
            </a:pPr>
            <a:r>
              <a:rPr sz="3200" spc="-2" dirty="0">
                <a:latin typeface="Calibri"/>
                <a:cs typeface="Calibri"/>
              </a:rPr>
              <a:t>along with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126179" y="2686837"/>
            <a:ext cx="1517027" cy="431088"/>
          </a:xfrm>
          <a:prstGeom prst="rect">
            <a:avLst/>
          </a:prstGeom>
        </p:spPr>
        <p:txBody>
          <a:bodyPr wrap="square" lIns="0" tIns="20923" rIns="0" bIns="0" rtlCol="0">
            <a:noAutofit/>
          </a:bodyPr>
          <a:lstStyle/>
          <a:p>
            <a:pPr marL="12700">
              <a:lnSpc>
                <a:spcPts val="3295"/>
              </a:lnSpc>
            </a:pPr>
            <a:r>
              <a:rPr sz="3200" spc="-7" dirty="0">
                <a:latin typeface="Calibri"/>
                <a:cs typeface="Calibri"/>
              </a:rPr>
              <a:t>reducing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746905" y="2686837"/>
            <a:ext cx="2045551" cy="431088"/>
          </a:xfrm>
          <a:prstGeom prst="rect">
            <a:avLst/>
          </a:prstGeom>
        </p:spPr>
        <p:txBody>
          <a:bodyPr wrap="square" lIns="0" tIns="20923" rIns="0" bIns="0" rtlCol="0">
            <a:noAutofit/>
          </a:bodyPr>
          <a:lstStyle/>
          <a:p>
            <a:pPr marL="12700">
              <a:lnSpc>
                <a:spcPts val="3295"/>
              </a:lnSpc>
            </a:pPr>
            <a:r>
              <a:rPr sz="3200" spc="-5" dirty="0">
                <a:latin typeface="Calibri"/>
                <a:cs typeface="Calibri"/>
              </a:rPr>
              <a:t>competitive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80668" y="3174746"/>
            <a:ext cx="3240079" cy="430784"/>
          </a:xfrm>
          <a:prstGeom prst="rect">
            <a:avLst/>
          </a:prstGeom>
        </p:spPr>
        <p:txBody>
          <a:bodyPr wrap="square" lIns="0" tIns="20923" rIns="0" bIns="0" rtlCol="0">
            <a:noAutofit/>
          </a:bodyPr>
          <a:lstStyle/>
          <a:p>
            <a:pPr marL="12700">
              <a:lnSpc>
                <a:spcPts val="3295"/>
              </a:lnSpc>
            </a:pPr>
            <a:r>
              <a:rPr sz="3200" spc="-6" dirty="0">
                <a:latin typeface="Calibri"/>
                <a:cs typeface="Calibri"/>
              </a:rPr>
              <a:t>inequality amongst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132659" y="3174746"/>
            <a:ext cx="3856842" cy="430784"/>
          </a:xfrm>
          <a:prstGeom prst="rect">
            <a:avLst/>
          </a:prstGeom>
        </p:spPr>
        <p:txBody>
          <a:bodyPr wrap="square" lIns="0" tIns="20923" rIns="0" bIns="0" rtlCol="0">
            <a:noAutofit/>
          </a:bodyPr>
          <a:lstStyle/>
          <a:p>
            <a:pPr marL="12700">
              <a:lnSpc>
                <a:spcPts val="3295"/>
              </a:lnSpc>
            </a:pPr>
            <a:r>
              <a:rPr sz="3200" spc="-11" dirty="0">
                <a:latin typeface="Calibri"/>
                <a:cs typeface="Calibri"/>
              </a:rPr>
              <a:t>banks across the world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6244" y="3735518"/>
            <a:ext cx="228244" cy="431088"/>
          </a:xfrm>
          <a:prstGeom prst="rect">
            <a:avLst/>
          </a:prstGeom>
        </p:spPr>
        <p:txBody>
          <a:bodyPr wrap="square" lIns="0" tIns="21367" rIns="0" bIns="0" rtlCol="0">
            <a:noAutofit/>
          </a:bodyPr>
          <a:lstStyle/>
          <a:p>
            <a:pPr marL="12700">
              <a:lnSpc>
                <a:spcPts val="3365"/>
              </a:lnSpc>
            </a:pPr>
            <a:r>
              <a:rPr sz="3200" dirty="0">
                <a:latin typeface="Arial"/>
                <a:cs typeface="Arial"/>
              </a:rPr>
              <a:t>•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80668" y="3759987"/>
            <a:ext cx="4837008" cy="431088"/>
          </a:xfrm>
          <a:prstGeom prst="rect">
            <a:avLst/>
          </a:prstGeom>
        </p:spPr>
        <p:txBody>
          <a:bodyPr wrap="square" lIns="0" tIns="20923" rIns="0" bIns="0" rtlCol="0">
            <a:noAutofit/>
          </a:bodyPr>
          <a:lstStyle/>
          <a:p>
            <a:pPr marL="12700">
              <a:lnSpc>
                <a:spcPts val="3295"/>
              </a:lnSpc>
            </a:pPr>
            <a:r>
              <a:rPr sz="3200" spc="-13" dirty="0">
                <a:latin typeface="Calibri"/>
                <a:cs typeface="Calibri"/>
              </a:rPr>
              <a:t>This banks ware supposed to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814655" y="3759987"/>
            <a:ext cx="2297693" cy="431088"/>
          </a:xfrm>
          <a:prstGeom prst="rect">
            <a:avLst/>
          </a:prstGeom>
        </p:spPr>
        <p:txBody>
          <a:bodyPr wrap="square" lIns="0" tIns="20923" rIns="0" bIns="0" rtlCol="0">
            <a:noAutofit/>
          </a:bodyPr>
          <a:lstStyle/>
          <a:p>
            <a:pPr marL="12700">
              <a:lnSpc>
                <a:spcPts val="3295"/>
              </a:lnSpc>
            </a:pPr>
            <a:r>
              <a:rPr sz="3200" spc="-8" dirty="0">
                <a:latin typeface="Calibri"/>
                <a:cs typeface="Calibri"/>
              </a:rPr>
              <a:t>monitor their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80668" y="4248048"/>
            <a:ext cx="5644123" cy="431088"/>
          </a:xfrm>
          <a:prstGeom prst="rect">
            <a:avLst/>
          </a:prstGeom>
        </p:spPr>
        <p:txBody>
          <a:bodyPr wrap="square" lIns="0" tIns="20923" rIns="0" bIns="0" rtlCol="0">
            <a:noAutofit/>
          </a:bodyPr>
          <a:lstStyle/>
          <a:p>
            <a:pPr marL="12700">
              <a:lnSpc>
                <a:spcPts val="3295"/>
              </a:lnSpc>
            </a:pPr>
            <a:r>
              <a:rPr sz="3200" spc="-13" dirty="0">
                <a:latin typeface="Calibri"/>
                <a:cs typeface="Calibri"/>
              </a:rPr>
              <a:t>capital ,credit risk and target ratio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20" name="Footer Placeholder 19">
            <a:extLst>
              <a:ext uri="{FF2B5EF4-FFF2-40B4-BE49-F238E27FC236}">
                <a16:creationId xmlns:a16="http://schemas.microsoft.com/office/drawing/2014/main" id="{B0B801EF-F864-5659-72BC-0E32D5C7C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vojangole</a:t>
            </a:r>
            <a:endParaRPr lang="en-US" dirty="0"/>
          </a:p>
        </p:txBody>
      </p:sp>
      <p:sp>
        <p:nvSpPr>
          <p:cNvPr id="21" name="Slide Number Placeholder 20">
            <a:extLst>
              <a:ext uri="{FF2B5EF4-FFF2-40B4-BE49-F238E27FC236}">
                <a16:creationId xmlns:a16="http://schemas.microsoft.com/office/drawing/2014/main" id="{A559A000-FD56-E2CB-82E2-10C6E5E4F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A0E97-BC1E-4B9C-8815-55E548341CB3}" type="slidenum">
              <a:rPr lang="en-US" smtClean="0"/>
              <a:t>25</a:t>
            </a:fld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/>
          <p:nvPr/>
        </p:nvSpPr>
        <p:spPr>
          <a:xfrm>
            <a:off x="3636264" y="4664964"/>
            <a:ext cx="2542032" cy="0"/>
          </a:xfrm>
          <a:custGeom>
            <a:avLst/>
            <a:gdLst/>
            <a:ahLst/>
            <a:cxnLst/>
            <a:rect l="l" t="t" r="r" b="b"/>
            <a:pathLst>
              <a:path w="2542032">
                <a:moveTo>
                  <a:pt x="0" y="0"/>
                </a:moveTo>
                <a:lnTo>
                  <a:pt x="2542032" y="0"/>
                </a:lnTo>
              </a:path>
            </a:pathLst>
          </a:custGeom>
          <a:ln w="22606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160909" y="4666080"/>
            <a:ext cx="474551" cy="0"/>
          </a:xfrm>
          <a:custGeom>
            <a:avLst/>
            <a:gdLst/>
            <a:ahLst/>
            <a:cxnLst/>
            <a:rect l="l" t="t" r="r" b="b"/>
            <a:pathLst>
              <a:path w="474551">
                <a:moveTo>
                  <a:pt x="0" y="0"/>
                </a:moveTo>
                <a:lnTo>
                  <a:pt x="474551" y="0"/>
                </a:lnTo>
              </a:path>
            </a:pathLst>
          </a:custGeom>
          <a:ln w="20584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880668" y="604418"/>
            <a:ext cx="7686920" cy="3345103"/>
          </a:xfrm>
          <a:prstGeom prst="rect">
            <a:avLst/>
          </a:prstGeom>
        </p:spPr>
        <p:txBody>
          <a:bodyPr wrap="square" lIns="0" tIns="28543" rIns="0" bIns="0" rtlCol="0">
            <a:noAutofit/>
          </a:bodyPr>
          <a:lstStyle/>
          <a:p>
            <a:pPr marL="1580591" marR="45435">
              <a:lnSpc>
                <a:spcPts val="4495"/>
              </a:lnSpc>
            </a:pPr>
            <a:r>
              <a:rPr sz="4400" spc="-7" dirty="0">
                <a:latin typeface="Calibri"/>
                <a:cs typeface="Calibri"/>
              </a:rPr>
              <a:t>Tier I and II Capital</a:t>
            </a:r>
            <a:endParaRPr sz="4400" dirty="0">
              <a:latin typeface="Calibri"/>
              <a:cs typeface="Calibri"/>
            </a:endParaRPr>
          </a:p>
          <a:p>
            <a:pPr marL="12700">
              <a:lnSpc>
                <a:spcPts val="3051"/>
              </a:lnSpc>
              <a:spcBef>
                <a:spcPts val="3377"/>
              </a:spcBef>
            </a:pPr>
            <a:r>
              <a:rPr sz="2500" spc="0" dirty="0">
                <a:latin typeface="Calibri"/>
                <a:cs typeface="Calibri"/>
              </a:rPr>
              <a:t>The Tier I (core) capital was the one which was more liquid </a:t>
            </a:r>
            <a:endParaRPr sz="2500" dirty="0">
              <a:latin typeface="Calibri"/>
              <a:cs typeface="Calibri"/>
            </a:endParaRPr>
          </a:p>
          <a:p>
            <a:pPr marL="12700">
              <a:lnSpc>
                <a:spcPts val="3051"/>
              </a:lnSpc>
            </a:pPr>
            <a:r>
              <a:rPr sz="2500" spc="-10" dirty="0">
                <a:latin typeface="Calibri"/>
                <a:cs typeface="Calibri"/>
              </a:rPr>
              <a:t>and availed for the bank to meet the losses without the </a:t>
            </a:r>
            <a:endParaRPr sz="2500" dirty="0">
              <a:latin typeface="Calibri"/>
              <a:cs typeface="Calibri"/>
            </a:endParaRPr>
          </a:p>
          <a:p>
            <a:pPr marL="12700">
              <a:lnSpc>
                <a:spcPts val="3051"/>
              </a:lnSpc>
            </a:pPr>
            <a:r>
              <a:rPr sz="2500" spc="-6" dirty="0">
                <a:latin typeface="Calibri"/>
                <a:cs typeface="Calibri"/>
              </a:rPr>
              <a:t>bank having to suspend its operations</a:t>
            </a:r>
            <a:endParaRPr sz="2500" dirty="0">
              <a:latin typeface="Calibri"/>
              <a:cs typeface="Calibri"/>
            </a:endParaRPr>
          </a:p>
          <a:p>
            <a:pPr marL="12700" marR="148240">
              <a:lnSpc>
                <a:spcPts val="3051"/>
              </a:lnSpc>
            </a:pPr>
            <a:r>
              <a:rPr sz="2500" spc="-7" dirty="0">
                <a:latin typeface="Calibri"/>
                <a:cs typeface="Calibri"/>
              </a:rPr>
              <a:t>Tier II (supplementary ) capital included the illiquid capital </a:t>
            </a:r>
            <a:endParaRPr sz="2500" dirty="0">
              <a:latin typeface="Calibri"/>
              <a:cs typeface="Calibri"/>
            </a:endParaRPr>
          </a:p>
          <a:p>
            <a:pPr marL="12700" marR="148240">
              <a:lnSpc>
                <a:spcPts val="3051"/>
              </a:lnSpc>
            </a:pPr>
            <a:r>
              <a:rPr sz="2500" spc="7" dirty="0">
                <a:latin typeface="Calibri"/>
                <a:cs typeface="Calibri"/>
              </a:rPr>
              <a:t>which could absorb losses at the time of winding up </a:t>
            </a:r>
            <a:endParaRPr sz="2500" dirty="0">
              <a:latin typeface="Calibri"/>
              <a:cs typeface="Calibri"/>
            </a:endParaRPr>
          </a:p>
          <a:p>
            <a:pPr marL="12700" marR="148240">
              <a:lnSpc>
                <a:spcPts val="3051"/>
              </a:lnSpc>
            </a:pPr>
            <a:r>
              <a:rPr sz="2500" spc="0" dirty="0">
                <a:latin typeface="Calibri"/>
                <a:cs typeface="Calibri"/>
              </a:rPr>
              <a:t>Capital adequacy ratio was Expressed as a percentage of</a:t>
            </a:r>
            <a:endParaRPr sz="2500" dirty="0">
              <a:latin typeface="Calibri"/>
              <a:cs typeface="Calibri"/>
            </a:endParaRPr>
          </a:p>
          <a:p>
            <a:pPr marL="12700" marR="45435">
              <a:lnSpc>
                <a:spcPts val="2475"/>
              </a:lnSpc>
            </a:pPr>
            <a:r>
              <a:rPr sz="2500" spc="-9" dirty="0">
                <a:latin typeface="Calibri"/>
                <a:cs typeface="Calibri"/>
              </a:rPr>
              <a:t>Bank’s risk weighted credit exposures</a:t>
            </a:r>
            <a:endParaRPr sz="2500" dirty="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36244" y="1605845"/>
            <a:ext cx="183896" cy="342392"/>
          </a:xfrm>
          <a:prstGeom prst="rect">
            <a:avLst/>
          </a:prstGeom>
        </p:spPr>
        <p:txBody>
          <a:bodyPr wrap="square" lIns="0" tIns="16827" rIns="0" bIns="0" rtlCol="0">
            <a:noAutofit/>
          </a:bodyPr>
          <a:lstStyle/>
          <a:p>
            <a:pPr marL="12700">
              <a:lnSpc>
                <a:spcPts val="2650"/>
              </a:lnSpc>
            </a:pPr>
            <a:r>
              <a:rPr sz="2500" dirty="0">
                <a:latin typeface="Arial"/>
                <a:cs typeface="Arial"/>
              </a:rPr>
              <a:t>•</a:t>
            </a:r>
            <a:endParaRPr sz="25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6244" y="2596826"/>
            <a:ext cx="183896" cy="342392"/>
          </a:xfrm>
          <a:prstGeom prst="rect">
            <a:avLst/>
          </a:prstGeom>
        </p:spPr>
        <p:txBody>
          <a:bodyPr wrap="square" lIns="0" tIns="16827" rIns="0" bIns="0" rtlCol="0">
            <a:noAutofit/>
          </a:bodyPr>
          <a:lstStyle/>
          <a:p>
            <a:pPr marL="12700">
              <a:lnSpc>
                <a:spcPts val="2650"/>
              </a:lnSpc>
            </a:pPr>
            <a:r>
              <a:rPr sz="2500" dirty="0">
                <a:latin typeface="Arial"/>
                <a:cs typeface="Arial"/>
              </a:rPr>
              <a:t>•</a:t>
            </a:r>
            <a:endParaRPr sz="25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 flipV="1">
            <a:off x="458877" y="3963949"/>
            <a:ext cx="183896" cy="324249"/>
          </a:xfrm>
          <a:prstGeom prst="rect">
            <a:avLst/>
          </a:prstGeom>
        </p:spPr>
        <p:txBody>
          <a:bodyPr wrap="square" lIns="0" tIns="16827" rIns="0" bIns="0" rtlCol="0">
            <a:noAutofit/>
          </a:bodyPr>
          <a:lstStyle/>
          <a:p>
            <a:pPr marL="12700">
              <a:lnSpc>
                <a:spcPts val="2650"/>
              </a:lnSpc>
            </a:pPr>
            <a:r>
              <a:rPr sz="2500" dirty="0">
                <a:latin typeface="Arial"/>
                <a:cs typeface="Arial"/>
              </a:rPr>
              <a:t>•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319909" y="4369435"/>
            <a:ext cx="827721" cy="342392"/>
          </a:xfrm>
          <a:prstGeom prst="rect">
            <a:avLst/>
          </a:prstGeom>
        </p:spPr>
        <p:txBody>
          <a:bodyPr wrap="square" lIns="0" tIns="16478" rIns="0" bIns="0" rtlCol="0">
            <a:noAutofit/>
          </a:bodyPr>
          <a:lstStyle/>
          <a:p>
            <a:pPr marL="12700">
              <a:lnSpc>
                <a:spcPts val="2595"/>
              </a:lnSpc>
            </a:pPr>
            <a:r>
              <a:rPr sz="2500" spc="-7" dirty="0">
                <a:latin typeface="Calibri"/>
                <a:cs typeface="Calibri"/>
              </a:rPr>
              <a:t>CAR =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624834" y="4369435"/>
            <a:ext cx="1679117" cy="342392"/>
          </a:xfrm>
          <a:prstGeom prst="rect">
            <a:avLst/>
          </a:prstGeom>
        </p:spPr>
        <p:txBody>
          <a:bodyPr wrap="square" lIns="0" tIns="16478" rIns="0" bIns="0" rtlCol="0">
            <a:noAutofit/>
          </a:bodyPr>
          <a:lstStyle/>
          <a:p>
            <a:pPr marL="12700">
              <a:lnSpc>
                <a:spcPts val="2595"/>
              </a:lnSpc>
            </a:pPr>
            <a:r>
              <a:rPr sz="2500" spc="-4" dirty="0">
                <a:latin typeface="Calibri"/>
                <a:cs typeface="Calibri"/>
              </a:rPr>
              <a:t>Tier I +Tier II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084691" y="4369435"/>
            <a:ext cx="152970" cy="342392"/>
          </a:xfrm>
          <a:prstGeom prst="rect">
            <a:avLst/>
          </a:prstGeom>
        </p:spPr>
        <p:txBody>
          <a:bodyPr wrap="square" lIns="0" tIns="16478" rIns="0" bIns="0" rtlCol="0">
            <a:noAutofit/>
          </a:bodyPr>
          <a:lstStyle/>
          <a:p>
            <a:pPr marL="12700">
              <a:lnSpc>
                <a:spcPts val="2595"/>
              </a:lnSpc>
            </a:pPr>
            <a:r>
              <a:rPr sz="2500" dirty="0">
                <a:latin typeface="Calibri"/>
                <a:cs typeface="Calibri"/>
              </a:rPr>
              <a:t>.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320034" y="4750460"/>
            <a:ext cx="2746560" cy="342696"/>
          </a:xfrm>
          <a:prstGeom prst="rect">
            <a:avLst/>
          </a:prstGeom>
        </p:spPr>
        <p:txBody>
          <a:bodyPr wrap="square" lIns="0" tIns="16510" rIns="0" bIns="0" rtlCol="0">
            <a:noAutofit/>
          </a:bodyPr>
          <a:lstStyle/>
          <a:p>
            <a:pPr marL="12700">
              <a:lnSpc>
                <a:spcPts val="2600"/>
              </a:lnSpc>
            </a:pPr>
            <a:r>
              <a:rPr sz="2500" spc="-3" dirty="0">
                <a:latin typeface="Calibri"/>
                <a:cs typeface="Calibri"/>
              </a:rPr>
              <a:t>Risk weighted Assets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2C9E05EC-F7E5-0FD1-2512-F2E488211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vojangole</a:t>
            </a:r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2B0DF7D8-E4B3-3BAD-CABC-C115709AB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A0E97-BC1E-4B9C-8815-55E548341CB3}" type="slidenum">
              <a:rPr lang="en-US" smtClean="0"/>
              <a:t>26</a:t>
            </a:fld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/>
          <p:nvPr/>
        </p:nvSpPr>
        <p:spPr>
          <a:xfrm>
            <a:off x="2049018" y="317652"/>
            <a:ext cx="5121130" cy="534720"/>
          </a:xfrm>
          <a:prstGeom prst="rect">
            <a:avLst/>
          </a:prstGeom>
        </p:spPr>
        <p:txBody>
          <a:bodyPr wrap="square" lIns="0" tIns="26098" rIns="0" bIns="0" rtlCol="0">
            <a:noAutofit/>
          </a:bodyPr>
          <a:lstStyle/>
          <a:p>
            <a:pPr marL="12700">
              <a:lnSpc>
                <a:spcPts val="4110"/>
              </a:lnSpc>
            </a:pPr>
            <a:r>
              <a:rPr sz="4000" spc="-14" dirty="0">
                <a:latin typeface="Calibri"/>
                <a:cs typeface="Calibri"/>
              </a:rPr>
              <a:t>Main features of BASEL I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6244" y="1686620"/>
            <a:ext cx="228092" cy="430784"/>
          </a:xfrm>
          <a:prstGeom prst="rect">
            <a:avLst/>
          </a:prstGeom>
        </p:spPr>
        <p:txBody>
          <a:bodyPr wrap="square" lIns="0" tIns="21367" rIns="0" bIns="0" rtlCol="0">
            <a:noAutofit/>
          </a:bodyPr>
          <a:lstStyle/>
          <a:p>
            <a:pPr marL="12700">
              <a:lnSpc>
                <a:spcPts val="3365"/>
              </a:lnSpc>
            </a:pPr>
            <a:r>
              <a:rPr sz="3200" dirty="0">
                <a:latin typeface="Arial"/>
                <a:cs typeface="Arial"/>
              </a:rPr>
              <a:t>•</a:t>
            </a:r>
            <a:endParaRPr sz="3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80668" y="1711071"/>
            <a:ext cx="6317095" cy="918921"/>
          </a:xfrm>
          <a:prstGeom prst="rect">
            <a:avLst/>
          </a:prstGeom>
        </p:spPr>
        <p:txBody>
          <a:bodyPr wrap="square" lIns="0" tIns="20923" rIns="0" bIns="0" rtlCol="0">
            <a:noAutofit/>
          </a:bodyPr>
          <a:lstStyle/>
          <a:p>
            <a:pPr marL="12700">
              <a:lnSpc>
                <a:spcPts val="3295"/>
              </a:lnSpc>
            </a:pPr>
            <a:r>
              <a:rPr sz="3200" spc="-12" dirty="0">
                <a:latin typeface="Calibri"/>
                <a:cs typeface="Calibri"/>
              </a:rPr>
              <a:t>A method of Risk weighted asset ratio</a:t>
            </a:r>
            <a:endParaRPr sz="3200">
              <a:latin typeface="Calibri"/>
              <a:cs typeface="Calibri"/>
            </a:endParaRPr>
          </a:p>
          <a:p>
            <a:pPr marL="12700" marR="60807">
              <a:lnSpc>
                <a:spcPts val="3845"/>
              </a:lnSpc>
              <a:spcBef>
                <a:spcPts val="27"/>
              </a:spcBef>
            </a:pPr>
            <a:r>
              <a:rPr sz="3200" spc="-7" dirty="0">
                <a:latin typeface="Calibri"/>
                <a:cs typeface="Calibri"/>
              </a:rPr>
              <a:t>be adopted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205061" y="1711071"/>
            <a:ext cx="1165073" cy="430784"/>
          </a:xfrm>
          <a:prstGeom prst="rect">
            <a:avLst/>
          </a:prstGeom>
        </p:spPr>
        <p:txBody>
          <a:bodyPr wrap="square" lIns="0" tIns="20923" rIns="0" bIns="0" rtlCol="0">
            <a:noAutofit/>
          </a:bodyPr>
          <a:lstStyle/>
          <a:p>
            <a:pPr marL="12700">
              <a:lnSpc>
                <a:spcPts val="3295"/>
              </a:lnSpc>
            </a:pPr>
            <a:r>
              <a:rPr sz="3200" spc="-15" dirty="0">
                <a:latin typeface="Calibri"/>
                <a:cs typeface="Calibri"/>
              </a:rPr>
              <a:t>was to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6244" y="2759904"/>
            <a:ext cx="228244" cy="431088"/>
          </a:xfrm>
          <a:prstGeom prst="rect">
            <a:avLst/>
          </a:prstGeom>
        </p:spPr>
        <p:txBody>
          <a:bodyPr wrap="square" lIns="0" tIns="21367" rIns="0" bIns="0" rtlCol="0">
            <a:noAutofit/>
          </a:bodyPr>
          <a:lstStyle/>
          <a:p>
            <a:pPr marL="12700">
              <a:lnSpc>
                <a:spcPts val="3365"/>
              </a:lnSpc>
            </a:pPr>
            <a:r>
              <a:rPr sz="3200" dirty="0">
                <a:latin typeface="Arial"/>
                <a:cs typeface="Arial"/>
              </a:rPr>
              <a:t>•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80668" y="2784373"/>
            <a:ext cx="7510957" cy="2968244"/>
          </a:xfrm>
          <a:prstGeom prst="rect">
            <a:avLst/>
          </a:prstGeom>
        </p:spPr>
        <p:txBody>
          <a:bodyPr wrap="square" lIns="0" tIns="20923" rIns="0" bIns="0" rtlCol="0">
            <a:noAutofit/>
          </a:bodyPr>
          <a:lstStyle/>
          <a:p>
            <a:pPr marL="12700" marR="61714">
              <a:lnSpc>
                <a:spcPts val="3295"/>
              </a:lnSpc>
            </a:pPr>
            <a:r>
              <a:rPr sz="3200" spc="-13" dirty="0">
                <a:latin typeface="Calibri"/>
                <a:cs typeface="Calibri"/>
              </a:rPr>
              <a:t>A equity capital equal to 8% of RWA must be</a:t>
            </a:r>
            <a:endParaRPr sz="3200">
              <a:latin typeface="Calibri"/>
              <a:cs typeface="Calibri"/>
            </a:endParaRPr>
          </a:p>
          <a:p>
            <a:pPr marL="12700" marR="61714">
              <a:lnSpc>
                <a:spcPts val="3840"/>
              </a:lnSpc>
              <a:spcBef>
                <a:spcPts val="27"/>
              </a:spcBef>
            </a:pPr>
            <a:r>
              <a:rPr sz="3200" spc="-8" dirty="0">
                <a:latin typeface="Calibri"/>
                <a:cs typeface="Calibri"/>
              </a:rPr>
              <a:t>held by banks</a:t>
            </a:r>
            <a:endParaRPr sz="3200">
              <a:latin typeface="Calibri"/>
              <a:cs typeface="Calibri"/>
            </a:endParaRPr>
          </a:p>
          <a:p>
            <a:pPr marL="12700">
              <a:lnSpc>
                <a:spcPts val="3840"/>
              </a:lnSpc>
              <a:spcBef>
                <a:spcPts val="737"/>
              </a:spcBef>
            </a:pPr>
            <a:r>
              <a:rPr sz="3200" dirty="0">
                <a:latin typeface="Calibri"/>
                <a:cs typeface="Calibri"/>
              </a:rPr>
              <a:t>T</a:t>
            </a:r>
            <a:r>
              <a:rPr sz="3200" spc="4" dirty="0">
                <a:latin typeface="Calibri"/>
                <a:cs typeface="Calibri"/>
              </a:rPr>
              <a:t>h</a:t>
            </a:r>
            <a:r>
              <a:rPr sz="3200" spc="0" dirty="0">
                <a:latin typeface="Calibri"/>
                <a:cs typeface="Calibri"/>
              </a:rPr>
              <a:t>e</a:t>
            </a:r>
            <a:r>
              <a:rPr sz="3200" spc="-48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sha</a:t>
            </a:r>
            <a:r>
              <a:rPr sz="3200" spc="-54" dirty="0">
                <a:latin typeface="Calibri"/>
                <a:cs typeface="Calibri"/>
              </a:rPr>
              <a:t>r</a:t>
            </a:r>
            <a:r>
              <a:rPr sz="3200" spc="0" dirty="0">
                <a:latin typeface="Calibri"/>
                <a:cs typeface="Calibri"/>
              </a:rPr>
              <a:t>ehol</a:t>
            </a:r>
            <a:r>
              <a:rPr sz="3200" spc="4" dirty="0">
                <a:latin typeface="Calibri"/>
                <a:cs typeface="Calibri"/>
              </a:rPr>
              <a:t>d</a:t>
            </a:r>
            <a:r>
              <a:rPr sz="3200" spc="0" dirty="0">
                <a:latin typeface="Calibri"/>
                <a:cs typeface="Calibri"/>
              </a:rPr>
              <a:t>e</a:t>
            </a:r>
            <a:r>
              <a:rPr sz="3200" spc="-59" dirty="0">
                <a:latin typeface="Calibri"/>
                <a:cs typeface="Calibri"/>
              </a:rPr>
              <a:t>r</a:t>
            </a:r>
            <a:r>
              <a:rPr sz="3200" spc="0" dirty="0">
                <a:latin typeface="Calibri"/>
                <a:cs typeface="Calibri"/>
              </a:rPr>
              <a:t>s</a:t>
            </a:r>
            <a:r>
              <a:rPr sz="3200" spc="-124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mu</a:t>
            </a:r>
            <a:r>
              <a:rPr sz="3200" spc="-50" dirty="0">
                <a:latin typeface="Calibri"/>
                <a:cs typeface="Calibri"/>
              </a:rPr>
              <a:t>s</a:t>
            </a:r>
            <a:r>
              <a:rPr sz="3200" spc="0" dirty="0">
                <a:latin typeface="Calibri"/>
                <a:cs typeface="Calibri"/>
              </a:rPr>
              <a:t>t</a:t>
            </a:r>
            <a:r>
              <a:rPr sz="3200" spc="-4" dirty="0">
                <a:latin typeface="Calibri"/>
                <a:cs typeface="Calibri"/>
              </a:rPr>
              <a:t> </a:t>
            </a:r>
            <a:r>
              <a:rPr sz="3200" spc="-54" dirty="0">
                <a:latin typeface="Calibri"/>
                <a:cs typeface="Calibri"/>
              </a:rPr>
              <a:t>r</a:t>
            </a:r>
            <a:r>
              <a:rPr sz="3200" spc="0" dirty="0">
                <a:latin typeface="Calibri"/>
                <a:cs typeface="Calibri"/>
              </a:rPr>
              <a:t>e</a:t>
            </a:r>
            <a:r>
              <a:rPr sz="3200" spc="-34" dirty="0">
                <a:latin typeface="Calibri"/>
                <a:cs typeface="Calibri"/>
              </a:rPr>
              <a:t>c</a:t>
            </a:r>
            <a:r>
              <a:rPr sz="3200" spc="0" dirty="0">
                <a:latin typeface="Calibri"/>
                <a:cs typeface="Calibri"/>
              </a:rPr>
              <a:t>a</a:t>
            </a:r>
            <a:r>
              <a:rPr sz="3200" spc="9" dirty="0">
                <a:latin typeface="Calibri"/>
                <a:cs typeface="Calibri"/>
              </a:rPr>
              <a:t>pi</a:t>
            </a:r>
            <a:r>
              <a:rPr sz="3200" spc="-39" dirty="0">
                <a:latin typeface="Calibri"/>
                <a:cs typeface="Calibri"/>
              </a:rPr>
              <a:t>t</a:t>
            </a:r>
            <a:r>
              <a:rPr sz="3200" spc="0" dirty="0">
                <a:latin typeface="Calibri"/>
                <a:cs typeface="Calibri"/>
              </a:rPr>
              <a:t>a</a:t>
            </a:r>
            <a:r>
              <a:rPr sz="3200" spc="14" dirty="0">
                <a:latin typeface="Calibri"/>
                <a:cs typeface="Calibri"/>
              </a:rPr>
              <a:t>l</a:t>
            </a:r>
            <a:r>
              <a:rPr sz="3200" spc="9" dirty="0">
                <a:latin typeface="Calibri"/>
                <a:cs typeface="Calibri"/>
              </a:rPr>
              <a:t>i</a:t>
            </a:r>
            <a:r>
              <a:rPr sz="3200" spc="-59" dirty="0">
                <a:latin typeface="Calibri"/>
                <a:cs typeface="Calibri"/>
              </a:rPr>
              <a:t>z</a:t>
            </a:r>
            <a:r>
              <a:rPr sz="3200" spc="0" dirty="0">
                <a:latin typeface="Calibri"/>
                <a:cs typeface="Calibri"/>
              </a:rPr>
              <a:t>e</a:t>
            </a:r>
            <a:r>
              <a:rPr sz="3200" spc="-138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the</a:t>
            </a:r>
            <a:r>
              <a:rPr sz="3200" spc="-23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b</a:t>
            </a:r>
            <a:r>
              <a:rPr sz="3200" spc="9" dirty="0">
                <a:latin typeface="Calibri"/>
                <a:cs typeface="Calibri"/>
              </a:rPr>
              <a:t>a</a:t>
            </a:r>
            <a:r>
              <a:rPr sz="3200" spc="0" dirty="0">
                <a:latin typeface="Calibri"/>
                <a:cs typeface="Calibri"/>
              </a:rPr>
              <a:t>n</a:t>
            </a:r>
            <a:r>
              <a:rPr sz="3200" spc="-29" dirty="0">
                <a:latin typeface="Calibri"/>
                <a:cs typeface="Calibri"/>
              </a:rPr>
              <a:t>k</a:t>
            </a:r>
            <a:r>
              <a:rPr sz="3200" spc="0" dirty="0">
                <a:latin typeface="Calibri"/>
                <a:cs typeface="Calibri"/>
              </a:rPr>
              <a:t>s in</a:t>
            </a:r>
            <a:r>
              <a:rPr sz="3200" spc="-39" dirty="0">
                <a:latin typeface="Calibri"/>
                <a:cs typeface="Calibri"/>
              </a:rPr>
              <a:t> </a:t>
            </a:r>
            <a:r>
              <a:rPr sz="3200" spc="-29" dirty="0">
                <a:latin typeface="Calibri"/>
                <a:cs typeface="Calibri"/>
              </a:rPr>
              <a:t>c</a:t>
            </a:r>
            <a:r>
              <a:rPr sz="3200" spc="0" dirty="0">
                <a:latin typeface="Calibri"/>
                <a:cs typeface="Calibri"/>
              </a:rPr>
              <a:t>ase</a:t>
            </a:r>
            <a:r>
              <a:rPr sz="3200" spc="-28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of</a:t>
            </a:r>
            <a:r>
              <a:rPr sz="3200" spc="-26" dirty="0">
                <a:latin typeface="Calibri"/>
                <a:cs typeface="Calibri"/>
              </a:rPr>
              <a:t> </a:t>
            </a:r>
            <a:r>
              <a:rPr sz="3200" spc="9" dirty="0">
                <a:latin typeface="Calibri"/>
                <a:cs typeface="Calibri"/>
              </a:rPr>
              <a:t>t</a:t>
            </a:r>
            <a:r>
              <a:rPr sz="3200" spc="0" dirty="0">
                <a:latin typeface="Calibri"/>
                <a:cs typeface="Calibri"/>
              </a:rPr>
              <a:t>he</a:t>
            </a:r>
            <a:r>
              <a:rPr sz="3200" spc="-17" dirty="0">
                <a:latin typeface="Calibri"/>
                <a:cs typeface="Calibri"/>
              </a:rPr>
              <a:t> </a:t>
            </a:r>
            <a:r>
              <a:rPr sz="3200" spc="-29" dirty="0">
                <a:latin typeface="Calibri"/>
                <a:cs typeface="Calibri"/>
              </a:rPr>
              <a:t>c</a:t>
            </a:r>
            <a:r>
              <a:rPr sz="3200" spc="0" dirty="0">
                <a:latin typeface="Calibri"/>
                <a:cs typeface="Calibri"/>
              </a:rPr>
              <a:t>ap</a:t>
            </a:r>
            <a:r>
              <a:rPr sz="3200" spc="14" dirty="0">
                <a:latin typeface="Calibri"/>
                <a:cs typeface="Calibri"/>
              </a:rPr>
              <a:t>i</a:t>
            </a:r>
            <a:r>
              <a:rPr sz="3200" spc="-39" dirty="0">
                <a:latin typeface="Calibri"/>
                <a:cs typeface="Calibri"/>
              </a:rPr>
              <a:t>t</a:t>
            </a:r>
            <a:r>
              <a:rPr sz="3200" spc="0" dirty="0">
                <a:latin typeface="Calibri"/>
                <a:cs typeface="Calibri"/>
              </a:rPr>
              <a:t>al</a:t>
            </a:r>
            <a:r>
              <a:rPr sz="3200" spc="-47" dirty="0">
                <a:latin typeface="Calibri"/>
                <a:cs typeface="Calibri"/>
              </a:rPr>
              <a:t> </a:t>
            </a:r>
            <a:r>
              <a:rPr sz="3200" spc="-59" dirty="0">
                <a:latin typeface="Calibri"/>
                <a:cs typeface="Calibri"/>
              </a:rPr>
              <a:t>r</a:t>
            </a:r>
            <a:r>
              <a:rPr sz="3200" spc="0" dirty="0">
                <a:latin typeface="Calibri"/>
                <a:cs typeface="Calibri"/>
              </a:rPr>
              <a:t>educing</a:t>
            </a:r>
            <a:r>
              <a:rPr sz="3200" spc="-52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bel</a:t>
            </a:r>
            <a:r>
              <a:rPr sz="3200" spc="-19" dirty="0">
                <a:latin typeface="Calibri"/>
                <a:cs typeface="Calibri"/>
              </a:rPr>
              <a:t>o</a:t>
            </a:r>
            <a:r>
              <a:rPr sz="3200" spc="0" dirty="0">
                <a:latin typeface="Calibri"/>
                <a:cs typeface="Calibri"/>
              </a:rPr>
              <a:t>w</a:t>
            </a:r>
            <a:r>
              <a:rPr sz="3200" spc="-64" dirty="0">
                <a:latin typeface="Calibri"/>
                <a:cs typeface="Calibri"/>
              </a:rPr>
              <a:t> </a:t>
            </a:r>
            <a:r>
              <a:rPr sz="3200" spc="4" dirty="0">
                <a:latin typeface="Calibri"/>
                <a:cs typeface="Calibri"/>
              </a:rPr>
              <a:t>t</a:t>
            </a:r>
            <a:r>
              <a:rPr sz="3200" spc="0" dirty="0">
                <a:latin typeface="Calibri"/>
                <a:cs typeface="Calibri"/>
              </a:rPr>
              <a:t>he min</a:t>
            </a:r>
            <a:r>
              <a:rPr sz="3200" spc="9" dirty="0">
                <a:latin typeface="Calibri"/>
                <a:cs typeface="Calibri"/>
              </a:rPr>
              <a:t>i</a:t>
            </a:r>
            <a:r>
              <a:rPr sz="3200" spc="0" dirty="0">
                <a:latin typeface="Calibri"/>
                <a:cs typeface="Calibri"/>
              </a:rPr>
              <a:t>mum</a:t>
            </a:r>
            <a:r>
              <a:rPr sz="3200" spc="-99" dirty="0">
                <a:latin typeface="Calibri"/>
                <a:cs typeface="Calibri"/>
              </a:rPr>
              <a:t> </a:t>
            </a:r>
            <a:r>
              <a:rPr sz="3200" spc="-54" dirty="0">
                <a:latin typeface="Calibri"/>
                <a:cs typeface="Calibri"/>
              </a:rPr>
              <a:t>r</a:t>
            </a:r>
            <a:r>
              <a:rPr sz="3200" spc="0" dirty="0">
                <a:latin typeface="Calibri"/>
                <a:cs typeface="Calibri"/>
              </a:rPr>
              <a:t>equi</a:t>
            </a:r>
            <a:r>
              <a:rPr sz="3200" spc="-50" dirty="0">
                <a:latin typeface="Calibri"/>
                <a:cs typeface="Calibri"/>
              </a:rPr>
              <a:t>r</a:t>
            </a:r>
            <a:r>
              <a:rPr sz="3200" spc="0" dirty="0">
                <a:latin typeface="Calibri"/>
                <a:cs typeface="Calibri"/>
              </a:rPr>
              <a:t>e</a:t>
            </a:r>
            <a:r>
              <a:rPr sz="3200" spc="-14" dirty="0">
                <a:latin typeface="Calibri"/>
                <a:cs typeface="Calibri"/>
              </a:rPr>
              <a:t>m</a:t>
            </a:r>
            <a:r>
              <a:rPr sz="3200" spc="0" dirty="0">
                <a:latin typeface="Calibri"/>
                <a:cs typeface="Calibri"/>
              </a:rPr>
              <a:t>e</a:t>
            </a:r>
            <a:r>
              <a:rPr sz="3200" spc="-29" dirty="0">
                <a:latin typeface="Calibri"/>
                <a:cs typeface="Calibri"/>
              </a:rPr>
              <a:t>n</a:t>
            </a:r>
            <a:r>
              <a:rPr sz="3200" spc="0" dirty="0">
                <a:latin typeface="Calibri"/>
                <a:cs typeface="Calibri"/>
              </a:rPr>
              <a:t>t</a:t>
            </a:r>
            <a:r>
              <a:rPr sz="3200" spc="-97" dirty="0">
                <a:latin typeface="Calibri"/>
                <a:cs typeface="Calibri"/>
              </a:rPr>
              <a:t> </a:t>
            </a:r>
            <a:r>
              <a:rPr sz="3200" spc="-14" dirty="0">
                <a:latin typeface="Calibri"/>
                <a:cs typeface="Calibri"/>
              </a:rPr>
              <a:t>t</a:t>
            </a:r>
            <a:r>
              <a:rPr sz="3200" spc="0" dirty="0">
                <a:latin typeface="Calibri"/>
                <a:cs typeface="Calibri"/>
              </a:rPr>
              <a:t>o</a:t>
            </a:r>
            <a:r>
              <a:rPr sz="3200" spc="-16" dirty="0">
                <a:latin typeface="Calibri"/>
                <a:cs typeface="Calibri"/>
              </a:rPr>
              <a:t> </a:t>
            </a:r>
            <a:r>
              <a:rPr sz="3200" spc="-9" dirty="0">
                <a:latin typeface="Calibri"/>
                <a:cs typeface="Calibri"/>
              </a:rPr>
              <a:t>m</a:t>
            </a:r>
            <a:r>
              <a:rPr sz="3200" spc="0" dirty="0">
                <a:latin typeface="Calibri"/>
                <a:cs typeface="Calibri"/>
              </a:rPr>
              <a:t>a</a:t>
            </a:r>
            <a:r>
              <a:rPr sz="3200" spc="14" dirty="0">
                <a:latin typeface="Calibri"/>
                <a:cs typeface="Calibri"/>
              </a:rPr>
              <a:t>i</a:t>
            </a:r>
            <a:r>
              <a:rPr sz="3200" spc="-25" dirty="0">
                <a:latin typeface="Calibri"/>
                <a:cs typeface="Calibri"/>
              </a:rPr>
              <a:t>n</a:t>
            </a:r>
            <a:r>
              <a:rPr sz="3200" spc="-39" dirty="0">
                <a:latin typeface="Calibri"/>
                <a:cs typeface="Calibri"/>
              </a:rPr>
              <a:t>t</a:t>
            </a:r>
            <a:r>
              <a:rPr sz="3200" spc="0" dirty="0">
                <a:latin typeface="Calibri"/>
                <a:cs typeface="Calibri"/>
              </a:rPr>
              <a:t>a</a:t>
            </a:r>
            <a:r>
              <a:rPr sz="3200" spc="14" dirty="0">
                <a:latin typeface="Calibri"/>
                <a:cs typeface="Calibri"/>
              </a:rPr>
              <a:t>i</a:t>
            </a:r>
            <a:r>
              <a:rPr sz="3200" spc="0" dirty="0">
                <a:latin typeface="Calibri"/>
                <a:cs typeface="Calibri"/>
              </a:rPr>
              <a:t>n</a:t>
            </a:r>
            <a:r>
              <a:rPr sz="3200" spc="-64" dirty="0">
                <a:latin typeface="Calibri"/>
                <a:cs typeface="Calibri"/>
              </a:rPr>
              <a:t> </a:t>
            </a:r>
            <a:r>
              <a:rPr sz="3200" spc="-29" dirty="0">
                <a:latin typeface="Calibri"/>
                <a:cs typeface="Calibri"/>
              </a:rPr>
              <a:t>c</a:t>
            </a:r>
            <a:r>
              <a:rPr sz="3200" spc="0" dirty="0">
                <a:latin typeface="Calibri"/>
                <a:cs typeface="Calibri"/>
              </a:rPr>
              <a:t>o</a:t>
            </a:r>
            <a:r>
              <a:rPr sz="3200" spc="-29" dirty="0">
                <a:latin typeface="Calibri"/>
                <a:cs typeface="Calibri"/>
              </a:rPr>
              <a:t>n</a:t>
            </a:r>
            <a:r>
              <a:rPr sz="3200" spc="4" dirty="0">
                <a:latin typeface="Calibri"/>
                <a:cs typeface="Calibri"/>
              </a:rPr>
              <a:t>t</a:t>
            </a:r>
            <a:r>
              <a:rPr sz="3200" spc="-54" dirty="0">
                <a:latin typeface="Calibri"/>
                <a:cs typeface="Calibri"/>
              </a:rPr>
              <a:t>r</a:t>
            </a:r>
            <a:r>
              <a:rPr sz="3200" spc="0" dirty="0">
                <a:latin typeface="Calibri"/>
                <a:cs typeface="Calibri"/>
              </a:rPr>
              <a:t>ol </a:t>
            </a:r>
            <a:r>
              <a:rPr sz="3200" spc="-29" dirty="0">
                <a:latin typeface="Calibri"/>
                <a:cs typeface="Calibri"/>
              </a:rPr>
              <a:t>ov</a:t>
            </a:r>
            <a:r>
              <a:rPr sz="3200" spc="0" dirty="0">
                <a:latin typeface="Calibri"/>
                <a:cs typeface="Calibri"/>
              </a:rPr>
              <a:t>er</a:t>
            </a:r>
            <a:r>
              <a:rPr sz="3200" spc="-58" dirty="0">
                <a:latin typeface="Calibri"/>
                <a:cs typeface="Calibri"/>
              </a:rPr>
              <a:t> </a:t>
            </a:r>
            <a:r>
              <a:rPr sz="3200" spc="4" dirty="0">
                <a:latin typeface="Calibri"/>
                <a:cs typeface="Calibri"/>
              </a:rPr>
              <a:t>t</a:t>
            </a:r>
            <a:r>
              <a:rPr sz="3200" spc="0" dirty="0">
                <a:latin typeface="Calibri"/>
                <a:cs typeface="Calibri"/>
              </a:rPr>
              <a:t>he</a:t>
            </a:r>
            <a:r>
              <a:rPr sz="3200" spc="-32" dirty="0">
                <a:latin typeface="Calibri"/>
                <a:cs typeface="Calibri"/>
              </a:rPr>
              <a:t> </a:t>
            </a:r>
            <a:r>
              <a:rPr sz="3200" spc="0" dirty="0">
                <a:latin typeface="Calibri"/>
                <a:cs typeface="Calibri"/>
              </a:rPr>
              <a:t>busi</a:t>
            </a:r>
            <a:r>
              <a:rPr sz="3200" spc="4" dirty="0">
                <a:latin typeface="Calibri"/>
                <a:cs typeface="Calibri"/>
              </a:rPr>
              <a:t>n</a:t>
            </a:r>
            <a:r>
              <a:rPr sz="3200" spc="0" dirty="0">
                <a:latin typeface="Calibri"/>
                <a:cs typeface="Calibri"/>
              </a:rPr>
              <a:t>ess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36244" y="3833301"/>
            <a:ext cx="228092" cy="430784"/>
          </a:xfrm>
          <a:prstGeom prst="rect">
            <a:avLst/>
          </a:prstGeom>
        </p:spPr>
        <p:txBody>
          <a:bodyPr wrap="square" lIns="0" tIns="21367" rIns="0" bIns="0" rtlCol="0">
            <a:noAutofit/>
          </a:bodyPr>
          <a:lstStyle/>
          <a:p>
            <a:pPr marL="12700">
              <a:lnSpc>
                <a:spcPts val="3365"/>
              </a:lnSpc>
            </a:pPr>
            <a:r>
              <a:rPr sz="3200" dirty="0">
                <a:latin typeface="Arial"/>
                <a:cs typeface="Arial"/>
              </a:rPr>
              <a:t>•</a:t>
            </a:r>
            <a:endParaRPr sz="3200">
              <a:latin typeface="Arial"/>
              <a:cs typeface="Arial"/>
            </a:endParaRP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9B17CA34-AE34-BCF9-CA07-F2A1921DA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vojangole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8B6504B4-9151-28B3-5764-CD8E792EB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A0E97-BC1E-4B9C-8815-55E548341CB3}" type="slidenum">
              <a:rPr lang="en-US" smtClean="0"/>
              <a:t>27</a:t>
            </a:fld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7"/>
          <p:cNvSpPr txBox="1"/>
          <p:nvPr/>
        </p:nvSpPr>
        <p:spPr>
          <a:xfrm>
            <a:off x="609600" y="381000"/>
            <a:ext cx="6324600" cy="5257800"/>
          </a:xfrm>
          <a:prstGeom prst="rect">
            <a:avLst/>
          </a:prstGeom>
        </p:spPr>
        <p:txBody>
          <a:bodyPr wrap="square" lIns="0" tIns="3110" rIns="0" bIns="0" rtlCol="0">
            <a:noAutofit/>
          </a:bodyPr>
          <a:lstStyle/>
          <a:p>
            <a:pPr>
              <a:lnSpc>
                <a:spcPts val="1300"/>
              </a:lnSpc>
            </a:pPr>
            <a:endParaRPr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R="45509" algn="r">
              <a:lnSpc>
                <a:spcPct val="95825"/>
              </a:lnSpc>
            </a:pPr>
            <a:r>
              <a:rPr sz="2400" b="1" spc="12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Financial Institutions</a:t>
            </a:r>
            <a:endParaRPr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403436" marR="1414829" algn="ctr">
              <a:lnSpc>
                <a:spcPct val="95825"/>
              </a:lnSpc>
              <a:spcBef>
                <a:spcPts val="855"/>
              </a:spcBef>
            </a:pPr>
            <a:r>
              <a:rPr sz="2400" b="1" spc="0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Basel III</a:t>
            </a:r>
            <a:endParaRPr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40207">
              <a:lnSpc>
                <a:spcPct val="95825"/>
              </a:lnSpc>
              <a:spcBef>
                <a:spcPts val="1047"/>
              </a:spcBef>
            </a:pPr>
            <a:r>
              <a:rPr sz="2400" u="sng" spc="3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Purpose:</a:t>
            </a:r>
            <a:endParaRPr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83107" indent="-342900">
              <a:lnSpc>
                <a:spcPct val="95825"/>
              </a:lnSpc>
              <a:spcBef>
                <a:spcPts val="511"/>
              </a:spcBef>
              <a:buFont typeface="Arial" panose="020B0604020202020204" pitchFamily="34" charset="0"/>
              <a:buChar char="•"/>
            </a:pPr>
            <a:r>
              <a:rPr sz="2400" spc="0" dirty="0">
                <a:solidFill>
                  <a:srgbClr val="1F21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spc="70" dirty="0">
                <a:solidFill>
                  <a:srgbClr val="1F21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spc="-4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sz="2400" spc="0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sz="2400" spc="4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sz="2400" spc="-4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sz="2400" spc="4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sz="2400" spc="-4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sz="2400" spc="0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sz="2400" spc="4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sz="2400" spc="0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</a:t>
            </a:r>
            <a:r>
              <a:rPr sz="2400" spc="-58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spc="4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</a:t>
            </a:r>
            <a:r>
              <a:rPr sz="2400" spc="0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ili</a:t>
            </a:r>
            <a:r>
              <a:rPr sz="2400" spc="-4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sz="2400" spc="0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sz="2400" spc="-37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spc="-4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sz="2400" spc="0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sz="2400" spc="-9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spc="4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abso</a:t>
            </a:r>
            <a:r>
              <a:rPr sz="2400" spc="-4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sz="2400" spc="0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sz="2400" spc="-58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spc="4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shock</a:t>
            </a:r>
            <a:r>
              <a:rPr sz="2400" spc="0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endParaRPr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83107" indent="-342900">
              <a:lnSpc>
                <a:spcPct val="95825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sz="2400" spc="0" dirty="0">
                <a:solidFill>
                  <a:srgbClr val="1F21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spc="70" dirty="0">
                <a:solidFill>
                  <a:srgbClr val="1F21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spc="-4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sz="2400" spc="0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sz="2400" spc="4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sz="2400" spc="-4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sz="2400" spc="4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sz="2400" spc="-4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sz="2400" spc="0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sz="2400" spc="4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sz="2400" spc="0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</a:t>
            </a:r>
            <a:r>
              <a:rPr sz="2400" spc="-58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spc="-4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sz="2400" spc="0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sz="2400" spc="4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sz="2400" spc="0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sz="2400" spc="-27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spc="0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sz="2400" spc="4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anage</a:t>
            </a:r>
            <a:r>
              <a:rPr sz="2400" spc="0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sz="2400" spc="4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sz="2400" spc="-4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sz="2400" spc="0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sz="2400" spc="-94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spc="0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&amp;</a:t>
            </a:r>
            <a:r>
              <a:rPr sz="2400" spc="-22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spc="4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go</a:t>
            </a:r>
            <a:r>
              <a:rPr sz="2400" spc="-4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sz="2400" spc="4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sz="2400" spc="-4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sz="2400" spc="4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nanc</a:t>
            </a:r>
            <a:r>
              <a:rPr sz="2400" spc="0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endParaRPr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83107" indent="-342900">
              <a:lnSpc>
                <a:spcPct val="95825"/>
              </a:lnSpc>
              <a:spcBef>
                <a:spcPts val="511"/>
              </a:spcBef>
              <a:buFont typeface="Arial" panose="020B0604020202020204" pitchFamily="34" charset="0"/>
              <a:buChar char="•"/>
            </a:pPr>
            <a:r>
              <a:rPr sz="2400" spc="0" dirty="0">
                <a:solidFill>
                  <a:srgbClr val="1F21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spc="70" dirty="0">
                <a:solidFill>
                  <a:srgbClr val="1F21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spc="4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sz="2400" spc="-4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</a:t>
            </a:r>
            <a:r>
              <a:rPr sz="2400" spc="4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eng</a:t>
            </a:r>
            <a:r>
              <a:rPr sz="2400" spc="-4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r>
              <a:rPr sz="2400" spc="4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he</a:t>
            </a:r>
            <a:r>
              <a:rPr sz="2400" spc="0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sz="2400" spc="-88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spc="-4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</a:t>
            </a:r>
            <a:r>
              <a:rPr sz="2400" spc="4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anspa</a:t>
            </a:r>
            <a:r>
              <a:rPr sz="2400" spc="-4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sz="2400" spc="4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enc</a:t>
            </a:r>
            <a:r>
              <a:rPr sz="2400" spc="0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sz="2400" spc="-108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spc="4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</a:t>
            </a:r>
            <a:r>
              <a:rPr sz="2400" spc="0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sz="2400" spc="-28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sz="2400" spc="4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sz="2400" spc="0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sz="2400" spc="4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sc</a:t>
            </a:r>
            <a:r>
              <a:rPr sz="2400" spc="0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sz="2400" spc="4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osu</a:t>
            </a:r>
            <a:r>
              <a:rPr sz="2400" spc="-4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sz="2400" spc="4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sz="2400" spc="0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endParaRPr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40207">
              <a:lnSpc>
                <a:spcPct val="95825"/>
              </a:lnSpc>
              <a:spcBef>
                <a:spcPts val="500"/>
              </a:spcBef>
            </a:pPr>
            <a:r>
              <a:rPr sz="2400" u="sng" spc="-3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Key aspects of regulation:</a:t>
            </a:r>
            <a:endParaRPr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40207">
              <a:lnSpc>
                <a:spcPct val="95825"/>
              </a:lnSpc>
              <a:spcBef>
                <a:spcPts val="511"/>
              </a:spcBef>
            </a:pPr>
            <a:r>
              <a:rPr sz="2400" spc="-1" dirty="0">
                <a:solidFill>
                  <a:srgbClr val="1F21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 </a:t>
            </a:r>
            <a:r>
              <a:rPr sz="2400" spc="-1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Minimum capital requirements</a:t>
            </a:r>
            <a:endParaRPr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40207">
              <a:lnSpc>
                <a:spcPct val="95825"/>
              </a:lnSpc>
              <a:spcBef>
                <a:spcPts val="511"/>
              </a:spcBef>
            </a:pPr>
            <a:r>
              <a:rPr sz="2400" spc="0" dirty="0">
                <a:solidFill>
                  <a:srgbClr val="1F21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 </a:t>
            </a:r>
            <a:r>
              <a:rPr sz="2400" spc="0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Minimum liquidity requirements</a:t>
            </a:r>
            <a:endParaRPr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40207">
              <a:lnSpc>
                <a:spcPct val="95825"/>
              </a:lnSpc>
              <a:spcBef>
                <a:spcPts val="500"/>
              </a:spcBef>
            </a:pPr>
            <a:r>
              <a:rPr sz="2400" spc="0" dirty="0">
                <a:solidFill>
                  <a:srgbClr val="1F21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  </a:t>
            </a:r>
            <a:r>
              <a:rPr sz="2400" spc="0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Stability of funding</a:t>
            </a:r>
            <a:endParaRPr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05155">
              <a:lnSpc>
                <a:spcPts val="517"/>
              </a:lnSpc>
              <a:spcBef>
                <a:spcPts val="330"/>
              </a:spcBef>
            </a:pPr>
            <a:endParaRPr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10BCFB-D838-3B87-DFF5-3BAEC0BE0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vojangole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A27605-D8BD-7233-E4D1-54270FF6D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A0E97-BC1E-4B9C-8815-55E548341CB3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734130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8"/>
          <p:cNvSpPr txBox="1"/>
          <p:nvPr/>
        </p:nvSpPr>
        <p:spPr>
          <a:xfrm>
            <a:off x="838200" y="1639906"/>
            <a:ext cx="6324600" cy="4456094"/>
          </a:xfrm>
          <a:prstGeom prst="rect">
            <a:avLst/>
          </a:prstGeom>
        </p:spPr>
        <p:txBody>
          <a:bodyPr wrap="square" lIns="0" tIns="3110" rIns="0" bIns="0" rtlCol="0">
            <a:noAutofit/>
          </a:bodyPr>
          <a:lstStyle/>
          <a:p>
            <a:pPr>
              <a:lnSpc>
                <a:spcPts val="1300"/>
              </a:lnSpc>
            </a:pPr>
            <a:endParaRPr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R="45507" algn="r">
              <a:lnSpc>
                <a:spcPct val="95825"/>
              </a:lnSpc>
            </a:pPr>
            <a:r>
              <a:rPr sz="2800" b="1" spc="12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Financial Institutions</a:t>
            </a:r>
            <a:endParaRPr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8554" marR="469288" algn="ctr">
              <a:lnSpc>
                <a:spcPct val="95825"/>
              </a:lnSpc>
              <a:spcBef>
                <a:spcPts val="855"/>
              </a:spcBef>
            </a:pPr>
            <a:r>
              <a:rPr sz="2800" b="1" spc="-2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Six-Factor Analysis (CAMELS)</a:t>
            </a:r>
            <a:endParaRPr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40205">
              <a:lnSpc>
                <a:spcPct val="95825"/>
              </a:lnSpc>
              <a:spcBef>
                <a:spcPts val="1479"/>
              </a:spcBef>
            </a:pPr>
            <a:r>
              <a:rPr lang="en-US" sz="2800" spc="9" dirty="0">
                <a:solidFill>
                  <a:srgbClr val="1F21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sz="2800" spc="9" dirty="0">
                <a:solidFill>
                  <a:srgbClr val="1F21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sz="2800" spc="9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sz="2800" spc="9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apital adequacy</a:t>
            </a:r>
            <a:endParaRPr lang="en-US" sz="2800" spc="9" dirty="0">
              <a:solidFill>
                <a:srgbClr val="292F75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40205">
              <a:lnSpc>
                <a:spcPct val="95825"/>
              </a:lnSpc>
              <a:spcBef>
                <a:spcPts val="1479"/>
              </a:spcBef>
            </a:pPr>
            <a:r>
              <a:rPr lang="en-US" sz="2800" spc="9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2. </a:t>
            </a:r>
            <a:r>
              <a:rPr lang="en-US" sz="2800" spc="9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lang="en-US" sz="2800" spc="9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sset Quality</a:t>
            </a:r>
          </a:p>
          <a:p>
            <a:pPr marL="140205">
              <a:lnSpc>
                <a:spcPct val="95825"/>
              </a:lnSpc>
              <a:spcBef>
                <a:spcPts val="1479"/>
              </a:spcBef>
            </a:pPr>
            <a:r>
              <a:rPr lang="en-US" sz="2800" spc="9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3. </a:t>
            </a:r>
            <a:r>
              <a:rPr lang="en-US" sz="2800" spc="9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sz="2800" spc="9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anagement </a:t>
            </a:r>
            <a:endParaRPr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40205">
              <a:lnSpc>
                <a:spcPct val="95825"/>
              </a:lnSpc>
              <a:spcBef>
                <a:spcPts val="1135"/>
              </a:spcBef>
            </a:pPr>
            <a:r>
              <a:rPr lang="en-US" sz="2800" spc="18" dirty="0">
                <a:solidFill>
                  <a:srgbClr val="1F21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sz="2800" spc="18" dirty="0">
                <a:solidFill>
                  <a:srgbClr val="1F21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 </a:t>
            </a:r>
            <a:r>
              <a:rPr sz="2800" spc="18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sz="2800" spc="18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arnings</a:t>
            </a:r>
            <a:endParaRPr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40205">
              <a:lnSpc>
                <a:spcPct val="95825"/>
              </a:lnSpc>
              <a:spcBef>
                <a:spcPts val="823"/>
              </a:spcBef>
            </a:pPr>
            <a:r>
              <a:rPr lang="en-US" sz="2800" spc="16" dirty="0">
                <a:solidFill>
                  <a:srgbClr val="1F21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sz="2800" spc="16" dirty="0">
                <a:solidFill>
                  <a:srgbClr val="1F21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5. </a:t>
            </a:r>
            <a:r>
              <a:rPr sz="2800" spc="16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sz="2800" spc="16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iquidity</a:t>
            </a:r>
            <a:endParaRPr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40205">
              <a:lnSpc>
                <a:spcPct val="95825"/>
              </a:lnSpc>
              <a:spcBef>
                <a:spcPts val="823"/>
              </a:spcBef>
            </a:pPr>
            <a:r>
              <a:rPr lang="en-US" sz="2800" spc="13" dirty="0">
                <a:solidFill>
                  <a:srgbClr val="1F21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  <a:r>
              <a:rPr sz="2800" spc="13" dirty="0">
                <a:solidFill>
                  <a:srgbClr val="1F217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6. </a:t>
            </a:r>
            <a:r>
              <a:rPr sz="2800" spc="13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sz="2800" spc="13" dirty="0">
                <a:solidFill>
                  <a:srgbClr val="292F75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ensitivity</a:t>
            </a:r>
            <a:endParaRPr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" y="685800"/>
            <a:ext cx="6172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Framework for Banks: Deposit takers / loan makers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74282CE-38E0-523C-A351-1086418E7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vojangole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6CB497D-1920-108B-C467-731460C9E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A0E97-BC1E-4B9C-8815-55E548341CB3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866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A50F317-B409-03E1-315B-D6F58535BC85}"/>
              </a:ext>
            </a:extLst>
          </p:cNvPr>
          <p:cNvSpPr txBox="1"/>
          <p:nvPr/>
        </p:nvSpPr>
        <p:spPr>
          <a:xfrm>
            <a:off x="285750" y="1027331"/>
            <a:ext cx="8229600" cy="55846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Refers to the </a:t>
            </a:r>
            <a:r>
              <a:rPr lang="en-US" sz="2000" b="1" dirty="0"/>
              <a:t>monitoring, enforcement, and oversight</a:t>
            </a:r>
            <a:r>
              <a:rPr lang="en-US" sz="2000" dirty="0"/>
              <a:t> carried out by regulatory authorities (such as central banks or supervisory agencies).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Supervision involves: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Ensuring compliance with regulations (capital adequacy, risk management, governance).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Evaluating banks’ health through stress testing, audits, and inspections.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Taking corrective action when risks or violations are identified (e.g., restricting dividends, removing managers, intervening in troubled banks).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/>
              <a:t>Effective supervision requires not only rules but also </a:t>
            </a:r>
            <a:r>
              <a:rPr lang="en-US" sz="2000" b="1" dirty="0"/>
              <a:t>capacity</a:t>
            </a:r>
            <a:r>
              <a:rPr lang="en-US" sz="2000" dirty="0"/>
              <a:t>—skilled supervisors, enforcement powers, and independence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CAE2594-1F58-DC42-7650-66C07038D255}"/>
              </a:ext>
            </a:extLst>
          </p:cNvPr>
          <p:cNvSpPr txBox="1"/>
          <p:nvPr/>
        </p:nvSpPr>
        <p:spPr>
          <a:xfrm>
            <a:off x="457200" y="381000"/>
            <a:ext cx="82296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/>
              <a:t>Bank Supervision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982FA2-2B6E-2991-8E72-136924BF8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vojangole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EE384B-AF7B-A5F2-3C36-4CF11DCD8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A0E97-BC1E-4B9C-8815-55E548341CB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29355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object 39"/>
          <p:cNvSpPr/>
          <p:nvPr/>
        </p:nvSpPr>
        <p:spPr>
          <a:xfrm>
            <a:off x="1095935" y="847165"/>
            <a:ext cx="3139888" cy="2783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40" name="object 40"/>
          <p:cNvSpPr/>
          <p:nvPr/>
        </p:nvSpPr>
        <p:spPr>
          <a:xfrm>
            <a:off x="1202168" y="1404544"/>
            <a:ext cx="2935492" cy="0"/>
          </a:xfrm>
          <a:custGeom>
            <a:avLst/>
            <a:gdLst/>
            <a:ahLst/>
            <a:cxnLst/>
            <a:rect l="l" t="t" r="r" b="b"/>
            <a:pathLst>
              <a:path w="3326891">
                <a:moveTo>
                  <a:pt x="3326891" y="0"/>
                </a:moveTo>
                <a:lnTo>
                  <a:pt x="0" y="0"/>
                </a:lnTo>
              </a:path>
            </a:pathLst>
          </a:custGeom>
          <a:ln w="5841">
            <a:solidFill>
              <a:srgbClr val="2C2F7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41" name="object 41"/>
          <p:cNvSpPr/>
          <p:nvPr/>
        </p:nvSpPr>
        <p:spPr>
          <a:xfrm>
            <a:off x="1101314" y="852542"/>
            <a:ext cx="3126441" cy="2342478"/>
          </a:xfrm>
          <a:custGeom>
            <a:avLst/>
            <a:gdLst/>
            <a:ahLst/>
            <a:cxnLst/>
            <a:rect l="l" t="t" r="r" b="b"/>
            <a:pathLst>
              <a:path w="3543300" h="2654808">
                <a:moveTo>
                  <a:pt x="0" y="0"/>
                </a:moveTo>
                <a:lnTo>
                  <a:pt x="0" y="2654808"/>
                </a:lnTo>
                <a:lnTo>
                  <a:pt x="3543300" y="2654808"/>
                </a:lnTo>
                <a:lnTo>
                  <a:pt x="3543300" y="0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30" name="object 30"/>
          <p:cNvSpPr/>
          <p:nvPr/>
        </p:nvSpPr>
        <p:spPr>
          <a:xfrm>
            <a:off x="4908177" y="847164"/>
            <a:ext cx="3139888" cy="27835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31" name="object 31"/>
          <p:cNvSpPr/>
          <p:nvPr/>
        </p:nvSpPr>
        <p:spPr>
          <a:xfrm>
            <a:off x="5014408" y="1404544"/>
            <a:ext cx="2935492" cy="0"/>
          </a:xfrm>
          <a:custGeom>
            <a:avLst/>
            <a:gdLst/>
            <a:ahLst/>
            <a:cxnLst/>
            <a:rect l="l" t="t" r="r" b="b"/>
            <a:pathLst>
              <a:path w="3326891">
                <a:moveTo>
                  <a:pt x="3326891" y="0"/>
                </a:moveTo>
                <a:lnTo>
                  <a:pt x="0" y="0"/>
                </a:lnTo>
              </a:path>
            </a:pathLst>
          </a:custGeom>
          <a:ln w="5841">
            <a:solidFill>
              <a:srgbClr val="2C2F7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32" name="object 32"/>
          <p:cNvSpPr/>
          <p:nvPr/>
        </p:nvSpPr>
        <p:spPr>
          <a:xfrm>
            <a:off x="6726219" y="1547757"/>
            <a:ext cx="840441" cy="158674"/>
          </a:xfrm>
          <a:custGeom>
            <a:avLst/>
            <a:gdLst/>
            <a:ahLst/>
            <a:cxnLst/>
            <a:rect l="l" t="t" r="r" b="b"/>
            <a:pathLst>
              <a:path w="952500" h="179831">
                <a:moveTo>
                  <a:pt x="0" y="0"/>
                </a:moveTo>
                <a:lnTo>
                  <a:pt x="0" y="179831"/>
                </a:lnTo>
                <a:lnTo>
                  <a:pt x="952500" y="179831"/>
                </a:lnTo>
                <a:lnTo>
                  <a:pt x="952500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33" name="object 33"/>
          <p:cNvSpPr/>
          <p:nvPr/>
        </p:nvSpPr>
        <p:spPr>
          <a:xfrm>
            <a:off x="6720840" y="1543722"/>
            <a:ext cx="849854" cy="168088"/>
          </a:xfrm>
          <a:custGeom>
            <a:avLst/>
            <a:gdLst/>
            <a:ahLst/>
            <a:cxnLst/>
            <a:rect l="l" t="t" r="r" b="b"/>
            <a:pathLst>
              <a:path w="963168" h="190500">
                <a:moveTo>
                  <a:pt x="6096" y="0"/>
                </a:moveTo>
                <a:lnTo>
                  <a:pt x="3048" y="0"/>
                </a:lnTo>
                <a:lnTo>
                  <a:pt x="0" y="1523"/>
                </a:lnTo>
                <a:lnTo>
                  <a:pt x="0" y="184403"/>
                </a:lnTo>
                <a:lnTo>
                  <a:pt x="6096" y="10667"/>
                </a:lnTo>
                <a:lnTo>
                  <a:pt x="952500" y="10668"/>
                </a:lnTo>
                <a:lnTo>
                  <a:pt x="952500" y="184403"/>
                </a:lnTo>
                <a:lnTo>
                  <a:pt x="0" y="187451"/>
                </a:lnTo>
                <a:lnTo>
                  <a:pt x="3048" y="190499"/>
                </a:lnTo>
                <a:lnTo>
                  <a:pt x="961644" y="190499"/>
                </a:lnTo>
                <a:lnTo>
                  <a:pt x="963168" y="187451"/>
                </a:lnTo>
                <a:lnTo>
                  <a:pt x="963168" y="184403"/>
                </a:lnTo>
                <a:lnTo>
                  <a:pt x="958596" y="178307"/>
                </a:lnTo>
                <a:lnTo>
                  <a:pt x="958596" y="10667"/>
                </a:lnTo>
                <a:lnTo>
                  <a:pt x="952500" y="4571"/>
                </a:lnTo>
                <a:lnTo>
                  <a:pt x="10668" y="4571"/>
                </a:lnTo>
                <a:lnTo>
                  <a:pt x="963168" y="4571"/>
                </a:lnTo>
                <a:lnTo>
                  <a:pt x="963168" y="1523"/>
                </a:lnTo>
                <a:lnTo>
                  <a:pt x="961644" y="0"/>
                </a:lnTo>
                <a:lnTo>
                  <a:pt x="6096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34" name="object 34"/>
          <p:cNvSpPr/>
          <p:nvPr/>
        </p:nvSpPr>
        <p:spPr>
          <a:xfrm>
            <a:off x="6720840" y="1705086"/>
            <a:ext cx="840441" cy="0"/>
          </a:xfrm>
          <a:custGeom>
            <a:avLst/>
            <a:gdLst/>
            <a:ahLst/>
            <a:cxnLst/>
            <a:rect l="l" t="t" r="r" b="b"/>
            <a:pathLst>
              <a:path w="952500">
                <a:moveTo>
                  <a:pt x="952500" y="0"/>
                </a:moveTo>
                <a:lnTo>
                  <a:pt x="0" y="0"/>
                </a:lnTo>
              </a:path>
            </a:pathLst>
          </a:custGeom>
          <a:ln w="10413">
            <a:solidFill>
              <a:srgbClr val="FF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35" name="object 35"/>
          <p:cNvSpPr/>
          <p:nvPr/>
        </p:nvSpPr>
        <p:spPr>
          <a:xfrm>
            <a:off x="6720840" y="1553135"/>
            <a:ext cx="840441" cy="153296"/>
          </a:xfrm>
          <a:custGeom>
            <a:avLst/>
            <a:gdLst/>
            <a:ahLst/>
            <a:cxnLst/>
            <a:rect l="l" t="t" r="r" b="b"/>
            <a:pathLst>
              <a:path w="952500" h="173736">
                <a:moveTo>
                  <a:pt x="952500" y="173736"/>
                </a:moveTo>
                <a:lnTo>
                  <a:pt x="952500" y="167640"/>
                </a:lnTo>
                <a:lnTo>
                  <a:pt x="10667" y="167640"/>
                </a:lnTo>
                <a:lnTo>
                  <a:pt x="10667" y="0"/>
                </a:lnTo>
                <a:lnTo>
                  <a:pt x="6096" y="0"/>
                </a:lnTo>
                <a:lnTo>
                  <a:pt x="0" y="173736"/>
                </a:lnTo>
                <a:lnTo>
                  <a:pt x="6096" y="167640"/>
                </a:lnTo>
                <a:lnTo>
                  <a:pt x="10668" y="173736"/>
                </a:lnTo>
                <a:lnTo>
                  <a:pt x="952500" y="173736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36" name="object 36"/>
          <p:cNvSpPr/>
          <p:nvPr/>
        </p:nvSpPr>
        <p:spPr>
          <a:xfrm>
            <a:off x="6730253" y="1547757"/>
            <a:ext cx="840441" cy="158674"/>
          </a:xfrm>
          <a:custGeom>
            <a:avLst/>
            <a:gdLst/>
            <a:ahLst/>
            <a:cxnLst/>
            <a:rect l="l" t="t" r="r" b="b"/>
            <a:pathLst>
              <a:path w="952500" h="179831">
                <a:moveTo>
                  <a:pt x="0" y="0"/>
                </a:moveTo>
                <a:lnTo>
                  <a:pt x="941831" y="0"/>
                </a:lnTo>
                <a:lnTo>
                  <a:pt x="947927" y="6095"/>
                </a:lnTo>
                <a:lnTo>
                  <a:pt x="947927" y="173735"/>
                </a:lnTo>
                <a:lnTo>
                  <a:pt x="952500" y="179831"/>
                </a:lnTo>
                <a:lnTo>
                  <a:pt x="9525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37" name="object 37"/>
          <p:cNvSpPr/>
          <p:nvPr/>
        </p:nvSpPr>
        <p:spPr>
          <a:xfrm>
            <a:off x="6107654" y="1621714"/>
            <a:ext cx="619909" cy="238013"/>
          </a:xfrm>
          <a:custGeom>
            <a:avLst/>
            <a:gdLst/>
            <a:ahLst/>
            <a:cxnLst/>
            <a:rect l="l" t="t" r="r" b="b"/>
            <a:pathLst>
              <a:path w="702564" h="269748">
                <a:moveTo>
                  <a:pt x="50292" y="237744"/>
                </a:moveTo>
                <a:lnTo>
                  <a:pt x="56015" y="235643"/>
                </a:lnTo>
                <a:lnTo>
                  <a:pt x="47244" y="211836"/>
                </a:lnTo>
                <a:lnTo>
                  <a:pt x="0" y="262127"/>
                </a:lnTo>
                <a:lnTo>
                  <a:pt x="50292" y="237744"/>
                </a:lnTo>
                <a:close/>
              </a:path>
              <a:path w="702564" h="269748">
                <a:moveTo>
                  <a:pt x="54864" y="248412"/>
                </a:moveTo>
                <a:lnTo>
                  <a:pt x="68579" y="269748"/>
                </a:lnTo>
                <a:lnTo>
                  <a:pt x="60025" y="246529"/>
                </a:lnTo>
                <a:lnTo>
                  <a:pt x="54864" y="248412"/>
                </a:lnTo>
                <a:close/>
              </a:path>
              <a:path w="702564" h="269748">
                <a:moveTo>
                  <a:pt x="702564" y="12192"/>
                </a:moveTo>
                <a:lnTo>
                  <a:pt x="697992" y="0"/>
                </a:lnTo>
                <a:lnTo>
                  <a:pt x="56015" y="235643"/>
                </a:lnTo>
                <a:lnTo>
                  <a:pt x="50292" y="237744"/>
                </a:lnTo>
                <a:lnTo>
                  <a:pt x="0" y="262127"/>
                </a:lnTo>
                <a:lnTo>
                  <a:pt x="68579" y="269748"/>
                </a:lnTo>
                <a:lnTo>
                  <a:pt x="54864" y="248412"/>
                </a:lnTo>
                <a:lnTo>
                  <a:pt x="60025" y="246529"/>
                </a:lnTo>
                <a:lnTo>
                  <a:pt x="702564" y="12192"/>
                </a:lnTo>
                <a:close/>
              </a:path>
            </a:pathLst>
          </a:custGeom>
          <a:solidFill>
            <a:srgbClr val="FA2A2F"/>
          </a:solid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38" name="object 38"/>
          <p:cNvSpPr/>
          <p:nvPr/>
        </p:nvSpPr>
        <p:spPr>
          <a:xfrm>
            <a:off x="4913555" y="852542"/>
            <a:ext cx="3126441" cy="2342478"/>
          </a:xfrm>
          <a:custGeom>
            <a:avLst/>
            <a:gdLst/>
            <a:ahLst/>
            <a:cxnLst/>
            <a:rect l="l" t="t" r="r" b="b"/>
            <a:pathLst>
              <a:path w="3543300" h="2654808">
                <a:moveTo>
                  <a:pt x="0" y="0"/>
                </a:moveTo>
                <a:lnTo>
                  <a:pt x="0" y="2654808"/>
                </a:lnTo>
                <a:lnTo>
                  <a:pt x="3543300" y="2654808"/>
                </a:lnTo>
                <a:lnTo>
                  <a:pt x="3543300" y="0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27" name="object 27"/>
          <p:cNvSpPr/>
          <p:nvPr/>
        </p:nvSpPr>
        <p:spPr>
          <a:xfrm>
            <a:off x="1095935" y="3654910"/>
            <a:ext cx="3139888" cy="27835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28" name="object 28"/>
          <p:cNvSpPr/>
          <p:nvPr/>
        </p:nvSpPr>
        <p:spPr>
          <a:xfrm>
            <a:off x="1202168" y="4212291"/>
            <a:ext cx="2935492" cy="0"/>
          </a:xfrm>
          <a:custGeom>
            <a:avLst/>
            <a:gdLst/>
            <a:ahLst/>
            <a:cxnLst/>
            <a:rect l="l" t="t" r="r" b="b"/>
            <a:pathLst>
              <a:path w="3326891">
                <a:moveTo>
                  <a:pt x="3326891" y="0"/>
                </a:moveTo>
                <a:lnTo>
                  <a:pt x="0" y="0"/>
                </a:lnTo>
              </a:path>
            </a:pathLst>
          </a:custGeom>
          <a:ln w="5841">
            <a:solidFill>
              <a:srgbClr val="2C2F7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29" name="object 29"/>
          <p:cNvSpPr/>
          <p:nvPr/>
        </p:nvSpPr>
        <p:spPr>
          <a:xfrm>
            <a:off x="1101314" y="3660290"/>
            <a:ext cx="3126441" cy="2342477"/>
          </a:xfrm>
          <a:custGeom>
            <a:avLst/>
            <a:gdLst/>
            <a:ahLst/>
            <a:cxnLst/>
            <a:rect l="l" t="t" r="r" b="b"/>
            <a:pathLst>
              <a:path w="3543300" h="2654807">
                <a:moveTo>
                  <a:pt x="0" y="0"/>
                </a:moveTo>
                <a:lnTo>
                  <a:pt x="0" y="2654807"/>
                </a:lnTo>
                <a:lnTo>
                  <a:pt x="3543300" y="2654807"/>
                </a:lnTo>
                <a:lnTo>
                  <a:pt x="3543299" y="0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17" name="object 17"/>
          <p:cNvSpPr/>
          <p:nvPr/>
        </p:nvSpPr>
        <p:spPr>
          <a:xfrm>
            <a:off x="4908177" y="3654910"/>
            <a:ext cx="3139888" cy="27835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18" name="object 18"/>
          <p:cNvSpPr/>
          <p:nvPr/>
        </p:nvSpPr>
        <p:spPr>
          <a:xfrm>
            <a:off x="5014408" y="4212290"/>
            <a:ext cx="2935492" cy="0"/>
          </a:xfrm>
          <a:custGeom>
            <a:avLst/>
            <a:gdLst/>
            <a:ahLst/>
            <a:cxnLst/>
            <a:rect l="l" t="t" r="r" b="b"/>
            <a:pathLst>
              <a:path w="3326891">
                <a:moveTo>
                  <a:pt x="3326891" y="0"/>
                </a:moveTo>
                <a:lnTo>
                  <a:pt x="0" y="0"/>
                </a:lnTo>
              </a:path>
            </a:pathLst>
          </a:custGeom>
          <a:ln w="5841">
            <a:solidFill>
              <a:srgbClr val="2C2F7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19" name="object 19"/>
          <p:cNvSpPr/>
          <p:nvPr/>
        </p:nvSpPr>
        <p:spPr>
          <a:xfrm>
            <a:off x="5093746" y="4800599"/>
            <a:ext cx="1928308" cy="208429"/>
          </a:xfrm>
          <a:custGeom>
            <a:avLst/>
            <a:gdLst/>
            <a:ahLst/>
            <a:cxnLst/>
            <a:rect l="l" t="t" r="r" b="b"/>
            <a:pathLst>
              <a:path w="2185416" h="236220">
                <a:moveTo>
                  <a:pt x="0" y="0"/>
                </a:moveTo>
                <a:lnTo>
                  <a:pt x="0" y="236220"/>
                </a:lnTo>
                <a:lnTo>
                  <a:pt x="2185416" y="236220"/>
                </a:lnTo>
                <a:lnTo>
                  <a:pt x="2185416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20" name="object 20"/>
          <p:cNvSpPr/>
          <p:nvPr/>
        </p:nvSpPr>
        <p:spPr>
          <a:xfrm>
            <a:off x="7022054" y="4800599"/>
            <a:ext cx="742278" cy="208429"/>
          </a:xfrm>
          <a:custGeom>
            <a:avLst/>
            <a:gdLst/>
            <a:ahLst/>
            <a:cxnLst/>
            <a:rect l="l" t="t" r="r" b="b"/>
            <a:pathLst>
              <a:path w="841248" h="236220">
                <a:moveTo>
                  <a:pt x="0" y="0"/>
                </a:moveTo>
                <a:lnTo>
                  <a:pt x="0" y="236220"/>
                </a:lnTo>
                <a:lnTo>
                  <a:pt x="841248" y="236220"/>
                </a:lnTo>
                <a:lnTo>
                  <a:pt x="841248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21" name="object 21"/>
          <p:cNvSpPr/>
          <p:nvPr/>
        </p:nvSpPr>
        <p:spPr>
          <a:xfrm>
            <a:off x="5089712" y="5009029"/>
            <a:ext cx="2678654" cy="0"/>
          </a:xfrm>
          <a:custGeom>
            <a:avLst/>
            <a:gdLst/>
            <a:ahLst/>
            <a:cxnLst/>
            <a:rect l="l" t="t" r="r" b="b"/>
            <a:pathLst>
              <a:path w="3035808">
                <a:moveTo>
                  <a:pt x="0" y="0"/>
                </a:moveTo>
                <a:lnTo>
                  <a:pt x="3035808" y="0"/>
                </a:lnTo>
              </a:path>
            </a:pathLst>
          </a:custGeom>
          <a:ln w="11117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22" name="object 22"/>
          <p:cNvSpPr/>
          <p:nvPr/>
        </p:nvSpPr>
        <p:spPr>
          <a:xfrm>
            <a:off x="5093746" y="4795220"/>
            <a:ext cx="0" cy="1056939"/>
          </a:xfrm>
          <a:custGeom>
            <a:avLst/>
            <a:gdLst/>
            <a:ahLst/>
            <a:cxnLst/>
            <a:rect l="l" t="t" r="r" b="b"/>
            <a:pathLst>
              <a:path h="1197864">
                <a:moveTo>
                  <a:pt x="0" y="0"/>
                </a:moveTo>
                <a:lnTo>
                  <a:pt x="0" y="1197864"/>
                </a:lnTo>
              </a:path>
            </a:pathLst>
          </a:custGeom>
          <a:ln w="11117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23" name="object 23"/>
          <p:cNvSpPr/>
          <p:nvPr/>
        </p:nvSpPr>
        <p:spPr>
          <a:xfrm>
            <a:off x="7764332" y="4795220"/>
            <a:ext cx="0" cy="1056939"/>
          </a:xfrm>
          <a:custGeom>
            <a:avLst/>
            <a:gdLst/>
            <a:ahLst/>
            <a:cxnLst/>
            <a:rect l="l" t="t" r="r" b="b"/>
            <a:pathLst>
              <a:path h="1197864">
                <a:moveTo>
                  <a:pt x="0" y="0"/>
                </a:moveTo>
                <a:lnTo>
                  <a:pt x="0" y="1197864"/>
                </a:lnTo>
              </a:path>
            </a:pathLst>
          </a:custGeom>
          <a:ln w="11117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24" name="object 24"/>
          <p:cNvSpPr/>
          <p:nvPr/>
        </p:nvSpPr>
        <p:spPr>
          <a:xfrm>
            <a:off x="5089712" y="4800599"/>
            <a:ext cx="2678654" cy="0"/>
          </a:xfrm>
          <a:custGeom>
            <a:avLst/>
            <a:gdLst/>
            <a:ahLst/>
            <a:cxnLst/>
            <a:rect l="l" t="t" r="r" b="b"/>
            <a:pathLst>
              <a:path w="3035808">
                <a:moveTo>
                  <a:pt x="0" y="0"/>
                </a:moveTo>
                <a:lnTo>
                  <a:pt x="3035808" y="0"/>
                </a:lnTo>
              </a:path>
            </a:pathLst>
          </a:custGeom>
          <a:ln w="11117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25" name="object 25"/>
          <p:cNvSpPr/>
          <p:nvPr/>
        </p:nvSpPr>
        <p:spPr>
          <a:xfrm>
            <a:off x="5089712" y="5846781"/>
            <a:ext cx="2678653" cy="0"/>
          </a:xfrm>
          <a:custGeom>
            <a:avLst/>
            <a:gdLst/>
            <a:ahLst/>
            <a:cxnLst/>
            <a:rect l="l" t="t" r="r" b="b"/>
            <a:pathLst>
              <a:path w="3035807">
                <a:moveTo>
                  <a:pt x="0" y="0"/>
                </a:moveTo>
                <a:lnTo>
                  <a:pt x="3035807" y="0"/>
                </a:lnTo>
              </a:path>
            </a:pathLst>
          </a:custGeom>
          <a:ln w="11117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26" name="object 26"/>
          <p:cNvSpPr/>
          <p:nvPr/>
        </p:nvSpPr>
        <p:spPr>
          <a:xfrm>
            <a:off x="4913555" y="3660288"/>
            <a:ext cx="3126441" cy="2342478"/>
          </a:xfrm>
          <a:custGeom>
            <a:avLst/>
            <a:gdLst/>
            <a:ahLst/>
            <a:cxnLst/>
            <a:rect l="l" t="t" r="r" b="b"/>
            <a:pathLst>
              <a:path w="3543300" h="2654808">
                <a:moveTo>
                  <a:pt x="0" y="0"/>
                </a:moveTo>
                <a:lnTo>
                  <a:pt x="0" y="2654808"/>
                </a:lnTo>
                <a:lnTo>
                  <a:pt x="3543300" y="2654808"/>
                </a:lnTo>
                <a:lnTo>
                  <a:pt x="3543300" y="0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16" name="object 16"/>
          <p:cNvSpPr txBox="1"/>
          <p:nvPr/>
        </p:nvSpPr>
        <p:spPr>
          <a:xfrm>
            <a:off x="5026060" y="1681872"/>
            <a:ext cx="388102" cy="144795"/>
          </a:xfrm>
          <a:prstGeom prst="rect">
            <a:avLst/>
          </a:prstGeom>
        </p:spPr>
        <p:txBody>
          <a:bodyPr wrap="square" lIns="0" tIns="6639" rIns="0" bIns="0" rtlCol="0">
            <a:noAutofit/>
          </a:bodyPr>
          <a:lstStyle/>
          <a:p>
            <a:pPr marL="11206">
              <a:lnSpc>
                <a:spcPts val="1046"/>
              </a:lnSpc>
            </a:pPr>
            <a:r>
              <a:rPr sz="971" u="sng" spc="-2" dirty="0">
                <a:solidFill>
                  <a:srgbClr val="292F75"/>
                </a:solidFill>
                <a:latin typeface="Arial"/>
                <a:cs typeface="Arial"/>
              </a:rPr>
              <a:t>Tier 1:</a:t>
            </a:r>
            <a:endParaRPr sz="971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163220" y="2335399"/>
            <a:ext cx="2527917" cy="144795"/>
          </a:xfrm>
          <a:prstGeom prst="rect">
            <a:avLst/>
          </a:prstGeom>
        </p:spPr>
        <p:txBody>
          <a:bodyPr wrap="square" lIns="0" tIns="6639" rIns="0" bIns="0" rtlCol="0">
            <a:noAutofit/>
          </a:bodyPr>
          <a:lstStyle/>
          <a:p>
            <a:pPr marL="11206">
              <a:lnSpc>
                <a:spcPts val="1046"/>
              </a:lnSpc>
            </a:pPr>
            <a:r>
              <a:rPr sz="971" spc="-2" dirty="0">
                <a:solidFill>
                  <a:srgbClr val="1F217F"/>
                </a:solidFill>
                <a:latin typeface="Arial"/>
                <a:cs typeface="Arial"/>
              </a:rPr>
              <a:t>B. </a:t>
            </a:r>
            <a:r>
              <a:rPr sz="971" spc="-2" dirty="0">
                <a:solidFill>
                  <a:srgbClr val="292F75"/>
                </a:solidFill>
                <a:latin typeface="Arial"/>
                <a:cs typeface="Arial"/>
              </a:rPr>
              <a:t>Subordinated instruments with no specified</a:t>
            </a:r>
            <a:endParaRPr sz="971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026060" y="4601228"/>
            <a:ext cx="654354" cy="144795"/>
          </a:xfrm>
          <a:prstGeom prst="rect">
            <a:avLst/>
          </a:prstGeom>
        </p:spPr>
        <p:txBody>
          <a:bodyPr wrap="square" lIns="0" tIns="6639" rIns="0" bIns="0" rtlCol="0">
            <a:noAutofit/>
          </a:bodyPr>
          <a:lstStyle/>
          <a:p>
            <a:pPr marL="11206">
              <a:lnSpc>
                <a:spcPts val="1046"/>
              </a:lnSpc>
            </a:pPr>
            <a:r>
              <a:rPr sz="971" spc="1" dirty="0">
                <a:solidFill>
                  <a:srgbClr val="292F75"/>
                </a:solidFill>
                <a:latin typeface="Arial"/>
                <a:cs typeface="Arial"/>
              </a:rPr>
              <a:t>weightings:</a:t>
            </a:r>
            <a:endParaRPr sz="971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480608" y="6431048"/>
            <a:ext cx="205625" cy="167639"/>
          </a:xfrm>
          <a:prstGeom prst="rect">
            <a:avLst/>
          </a:prstGeom>
        </p:spPr>
        <p:txBody>
          <a:bodyPr wrap="square" lIns="0" tIns="7759" rIns="0" bIns="0" rtlCol="0">
            <a:noAutofit/>
          </a:bodyPr>
          <a:lstStyle/>
          <a:p>
            <a:pPr marL="11206">
              <a:lnSpc>
                <a:spcPts val="1222"/>
              </a:lnSpc>
            </a:pPr>
            <a:endParaRPr sz="1147" dirty="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093746" y="4800600"/>
            <a:ext cx="2670586" cy="20842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2413">
              <a:lnSpc>
                <a:spcPts val="882"/>
              </a:lnSpc>
            </a:pPr>
            <a:endParaRPr sz="882"/>
          </a:p>
        </p:txBody>
      </p:sp>
      <p:sp>
        <p:nvSpPr>
          <p:cNvPr id="11" name="object 11"/>
          <p:cNvSpPr txBox="1"/>
          <p:nvPr/>
        </p:nvSpPr>
        <p:spPr>
          <a:xfrm>
            <a:off x="5093746" y="5009029"/>
            <a:ext cx="2670586" cy="83775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2413">
              <a:lnSpc>
                <a:spcPts val="882"/>
              </a:lnSpc>
            </a:pPr>
            <a:endParaRPr sz="882"/>
          </a:p>
        </p:txBody>
      </p:sp>
      <p:sp>
        <p:nvSpPr>
          <p:cNvPr id="10" name="object 10"/>
          <p:cNvSpPr txBox="1"/>
          <p:nvPr/>
        </p:nvSpPr>
        <p:spPr>
          <a:xfrm>
            <a:off x="4913555" y="3660290"/>
            <a:ext cx="3126441" cy="2342477"/>
          </a:xfrm>
          <a:prstGeom prst="rect">
            <a:avLst/>
          </a:prstGeom>
        </p:spPr>
        <p:txBody>
          <a:bodyPr wrap="square" lIns="0" tIns="2744" rIns="0" bIns="0" rtlCol="0">
            <a:noAutofit/>
          </a:bodyPr>
          <a:lstStyle/>
          <a:p>
            <a:pPr>
              <a:lnSpc>
                <a:spcPts val="1147"/>
              </a:lnSpc>
            </a:pPr>
            <a:endParaRPr sz="1147" dirty="0"/>
          </a:p>
          <a:p>
            <a:pPr marR="40155" algn="r">
              <a:lnSpc>
                <a:spcPct val="95825"/>
              </a:lnSpc>
            </a:pPr>
            <a:endParaRPr sz="706" dirty="0">
              <a:latin typeface="Arial"/>
              <a:cs typeface="Arial"/>
            </a:endParaRPr>
          </a:p>
          <a:p>
            <a:pPr marL="506831" marR="516180" algn="ctr">
              <a:lnSpc>
                <a:spcPct val="95825"/>
              </a:lnSpc>
              <a:spcBef>
                <a:spcPts val="754"/>
              </a:spcBef>
            </a:pPr>
            <a:r>
              <a:rPr sz="1235" b="1" spc="-1" dirty="0">
                <a:solidFill>
                  <a:srgbClr val="FF0000"/>
                </a:solidFill>
                <a:latin typeface="Arial"/>
                <a:cs typeface="Arial"/>
              </a:rPr>
              <a:t>C</a:t>
            </a:r>
            <a:r>
              <a:rPr sz="1235" b="1" spc="-1" dirty="0">
                <a:solidFill>
                  <a:srgbClr val="292F75"/>
                </a:solidFill>
                <a:latin typeface="Arial"/>
                <a:cs typeface="Arial"/>
              </a:rPr>
              <a:t>apital Adequacy: </a:t>
            </a:r>
            <a:r>
              <a:rPr sz="1235" b="1" spc="-1" dirty="0">
                <a:solidFill>
                  <a:srgbClr val="FF0000"/>
                </a:solidFill>
                <a:latin typeface="Arial"/>
                <a:cs typeface="Arial"/>
              </a:rPr>
              <a:t>Example</a:t>
            </a:r>
            <a:endParaRPr sz="1235" dirty="0">
              <a:latin typeface="Arial"/>
              <a:cs typeface="Arial"/>
            </a:endParaRPr>
          </a:p>
          <a:p>
            <a:pPr marL="123717">
              <a:lnSpc>
                <a:spcPct val="95825"/>
              </a:lnSpc>
              <a:spcBef>
                <a:spcPts val="924"/>
              </a:spcBef>
            </a:pPr>
            <a:r>
              <a:rPr lang="en-US" sz="971" spc="-4" dirty="0">
                <a:solidFill>
                  <a:srgbClr val="292F75"/>
                </a:solidFill>
                <a:latin typeface="Arial"/>
                <a:cs typeface="Arial"/>
              </a:rPr>
              <a:t>MUBS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 Bank is regulated by the Central Bank</a:t>
            </a:r>
            <a:r>
              <a:rPr lang="en-US" sz="971" spc="-4" dirty="0">
                <a:solidFill>
                  <a:srgbClr val="292F75"/>
                </a:solidFill>
                <a:latin typeface="Arial"/>
                <a:cs typeface="Arial"/>
              </a:rPr>
              <a:t>.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 The table below gives the bank’s risk</a:t>
            </a:r>
            <a:endParaRPr sz="971" dirty="0">
              <a:latin typeface="Arial"/>
              <a:cs typeface="Arial"/>
            </a:endParaRPr>
          </a:p>
          <a:p>
            <a:pPr marL="211127" marR="285461">
              <a:lnSpc>
                <a:spcPts val="1065"/>
              </a:lnSpc>
              <a:spcBef>
                <a:spcPts val="1869"/>
              </a:spcBef>
            </a:pPr>
            <a:r>
              <a:rPr sz="927" b="1" spc="-26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927" b="1" dirty="0">
                <a:solidFill>
                  <a:srgbClr val="001F5F"/>
                </a:solidFill>
                <a:latin typeface="Arial"/>
                <a:cs typeface="Arial"/>
              </a:rPr>
              <a:t>sset</a:t>
            </a:r>
            <a:r>
              <a:rPr sz="927" b="1" spc="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b="1" spc="-61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b="1" spc="-22" dirty="0">
                <a:solidFill>
                  <a:srgbClr val="001F5F"/>
                </a:solidFill>
                <a:latin typeface="Arial"/>
                <a:cs typeface="Arial"/>
              </a:rPr>
              <a:t>y</a:t>
            </a:r>
            <a:r>
              <a:rPr sz="927" b="1" spc="4" dirty="0">
                <a:solidFill>
                  <a:srgbClr val="001F5F"/>
                </a:solidFill>
                <a:latin typeface="Arial"/>
                <a:cs typeface="Arial"/>
              </a:rPr>
              <a:t>p</a:t>
            </a:r>
            <a:r>
              <a:rPr sz="927" b="1" dirty="0">
                <a:solidFill>
                  <a:srgbClr val="001F5F"/>
                </a:solidFill>
                <a:latin typeface="Arial"/>
                <a:cs typeface="Arial"/>
              </a:rPr>
              <a:t>e                                       </a:t>
            </a:r>
            <a:r>
              <a:rPr sz="927" b="1" spc="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b="1" spc="4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927" b="1" spc="-4" dirty="0">
                <a:solidFill>
                  <a:srgbClr val="001F5F"/>
                </a:solidFill>
                <a:latin typeface="Arial"/>
                <a:cs typeface="Arial"/>
              </a:rPr>
              <a:t>i</a:t>
            </a:r>
            <a:r>
              <a:rPr sz="927" b="1" dirty="0">
                <a:solidFill>
                  <a:srgbClr val="001F5F"/>
                </a:solidFill>
                <a:latin typeface="Arial"/>
                <a:cs typeface="Arial"/>
              </a:rPr>
              <a:t>sk</a:t>
            </a:r>
            <a:r>
              <a:rPr sz="927" b="1" spc="-12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b="1" spc="-22" dirty="0">
                <a:solidFill>
                  <a:srgbClr val="001F5F"/>
                </a:solidFill>
                <a:latin typeface="Arial"/>
                <a:cs typeface="Arial"/>
              </a:rPr>
              <a:t>W</a:t>
            </a:r>
            <a:r>
              <a:rPr sz="927" b="1" dirty="0">
                <a:solidFill>
                  <a:srgbClr val="001F5F"/>
                </a:solidFill>
                <a:latin typeface="Arial"/>
                <a:cs typeface="Arial"/>
              </a:rPr>
              <a:t>e</a:t>
            </a:r>
            <a:r>
              <a:rPr sz="927" b="1" spc="-4" dirty="0">
                <a:solidFill>
                  <a:srgbClr val="001F5F"/>
                </a:solidFill>
                <a:latin typeface="Arial"/>
                <a:cs typeface="Arial"/>
              </a:rPr>
              <a:t>i</a:t>
            </a:r>
            <a:r>
              <a:rPr sz="927" b="1" spc="4" dirty="0">
                <a:solidFill>
                  <a:srgbClr val="001F5F"/>
                </a:solidFill>
                <a:latin typeface="Arial"/>
                <a:cs typeface="Arial"/>
              </a:rPr>
              <a:t>gh</a:t>
            </a:r>
            <a:r>
              <a:rPr sz="927" b="1" dirty="0">
                <a:solidFill>
                  <a:srgbClr val="001F5F"/>
                </a:solidFill>
                <a:latin typeface="Arial"/>
                <a:cs typeface="Arial"/>
              </a:rPr>
              <a:t>t </a:t>
            </a:r>
            <a:endParaRPr sz="927" dirty="0">
              <a:latin typeface="Arial"/>
              <a:cs typeface="Arial"/>
            </a:endParaRPr>
          </a:p>
          <a:p>
            <a:pPr marL="211127" marR="285461">
              <a:lnSpc>
                <a:spcPts val="1065"/>
              </a:lnSpc>
              <a:spcBef>
                <a:spcPts val="583"/>
              </a:spcBef>
            </a:pP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C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ash</a:t>
            </a:r>
            <a:r>
              <a:rPr sz="927" spc="-22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and</a:t>
            </a:r>
            <a:r>
              <a:rPr sz="927" spc="-12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C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en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tr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al</a:t>
            </a:r>
            <a:r>
              <a:rPr sz="927" spc="-17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B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ank</a:t>
            </a:r>
            <a:r>
              <a:rPr sz="927" spc="-21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depos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i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s              </a:t>
            </a:r>
            <a:r>
              <a:rPr sz="927" spc="3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0% </a:t>
            </a:r>
            <a:endParaRPr sz="927" dirty="0">
              <a:latin typeface="Arial"/>
              <a:cs typeface="Arial"/>
            </a:endParaRPr>
          </a:p>
          <a:p>
            <a:pPr marL="211127" marR="285461">
              <a:lnSpc>
                <a:spcPts val="1065"/>
              </a:lnSpc>
              <a:spcBef>
                <a:spcPts val="583"/>
              </a:spcBef>
            </a:pP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C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o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po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e</a:t>
            </a:r>
            <a:r>
              <a:rPr sz="927" spc="-22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l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oans—</a:t>
            </a:r>
            <a:r>
              <a:rPr sz="927" spc="-8" dirty="0">
                <a:solidFill>
                  <a:srgbClr val="001F5F"/>
                </a:solidFill>
                <a:latin typeface="Arial"/>
                <a:cs typeface="Arial"/>
              </a:rPr>
              <a:t>p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e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rf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o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rmi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ng                 </a:t>
            </a:r>
            <a:r>
              <a:rPr sz="927" spc="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100% </a:t>
            </a:r>
            <a:endParaRPr sz="927" dirty="0">
              <a:latin typeface="Arial"/>
              <a:cs typeface="Arial"/>
            </a:endParaRPr>
          </a:p>
          <a:p>
            <a:pPr marL="211127" marR="285461">
              <a:lnSpc>
                <a:spcPts val="1065"/>
              </a:lnSpc>
              <a:spcBef>
                <a:spcPts val="583"/>
              </a:spcBef>
            </a:pP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C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o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po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e</a:t>
            </a:r>
            <a:r>
              <a:rPr sz="927" spc="-22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l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oans—</a:t>
            </a:r>
            <a:r>
              <a:rPr sz="927" spc="-8" dirty="0">
                <a:solidFill>
                  <a:srgbClr val="001F5F"/>
                </a:solidFill>
                <a:latin typeface="Arial"/>
                <a:cs typeface="Arial"/>
              </a:rPr>
              <a:t>n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o</a:t>
            </a:r>
            <a:r>
              <a:rPr sz="927" spc="-8" dirty="0">
                <a:solidFill>
                  <a:srgbClr val="001F5F"/>
                </a:solidFill>
                <a:latin typeface="Arial"/>
                <a:cs typeface="Arial"/>
              </a:rPr>
              <a:t>n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p</a:t>
            </a:r>
            <a:r>
              <a:rPr sz="927" spc="-8" dirty="0">
                <a:solidFill>
                  <a:srgbClr val="001F5F"/>
                </a:solidFill>
                <a:latin typeface="Arial"/>
                <a:cs typeface="Arial"/>
              </a:rPr>
              <a:t>e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f</a:t>
            </a:r>
            <a:r>
              <a:rPr sz="927" spc="-8" dirty="0">
                <a:solidFill>
                  <a:srgbClr val="001F5F"/>
                </a:solidFill>
                <a:latin typeface="Arial"/>
                <a:cs typeface="Arial"/>
              </a:rPr>
              <a:t>o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rm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i</a:t>
            </a:r>
            <a:r>
              <a:rPr sz="927" spc="-8" dirty="0">
                <a:solidFill>
                  <a:srgbClr val="001F5F"/>
                </a:solidFill>
                <a:latin typeface="Arial"/>
                <a:cs typeface="Arial"/>
              </a:rPr>
              <a:t>n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g           </a:t>
            </a:r>
            <a:r>
              <a:rPr sz="927" spc="7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150% </a:t>
            </a:r>
            <a:endParaRPr sz="927" dirty="0">
              <a:latin typeface="Arial"/>
              <a:cs typeface="Arial"/>
            </a:endParaRPr>
          </a:p>
          <a:p>
            <a:pPr marL="211127" marR="285461">
              <a:lnSpc>
                <a:spcPts val="1065"/>
              </a:lnSpc>
              <a:spcBef>
                <a:spcPts val="583"/>
              </a:spcBef>
            </a:pP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C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onsu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m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er</a:t>
            </a:r>
            <a:r>
              <a:rPr sz="927" spc="-3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eal</a:t>
            </a:r>
            <a:r>
              <a:rPr sz="927" spc="-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es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e</a:t>
            </a:r>
            <a:r>
              <a:rPr sz="927" spc="-12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l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oans                    </a:t>
            </a:r>
            <a:r>
              <a:rPr sz="927" spc="199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80%</a:t>
            </a:r>
            <a:endParaRPr sz="927" dirty="0">
              <a:latin typeface="Arial"/>
              <a:cs typeface="Arial"/>
            </a:endParaRPr>
          </a:p>
          <a:p>
            <a:pPr marL="92787">
              <a:lnSpc>
                <a:spcPts val="613"/>
              </a:lnSpc>
              <a:spcBef>
                <a:spcPts val="614"/>
              </a:spcBef>
            </a:pPr>
            <a:r>
              <a:rPr sz="397" dirty="0">
                <a:solidFill>
                  <a:srgbClr val="2B2F6D"/>
                </a:solidFill>
                <a:latin typeface="Arial"/>
                <a:cs typeface="Arial"/>
              </a:rPr>
              <a:t>                                                                                                                                                                          </a:t>
            </a:r>
            <a:endParaRPr sz="397" dirty="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01315" y="3660290"/>
            <a:ext cx="3126440" cy="2342477"/>
          </a:xfrm>
          <a:prstGeom prst="rect">
            <a:avLst/>
          </a:prstGeom>
        </p:spPr>
        <p:txBody>
          <a:bodyPr wrap="square" lIns="0" tIns="2744" rIns="0" bIns="0" rtlCol="0">
            <a:noAutofit/>
          </a:bodyPr>
          <a:lstStyle/>
          <a:p>
            <a:pPr>
              <a:lnSpc>
                <a:spcPts val="1147"/>
              </a:lnSpc>
            </a:pPr>
            <a:endParaRPr sz="1147" dirty="0"/>
          </a:p>
          <a:p>
            <a:pPr marR="40157" algn="r">
              <a:lnSpc>
                <a:spcPct val="95825"/>
              </a:lnSpc>
            </a:pPr>
            <a:endParaRPr sz="706" dirty="0">
              <a:latin typeface="Arial"/>
              <a:cs typeface="Arial"/>
            </a:endParaRPr>
          </a:p>
          <a:p>
            <a:pPr marL="1004401" marR="1013748" algn="ctr">
              <a:lnSpc>
                <a:spcPct val="95825"/>
              </a:lnSpc>
              <a:spcBef>
                <a:spcPts val="754"/>
              </a:spcBef>
            </a:pPr>
            <a:r>
              <a:rPr sz="1235" b="1" spc="-1" dirty="0">
                <a:solidFill>
                  <a:srgbClr val="292F75"/>
                </a:solidFill>
                <a:latin typeface="Arial"/>
                <a:cs typeface="Arial"/>
              </a:rPr>
              <a:t>Basel III Rules</a:t>
            </a:r>
            <a:endParaRPr sz="1235" dirty="0">
              <a:latin typeface="Arial"/>
              <a:cs typeface="Arial"/>
            </a:endParaRPr>
          </a:p>
          <a:p>
            <a:pPr marL="123719">
              <a:lnSpc>
                <a:spcPct val="95825"/>
              </a:lnSpc>
              <a:spcBef>
                <a:spcPts val="924"/>
              </a:spcBef>
            </a:pPr>
            <a:r>
              <a:rPr sz="574" dirty="0">
                <a:solidFill>
                  <a:srgbClr val="1F217F"/>
                </a:solidFill>
                <a:latin typeface="Wingdings"/>
                <a:cs typeface="Wingdings"/>
              </a:rPr>
              <a:t></a:t>
            </a:r>
            <a:r>
              <a:rPr sz="574" dirty="0">
                <a:solidFill>
                  <a:srgbClr val="1F217F"/>
                </a:solidFill>
                <a:latin typeface="Times New Roman"/>
                <a:cs typeface="Times New Roman"/>
              </a:rPr>
              <a:t>  </a:t>
            </a:r>
            <a:r>
              <a:rPr sz="574" spc="62" dirty="0">
                <a:solidFill>
                  <a:srgbClr val="1F217F"/>
                </a:solidFill>
                <a:latin typeface="Times New Roman"/>
                <a:cs typeface="Times New Roman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Co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mm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o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n</a:t>
            </a:r>
            <a:r>
              <a:rPr sz="971" spc="-61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equ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i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t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y</a:t>
            </a:r>
            <a:r>
              <a:rPr sz="971" spc="-48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12" dirty="0">
                <a:solidFill>
                  <a:srgbClr val="292F75"/>
                </a:solidFill>
                <a:latin typeface="Arial"/>
                <a:cs typeface="Arial"/>
              </a:rPr>
              <a:t>T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i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e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r</a:t>
            </a:r>
            <a:r>
              <a:rPr sz="971" spc="-34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1</a:t>
            </a:r>
            <a:r>
              <a:rPr sz="971" spc="-14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mi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n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im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u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m</a:t>
            </a:r>
            <a:r>
              <a:rPr sz="971" spc="-52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FF0000"/>
                </a:solidFill>
                <a:latin typeface="Arial"/>
                <a:cs typeface="Arial"/>
              </a:rPr>
              <a:t>4</a:t>
            </a:r>
            <a:r>
              <a:rPr sz="971" spc="-4" dirty="0">
                <a:solidFill>
                  <a:srgbClr val="FF0000"/>
                </a:solidFill>
                <a:latin typeface="Arial"/>
                <a:cs typeface="Arial"/>
              </a:rPr>
              <a:t>.</a:t>
            </a:r>
            <a:r>
              <a:rPr sz="971" spc="4" dirty="0">
                <a:solidFill>
                  <a:srgbClr val="FF0000"/>
                </a:solidFill>
                <a:latin typeface="Arial"/>
                <a:cs typeface="Arial"/>
              </a:rPr>
              <a:t>5</a:t>
            </a:r>
            <a:r>
              <a:rPr sz="971" dirty="0">
                <a:solidFill>
                  <a:srgbClr val="FF0000"/>
                </a:solidFill>
                <a:latin typeface="Arial"/>
                <a:cs typeface="Arial"/>
              </a:rPr>
              <a:t>%</a:t>
            </a:r>
            <a:r>
              <a:rPr sz="971" spc="-34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971" spc="-8" dirty="0">
                <a:solidFill>
                  <a:srgbClr val="292F75"/>
                </a:solidFill>
                <a:latin typeface="Arial"/>
                <a:cs typeface="Arial"/>
              </a:rPr>
              <a:t>R</a:t>
            </a:r>
            <a:r>
              <a:rPr sz="971" spc="30" dirty="0">
                <a:solidFill>
                  <a:srgbClr val="292F75"/>
                </a:solidFill>
                <a:latin typeface="Arial"/>
                <a:cs typeface="Arial"/>
              </a:rPr>
              <a:t>W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A</a:t>
            </a:r>
            <a:endParaRPr sz="971" dirty="0">
              <a:latin typeface="Arial"/>
              <a:cs typeface="Arial"/>
            </a:endParaRPr>
          </a:p>
          <a:p>
            <a:pPr marL="123719">
              <a:lnSpc>
                <a:spcPct val="95825"/>
              </a:lnSpc>
              <a:spcBef>
                <a:spcPts val="726"/>
              </a:spcBef>
            </a:pPr>
            <a:r>
              <a:rPr sz="574" dirty="0">
                <a:solidFill>
                  <a:srgbClr val="1F217F"/>
                </a:solidFill>
                <a:latin typeface="Wingdings"/>
                <a:cs typeface="Wingdings"/>
              </a:rPr>
              <a:t></a:t>
            </a:r>
            <a:r>
              <a:rPr sz="574" dirty="0">
                <a:solidFill>
                  <a:srgbClr val="1F217F"/>
                </a:solidFill>
                <a:latin typeface="Times New Roman"/>
                <a:cs typeface="Times New Roman"/>
              </a:rPr>
              <a:t>  </a:t>
            </a:r>
            <a:r>
              <a:rPr sz="574" spc="62" dirty="0">
                <a:solidFill>
                  <a:srgbClr val="1F217F"/>
                </a:solidFill>
                <a:latin typeface="Times New Roman"/>
                <a:cs typeface="Times New Roman"/>
              </a:rPr>
              <a:t> </a:t>
            </a:r>
            <a:r>
              <a:rPr sz="971" spc="12" dirty="0">
                <a:solidFill>
                  <a:srgbClr val="292F75"/>
                </a:solidFill>
                <a:latin typeface="Arial"/>
                <a:cs typeface="Arial"/>
              </a:rPr>
              <a:t>T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i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e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r</a:t>
            </a:r>
            <a:r>
              <a:rPr sz="971" spc="-34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1</a:t>
            </a:r>
            <a:r>
              <a:rPr sz="971" spc="-14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cap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i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t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a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l</a:t>
            </a:r>
            <a:r>
              <a:rPr sz="971" spc="-45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mi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n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im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u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m</a:t>
            </a:r>
            <a:r>
              <a:rPr sz="971" spc="-61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FF0000"/>
                </a:solidFill>
                <a:latin typeface="Arial"/>
                <a:cs typeface="Arial"/>
              </a:rPr>
              <a:t>6</a:t>
            </a:r>
            <a:r>
              <a:rPr sz="971" dirty="0">
                <a:solidFill>
                  <a:srgbClr val="FF0000"/>
                </a:solidFill>
                <a:latin typeface="Arial"/>
                <a:cs typeface="Arial"/>
              </a:rPr>
              <a:t>%</a:t>
            </a:r>
            <a:r>
              <a:rPr sz="971" spc="-18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971" spc="-17" dirty="0">
                <a:solidFill>
                  <a:srgbClr val="292F75"/>
                </a:solidFill>
                <a:latin typeface="Arial"/>
                <a:cs typeface="Arial"/>
              </a:rPr>
              <a:t>R</a:t>
            </a:r>
            <a:r>
              <a:rPr sz="971" spc="30" dirty="0">
                <a:solidFill>
                  <a:srgbClr val="292F75"/>
                </a:solidFill>
                <a:latin typeface="Arial"/>
                <a:cs typeface="Arial"/>
              </a:rPr>
              <a:t>W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A</a:t>
            </a:r>
            <a:endParaRPr sz="971" dirty="0">
              <a:latin typeface="Arial"/>
              <a:cs typeface="Arial"/>
            </a:endParaRPr>
          </a:p>
          <a:p>
            <a:pPr marL="123719">
              <a:lnSpc>
                <a:spcPct val="95825"/>
              </a:lnSpc>
              <a:spcBef>
                <a:spcPts val="726"/>
              </a:spcBef>
            </a:pPr>
            <a:r>
              <a:rPr sz="574" dirty="0">
                <a:solidFill>
                  <a:srgbClr val="1F217F"/>
                </a:solidFill>
                <a:latin typeface="Wingdings"/>
                <a:cs typeface="Wingdings"/>
              </a:rPr>
              <a:t></a:t>
            </a:r>
            <a:r>
              <a:rPr sz="574" dirty="0">
                <a:solidFill>
                  <a:srgbClr val="1F217F"/>
                </a:solidFill>
                <a:latin typeface="Times New Roman"/>
                <a:cs typeface="Times New Roman"/>
              </a:rPr>
              <a:t>  </a:t>
            </a:r>
            <a:r>
              <a:rPr sz="574" spc="62" dirty="0">
                <a:solidFill>
                  <a:srgbClr val="1F217F"/>
                </a:solidFill>
                <a:latin typeface="Times New Roman"/>
                <a:cs typeface="Times New Roman"/>
              </a:rPr>
              <a:t> </a:t>
            </a:r>
            <a:r>
              <a:rPr sz="971" spc="12" dirty="0">
                <a:solidFill>
                  <a:srgbClr val="292F75"/>
                </a:solidFill>
                <a:latin typeface="Arial"/>
                <a:cs typeface="Arial"/>
              </a:rPr>
              <a:t>T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o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t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a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l</a:t>
            </a:r>
            <a:r>
              <a:rPr sz="971" spc="-48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cap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i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t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a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l</a:t>
            </a:r>
            <a:r>
              <a:rPr sz="971" spc="-45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(</a:t>
            </a:r>
            <a:r>
              <a:rPr sz="971" spc="12" dirty="0">
                <a:solidFill>
                  <a:srgbClr val="292F75"/>
                </a:solidFill>
                <a:latin typeface="Arial"/>
                <a:cs typeface="Arial"/>
              </a:rPr>
              <a:t>T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i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e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r</a:t>
            </a:r>
            <a:r>
              <a:rPr sz="971" spc="-37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1</a:t>
            </a:r>
            <a:r>
              <a:rPr sz="971" spc="-14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+</a:t>
            </a:r>
            <a:r>
              <a:rPr sz="971" spc="-10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12" dirty="0">
                <a:solidFill>
                  <a:srgbClr val="292F75"/>
                </a:solidFill>
                <a:latin typeface="Arial"/>
                <a:cs typeface="Arial"/>
              </a:rPr>
              <a:t>T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i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e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r</a:t>
            </a:r>
            <a:r>
              <a:rPr sz="971" spc="-34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2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)</a:t>
            </a:r>
            <a:r>
              <a:rPr sz="971" spc="-17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mi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n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im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u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m</a:t>
            </a:r>
            <a:r>
              <a:rPr sz="971" spc="-61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FF0000"/>
                </a:solidFill>
                <a:latin typeface="Arial"/>
                <a:cs typeface="Arial"/>
              </a:rPr>
              <a:t>8</a:t>
            </a:r>
            <a:r>
              <a:rPr sz="971" dirty="0">
                <a:solidFill>
                  <a:srgbClr val="FF0000"/>
                </a:solidFill>
                <a:latin typeface="Arial"/>
                <a:cs typeface="Arial"/>
              </a:rPr>
              <a:t>%</a:t>
            </a:r>
            <a:r>
              <a:rPr sz="971" spc="-18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971" spc="-17" dirty="0">
                <a:solidFill>
                  <a:srgbClr val="292F75"/>
                </a:solidFill>
                <a:latin typeface="Arial"/>
                <a:cs typeface="Arial"/>
              </a:rPr>
              <a:t>R</a:t>
            </a:r>
            <a:r>
              <a:rPr sz="971" spc="30" dirty="0">
                <a:solidFill>
                  <a:srgbClr val="292F75"/>
                </a:solidFill>
                <a:latin typeface="Arial"/>
                <a:cs typeface="Arial"/>
              </a:rPr>
              <a:t>W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A</a:t>
            </a:r>
            <a:endParaRPr lang="en-US" sz="971" dirty="0">
              <a:solidFill>
                <a:srgbClr val="292F75"/>
              </a:solidFill>
              <a:latin typeface="Arial"/>
              <a:cs typeface="Arial"/>
            </a:endParaRPr>
          </a:p>
          <a:p>
            <a:pPr marL="123719">
              <a:lnSpc>
                <a:spcPct val="95825"/>
              </a:lnSpc>
              <a:spcBef>
                <a:spcPts val="726"/>
              </a:spcBef>
            </a:pPr>
            <a:endParaRPr lang="en-US" sz="971" dirty="0">
              <a:solidFill>
                <a:srgbClr val="292F75"/>
              </a:solidFill>
              <a:latin typeface="Arial"/>
              <a:cs typeface="Arial"/>
            </a:endParaRPr>
          </a:p>
          <a:p>
            <a:pPr marL="123719">
              <a:lnSpc>
                <a:spcPct val="95825"/>
              </a:lnSpc>
              <a:spcBef>
                <a:spcPts val="726"/>
              </a:spcBef>
            </a:pPr>
            <a:r>
              <a:rPr lang="en-US" sz="971" dirty="0">
                <a:solidFill>
                  <a:srgbClr val="292F75"/>
                </a:solidFill>
                <a:latin typeface="Arial"/>
                <a:cs typeface="Arial"/>
              </a:rPr>
              <a:t>Local regulators may have different rules (Financial Institutions Act)</a:t>
            </a:r>
          </a:p>
          <a:p>
            <a:pPr marL="123719">
              <a:lnSpc>
                <a:spcPct val="95825"/>
              </a:lnSpc>
              <a:spcBef>
                <a:spcPts val="726"/>
              </a:spcBef>
            </a:pPr>
            <a:r>
              <a:rPr lang="en-US" sz="971" dirty="0">
                <a:solidFill>
                  <a:srgbClr val="292F75"/>
                </a:solidFill>
                <a:latin typeface="Arial"/>
                <a:cs typeface="Arial"/>
              </a:rPr>
              <a:t>Look at local Bank published reports</a:t>
            </a:r>
            <a:endParaRPr sz="971" dirty="0">
              <a:latin typeface="Arial"/>
              <a:cs typeface="Arial"/>
            </a:endParaRPr>
          </a:p>
          <a:p>
            <a:pPr marL="92789">
              <a:lnSpc>
                <a:spcPts val="456"/>
              </a:lnSpc>
              <a:spcBef>
                <a:spcPts val="7546"/>
              </a:spcBef>
            </a:pPr>
            <a:endParaRPr sz="397" dirty="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726219" y="1547757"/>
            <a:ext cx="840441" cy="1573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2413">
              <a:lnSpc>
                <a:spcPts val="882"/>
              </a:lnSpc>
            </a:pPr>
            <a:endParaRPr sz="882"/>
          </a:p>
        </p:txBody>
      </p:sp>
      <p:sp>
        <p:nvSpPr>
          <p:cNvPr id="7" name="object 7"/>
          <p:cNvSpPr txBox="1"/>
          <p:nvPr/>
        </p:nvSpPr>
        <p:spPr>
          <a:xfrm>
            <a:off x="4913555" y="852542"/>
            <a:ext cx="3126441" cy="2342478"/>
          </a:xfrm>
          <a:prstGeom prst="rect">
            <a:avLst/>
          </a:prstGeom>
        </p:spPr>
        <p:txBody>
          <a:bodyPr wrap="square" lIns="0" tIns="2746" rIns="0" bIns="0" rtlCol="0">
            <a:noAutofit/>
          </a:bodyPr>
          <a:lstStyle/>
          <a:p>
            <a:pPr>
              <a:lnSpc>
                <a:spcPts val="1147"/>
              </a:lnSpc>
            </a:pPr>
            <a:endParaRPr lang="en-US" sz="1147" dirty="0"/>
          </a:p>
          <a:p>
            <a:pPr>
              <a:lnSpc>
                <a:spcPts val="1147"/>
              </a:lnSpc>
            </a:pPr>
            <a:endParaRPr sz="1147" dirty="0"/>
          </a:p>
          <a:p>
            <a:pPr marL="882024" marR="885992" algn="ctr">
              <a:lnSpc>
                <a:spcPct val="95825"/>
              </a:lnSpc>
              <a:spcBef>
                <a:spcPts val="754"/>
              </a:spcBef>
            </a:pPr>
            <a:r>
              <a:rPr sz="1235" b="1" spc="-3" dirty="0">
                <a:solidFill>
                  <a:srgbClr val="FF0000"/>
                </a:solidFill>
                <a:latin typeface="Arial"/>
                <a:cs typeface="Arial"/>
              </a:rPr>
              <a:t>C</a:t>
            </a:r>
            <a:r>
              <a:rPr sz="1235" b="1" spc="-3" dirty="0">
                <a:solidFill>
                  <a:srgbClr val="292F75"/>
                </a:solidFill>
                <a:latin typeface="Arial"/>
                <a:cs typeface="Arial"/>
              </a:rPr>
              <a:t>apital Adequacy</a:t>
            </a:r>
            <a:endParaRPr sz="1235" dirty="0">
              <a:latin typeface="Arial"/>
              <a:cs typeface="Arial"/>
            </a:endParaRPr>
          </a:p>
          <a:p>
            <a:pPr marL="123717">
              <a:lnSpc>
                <a:spcPts val="1079"/>
              </a:lnSpc>
              <a:spcBef>
                <a:spcPts val="924"/>
              </a:spcBef>
            </a:pPr>
            <a:r>
              <a:rPr sz="574" dirty="0">
                <a:solidFill>
                  <a:srgbClr val="1F217F"/>
                </a:solidFill>
                <a:latin typeface="Wingdings"/>
                <a:cs typeface="Wingdings"/>
              </a:rPr>
              <a:t></a:t>
            </a:r>
            <a:r>
              <a:rPr sz="574" dirty="0">
                <a:solidFill>
                  <a:srgbClr val="1F217F"/>
                </a:solidFill>
                <a:latin typeface="Times New Roman"/>
                <a:cs typeface="Times New Roman"/>
              </a:rPr>
              <a:t>  </a:t>
            </a:r>
            <a:r>
              <a:rPr sz="574" spc="62" dirty="0">
                <a:solidFill>
                  <a:srgbClr val="1F217F"/>
                </a:solidFill>
                <a:latin typeface="Times New Roman"/>
                <a:cs typeface="Times New Roman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Base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l</a:t>
            </a:r>
            <a:r>
              <a:rPr sz="971" spc="-50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II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I</a:t>
            </a:r>
            <a:r>
              <a:rPr sz="971" spc="-17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t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i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e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r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e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d</a:t>
            </a:r>
            <a:r>
              <a:rPr sz="971" spc="-24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app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r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oach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:       </a:t>
            </a:r>
            <a:r>
              <a:rPr sz="971" spc="36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1257" baseline="-33565" dirty="0">
                <a:solidFill>
                  <a:srgbClr val="001F5F"/>
                </a:solidFill>
                <a:latin typeface="Arial"/>
                <a:cs typeface="Arial"/>
              </a:rPr>
              <a:t>M</a:t>
            </a:r>
            <a:r>
              <a:rPr sz="1257" spc="-4" baseline="-33565" dirty="0">
                <a:solidFill>
                  <a:srgbClr val="001F5F"/>
                </a:solidFill>
                <a:latin typeface="Arial"/>
                <a:cs typeface="Arial"/>
              </a:rPr>
              <a:t>o</a:t>
            </a:r>
            <a:r>
              <a:rPr sz="1257" baseline="-33565" dirty="0">
                <a:solidFill>
                  <a:srgbClr val="001F5F"/>
                </a:solidFill>
                <a:latin typeface="Arial"/>
                <a:cs typeface="Arial"/>
              </a:rPr>
              <a:t>st</a:t>
            </a:r>
            <a:r>
              <a:rPr sz="1257" spc="68" baseline="-335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1257" spc="2" baseline="-33565" dirty="0">
                <a:solidFill>
                  <a:srgbClr val="001F5F"/>
                </a:solidFill>
                <a:latin typeface="Arial"/>
                <a:cs typeface="Arial"/>
              </a:rPr>
              <a:t>i</a:t>
            </a:r>
            <a:r>
              <a:rPr sz="1257" spc="26" baseline="-33565" dirty="0">
                <a:solidFill>
                  <a:srgbClr val="001F5F"/>
                </a:solidFill>
                <a:latin typeface="Arial"/>
                <a:cs typeface="Arial"/>
              </a:rPr>
              <a:t>m</a:t>
            </a:r>
            <a:r>
              <a:rPr sz="1257" spc="14" baseline="-33565" dirty="0">
                <a:solidFill>
                  <a:srgbClr val="001F5F"/>
                </a:solidFill>
                <a:latin typeface="Arial"/>
                <a:cs typeface="Arial"/>
              </a:rPr>
              <a:t>po</a:t>
            </a:r>
            <a:r>
              <a:rPr sz="1257" spc="10" baseline="-33565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1257" spc="12" baseline="-33565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1257" spc="14" baseline="-33565" dirty="0">
                <a:solidFill>
                  <a:srgbClr val="001F5F"/>
                </a:solidFill>
                <a:latin typeface="Arial"/>
                <a:cs typeface="Arial"/>
              </a:rPr>
              <a:t>an</a:t>
            </a:r>
            <a:r>
              <a:rPr sz="1257" spc="8" baseline="-33565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endParaRPr sz="838" dirty="0">
              <a:latin typeface="Arial"/>
              <a:cs typeface="Arial"/>
            </a:endParaRPr>
          </a:p>
          <a:p>
            <a:pPr marL="416878" marR="315879" indent="-155993">
              <a:lnSpc>
                <a:spcPct val="99083"/>
              </a:lnSpc>
              <a:spcBef>
                <a:spcPts val="1769"/>
              </a:spcBef>
            </a:pPr>
            <a:r>
              <a:rPr sz="971" b="1" spc="-4" dirty="0">
                <a:solidFill>
                  <a:srgbClr val="1F217F"/>
                </a:solidFill>
                <a:latin typeface="Arial"/>
                <a:cs typeface="Arial"/>
              </a:rPr>
              <a:t>A. </a:t>
            </a:r>
            <a:r>
              <a:rPr sz="971" b="1" spc="-4" dirty="0">
                <a:solidFill>
                  <a:srgbClr val="292F75"/>
                </a:solidFill>
                <a:latin typeface="Arial"/>
                <a:cs typeface="Arial"/>
              </a:rPr>
              <a:t>Common equity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: Common stock, APIC, retained earnings and OCI, </a:t>
            </a:r>
            <a:r>
              <a:rPr sz="971" i="1" spc="-4" dirty="0">
                <a:solidFill>
                  <a:srgbClr val="292F75"/>
                </a:solidFill>
                <a:latin typeface="Arial"/>
                <a:cs typeface="Arial"/>
              </a:rPr>
              <a:t>less 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intangibles, and DTAs</a:t>
            </a:r>
            <a:endParaRPr sz="971" dirty="0">
              <a:latin typeface="Arial"/>
              <a:cs typeface="Arial"/>
            </a:endParaRPr>
          </a:p>
          <a:p>
            <a:pPr marL="416878">
              <a:lnSpc>
                <a:spcPct val="95825"/>
              </a:lnSpc>
              <a:spcBef>
                <a:spcPts val="1420"/>
              </a:spcBef>
            </a:pPr>
            <a:r>
              <a:rPr sz="971" spc="-3" dirty="0">
                <a:solidFill>
                  <a:srgbClr val="292F75"/>
                </a:solidFill>
                <a:latin typeface="Arial"/>
                <a:cs typeface="Arial"/>
              </a:rPr>
              <a:t>maturity and contractual dividends/interest</a:t>
            </a:r>
            <a:endParaRPr sz="971" dirty="0">
              <a:latin typeface="Arial"/>
              <a:cs typeface="Arial"/>
            </a:endParaRPr>
          </a:p>
          <a:p>
            <a:pPr marL="123717">
              <a:lnSpc>
                <a:spcPct val="95825"/>
              </a:lnSpc>
              <a:spcBef>
                <a:spcPts val="313"/>
              </a:spcBef>
            </a:pPr>
            <a:r>
              <a:rPr sz="971" u="sng" spc="-2" dirty="0">
                <a:solidFill>
                  <a:srgbClr val="292F75"/>
                </a:solidFill>
                <a:latin typeface="Arial"/>
                <a:cs typeface="Arial"/>
              </a:rPr>
              <a:t>Tier 2:</a:t>
            </a:r>
            <a:endParaRPr sz="971" dirty="0">
              <a:latin typeface="Arial"/>
              <a:cs typeface="Arial"/>
            </a:endParaRPr>
          </a:p>
          <a:p>
            <a:pPr marL="430326">
              <a:lnSpc>
                <a:spcPct val="95825"/>
              </a:lnSpc>
              <a:spcBef>
                <a:spcPts val="300"/>
              </a:spcBef>
            </a:pP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Subordinated instruments with original maturity</a:t>
            </a:r>
            <a:endParaRPr sz="971" dirty="0">
              <a:latin typeface="Arial"/>
              <a:cs typeface="Arial"/>
            </a:endParaRPr>
          </a:p>
          <a:p>
            <a:pPr marL="92787">
              <a:lnSpc>
                <a:spcPts val="959"/>
              </a:lnSpc>
              <a:spcBef>
                <a:spcPts val="26"/>
              </a:spcBef>
            </a:pPr>
            <a:r>
              <a:rPr sz="1456" baseline="15811" dirty="0">
                <a:solidFill>
                  <a:srgbClr val="292F75"/>
                </a:solidFill>
                <a:latin typeface="Arial"/>
                <a:cs typeface="Arial"/>
              </a:rPr>
              <a:t>&gt;5</a:t>
            </a:r>
            <a:r>
              <a:rPr sz="1456" spc="-11" baseline="15811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1456" spc="-26" baseline="15811" dirty="0">
                <a:solidFill>
                  <a:srgbClr val="292F75"/>
                </a:solidFill>
                <a:latin typeface="Arial"/>
                <a:cs typeface="Arial"/>
              </a:rPr>
              <a:t>y</a:t>
            </a:r>
            <a:r>
              <a:rPr sz="1456" spc="4" baseline="15811" dirty="0">
                <a:solidFill>
                  <a:srgbClr val="292F75"/>
                </a:solidFill>
                <a:latin typeface="Arial"/>
                <a:cs typeface="Arial"/>
              </a:rPr>
              <a:t>ea</a:t>
            </a:r>
            <a:r>
              <a:rPr sz="1456" spc="-4" baseline="15811" dirty="0">
                <a:solidFill>
                  <a:srgbClr val="292F75"/>
                </a:solidFill>
                <a:latin typeface="Arial"/>
                <a:cs typeface="Arial"/>
              </a:rPr>
              <a:t>r</a:t>
            </a:r>
            <a:r>
              <a:rPr sz="1456" baseline="15811" dirty="0">
                <a:solidFill>
                  <a:srgbClr val="292F75"/>
                </a:solidFill>
                <a:latin typeface="Arial"/>
                <a:cs typeface="Arial"/>
              </a:rPr>
              <a:t>s                                                       </a:t>
            </a:r>
            <a:r>
              <a:rPr sz="1456" spc="109" baseline="15811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endParaRPr sz="397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01314" y="852542"/>
            <a:ext cx="3126441" cy="2342478"/>
          </a:xfrm>
          <a:prstGeom prst="rect">
            <a:avLst/>
          </a:prstGeom>
        </p:spPr>
        <p:txBody>
          <a:bodyPr wrap="square" lIns="0" tIns="2746" rIns="0" bIns="0" rtlCol="0">
            <a:noAutofit/>
          </a:bodyPr>
          <a:lstStyle/>
          <a:p>
            <a:pPr>
              <a:lnSpc>
                <a:spcPts val="1147"/>
              </a:lnSpc>
            </a:pPr>
            <a:endParaRPr sz="1147" dirty="0"/>
          </a:p>
          <a:p>
            <a:pPr marR="40157" algn="r">
              <a:lnSpc>
                <a:spcPct val="95825"/>
              </a:lnSpc>
            </a:pPr>
            <a:endParaRPr sz="706" dirty="0">
              <a:latin typeface="Arial"/>
              <a:cs typeface="Arial"/>
            </a:endParaRPr>
          </a:p>
          <a:p>
            <a:pPr marL="905034">
              <a:lnSpc>
                <a:spcPct val="95825"/>
              </a:lnSpc>
              <a:spcBef>
                <a:spcPts val="754"/>
              </a:spcBef>
            </a:pPr>
            <a:r>
              <a:rPr sz="1235" b="1" spc="-3" dirty="0">
                <a:solidFill>
                  <a:srgbClr val="FF0000"/>
                </a:solidFill>
                <a:latin typeface="Arial"/>
                <a:cs typeface="Arial"/>
              </a:rPr>
              <a:t>C</a:t>
            </a:r>
            <a:r>
              <a:rPr sz="1235" b="1" spc="-3" dirty="0">
                <a:solidFill>
                  <a:srgbClr val="292F75"/>
                </a:solidFill>
                <a:latin typeface="Arial"/>
                <a:cs typeface="Arial"/>
              </a:rPr>
              <a:t>apital Adequacy</a:t>
            </a:r>
            <a:endParaRPr sz="1235" dirty="0">
              <a:latin typeface="Arial"/>
              <a:cs typeface="Arial"/>
            </a:endParaRPr>
          </a:p>
          <a:p>
            <a:pPr marL="240714" marR="178437" indent="-116995">
              <a:lnSpc>
                <a:spcPct val="99083"/>
              </a:lnSpc>
              <a:spcBef>
                <a:spcPts val="924"/>
              </a:spcBef>
            </a:pPr>
            <a:r>
              <a:rPr sz="574" dirty="0">
                <a:solidFill>
                  <a:srgbClr val="1F217F"/>
                </a:solidFill>
                <a:latin typeface="Wingdings"/>
                <a:cs typeface="Wingdings"/>
              </a:rPr>
              <a:t></a:t>
            </a:r>
            <a:r>
              <a:rPr sz="574" dirty="0">
                <a:solidFill>
                  <a:srgbClr val="1F217F"/>
                </a:solidFill>
                <a:latin typeface="Times New Roman"/>
                <a:cs typeface="Times New Roman"/>
              </a:rPr>
              <a:t>  </a:t>
            </a:r>
            <a:r>
              <a:rPr sz="574" spc="62" dirty="0">
                <a:solidFill>
                  <a:srgbClr val="1F217F"/>
                </a:solidFill>
                <a:latin typeface="Times New Roman"/>
                <a:cs typeface="Times New Roman"/>
              </a:rPr>
              <a:t> 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G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oa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l</a:t>
            </a:r>
            <a:r>
              <a:rPr sz="971" spc="-38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=</a:t>
            </a:r>
            <a:r>
              <a:rPr sz="971" spc="-10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su</a:t>
            </a:r>
            <a:r>
              <a:rPr sz="971" spc="8" dirty="0">
                <a:solidFill>
                  <a:srgbClr val="292F75"/>
                </a:solidFill>
                <a:latin typeface="Arial"/>
                <a:cs typeface="Arial"/>
              </a:rPr>
              <a:t>ff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i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c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i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en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t</a:t>
            </a:r>
            <a:r>
              <a:rPr sz="971" spc="-78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cap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i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t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a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l</a:t>
            </a:r>
            <a:r>
              <a:rPr sz="971" spc="-45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t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o</a:t>
            </a:r>
            <a:r>
              <a:rPr sz="971" spc="-17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abso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r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b</a:t>
            </a:r>
            <a:r>
              <a:rPr sz="971" spc="-51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po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t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en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t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i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a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l</a:t>
            </a:r>
            <a:r>
              <a:rPr sz="971" spc="-54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l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osse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s </a:t>
            </a:r>
            <a:r>
              <a:rPr sz="971" spc="-8" dirty="0">
                <a:solidFill>
                  <a:srgbClr val="292F75"/>
                </a:solidFill>
                <a:latin typeface="Arial"/>
                <a:cs typeface="Arial"/>
              </a:rPr>
              <a:t>w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i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t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hou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t</a:t>
            </a:r>
            <a:r>
              <a:rPr sz="971" spc="-39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caus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i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n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g</a:t>
            </a:r>
            <a:r>
              <a:rPr sz="971" spc="-64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i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nso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l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v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enc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y</a:t>
            </a:r>
            <a:endParaRPr sz="971" dirty="0">
              <a:latin typeface="Arial"/>
              <a:cs typeface="Arial"/>
            </a:endParaRPr>
          </a:p>
          <a:p>
            <a:pPr marL="240714" marR="244613" indent="-116995">
              <a:lnSpc>
                <a:spcPct val="99083"/>
              </a:lnSpc>
              <a:spcBef>
                <a:spcPts val="689"/>
              </a:spcBef>
            </a:pPr>
            <a:r>
              <a:rPr sz="574" dirty="0">
                <a:solidFill>
                  <a:srgbClr val="1F217F"/>
                </a:solidFill>
                <a:latin typeface="Wingdings"/>
                <a:cs typeface="Wingdings"/>
              </a:rPr>
              <a:t></a:t>
            </a:r>
            <a:r>
              <a:rPr sz="574" dirty="0">
                <a:solidFill>
                  <a:srgbClr val="1F217F"/>
                </a:solidFill>
                <a:latin typeface="Times New Roman"/>
                <a:cs typeface="Times New Roman"/>
              </a:rPr>
              <a:t>  </a:t>
            </a:r>
            <a:r>
              <a:rPr sz="574" spc="62" dirty="0">
                <a:solidFill>
                  <a:srgbClr val="1F217F"/>
                </a:solidFill>
                <a:latin typeface="Times New Roman"/>
                <a:cs typeface="Times New Roman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Base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d</a:t>
            </a:r>
            <a:r>
              <a:rPr sz="971" spc="-58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o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n</a:t>
            </a:r>
            <a:r>
              <a:rPr sz="971" spc="-11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r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i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sk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-</a:t>
            </a:r>
            <a:r>
              <a:rPr sz="971" spc="-8" dirty="0">
                <a:solidFill>
                  <a:srgbClr val="292F75"/>
                </a:solidFill>
                <a:latin typeface="Arial"/>
                <a:cs typeface="Arial"/>
              </a:rPr>
              <a:t>w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e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i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gh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t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e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d</a:t>
            </a:r>
            <a:r>
              <a:rPr sz="971" spc="-79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asse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t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s</a:t>
            </a:r>
            <a:r>
              <a:rPr sz="971" spc="-58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(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cons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i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de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r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s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:</a:t>
            </a:r>
            <a:r>
              <a:rPr sz="971" spc="-86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c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r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ed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it 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r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i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sk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,</a:t>
            </a:r>
            <a:r>
              <a:rPr sz="971" spc="-35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m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a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r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ke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t</a:t>
            </a:r>
            <a:r>
              <a:rPr sz="971" spc="-47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r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i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sk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,</a:t>
            </a:r>
            <a:r>
              <a:rPr sz="971" spc="-35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an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d</a:t>
            </a:r>
            <a:r>
              <a:rPr sz="971" spc="-25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ope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r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a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t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i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ona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l</a:t>
            </a:r>
            <a:r>
              <a:rPr sz="971" spc="-74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r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i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sk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)</a:t>
            </a:r>
            <a:endParaRPr sz="971" dirty="0">
              <a:latin typeface="Arial"/>
              <a:cs typeface="Arial"/>
            </a:endParaRPr>
          </a:p>
          <a:p>
            <a:pPr marL="123719">
              <a:lnSpc>
                <a:spcPct val="95825"/>
              </a:lnSpc>
              <a:spcBef>
                <a:spcPts val="689"/>
              </a:spcBef>
            </a:pPr>
            <a:r>
              <a:rPr sz="574" dirty="0">
                <a:solidFill>
                  <a:srgbClr val="1F217F"/>
                </a:solidFill>
                <a:latin typeface="Wingdings"/>
                <a:cs typeface="Wingdings"/>
              </a:rPr>
              <a:t></a:t>
            </a:r>
            <a:r>
              <a:rPr sz="574" dirty="0">
                <a:solidFill>
                  <a:srgbClr val="1F217F"/>
                </a:solidFill>
                <a:latin typeface="Times New Roman"/>
                <a:cs typeface="Times New Roman"/>
              </a:rPr>
              <a:t>  </a:t>
            </a:r>
            <a:r>
              <a:rPr sz="574" spc="62" dirty="0">
                <a:solidFill>
                  <a:srgbClr val="1F217F"/>
                </a:solidFill>
                <a:latin typeface="Times New Roman"/>
                <a:cs typeface="Times New Roman"/>
              </a:rPr>
              <a:t> </a:t>
            </a:r>
            <a:r>
              <a:rPr sz="971" spc="-8" dirty="0">
                <a:solidFill>
                  <a:srgbClr val="292F75"/>
                </a:solidFill>
                <a:latin typeface="Arial"/>
                <a:cs typeface="Arial"/>
              </a:rPr>
              <a:t>M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o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r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e</a:t>
            </a:r>
            <a:r>
              <a:rPr sz="971" spc="-22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r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i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sk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y</a:t>
            </a:r>
            <a:r>
              <a:rPr sz="971" spc="-28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asse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t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s</a:t>
            </a:r>
            <a:r>
              <a:rPr sz="971" spc="-58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r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equ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i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r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e</a:t>
            </a:r>
            <a:r>
              <a:rPr sz="971" spc="-39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h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i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ghe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r</a:t>
            </a:r>
            <a:r>
              <a:rPr sz="971" spc="-44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cap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i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t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a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l</a:t>
            </a:r>
            <a:endParaRPr sz="971" dirty="0">
              <a:latin typeface="Arial"/>
              <a:cs typeface="Arial"/>
            </a:endParaRPr>
          </a:p>
          <a:p>
            <a:pPr marL="123719">
              <a:lnSpc>
                <a:spcPct val="95825"/>
              </a:lnSpc>
              <a:spcBef>
                <a:spcPts val="716"/>
              </a:spcBef>
            </a:pPr>
            <a:r>
              <a:rPr sz="574" dirty="0">
                <a:solidFill>
                  <a:srgbClr val="1F217F"/>
                </a:solidFill>
                <a:latin typeface="Wingdings"/>
                <a:cs typeface="Wingdings"/>
              </a:rPr>
              <a:t></a:t>
            </a:r>
            <a:r>
              <a:rPr sz="574" dirty="0">
                <a:solidFill>
                  <a:srgbClr val="1F217F"/>
                </a:solidFill>
                <a:latin typeface="Times New Roman"/>
                <a:cs typeface="Times New Roman"/>
              </a:rPr>
              <a:t>  </a:t>
            </a:r>
            <a:r>
              <a:rPr sz="574" spc="62" dirty="0">
                <a:solidFill>
                  <a:srgbClr val="1F217F"/>
                </a:solidFill>
                <a:latin typeface="Times New Roman"/>
                <a:cs typeface="Times New Roman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R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i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s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k</a:t>
            </a:r>
            <a:r>
              <a:rPr sz="971" spc="-41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-8" dirty="0">
                <a:solidFill>
                  <a:srgbClr val="292F75"/>
                </a:solidFill>
                <a:latin typeface="Arial"/>
                <a:cs typeface="Arial"/>
              </a:rPr>
              <a:t>w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e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i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gh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t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i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n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g</a:t>
            </a:r>
            <a:r>
              <a:rPr sz="971" spc="-49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spec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i</a:t>
            </a:r>
            <a:r>
              <a:rPr sz="971" spc="8" dirty="0">
                <a:solidFill>
                  <a:srgbClr val="292F75"/>
                </a:solidFill>
                <a:latin typeface="Arial"/>
                <a:cs typeface="Arial"/>
              </a:rPr>
              <a:t>f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i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e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d</a:t>
            </a:r>
            <a:r>
              <a:rPr sz="971" spc="-69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b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y</a:t>
            </a:r>
            <a:r>
              <a:rPr sz="971" spc="-19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i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nd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i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v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i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dua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l</a:t>
            </a:r>
            <a:r>
              <a:rPr sz="971" spc="-57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r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egu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l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a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t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o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r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s</a:t>
            </a:r>
            <a:endParaRPr sz="971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02168" y="1281280"/>
            <a:ext cx="2935492" cy="13447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2413">
              <a:lnSpc>
                <a:spcPts val="882"/>
              </a:lnSpc>
            </a:pPr>
            <a:endParaRPr sz="882"/>
          </a:p>
        </p:txBody>
      </p:sp>
      <p:sp>
        <p:nvSpPr>
          <p:cNvPr id="4" name="object 4"/>
          <p:cNvSpPr txBox="1"/>
          <p:nvPr/>
        </p:nvSpPr>
        <p:spPr>
          <a:xfrm>
            <a:off x="5014408" y="1281280"/>
            <a:ext cx="2935492" cy="13447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2413">
              <a:lnSpc>
                <a:spcPts val="882"/>
              </a:lnSpc>
            </a:pPr>
            <a:endParaRPr sz="882"/>
          </a:p>
        </p:txBody>
      </p:sp>
      <p:sp>
        <p:nvSpPr>
          <p:cNvPr id="3" name="object 3"/>
          <p:cNvSpPr txBox="1"/>
          <p:nvPr/>
        </p:nvSpPr>
        <p:spPr>
          <a:xfrm>
            <a:off x="1202168" y="4089026"/>
            <a:ext cx="2935492" cy="13447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2413">
              <a:lnSpc>
                <a:spcPts val="882"/>
              </a:lnSpc>
            </a:pPr>
            <a:endParaRPr sz="882"/>
          </a:p>
        </p:txBody>
      </p:sp>
      <p:sp>
        <p:nvSpPr>
          <p:cNvPr id="2" name="object 2"/>
          <p:cNvSpPr txBox="1"/>
          <p:nvPr/>
        </p:nvSpPr>
        <p:spPr>
          <a:xfrm>
            <a:off x="5014408" y="4089026"/>
            <a:ext cx="2935492" cy="13447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2413">
              <a:lnSpc>
                <a:spcPts val="882"/>
              </a:lnSpc>
            </a:pPr>
            <a:endParaRPr sz="882"/>
          </a:p>
        </p:txBody>
      </p:sp>
      <p:sp>
        <p:nvSpPr>
          <p:cNvPr id="42" name="Footer Placeholder 41">
            <a:extLst>
              <a:ext uri="{FF2B5EF4-FFF2-40B4-BE49-F238E27FC236}">
                <a16:creationId xmlns:a16="http://schemas.microsoft.com/office/drawing/2014/main" id="{9F09DE62-F774-3764-CD6E-4A7BADF81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vojangole</a:t>
            </a:r>
            <a:endParaRPr lang="en-US" dirty="0"/>
          </a:p>
        </p:txBody>
      </p:sp>
      <p:sp>
        <p:nvSpPr>
          <p:cNvPr id="43" name="Slide Number Placeholder 42">
            <a:extLst>
              <a:ext uri="{FF2B5EF4-FFF2-40B4-BE49-F238E27FC236}">
                <a16:creationId xmlns:a16="http://schemas.microsoft.com/office/drawing/2014/main" id="{9BCCF2DB-73CD-D039-15A8-CD2A4A1D0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A0E97-BC1E-4B9C-8815-55E548341CB3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184152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object 82"/>
          <p:cNvSpPr/>
          <p:nvPr/>
        </p:nvSpPr>
        <p:spPr>
          <a:xfrm>
            <a:off x="1095935" y="847165"/>
            <a:ext cx="3139888" cy="2783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83" name="object 83"/>
          <p:cNvSpPr/>
          <p:nvPr/>
        </p:nvSpPr>
        <p:spPr>
          <a:xfrm>
            <a:off x="1202168" y="1404544"/>
            <a:ext cx="2935492" cy="0"/>
          </a:xfrm>
          <a:custGeom>
            <a:avLst/>
            <a:gdLst/>
            <a:ahLst/>
            <a:cxnLst/>
            <a:rect l="l" t="t" r="r" b="b"/>
            <a:pathLst>
              <a:path w="3326891">
                <a:moveTo>
                  <a:pt x="3326891" y="0"/>
                </a:moveTo>
                <a:lnTo>
                  <a:pt x="0" y="0"/>
                </a:lnTo>
              </a:path>
            </a:pathLst>
          </a:custGeom>
          <a:ln w="5841">
            <a:solidFill>
              <a:srgbClr val="2C2F7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84" name="object 84"/>
          <p:cNvSpPr/>
          <p:nvPr/>
        </p:nvSpPr>
        <p:spPr>
          <a:xfrm>
            <a:off x="1331259" y="1702397"/>
            <a:ext cx="1978062" cy="325419"/>
          </a:xfrm>
          <a:custGeom>
            <a:avLst/>
            <a:gdLst/>
            <a:ahLst/>
            <a:cxnLst/>
            <a:rect l="l" t="t" r="r" b="b"/>
            <a:pathLst>
              <a:path w="2241804" h="368808">
                <a:moveTo>
                  <a:pt x="0" y="0"/>
                </a:moveTo>
                <a:lnTo>
                  <a:pt x="0" y="368808"/>
                </a:lnTo>
                <a:lnTo>
                  <a:pt x="2241804" y="368807"/>
                </a:lnTo>
                <a:lnTo>
                  <a:pt x="2241804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85" name="object 85"/>
          <p:cNvSpPr/>
          <p:nvPr/>
        </p:nvSpPr>
        <p:spPr>
          <a:xfrm>
            <a:off x="3309321" y="1702397"/>
            <a:ext cx="691179" cy="325418"/>
          </a:xfrm>
          <a:custGeom>
            <a:avLst/>
            <a:gdLst/>
            <a:ahLst/>
            <a:cxnLst/>
            <a:rect l="l" t="t" r="r" b="b"/>
            <a:pathLst>
              <a:path w="783336" h="368807">
                <a:moveTo>
                  <a:pt x="0" y="0"/>
                </a:moveTo>
                <a:lnTo>
                  <a:pt x="0" y="368807"/>
                </a:lnTo>
                <a:lnTo>
                  <a:pt x="783336" y="368807"/>
                </a:lnTo>
                <a:lnTo>
                  <a:pt x="783336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86" name="object 86"/>
          <p:cNvSpPr/>
          <p:nvPr/>
        </p:nvSpPr>
        <p:spPr>
          <a:xfrm>
            <a:off x="1325880" y="2027816"/>
            <a:ext cx="2679998" cy="0"/>
          </a:xfrm>
          <a:custGeom>
            <a:avLst/>
            <a:gdLst/>
            <a:ahLst/>
            <a:cxnLst/>
            <a:rect l="l" t="t" r="r" b="b"/>
            <a:pathLst>
              <a:path w="3037331">
                <a:moveTo>
                  <a:pt x="0" y="0"/>
                </a:moveTo>
                <a:lnTo>
                  <a:pt x="3037331" y="0"/>
                </a:lnTo>
              </a:path>
            </a:pathLst>
          </a:custGeom>
          <a:ln w="11117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87" name="object 87"/>
          <p:cNvSpPr/>
          <p:nvPr/>
        </p:nvSpPr>
        <p:spPr>
          <a:xfrm>
            <a:off x="1331259" y="1698364"/>
            <a:ext cx="0" cy="1379668"/>
          </a:xfrm>
          <a:custGeom>
            <a:avLst/>
            <a:gdLst/>
            <a:ahLst/>
            <a:cxnLst/>
            <a:rect l="l" t="t" r="r" b="b"/>
            <a:pathLst>
              <a:path h="1563624">
                <a:moveTo>
                  <a:pt x="0" y="0"/>
                </a:moveTo>
                <a:lnTo>
                  <a:pt x="0" y="1563624"/>
                </a:lnTo>
              </a:path>
            </a:pathLst>
          </a:custGeom>
          <a:ln w="11117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88" name="object 88"/>
          <p:cNvSpPr/>
          <p:nvPr/>
        </p:nvSpPr>
        <p:spPr>
          <a:xfrm>
            <a:off x="3309321" y="2864223"/>
            <a:ext cx="691179" cy="209774"/>
          </a:xfrm>
          <a:custGeom>
            <a:avLst/>
            <a:gdLst/>
            <a:ahLst/>
            <a:cxnLst/>
            <a:rect l="l" t="t" r="r" b="b"/>
            <a:pathLst>
              <a:path w="783336" h="237744">
                <a:moveTo>
                  <a:pt x="0" y="0"/>
                </a:moveTo>
                <a:lnTo>
                  <a:pt x="0" y="237744"/>
                </a:lnTo>
                <a:lnTo>
                  <a:pt x="783336" y="237744"/>
                </a:lnTo>
                <a:lnTo>
                  <a:pt x="783336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89" name="object 89"/>
          <p:cNvSpPr/>
          <p:nvPr/>
        </p:nvSpPr>
        <p:spPr>
          <a:xfrm>
            <a:off x="3306632" y="2864223"/>
            <a:ext cx="699246" cy="0"/>
          </a:xfrm>
          <a:custGeom>
            <a:avLst/>
            <a:gdLst/>
            <a:ahLst/>
            <a:cxnLst/>
            <a:rect l="l" t="t" r="r" b="b"/>
            <a:pathLst>
              <a:path w="792479">
                <a:moveTo>
                  <a:pt x="0" y="0"/>
                </a:moveTo>
                <a:lnTo>
                  <a:pt x="792479" y="0"/>
                </a:lnTo>
              </a:path>
            </a:pathLst>
          </a:custGeom>
          <a:ln w="11117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90" name="object 90"/>
          <p:cNvSpPr/>
          <p:nvPr/>
        </p:nvSpPr>
        <p:spPr>
          <a:xfrm>
            <a:off x="4000500" y="1698363"/>
            <a:ext cx="0" cy="1379668"/>
          </a:xfrm>
          <a:custGeom>
            <a:avLst/>
            <a:gdLst/>
            <a:ahLst/>
            <a:cxnLst/>
            <a:rect l="l" t="t" r="r" b="b"/>
            <a:pathLst>
              <a:path h="1563624">
                <a:moveTo>
                  <a:pt x="0" y="0"/>
                </a:moveTo>
                <a:lnTo>
                  <a:pt x="0" y="1563624"/>
                </a:lnTo>
              </a:path>
            </a:pathLst>
          </a:custGeom>
          <a:ln w="11117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91" name="object 91"/>
          <p:cNvSpPr/>
          <p:nvPr/>
        </p:nvSpPr>
        <p:spPr>
          <a:xfrm>
            <a:off x="1325880" y="1702397"/>
            <a:ext cx="2679998" cy="0"/>
          </a:xfrm>
          <a:custGeom>
            <a:avLst/>
            <a:gdLst/>
            <a:ahLst/>
            <a:cxnLst/>
            <a:rect l="l" t="t" r="r" b="b"/>
            <a:pathLst>
              <a:path w="3037331">
                <a:moveTo>
                  <a:pt x="0" y="0"/>
                </a:moveTo>
                <a:lnTo>
                  <a:pt x="3037331" y="0"/>
                </a:lnTo>
              </a:path>
            </a:pathLst>
          </a:custGeom>
          <a:ln w="11117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92" name="object 92"/>
          <p:cNvSpPr/>
          <p:nvPr/>
        </p:nvSpPr>
        <p:spPr>
          <a:xfrm>
            <a:off x="1325880" y="3073998"/>
            <a:ext cx="2679998" cy="0"/>
          </a:xfrm>
          <a:custGeom>
            <a:avLst/>
            <a:gdLst/>
            <a:ahLst/>
            <a:cxnLst/>
            <a:rect l="l" t="t" r="r" b="b"/>
            <a:pathLst>
              <a:path w="3037331">
                <a:moveTo>
                  <a:pt x="0" y="0"/>
                </a:moveTo>
                <a:lnTo>
                  <a:pt x="3037331" y="0"/>
                </a:lnTo>
              </a:path>
            </a:pathLst>
          </a:custGeom>
          <a:ln w="11117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93" name="object 93"/>
          <p:cNvSpPr/>
          <p:nvPr/>
        </p:nvSpPr>
        <p:spPr>
          <a:xfrm>
            <a:off x="1101314" y="852542"/>
            <a:ext cx="3126441" cy="2342478"/>
          </a:xfrm>
          <a:custGeom>
            <a:avLst/>
            <a:gdLst/>
            <a:ahLst/>
            <a:cxnLst/>
            <a:rect l="l" t="t" r="r" b="b"/>
            <a:pathLst>
              <a:path w="3543300" h="2654808">
                <a:moveTo>
                  <a:pt x="0" y="0"/>
                </a:moveTo>
                <a:lnTo>
                  <a:pt x="0" y="2654808"/>
                </a:lnTo>
                <a:lnTo>
                  <a:pt x="3543300" y="2654808"/>
                </a:lnTo>
                <a:lnTo>
                  <a:pt x="3543300" y="0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69" name="object 69"/>
          <p:cNvSpPr/>
          <p:nvPr/>
        </p:nvSpPr>
        <p:spPr>
          <a:xfrm>
            <a:off x="4908177" y="847164"/>
            <a:ext cx="3139888" cy="27835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70" name="object 70"/>
          <p:cNvSpPr/>
          <p:nvPr/>
        </p:nvSpPr>
        <p:spPr>
          <a:xfrm>
            <a:off x="5014408" y="1404544"/>
            <a:ext cx="2935492" cy="0"/>
          </a:xfrm>
          <a:custGeom>
            <a:avLst/>
            <a:gdLst/>
            <a:ahLst/>
            <a:cxnLst/>
            <a:rect l="l" t="t" r="r" b="b"/>
            <a:pathLst>
              <a:path w="3326891">
                <a:moveTo>
                  <a:pt x="3326891" y="0"/>
                </a:moveTo>
                <a:lnTo>
                  <a:pt x="0" y="0"/>
                </a:lnTo>
              </a:path>
            </a:pathLst>
          </a:custGeom>
          <a:ln w="5841">
            <a:solidFill>
              <a:srgbClr val="2C2F7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71" name="object 71"/>
          <p:cNvSpPr/>
          <p:nvPr/>
        </p:nvSpPr>
        <p:spPr>
          <a:xfrm>
            <a:off x="5043992" y="1456316"/>
            <a:ext cx="1500691" cy="321384"/>
          </a:xfrm>
          <a:custGeom>
            <a:avLst/>
            <a:gdLst/>
            <a:ahLst/>
            <a:cxnLst/>
            <a:rect l="l" t="t" r="r" b="b"/>
            <a:pathLst>
              <a:path w="1700783" h="364235">
                <a:moveTo>
                  <a:pt x="0" y="0"/>
                </a:moveTo>
                <a:lnTo>
                  <a:pt x="0" y="364235"/>
                </a:lnTo>
                <a:lnTo>
                  <a:pt x="1700783" y="364235"/>
                </a:lnTo>
                <a:lnTo>
                  <a:pt x="1700783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72" name="object 72"/>
          <p:cNvSpPr/>
          <p:nvPr/>
        </p:nvSpPr>
        <p:spPr>
          <a:xfrm>
            <a:off x="6544683" y="1456316"/>
            <a:ext cx="481405" cy="321384"/>
          </a:xfrm>
          <a:custGeom>
            <a:avLst/>
            <a:gdLst/>
            <a:ahLst/>
            <a:cxnLst/>
            <a:rect l="l" t="t" r="r" b="b"/>
            <a:pathLst>
              <a:path w="545592" h="364235">
                <a:moveTo>
                  <a:pt x="0" y="0"/>
                </a:moveTo>
                <a:lnTo>
                  <a:pt x="0" y="364235"/>
                </a:lnTo>
                <a:lnTo>
                  <a:pt x="545592" y="364235"/>
                </a:lnTo>
                <a:lnTo>
                  <a:pt x="545592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73" name="object 73"/>
          <p:cNvSpPr/>
          <p:nvPr/>
        </p:nvSpPr>
        <p:spPr>
          <a:xfrm>
            <a:off x="7026089" y="1456316"/>
            <a:ext cx="465267" cy="321384"/>
          </a:xfrm>
          <a:custGeom>
            <a:avLst/>
            <a:gdLst/>
            <a:ahLst/>
            <a:cxnLst/>
            <a:rect l="l" t="t" r="r" b="b"/>
            <a:pathLst>
              <a:path w="527303" h="364235">
                <a:moveTo>
                  <a:pt x="0" y="0"/>
                </a:moveTo>
                <a:lnTo>
                  <a:pt x="0" y="364235"/>
                </a:lnTo>
                <a:lnTo>
                  <a:pt x="527303" y="364235"/>
                </a:lnTo>
                <a:lnTo>
                  <a:pt x="527303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74" name="object 74"/>
          <p:cNvSpPr/>
          <p:nvPr/>
        </p:nvSpPr>
        <p:spPr>
          <a:xfrm>
            <a:off x="7491356" y="1456316"/>
            <a:ext cx="445098" cy="321384"/>
          </a:xfrm>
          <a:custGeom>
            <a:avLst/>
            <a:gdLst/>
            <a:ahLst/>
            <a:cxnLst/>
            <a:rect l="l" t="t" r="r" b="b"/>
            <a:pathLst>
              <a:path w="504444" h="364235">
                <a:moveTo>
                  <a:pt x="0" y="0"/>
                </a:moveTo>
                <a:lnTo>
                  <a:pt x="0" y="364235"/>
                </a:lnTo>
                <a:lnTo>
                  <a:pt x="504444" y="364235"/>
                </a:lnTo>
                <a:lnTo>
                  <a:pt x="504444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75" name="object 75"/>
          <p:cNvSpPr/>
          <p:nvPr/>
        </p:nvSpPr>
        <p:spPr>
          <a:xfrm>
            <a:off x="5039958" y="1777700"/>
            <a:ext cx="2901875" cy="0"/>
          </a:xfrm>
          <a:custGeom>
            <a:avLst/>
            <a:gdLst/>
            <a:ahLst/>
            <a:cxnLst/>
            <a:rect l="l" t="t" r="r" b="b"/>
            <a:pathLst>
              <a:path w="3288792">
                <a:moveTo>
                  <a:pt x="0" y="0"/>
                </a:moveTo>
                <a:lnTo>
                  <a:pt x="3288792" y="0"/>
                </a:lnTo>
              </a:path>
            </a:pathLst>
          </a:custGeom>
          <a:ln w="11117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76" name="object 76"/>
          <p:cNvSpPr/>
          <p:nvPr/>
        </p:nvSpPr>
        <p:spPr>
          <a:xfrm>
            <a:off x="5043992" y="1452281"/>
            <a:ext cx="0" cy="1460351"/>
          </a:xfrm>
          <a:custGeom>
            <a:avLst/>
            <a:gdLst/>
            <a:ahLst/>
            <a:cxnLst/>
            <a:rect l="l" t="t" r="r" b="b"/>
            <a:pathLst>
              <a:path h="1655064">
                <a:moveTo>
                  <a:pt x="0" y="0"/>
                </a:moveTo>
                <a:lnTo>
                  <a:pt x="0" y="1655064"/>
                </a:lnTo>
              </a:path>
            </a:pathLst>
          </a:custGeom>
          <a:ln w="11117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77" name="object 77"/>
          <p:cNvSpPr/>
          <p:nvPr/>
        </p:nvSpPr>
        <p:spPr>
          <a:xfrm>
            <a:off x="7490012" y="2725718"/>
            <a:ext cx="451821" cy="0"/>
          </a:xfrm>
          <a:custGeom>
            <a:avLst/>
            <a:gdLst/>
            <a:ahLst/>
            <a:cxnLst/>
            <a:rect l="l" t="t" r="r" b="b"/>
            <a:pathLst>
              <a:path w="512064">
                <a:moveTo>
                  <a:pt x="0" y="0"/>
                </a:moveTo>
                <a:lnTo>
                  <a:pt x="512064" y="0"/>
                </a:lnTo>
              </a:path>
            </a:pathLst>
          </a:custGeom>
          <a:ln w="11117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78" name="object 78"/>
          <p:cNvSpPr/>
          <p:nvPr/>
        </p:nvSpPr>
        <p:spPr>
          <a:xfrm>
            <a:off x="7936454" y="1452281"/>
            <a:ext cx="0" cy="1460351"/>
          </a:xfrm>
          <a:custGeom>
            <a:avLst/>
            <a:gdLst/>
            <a:ahLst/>
            <a:cxnLst/>
            <a:rect l="l" t="t" r="r" b="b"/>
            <a:pathLst>
              <a:path h="1655064">
                <a:moveTo>
                  <a:pt x="0" y="0"/>
                </a:moveTo>
                <a:lnTo>
                  <a:pt x="0" y="1655064"/>
                </a:lnTo>
              </a:path>
            </a:pathLst>
          </a:custGeom>
          <a:ln w="11117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79" name="object 79"/>
          <p:cNvSpPr/>
          <p:nvPr/>
        </p:nvSpPr>
        <p:spPr>
          <a:xfrm>
            <a:off x="5039958" y="1456316"/>
            <a:ext cx="2901875" cy="0"/>
          </a:xfrm>
          <a:custGeom>
            <a:avLst/>
            <a:gdLst/>
            <a:ahLst/>
            <a:cxnLst/>
            <a:rect l="l" t="t" r="r" b="b"/>
            <a:pathLst>
              <a:path w="3288792">
                <a:moveTo>
                  <a:pt x="0" y="0"/>
                </a:moveTo>
                <a:lnTo>
                  <a:pt x="3288792" y="0"/>
                </a:lnTo>
              </a:path>
            </a:pathLst>
          </a:custGeom>
          <a:ln w="11117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80" name="object 80"/>
          <p:cNvSpPr/>
          <p:nvPr/>
        </p:nvSpPr>
        <p:spPr>
          <a:xfrm>
            <a:off x="5039958" y="2907253"/>
            <a:ext cx="2901875" cy="0"/>
          </a:xfrm>
          <a:custGeom>
            <a:avLst/>
            <a:gdLst/>
            <a:ahLst/>
            <a:cxnLst/>
            <a:rect l="l" t="t" r="r" b="b"/>
            <a:pathLst>
              <a:path w="3288792">
                <a:moveTo>
                  <a:pt x="0" y="0"/>
                </a:moveTo>
                <a:lnTo>
                  <a:pt x="3288792" y="0"/>
                </a:lnTo>
              </a:path>
            </a:pathLst>
          </a:custGeom>
          <a:ln w="11117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81" name="object 81"/>
          <p:cNvSpPr/>
          <p:nvPr/>
        </p:nvSpPr>
        <p:spPr>
          <a:xfrm>
            <a:off x="4913555" y="852542"/>
            <a:ext cx="3126441" cy="2342478"/>
          </a:xfrm>
          <a:custGeom>
            <a:avLst/>
            <a:gdLst/>
            <a:ahLst/>
            <a:cxnLst/>
            <a:rect l="l" t="t" r="r" b="b"/>
            <a:pathLst>
              <a:path w="3543300" h="2654808">
                <a:moveTo>
                  <a:pt x="0" y="0"/>
                </a:moveTo>
                <a:lnTo>
                  <a:pt x="0" y="2654808"/>
                </a:lnTo>
                <a:lnTo>
                  <a:pt x="3543300" y="2654808"/>
                </a:lnTo>
                <a:lnTo>
                  <a:pt x="3543300" y="0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56" name="object 56"/>
          <p:cNvSpPr/>
          <p:nvPr/>
        </p:nvSpPr>
        <p:spPr>
          <a:xfrm>
            <a:off x="1095935" y="3654910"/>
            <a:ext cx="3139888" cy="27835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57" name="object 57"/>
          <p:cNvSpPr/>
          <p:nvPr/>
        </p:nvSpPr>
        <p:spPr>
          <a:xfrm>
            <a:off x="1202168" y="4212291"/>
            <a:ext cx="2935492" cy="0"/>
          </a:xfrm>
          <a:custGeom>
            <a:avLst/>
            <a:gdLst/>
            <a:ahLst/>
            <a:cxnLst/>
            <a:rect l="l" t="t" r="r" b="b"/>
            <a:pathLst>
              <a:path w="3326891">
                <a:moveTo>
                  <a:pt x="3326891" y="0"/>
                </a:moveTo>
                <a:lnTo>
                  <a:pt x="0" y="0"/>
                </a:lnTo>
              </a:path>
            </a:pathLst>
          </a:custGeom>
          <a:ln w="5841">
            <a:solidFill>
              <a:srgbClr val="2C2F7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58" name="object 58"/>
          <p:cNvSpPr/>
          <p:nvPr/>
        </p:nvSpPr>
        <p:spPr>
          <a:xfrm>
            <a:off x="1255956" y="4734710"/>
            <a:ext cx="1869140" cy="182879"/>
          </a:xfrm>
          <a:custGeom>
            <a:avLst/>
            <a:gdLst/>
            <a:ahLst/>
            <a:cxnLst/>
            <a:rect l="l" t="t" r="r" b="b"/>
            <a:pathLst>
              <a:path w="2118359" h="207263">
                <a:moveTo>
                  <a:pt x="0" y="0"/>
                </a:moveTo>
                <a:lnTo>
                  <a:pt x="0" y="207263"/>
                </a:lnTo>
                <a:lnTo>
                  <a:pt x="2118359" y="207263"/>
                </a:lnTo>
                <a:lnTo>
                  <a:pt x="2118359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59" name="object 59"/>
          <p:cNvSpPr/>
          <p:nvPr/>
        </p:nvSpPr>
        <p:spPr>
          <a:xfrm>
            <a:off x="3125096" y="4734710"/>
            <a:ext cx="960120" cy="182879"/>
          </a:xfrm>
          <a:custGeom>
            <a:avLst/>
            <a:gdLst/>
            <a:ahLst/>
            <a:cxnLst/>
            <a:rect l="l" t="t" r="r" b="b"/>
            <a:pathLst>
              <a:path w="1088136" h="207263">
                <a:moveTo>
                  <a:pt x="0" y="0"/>
                </a:moveTo>
                <a:lnTo>
                  <a:pt x="0" y="207263"/>
                </a:lnTo>
                <a:lnTo>
                  <a:pt x="1088136" y="207263"/>
                </a:lnTo>
                <a:lnTo>
                  <a:pt x="1088136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60" name="object 60"/>
          <p:cNvSpPr/>
          <p:nvPr/>
        </p:nvSpPr>
        <p:spPr>
          <a:xfrm>
            <a:off x="1255956" y="4917590"/>
            <a:ext cx="1869140" cy="182879"/>
          </a:xfrm>
          <a:custGeom>
            <a:avLst/>
            <a:gdLst/>
            <a:ahLst/>
            <a:cxnLst/>
            <a:rect l="l" t="t" r="r" b="b"/>
            <a:pathLst>
              <a:path w="2118359" h="207263">
                <a:moveTo>
                  <a:pt x="0" y="0"/>
                </a:moveTo>
                <a:lnTo>
                  <a:pt x="0" y="207263"/>
                </a:lnTo>
                <a:lnTo>
                  <a:pt x="2118359" y="207263"/>
                </a:lnTo>
                <a:lnTo>
                  <a:pt x="2118359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61" name="object 61"/>
          <p:cNvSpPr/>
          <p:nvPr/>
        </p:nvSpPr>
        <p:spPr>
          <a:xfrm>
            <a:off x="3125097" y="4917590"/>
            <a:ext cx="462578" cy="182879"/>
          </a:xfrm>
          <a:custGeom>
            <a:avLst/>
            <a:gdLst/>
            <a:ahLst/>
            <a:cxnLst/>
            <a:rect l="l" t="t" r="r" b="b"/>
            <a:pathLst>
              <a:path w="524255" h="207263">
                <a:moveTo>
                  <a:pt x="0" y="0"/>
                </a:moveTo>
                <a:lnTo>
                  <a:pt x="0" y="207263"/>
                </a:lnTo>
                <a:lnTo>
                  <a:pt x="524255" y="207263"/>
                </a:lnTo>
                <a:lnTo>
                  <a:pt x="524255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62" name="object 62"/>
          <p:cNvSpPr/>
          <p:nvPr/>
        </p:nvSpPr>
        <p:spPr>
          <a:xfrm>
            <a:off x="3587675" y="4917590"/>
            <a:ext cx="497541" cy="182879"/>
          </a:xfrm>
          <a:custGeom>
            <a:avLst/>
            <a:gdLst/>
            <a:ahLst/>
            <a:cxnLst/>
            <a:rect l="l" t="t" r="r" b="b"/>
            <a:pathLst>
              <a:path w="563880" h="207263">
                <a:moveTo>
                  <a:pt x="0" y="0"/>
                </a:moveTo>
                <a:lnTo>
                  <a:pt x="0" y="207263"/>
                </a:lnTo>
                <a:lnTo>
                  <a:pt x="563880" y="207263"/>
                </a:lnTo>
                <a:lnTo>
                  <a:pt x="563880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63" name="object 63"/>
          <p:cNvSpPr/>
          <p:nvPr/>
        </p:nvSpPr>
        <p:spPr>
          <a:xfrm>
            <a:off x="1250577" y="5100469"/>
            <a:ext cx="2840018" cy="0"/>
          </a:xfrm>
          <a:custGeom>
            <a:avLst/>
            <a:gdLst/>
            <a:ahLst/>
            <a:cxnLst/>
            <a:rect l="l" t="t" r="r" b="b"/>
            <a:pathLst>
              <a:path w="3218687">
                <a:moveTo>
                  <a:pt x="0" y="0"/>
                </a:moveTo>
                <a:lnTo>
                  <a:pt x="3218687" y="0"/>
                </a:lnTo>
              </a:path>
            </a:pathLst>
          </a:custGeom>
          <a:ln w="11117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64" name="object 64"/>
          <p:cNvSpPr/>
          <p:nvPr/>
        </p:nvSpPr>
        <p:spPr>
          <a:xfrm>
            <a:off x="1255955" y="4729331"/>
            <a:ext cx="0" cy="1151068"/>
          </a:xfrm>
          <a:custGeom>
            <a:avLst/>
            <a:gdLst/>
            <a:ahLst/>
            <a:cxnLst/>
            <a:rect l="l" t="t" r="r" b="b"/>
            <a:pathLst>
              <a:path h="1304544">
                <a:moveTo>
                  <a:pt x="0" y="0"/>
                </a:moveTo>
                <a:lnTo>
                  <a:pt x="0" y="1304544"/>
                </a:lnTo>
              </a:path>
            </a:pathLst>
          </a:custGeom>
          <a:ln w="11117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65" name="object 65"/>
          <p:cNvSpPr/>
          <p:nvPr/>
        </p:nvSpPr>
        <p:spPr>
          <a:xfrm>
            <a:off x="4085216" y="4729331"/>
            <a:ext cx="0" cy="1151068"/>
          </a:xfrm>
          <a:custGeom>
            <a:avLst/>
            <a:gdLst/>
            <a:ahLst/>
            <a:cxnLst/>
            <a:rect l="l" t="t" r="r" b="b"/>
            <a:pathLst>
              <a:path h="1304544">
                <a:moveTo>
                  <a:pt x="0" y="0"/>
                </a:moveTo>
                <a:lnTo>
                  <a:pt x="0" y="1304544"/>
                </a:lnTo>
              </a:path>
            </a:pathLst>
          </a:custGeom>
          <a:ln w="11117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66" name="object 66"/>
          <p:cNvSpPr/>
          <p:nvPr/>
        </p:nvSpPr>
        <p:spPr>
          <a:xfrm>
            <a:off x="1250577" y="4734709"/>
            <a:ext cx="2840018" cy="0"/>
          </a:xfrm>
          <a:custGeom>
            <a:avLst/>
            <a:gdLst/>
            <a:ahLst/>
            <a:cxnLst/>
            <a:rect l="l" t="t" r="r" b="b"/>
            <a:pathLst>
              <a:path w="3218687">
                <a:moveTo>
                  <a:pt x="0" y="0"/>
                </a:moveTo>
                <a:lnTo>
                  <a:pt x="3218687" y="0"/>
                </a:lnTo>
              </a:path>
            </a:pathLst>
          </a:custGeom>
          <a:ln w="11117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67" name="object 67"/>
          <p:cNvSpPr/>
          <p:nvPr/>
        </p:nvSpPr>
        <p:spPr>
          <a:xfrm>
            <a:off x="1250576" y="5875020"/>
            <a:ext cx="2840019" cy="0"/>
          </a:xfrm>
          <a:custGeom>
            <a:avLst/>
            <a:gdLst/>
            <a:ahLst/>
            <a:cxnLst/>
            <a:rect l="l" t="t" r="r" b="b"/>
            <a:pathLst>
              <a:path w="3218688">
                <a:moveTo>
                  <a:pt x="0" y="0"/>
                </a:moveTo>
                <a:lnTo>
                  <a:pt x="3218688" y="0"/>
                </a:lnTo>
              </a:path>
            </a:pathLst>
          </a:custGeom>
          <a:ln w="11117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68" name="object 68"/>
          <p:cNvSpPr/>
          <p:nvPr/>
        </p:nvSpPr>
        <p:spPr>
          <a:xfrm>
            <a:off x="1101314" y="3660290"/>
            <a:ext cx="3126441" cy="2342477"/>
          </a:xfrm>
          <a:custGeom>
            <a:avLst/>
            <a:gdLst/>
            <a:ahLst/>
            <a:cxnLst/>
            <a:rect l="l" t="t" r="r" b="b"/>
            <a:pathLst>
              <a:path w="3543300" h="2654807">
                <a:moveTo>
                  <a:pt x="0" y="0"/>
                </a:moveTo>
                <a:lnTo>
                  <a:pt x="0" y="2654807"/>
                </a:lnTo>
                <a:lnTo>
                  <a:pt x="3543300" y="2654807"/>
                </a:lnTo>
                <a:lnTo>
                  <a:pt x="3543299" y="0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28" name="object 28"/>
          <p:cNvSpPr/>
          <p:nvPr/>
        </p:nvSpPr>
        <p:spPr>
          <a:xfrm>
            <a:off x="4908177" y="3654910"/>
            <a:ext cx="3139888" cy="27835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29" name="object 29"/>
          <p:cNvSpPr/>
          <p:nvPr/>
        </p:nvSpPr>
        <p:spPr>
          <a:xfrm>
            <a:off x="5014408" y="4212290"/>
            <a:ext cx="2935492" cy="0"/>
          </a:xfrm>
          <a:custGeom>
            <a:avLst/>
            <a:gdLst/>
            <a:ahLst/>
            <a:cxnLst/>
            <a:rect l="l" t="t" r="r" b="b"/>
            <a:pathLst>
              <a:path w="3326891">
                <a:moveTo>
                  <a:pt x="3326891" y="0"/>
                </a:moveTo>
                <a:lnTo>
                  <a:pt x="0" y="0"/>
                </a:lnTo>
              </a:path>
            </a:pathLst>
          </a:custGeom>
          <a:ln w="5841">
            <a:solidFill>
              <a:srgbClr val="2C2F7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30" name="object 30"/>
          <p:cNvSpPr/>
          <p:nvPr/>
        </p:nvSpPr>
        <p:spPr>
          <a:xfrm>
            <a:off x="5095091" y="4296334"/>
            <a:ext cx="1874519" cy="182880"/>
          </a:xfrm>
          <a:custGeom>
            <a:avLst/>
            <a:gdLst/>
            <a:ahLst/>
            <a:cxnLst/>
            <a:rect l="l" t="t" r="r" b="b"/>
            <a:pathLst>
              <a:path w="2124455" h="207264">
                <a:moveTo>
                  <a:pt x="0" y="0"/>
                </a:moveTo>
                <a:lnTo>
                  <a:pt x="0" y="207264"/>
                </a:lnTo>
                <a:lnTo>
                  <a:pt x="2124455" y="207263"/>
                </a:lnTo>
                <a:lnTo>
                  <a:pt x="2124455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31" name="object 31"/>
          <p:cNvSpPr/>
          <p:nvPr/>
        </p:nvSpPr>
        <p:spPr>
          <a:xfrm>
            <a:off x="6969610" y="4296335"/>
            <a:ext cx="883472" cy="182879"/>
          </a:xfrm>
          <a:custGeom>
            <a:avLst/>
            <a:gdLst/>
            <a:ahLst/>
            <a:cxnLst/>
            <a:rect l="l" t="t" r="r" b="b"/>
            <a:pathLst>
              <a:path w="1001268" h="207263">
                <a:moveTo>
                  <a:pt x="0" y="0"/>
                </a:moveTo>
                <a:lnTo>
                  <a:pt x="0" y="207263"/>
                </a:lnTo>
                <a:lnTo>
                  <a:pt x="1001268" y="207263"/>
                </a:lnTo>
                <a:lnTo>
                  <a:pt x="1001268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32" name="object 32"/>
          <p:cNvSpPr/>
          <p:nvPr/>
        </p:nvSpPr>
        <p:spPr>
          <a:xfrm>
            <a:off x="5095091" y="4479214"/>
            <a:ext cx="1874519" cy="182880"/>
          </a:xfrm>
          <a:custGeom>
            <a:avLst/>
            <a:gdLst/>
            <a:ahLst/>
            <a:cxnLst/>
            <a:rect l="l" t="t" r="r" b="b"/>
            <a:pathLst>
              <a:path w="2124455" h="207264">
                <a:moveTo>
                  <a:pt x="0" y="0"/>
                </a:moveTo>
                <a:lnTo>
                  <a:pt x="0" y="207264"/>
                </a:lnTo>
                <a:lnTo>
                  <a:pt x="2124455" y="207263"/>
                </a:lnTo>
                <a:lnTo>
                  <a:pt x="2124455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33" name="object 33"/>
          <p:cNvSpPr/>
          <p:nvPr/>
        </p:nvSpPr>
        <p:spPr>
          <a:xfrm>
            <a:off x="6969610" y="4479215"/>
            <a:ext cx="396688" cy="182879"/>
          </a:xfrm>
          <a:custGeom>
            <a:avLst/>
            <a:gdLst/>
            <a:ahLst/>
            <a:cxnLst/>
            <a:rect l="l" t="t" r="r" b="b"/>
            <a:pathLst>
              <a:path w="449580" h="207263">
                <a:moveTo>
                  <a:pt x="0" y="0"/>
                </a:moveTo>
                <a:lnTo>
                  <a:pt x="0" y="207263"/>
                </a:lnTo>
                <a:lnTo>
                  <a:pt x="449580" y="207263"/>
                </a:lnTo>
                <a:lnTo>
                  <a:pt x="449580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34" name="object 34"/>
          <p:cNvSpPr/>
          <p:nvPr/>
        </p:nvSpPr>
        <p:spPr>
          <a:xfrm>
            <a:off x="7366299" y="4479215"/>
            <a:ext cx="73958" cy="182879"/>
          </a:xfrm>
          <a:custGeom>
            <a:avLst/>
            <a:gdLst/>
            <a:ahLst/>
            <a:cxnLst/>
            <a:rect l="l" t="t" r="r" b="b"/>
            <a:pathLst>
              <a:path w="83819" h="207263">
                <a:moveTo>
                  <a:pt x="0" y="0"/>
                </a:moveTo>
                <a:lnTo>
                  <a:pt x="0" y="207263"/>
                </a:lnTo>
                <a:lnTo>
                  <a:pt x="83819" y="207263"/>
                </a:lnTo>
                <a:lnTo>
                  <a:pt x="83819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35" name="object 35"/>
          <p:cNvSpPr/>
          <p:nvPr/>
        </p:nvSpPr>
        <p:spPr>
          <a:xfrm>
            <a:off x="7440257" y="4479215"/>
            <a:ext cx="412825" cy="182879"/>
          </a:xfrm>
          <a:custGeom>
            <a:avLst/>
            <a:gdLst/>
            <a:ahLst/>
            <a:cxnLst/>
            <a:rect l="l" t="t" r="r" b="b"/>
            <a:pathLst>
              <a:path w="467868" h="207263">
                <a:moveTo>
                  <a:pt x="0" y="0"/>
                </a:moveTo>
                <a:lnTo>
                  <a:pt x="0" y="207263"/>
                </a:lnTo>
                <a:lnTo>
                  <a:pt x="467868" y="207263"/>
                </a:lnTo>
                <a:lnTo>
                  <a:pt x="467868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36" name="object 36"/>
          <p:cNvSpPr/>
          <p:nvPr/>
        </p:nvSpPr>
        <p:spPr>
          <a:xfrm>
            <a:off x="5091057" y="4662094"/>
            <a:ext cx="2766059" cy="0"/>
          </a:xfrm>
          <a:custGeom>
            <a:avLst/>
            <a:gdLst/>
            <a:ahLst/>
            <a:cxnLst/>
            <a:rect l="l" t="t" r="r" b="b"/>
            <a:pathLst>
              <a:path w="3134867">
                <a:moveTo>
                  <a:pt x="0" y="0"/>
                </a:moveTo>
                <a:lnTo>
                  <a:pt x="3134867" y="0"/>
                </a:lnTo>
              </a:path>
            </a:pathLst>
          </a:custGeom>
          <a:ln w="11117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37" name="object 37"/>
          <p:cNvSpPr/>
          <p:nvPr/>
        </p:nvSpPr>
        <p:spPr>
          <a:xfrm>
            <a:off x="5095091" y="4290956"/>
            <a:ext cx="0" cy="1574650"/>
          </a:xfrm>
          <a:custGeom>
            <a:avLst/>
            <a:gdLst/>
            <a:ahLst/>
            <a:cxnLst/>
            <a:rect l="l" t="t" r="r" b="b"/>
            <a:pathLst>
              <a:path h="1784603">
                <a:moveTo>
                  <a:pt x="0" y="0"/>
                </a:moveTo>
                <a:lnTo>
                  <a:pt x="0" y="1784603"/>
                </a:lnTo>
              </a:path>
            </a:pathLst>
          </a:custGeom>
          <a:ln w="11117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38" name="object 38"/>
          <p:cNvSpPr/>
          <p:nvPr/>
        </p:nvSpPr>
        <p:spPr>
          <a:xfrm>
            <a:off x="7440257" y="5170393"/>
            <a:ext cx="416859" cy="0"/>
          </a:xfrm>
          <a:custGeom>
            <a:avLst/>
            <a:gdLst/>
            <a:ahLst/>
            <a:cxnLst/>
            <a:rect l="l" t="t" r="r" b="b"/>
            <a:pathLst>
              <a:path w="472440">
                <a:moveTo>
                  <a:pt x="0" y="0"/>
                </a:moveTo>
                <a:lnTo>
                  <a:pt x="472440" y="0"/>
                </a:lnTo>
              </a:path>
            </a:pathLst>
          </a:custGeom>
          <a:ln w="11117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39" name="object 39"/>
          <p:cNvSpPr/>
          <p:nvPr/>
        </p:nvSpPr>
        <p:spPr>
          <a:xfrm>
            <a:off x="7440257" y="5677347"/>
            <a:ext cx="416859" cy="0"/>
          </a:xfrm>
          <a:custGeom>
            <a:avLst/>
            <a:gdLst/>
            <a:ahLst/>
            <a:cxnLst/>
            <a:rect l="l" t="t" r="r" b="b"/>
            <a:pathLst>
              <a:path w="472440">
                <a:moveTo>
                  <a:pt x="0" y="0"/>
                </a:moveTo>
                <a:lnTo>
                  <a:pt x="472440" y="0"/>
                </a:lnTo>
              </a:path>
            </a:pathLst>
          </a:custGeom>
          <a:ln w="11117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40" name="object 40"/>
          <p:cNvSpPr/>
          <p:nvPr/>
        </p:nvSpPr>
        <p:spPr>
          <a:xfrm>
            <a:off x="7853082" y="4290955"/>
            <a:ext cx="0" cy="1574651"/>
          </a:xfrm>
          <a:custGeom>
            <a:avLst/>
            <a:gdLst/>
            <a:ahLst/>
            <a:cxnLst/>
            <a:rect l="l" t="t" r="r" b="b"/>
            <a:pathLst>
              <a:path h="1784604">
                <a:moveTo>
                  <a:pt x="0" y="0"/>
                </a:moveTo>
                <a:lnTo>
                  <a:pt x="0" y="1784604"/>
                </a:lnTo>
              </a:path>
            </a:pathLst>
          </a:custGeom>
          <a:ln w="11117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41" name="object 41"/>
          <p:cNvSpPr/>
          <p:nvPr/>
        </p:nvSpPr>
        <p:spPr>
          <a:xfrm>
            <a:off x="5091057" y="4296334"/>
            <a:ext cx="2766059" cy="0"/>
          </a:xfrm>
          <a:custGeom>
            <a:avLst/>
            <a:gdLst/>
            <a:ahLst/>
            <a:cxnLst/>
            <a:rect l="l" t="t" r="r" b="b"/>
            <a:pathLst>
              <a:path w="3134867">
                <a:moveTo>
                  <a:pt x="0" y="0"/>
                </a:moveTo>
                <a:lnTo>
                  <a:pt x="3134867" y="0"/>
                </a:lnTo>
              </a:path>
            </a:pathLst>
          </a:custGeom>
          <a:ln w="11117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42" name="object 42"/>
          <p:cNvSpPr/>
          <p:nvPr/>
        </p:nvSpPr>
        <p:spPr>
          <a:xfrm>
            <a:off x="5091057" y="5860228"/>
            <a:ext cx="2766059" cy="0"/>
          </a:xfrm>
          <a:custGeom>
            <a:avLst/>
            <a:gdLst/>
            <a:ahLst/>
            <a:cxnLst/>
            <a:rect l="l" t="t" r="r" b="b"/>
            <a:pathLst>
              <a:path w="3134867">
                <a:moveTo>
                  <a:pt x="0" y="0"/>
                </a:moveTo>
                <a:lnTo>
                  <a:pt x="3134867" y="0"/>
                </a:lnTo>
              </a:path>
            </a:pathLst>
          </a:custGeom>
          <a:ln w="11117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43" name="object 43"/>
          <p:cNvSpPr/>
          <p:nvPr/>
        </p:nvSpPr>
        <p:spPr>
          <a:xfrm>
            <a:off x="7464463" y="4671508"/>
            <a:ext cx="357691" cy="176156"/>
          </a:xfrm>
          <a:custGeom>
            <a:avLst/>
            <a:gdLst/>
            <a:ahLst/>
            <a:cxnLst/>
            <a:rect l="l" t="t" r="r" b="b"/>
            <a:pathLst>
              <a:path w="405383" h="199643">
                <a:moveTo>
                  <a:pt x="111251" y="176784"/>
                </a:moveTo>
                <a:lnTo>
                  <a:pt x="94487" y="172212"/>
                </a:lnTo>
                <a:lnTo>
                  <a:pt x="79248" y="166115"/>
                </a:lnTo>
                <a:lnTo>
                  <a:pt x="67055" y="160019"/>
                </a:lnTo>
                <a:lnTo>
                  <a:pt x="53339" y="153924"/>
                </a:lnTo>
                <a:lnTo>
                  <a:pt x="42672" y="147827"/>
                </a:lnTo>
                <a:lnTo>
                  <a:pt x="33527" y="140207"/>
                </a:lnTo>
                <a:lnTo>
                  <a:pt x="25907" y="132587"/>
                </a:lnTo>
                <a:lnTo>
                  <a:pt x="19811" y="123443"/>
                </a:lnTo>
                <a:lnTo>
                  <a:pt x="21335" y="124967"/>
                </a:lnTo>
                <a:lnTo>
                  <a:pt x="15239" y="115824"/>
                </a:lnTo>
                <a:lnTo>
                  <a:pt x="16763" y="117348"/>
                </a:lnTo>
                <a:lnTo>
                  <a:pt x="13715" y="108203"/>
                </a:lnTo>
                <a:lnTo>
                  <a:pt x="13715" y="109727"/>
                </a:lnTo>
                <a:lnTo>
                  <a:pt x="12191" y="100584"/>
                </a:lnTo>
                <a:lnTo>
                  <a:pt x="12191" y="99060"/>
                </a:lnTo>
                <a:lnTo>
                  <a:pt x="13715" y="91439"/>
                </a:lnTo>
                <a:lnTo>
                  <a:pt x="13715" y="92963"/>
                </a:lnTo>
                <a:lnTo>
                  <a:pt x="16763" y="83819"/>
                </a:lnTo>
                <a:lnTo>
                  <a:pt x="15239" y="83819"/>
                </a:lnTo>
                <a:lnTo>
                  <a:pt x="21335" y="74675"/>
                </a:lnTo>
                <a:lnTo>
                  <a:pt x="19811" y="76200"/>
                </a:lnTo>
                <a:lnTo>
                  <a:pt x="27431" y="67055"/>
                </a:lnTo>
                <a:lnTo>
                  <a:pt x="35051" y="59436"/>
                </a:lnTo>
                <a:lnTo>
                  <a:pt x="44196" y="53339"/>
                </a:lnTo>
                <a:lnTo>
                  <a:pt x="54863" y="45719"/>
                </a:lnTo>
                <a:lnTo>
                  <a:pt x="67055" y="39624"/>
                </a:lnTo>
                <a:lnTo>
                  <a:pt x="80772" y="33527"/>
                </a:lnTo>
                <a:lnTo>
                  <a:pt x="94487" y="28955"/>
                </a:lnTo>
                <a:lnTo>
                  <a:pt x="111251" y="24384"/>
                </a:lnTo>
                <a:lnTo>
                  <a:pt x="128015" y="19812"/>
                </a:lnTo>
                <a:lnTo>
                  <a:pt x="144779" y="16763"/>
                </a:lnTo>
                <a:lnTo>
                  <a:pt x="164591" y="15239"/>
                </a:lnTo>
                <a:lnTo>
                  <a:pt x="182879" y="13715"/>
                </a:lnTo>
                <a:lnTo>
                  <a:pt x="222503" y="13715"/>
                </a:lnTo>
                <a:lnTo>
                  <a:pt x="242315" y="15239"/>
                </a:lnTo>
                <a:lnTo>
                  <a:pt x="260603" y="16763"/>
                </a:lnTo>
                <a:lnTo>
                  <a:pt x="277367" y="19812"/>
                </a:lnTo>
                <a:lnTo>
                  <a:pt x="294131" y="24384"/>
                </a:lnTo>
                <a:lnTo>
                  <a:pt x="310896" y="28955"/>
                </a:lnTo>
                <a:lnTo>
                  <a:pt x="324611" y="33527"/>
                </a:lnTo>
                <a:lnTo>
                  <a:pt x="338327" y="39624"/>
                </a:lnTo>
                <a:lnTo>
                  <a:pt x="350520" y="45719"/>
                </a:lnTo>
                <a:lnTo>
                  <a:pt x="361187" y="53339"/>
                </a:lnTo>
                <a:lnTo>
                  <a:pt x="371855" y="60960"/>
                </a:lnTo>
                <a:lnTo>
                  <a:pt x="379475" y="68579"/>
                </a:lnTo>
                <a:lnTo>
                  <a:pt x="385572" y="76200"/>
                </a:lnTo>
                <a:lnTo>
                  <a:pt x="384048" y="74675"/>
                </a:lnTo>
                <a:lnTo>
                  <a:pt x="388620" y="83819"/>
                </a:lnTo>
                <a:lnTo>
                  <a:pt x="391667" y="92963"/>
                </a:lnTo>
                <a:lnTo>
                  <a:pt x="391667" y="91439"/>
                </a:lnTo>
                <a:lnTo>
                  <a:pt x="393074" y="99880"/>
                </a:lnTo>
                <a:lnTo>
                  <a:pt x="393191" y="99060"/>
                </a:lnTo>
                <a:lnTo>
                  <a:pt x="405383" y="99060"/>
                </a:lnTo>
                <a:lnTo>
                  <a:pt x="403859" y="89915"/>
                </a:lnTo>
                <a:lnTo>
                  <a:pt x="403859" y="88391"/>
                </a:lnTo>
                <a:lnTo>
                  <a:pt x="400811" y="79248"/>
                </a:lnTo>
                <a:lnTo>
                  <a:pt x="400811" y="77724"/>
                </a:lnTo>
                <a:lnTo>
                  <a:pt x="394715" y="70103"/>
                </a:lnTo>
                <a:lnTo>
                  <a:pt x="394715" y="68579"/>
                </a:lnTo>
                <a:lnTo>
                  <a:pt x="387096" y="59436"/>
                </a:lnTo>
                <a:lnTo>
                  <a:pt x="379475" y="50291"/>
                </a:lnTo>
                <a:lnTo>
                  <a:pt x="368807" y="42672"/>
                </a:lnTo>
                <a:lnTo>
                  <a:pt x="356615" y="35051"/>
                </a:lnTo>
                <a:lnTo>
                  <a:pt x="344424" y="28955"/>
                </a:lnTo>
                <a:lnTo>
                  <a:pt x="329183" y="22860"/>
                </a:lnTo>
                <a:lnTo>
                  <a:pt x="313943" y="16763"/>
                </a:lnTo>
                <a:lnTo>
                  <a:pt x="297179" y="12191"/>
                </a:lnTo>
                <a:lnTo>
                  <a:pt x="280415" y="7619"/>
                </a:lnTo>
                <a:lnTo>
                  <a:pt x="262127" y="4572"/>
                </a:lnTo>
                <a:lnTo>
                  <a:pt x="242315" y="3048"/>
                </a:lnTo>
                <a:lnTo>
                  <a:pt x="222503" y="1524"/>
                </a:lnTo>
                <a:lnTo>
                  <a:pt x="202691" y="0"/>
                </a:lnTo>
                <a:lnTo>
                  <a:pt x="182879" y="1524"/>
                </a:lnTo>
                <a:lnTo>
                  <a:pt x="163067" y="3048"/>
                </a:lnTo>
                <a:lnTo>
                  <a:pt x="143255" y="4572"/>
                </a:lnTo>
                <a:lnTo>
                  <a:pt x="124967" y="7619"/>
                </a:lnTo>
                <a:lnTo>
                  <a:pt x="106679" y="12191"/>
                </a:lnTo>
                <a:lnTo>
                  <a:pt x="91439" y="16763"/>
                </a:lnTo>
                <a:lnTo>
                  <a:pt x="76200" y="22860"/>
                </a:lnTo>
                <a:lnTo>
                  <a:pt x="60959" y="28955"/>
                </a:lnTo>
                <a:lnTo>
                  <a:pt x="47244" y="35051"/>
                </a:lnTo>
                <a:lnTo>
                  <a:pt x="36575" y="42672"/>
                </a:lnTo>
                <a:lnTo>
                  <a:pt x="25907" y="51815"/>
                </a:lnTo>
                <a:lnTo>
                  <a:pt x="16763" y="59436"/>
                </a:lnTo>
                <a:lnTo>
                  <a:pt x="10667" y="68579"/>
                </a:lnTo>
                <a:lnTo>
                  <a:pt x="10667" y="70103"/>
                </a:lnTo>
                <a:lnTo>
                  <a:pt x="4572" y="77724"/>
                </a:lnTo>
                <a:lnTo>
                  <a:pt x="4572" y="79248"/>
                </a:lnTo>
                <a:lnTo>
                  <a:pt x="1524" y="88391"/>
                </a:lnTo>
                <a:lnTo>
                  <a:pt x="1524" y="89915"/>
                </a:lnTo>
                <a:lnTo>
                  <a:pt x="0" y="99060"/>
                </a:lnTo>
                <a:lnTo>
                  <a:pt x="0" y="100584"/>
                </a:lnTo>
                <a:lnTo>
                  <a:pt x="1524" y="109727"/>
                </a:lnTo>
                <a:lnTo>
                  <a:pt x="1524" y="111251"/>
                </a:lnTo>
                <a:lnTo>
                  <a:pt x="4572" y="120395"/>
                </a:lnTo>
                <a:lnTo>
                  <a:pt x="4572" y="121919"/>
                </a:lnTo>
                <a:lnTo>
                  <a:pt x="10667" y="131063"/>
                </a:lnTo>
                <a:lnTo>
                  <a:pt x="18287" y="140207"/>
                </a:lnTo>
                <a:lnTo>
                  <a:pt x="25907" y="149351"/>
                </a:lnTo>
                <a:lnTo>
                  <a:pt x="36575" y="156972"/>
                </a:lnTo>
                <a:lnTo>
                  <a:pt x="48767" y="164591"/>
                </a:lnTo>
                <a:lnTo>
                  <a:pt x="60959" y="172212"/>
                </a:lnTo>
                <a:lnTo>
                  <a:pt x="76200" y="178307"/>
                </a:lnTo>
                <a:lnTo>
                  <a:pt x="91439" y="182879"/>
                </a:lnTo>
                <a:lnTo>
                  <a:pt x="108203" y="187451"/>
                </a:lnTo>
                <a:lnTo>
                  <a:pt x="124967" y="192024"/>
                </a:lnTo>
                <a:lnTo>
                  <a:pt x="143255" y="195072"/>
                </a:lnTo>
                <a:lnTo>
                  <a:pt x="163067" y="198119"/>
                </a:lnTo>
                <a:lnTo>
                  <a:pt x="182879" y="199643"/>
                </a:lnTo>
                <a:lnTo>
                  <a:pt x="222503" y="199643"/>
                </a:lnTo>
                <a:lnTo>
                  <a:pt x="242315" y="198119"/>
                </a:lnTo>
                <a:lnTo>
                  <a:pt x="262127" y="195072"/>
                </a:lnTo>
                <a:lnTo>
                  <a:pt x="280415" y="192024"/>
                </a:lnTo>
                <a:lnTo>
                  <a:pt x="297179" y="187451"/>
                </a:lnTo>
                <a:lnTo>
                  <a:pt x="313943" y="182879"/>
                </a:lnTo>
                <a:lnTo>
                  <a:pt x="329183" y="178307"/>
                </a:lnTo>
                <a:lnTo>
                  <a:pt x="344424" y="172212"/>
                </a:lnTo>
                <a:lnTo>
                  <a:pt x="356615" y="164591"/>
                </a:lnTo>
                <a:lnTo>
                  <a:pt x="368807" y="156972"/>
                </a:lnTo>
                <a:lnTo>
                  <a:pt x="379475" y="149351"/>
                </a:lnTo>
                <a:lnTo>
                  <a:pt x="388620" y="140207"/>
                </a:lnTo>
                <a:lnTo>
                  <a:pt x="377951" y="132587"/>
                </a:lnTo>
                <a:lnTo>
                  <a:pt x="370331" y="140207"/>
                </a:lnTo>
                <a:lnTo>
                  <a:pt x="361187" y="147827"/>
                </a:lnTo>
                <a:lnTo>
                  <a:pt x="350520" y="153924"/>
                </a:lnTo>
                <a:lnTo>
                  <a:pt x="338327" y="160019"/>
                </a:lnTo>
                <a:lnTo>
                  <a:pt x="324611" y="166115"/>
                </a:lnTo>
                <a:lnTo>
                  <a:pt x="310896" y="172212"/>
                </a:lnTo>
                <a:lnTo>
                  <a:pt x="294131" y="176784"/>
                </a:lnTo>
                <a:lnTo>
                  <a:pt x="277367" y="179831"/>
                </a:lnTo>
                <a:lnTo>
                  <a:pt x="260603" y="182879"/>
                </a:lnTo>
                <a:lnTo>
                  <a:pt x="240791" y="185927"/>
                </a:lnTo>
                <a:lnTo>
                  <a:pt x="222503" y="187451"/>
                </a:lnTo>
                <a:lnTo>
                  <a:pt x="182879" y="187451"/>
                </a:lnTo>
                <a:lnTo>
                  <a:pt x="163067" y="185927"/>
                </a:lnTo>
                <a:lnTo>
                  <a:pt x="144779" y="182879"/>
                </a:lnTo>
                <a:lnTo>
                  <a:pt x="128015" y="179831"/>
                </a:lnTo>
                <a:lnTo>
                  <a:pt x="111251" y="176784"/>
                </a:lnTo>
                <a:close/>
              </a:path>
            </a:pathLst>
          </a:custGeom>
          <a:solidFill>
            <a:srgbClr val="FA2A2F"/>
          </a:solid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44" name="object 44"/>
          <p:cNvSpPr/>
          <p:nvPr/>
        </p:nvSpPr>
        <p:spPr>
          <a:xfrm>
            <a:off x="7797950" y="4758914"/>
            <a:ext cx="24204" cy="36306"/>
          </a:xfrm>
          <a:custGeom>
            <a:avLst/>
            <a:gdLst/>
            <a:ahLst/>
            <a:cxnLst/>
            <a:rect l="l" t="t" r="r" b="b"/>
            <a:pathLst>
              <a:path w="27431" h="41147">
                <a:moveTo>
                  <a:pt x="10668" y="18287"/>
                </a:moveTo>
                <a:lnTo>
                  <a:pt x="10668" y="16763"/>
                </a:lnTo>
                <a:lnTo>
                  <a:pt x="6096" y="25907"/>
                </a:lnTo>
                <a:lnTo>
                  <a:pt x="7620" y="24383"/>
                </a:lnTo>
                <a:lnTo>
                  <a:pt x="0" y="33527"/>
                </a:lnTo>
                <a:lnTo>
                  <a:pt x="10668" y="41147"/>
                </a:lnTo>
                <a:lnTo>
                  <a:pt x="16763" y="32003"/>
                </a:lnTo>
                <a:lnTo>
                  <a:pt x="22859" y="22859"/>
                </a:lnTo>
                <a:lnTo>
                  <a:pt x="22859" y="21335"/>
                </a:lnTo>
                <a:lnTo>
                  <a:pt x="25907" y="12191"/>
                </a:lnTo>
                <a:lnTo>
                  <a:pt x="25907" y="10667"/>
                </a:lnTo>
                <a:lnTo>
                  <a:pt x="27431" y="1524"/>
                </a:lnTo>
                <a:lnTo>
                  <a:pt x="27431" y="0"/>
                </a:lnTo>
                <a:lnTo>
                  <a:pt x="15239" y="0"/>
                </a:lnTo>
                <a:lnTo>
                  <a:pt x="15239" y="1524"/>
                </a:lnTo>
                <a:lnTo>
                  <a:pt x="15239" y="0"/>
                </a:lnTo>
                <a:lnTo>
                  <a:pt x="15122" y="820"/>
                </a:lnTo>
                <a:lnTo>
                  <a:pt x="13715" y="10667"/>
                </a:lnTo>
                <a:lnTo>
                  <a:pt x="13715" y="9143"/>
                </a:lnTo>
                <a:lnTo>
                  <a:pt x="10668" y="18287"/>
                </a:lnTo>
                <a:close/>
              </a:path>
            </a:pathLst>
          </a:custGeom>
          <a:solidFill>
            <a:srgbClr val="FA2A2F"/>
          </a:solid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45" name="object 45"/>
          <p:cNvSpPr/>
          <p:nvPr/>
        </p:nvSpPr>
        <p:spPr>
          <a:xfrm>
            <a:off x="7475219" y="4752190"/>
            <a:ext cx="1345" cy="16136"/>
          </a:xfrm>
          <a:custGeom>
            <a:avLst/>
            <a:gdLst/>
            <a:ahLst/>
            <a:cxnLst/>
            <a:rect l="l" t="t" r="r" b="b"/>
            <a:pathLst>
              <a:path w="1524" h="18287">
                <a:moveTo>
                  <a:pt x="117" y="8440"/>
                </a:moveTo>
                <a:lnTo>
                  <a:pt x="1524" y="0"/>
                </a:lnTo>
                <a:lnTo>
                  <a:pt x="0" y="7620"/>
                </a:lnTo>
                <a:lnTo>
                  <a:pt x="0" y="9144"/>
                </a:lnTo>
                <a:lnTo>
                  <a:pt x="1524" y="18287"/>
                </a:lnTo>
                <a:lnTo>
                  <a:pt x="117" y="8440"/>
                </a:lnTo>
                <a:close/>
              </a:path>
            </a:pathLst>
          </a:custGeom>
          <a:solidFill>
            <a:srgbClr val="FA2A2F"/>
          </a:solid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46" name="object 46"/>
          <p:cNvSpPr/>
          <p:nvPr/>
        </p:nvSpPr>
        <p:spPr>
          <a:xfrm>
            <a:off x="7467152" y="5182496"/>
            <a:ext cx="355001" cy="110266"/>
          </a:xfrm>
          <a:custGeom>
            <a:avLst/>
            <a:gdLst/>
            <a:ahLst/>
            <a:cxnLst/>
            <a:rect l="l" t="t" r="r" b="b"/>
            <a:pathLst>
              <a:path w="402335" h="124968">
                <a:moveTo>
                  <a:pt x="377951" y="68580"/>
                </a:moveTo>
                <a:lnTo>
                  <a:pt x="377951" y="67056"/>
                </a:lnTo>
                <a:lnTo>
                  <a:pt x="384048" y="76200"/>
                </a:lnTo>
                <a:lnTo>
                  <a:pt x="384048" y="74675"/>
                </a:lnTo>
                <a:lnTo>
                  <a:pt x="388619" y="83820"/>
                </a:lnTo>
                <a:lnTo>
                  <a:pt x="402335" y="88392"/>
                </a:lnTo>
                <a:lnTo>
                  <a:pt x="400811" y="79248"/>
                </a:lnTo>
                <a:lnTo>
                  <a:pt x="399287" y="79248"/>
                </a:lnTo>
                <a:lnTo>
                  <a:pt x="399287" y="77724"/>
                </a:lnTo>
                <a:lnTo>
                  <a:pt x="394715" y="70104"/>
                </a:lnTo>
                <a:lnTo>
                  <a:pt x="394715" y="68580"/>
                </a:lnTo>
                <a:lnTo>
                  <a:pt x="387095" y="59436"/>
                </a:lnTo>
                <a:lnTo>
                  <a:pt x="377951" y="50292"/>
                </a:lnTo>
                <a:lnTo>
                  <a:pt x="367283" y="42672"/>
                </a:lnTo>
                <a:lnTo>
                  <a:pt x="356615" y="35052"/>
                </a:lnTo>
                <a:lnTo>
                  <a:pt x="342900" y="28956"/>
                </a:lnTo>
                <a:lnTo>
                  <a:pt x="329183" y="21336"/>
                </a:lnTo>
                <a:lnTo>
                  <a:pt x="313943" y="16763"/>
                </a:lnTo>
                <a:lnTo>
                  <a:pt x="297179" y="12192"/>
                </a:lnTo>
                <a:lnTo>
                  <a:pt x="278891" y="7620"/>
                </a:lnTo>
                <a:lnTo>
                  <a:pt x="260603" y="4572"/>
                </a:lnTo>
                <a:lnTo>
                  <a:pt x="242315" y="1524"/>
                </a:lnTo>
                <a:lnTo>
                  <a:pt x="222503" y="1524"/>
                </a:lnTo>
                <a:lnTo>
                  <a:pt x="202691" y="0"/>
                </a:lnTo>
                <a:lnTo>
                  <a:pt x="181355" y="1524"/>
                </a:lnTo>
                <a:lnTo>
                  <a:pt x="161543" y="1524"/>
                </a:lnTo>
                <a:lnTo>
                  <a:pt x="143255" y="4572"/>
                </a:lnTo>
                <a:lnTo>
                  <a:pt x="124967" y="7620"/>
                </a:lnTo>
                <a:lnTo>
                  <a:pt x="106679" y="12192"/>
                </a:lnTo>
                <a:lnTo>
                  <a:pt x="89915" y="16763"/>
                </a:lnTo>
                <a:lnTo>
                  <a:pt x="74675" y="22860"/>
                </a:lnTo>
                <a:lnTo>
                  <a:pt x="60959" y="28956"/>
                </a:lnTo>
                <a:lnTo>
                  <a:pt x="47243" y="35052"/>
                </a:lnTo>
                <a:lnTo>
                  <a:pt x="35051" y="42672"/>
                </a:lnTo>
                <a:lnTo>
                  <a:pt x="25907" y="51816"/>
                </a:lnTo>
                <a:lnTo>
                  <a:pt x="16763" y="59436"/>
                </a:lnTo>
                <a:lnTo>
                  <a:pt x="9143" y="68580"/>
                </a:lnTo>
                <a:lnTo>
                  <a:pt x="9143" y="70104"/>
                </a:lnTo>
                <a:lnTo>
                  <a:pt x="4572" y="77724"/>
                </a:lnTo>
                <a:lnTo>
                  <a:pt x="4572" y="79248"/>
                </a:lnTo>
                <a:lnTo>
                  <a:pt x="1524" y="88392"/>
                </a:lnTo>
                <a:lnTo>
                  <a:pt x="1524" y="89916"/>
                </a:lnTo>
                <a:lnTo>
                  <a:pt x="0" y="99060"/>
                </a:lnTo>
                <a:lnTo>
                  <a:pt x="0" y="100584"/>
                </a:lnTo>
                <a:lnTo>
                  <a:pt x="1524" y="109728"/>
                </a:lnTo>
                <a:lnTo>
                  <a:pt x="1524" y="111252"/>
                </a:lnTo>
                <a:lnTo>
                  <a:pt x="4572" y="120396"/>
                </a:lnTo>
                <a:lnTo>
                  <a:pt x="19811" y="124968"/>
                </a:lnTo>
                <a:lnTo>
                  <a:pt x="15239" y="115824"/>
                </a:lnTo>
                <a:lnTo>
                  <a:pt x="15239" y="117348"/>
                </a:lnTo>
                <a:lnTo>
                  <a:pt x="12191" y="108204"/>
                </a:lnTo>
                <a:lnTo>
                  <a:pt x="13715" y="109728"/>
                </a:lnTo>
                <a:lnTo>
                  <a:pt x="12191" y="100584"/>
                </a:lnTo>
                <a:lnTo>
                  <a:pt x="12191" y="92963"/>
                </a:lnTo>
                <a:lnTo>
                  <a:pt x="15239" y="83820"/>
                </a:lnTo>
                <a:lnTo>
                  <a:pt x="19811" y="74675"/>
                </a:lnTo>
                <a:lnTo>
                  <a:pt x="19811" y="76200"/>
                </a:lnTo>
                <a:lnTo>
                  <a:pt x="25907" y="67056"/>
                </a:lnTo>
                <a:lnTo>
                  <a:pt x="25907" y="68580"/>
                </a:lnTo>
                <a:lnTo>
                  <a:pt x="33527" y="59436"/>
                </a:lnTo>
                <a:lnTo>
                  <a:pt x="42672" y="53340"/>
                </a:lnTo>
                <a:lnTo>
                  <a:pt x="53339" y="45720"/>
                </a:lnTo>
                <a:lnTo>
                  <a:pt x="65531" y="39624"/>
                </a:lnTo>
                <a:lnTo>
                  <a:pt x="79248" y="33528"/>
                </a:lnTo>
                <a:lnTo>
                  <a:pt x="94487" y="28956"/>
                </a:lnTo>
                <a:lnTo>
                  <a:pt x="109727" y="24384"/>
                </a:lnTo>
                <a:lnTo>
                  <a:pt x="126491" y="19812"/>
                </a:lnTo>
                <a:lnTo>
                  <a:pt x="144779" y="16763"/>
                </a:lnTo>
                <a:lnTo>
                  <a:pt x="163067" y="15240"/>
                </a:lnTo>
                <a:lnTo>
                  <a:pt x="182879" y="13716"/>
                </a:lnTo>
                <a:lnTo>
                  <a:pt x="202691" y="12192"/>
                </a:lnTo>
                <a:lnTo>
                  <a:pt x="222503" y="13716"/>
                </a:lnTo>
                <a:lnTo>
                  <a:pt x="240791" y="15240"/>
                </a:lnTo>
                <a:lnTo>
                  <a:pt x="259079" y="16763"/>
                </a:lnTo>
                <a:lnTo>
                  <a:pt x="277367" y="19812"/>
                </a:lnTo>
                <a:lnTo>
                  <a:pt x="294131" y="24384"/>
                </a:lnTo>
                <a:lnTo>
                  <a:pt x="309372" y="28956"/>
                </a:lnTo>
                <a:lnTo>
                  <a:pt x="324611" y="33528"/>
                </a:lnTo>
                <a:lnTo>
                  <a:pt x="338327" y="39624"/>
                </a:lnTo>
                <a:lnTo>
                  <a:pt x="350519" y="45720"/>
                </a:lnTo>
                <a:lnTo>
                  <a:pt x="361187" y="53340"/>
                </a:lnTo>
                <a:lnTo>
                  <a:pt x="370331" y="60960"/>
                </a:lnTo>
                <a:lnTo>
                  <a:pt x="377951" y="68580"/>
                </a:lnTo>
                <a:close/>
              </a:path>
            </a:pathLst>
          </a:custGeom>
          <a:solidFill>
            <a:srgbClr val="FA2A2F"/>
          </a:solid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47" name="object 47"/>
          <p:cNvSpPr/>
          <p:nvPr/>
        </p:nvSpPr>
        <p:spPr>
          <a:xfrm>
            <a:off x="7477908" y="5263178"/>
            <a:ext cx="1345" cy="16136"/>
          </a:xfrm>
          <a:custGeom>
            <a:avLst/>
            <a:gdLst/>
            <a:ahLst/>
            <a:cxnLst/>
            <a:rect l="l" t="t" r="r" b="b"/>
            <a:pathLst>
              <a:path w="1524" h="18287">
                <a:moveTo>
                  <a:pt x="117" y="8440"/>
                </a:moveTo>
                <a:lnTo>
                  <a:pt x="1524" y="0"/>
                </a:lnTo>
                <a:lnTo>
                  <a:pt x="0" y="1523"/>
                </a:lnTo>
                <a:lnTo>
                  <a:pt x="0" y="9143"/>
                </a:lnTo>
                <a:lnTo>
                  <a:pt x="1524" y="18287"/>
                </a:lnTo>
                <a:lnTo>
                  <a:pt x="117" y="8440"/>
                </a:lnTo>
                <a:close/>
              </a:path>
            </a:pathLst>
          </a:custGeom>
          <a:solidFill>
            <a:srgbClr val="FA2A2F"/>
          </a:solid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48" name="object 48"/>
          <p:cNvSpPr/>
          <p:nvPr/>
        </p:nvSpPr>
        <p:spPr>
          <a:xfrm>
            <a:off x="7471186" y="5256454"/>
            <a:ext cx="352312" cy="102198"/>
          </a:xfrm>
          <a:custGeom>
            <a:avLst/>
            <a:gdLst/>
            <a:ahLst/>
            <a:cxnLst/>
            <a:rect l="l" t="t" r="r" b="b"/>
            <a:pathLst>
              <a:path w="399287" h="115824">
                <a:moveTo>
                  <a:pt x="70103" y="94487"/>
                </a:moveTo>
                <a:lnTo>
                  <a:pt x="85343" y="100584"/>
                </a:lnTo>
                <a:lnTo>
                  <a:pt x="102107" y="105155"/>
                </a:lnTo>
                <a:lnTo>
                  <a:pt x="120395" y="108203"/>
                </a:lnTo>
                <a:lnTo>
                  <a:pt x="138683" y="111251"/>
                </a:lnTo>
                <a:lnTo>
                  <a:pt x="156971" y="114300"/>
                </a:lnTo>
                <a:lnTo>
                  <a:pt x="176783" y="115824"/>
                </a:lnTo>
                <a:lnTo>
                  <a:pt x="217931" y="115824"/>
                </a:lnTo>
                <a:lnTo>
                  <a:pt x="237743" y="114300"/>
                </a:lnTo>
                <a:lnTo>
                  <a:pt x="257555" y="111251"/>
                </a:lnTo>
                <a:lnTo>
                  <a:pt x="275843" y="108203"/>
                </a:lnTo>
                <a:lnTo>
                  <a:pt x="292607" y="105155"/>
                </a:lnTo>
                <a:lnTo>
                  <a:pt x="309371" y="99060"/>
                </a:lnTo>
                <a:lnTo>
                  <a:pt x="324611" y="94487"/>
                </a:lnTo>
                <a:lnTo>
                  <a:pt x="338327" y="88391"/>
                </a:lnTo>
                <a:lnTo>
                  <a:pt x="352043" y="80772"/>
                </a:lnTo>
                <a:lnTo>
                  <a:pt x="364235" y="73151"/>
                </a:lnTo>
                <a:lnTo>
                  <a:pt x="374903" y="65532"/>
                </a:lnTo>
                <a:lnTo>
                  <a:pt x="382523" y="57912"/>
                </a:lnTo>
                <a:lnTo>
                  <a:pt x="382523" y="56387"/>
                </a:lnTo>
                <a:lnTo>
                  <a:pt x="390143" y="47243"/>
                </a:lnTo>
                <a:lnTo>
                  <a:pt x="394715" y="38100"/>
                </a:lnTo>
                <a:lnTo>
                  <a:pt x="396239" y="36575"/>
                </a:lnTo>
                <a:lnTo>
                  <a:pt x="397763" y="27432"/>
                </a:lnTo>
                <a:lnTo>
                  <a:pt x="399287" y="27432"/>
                </a:lnTo>
                <a:lnTo>
                  <a:pt x="399287" y="4572"/>
                </a:lnTo>
                <a:lnTo>
                  <a:pt x="397763" y="4572"/>
                </a:lnTo>
                <a:lnTo>
                  <a:pt x="384047" y="0"/>
                </a:lnTo>
                <a:lnTo>
                  <a:pt x="387095" y="9143"/>
                </a:lnTo>
                <a:lnTo>
                  <a:pt x="387095" y="7620"/>
                </a:lnTo>
                <a:lnTo>
                  <a:pt x="387095" y="25908"/>
                </a:lnTo>
                <a:lnTo>
                  <a:pt x="387095" y="24384"/>
                </a:lnTo>
                <a:lnTo>
                  <a:pt x="384047" y="33527"/>
                </a:lnTo>
                <a:lnTo>
                  <a:pt x="384047" y="32003"/>
                </a:lnTo>
                <a:lnTo>
                  <a:pt x="379475" y="41148"/>
                </a:lnTo>
                <a:lnTo>
                  <a:pt x="373379" y="48767"/>
                </a:lnTo>
                <a:lnTo>
                  <a:pt x="365759" y="56387"/>
                </a:lnTo>
                <a:lnTo>
                  <a:pt x="356615" y="64008"/>
                </a:lnTo>
                <a:lnTo>
                  <a:pt x="345947" y="70103"/>
                </a:lnTo>
                <a:lnTo>
                  <a:pt x="333755" y="77724"/>
                </a:lnTo>
                <a:lnTo>
                  <a:pt x="320039" y="82296"/>
                </a:lnTo>
                <a:lnTo>
                  <a:pt x="304800" y="88391"/>
                </a:lnTo>
                <a:lnTo>
                  <a:pt x="289559" y="92963"/>
                </a:lnTo>
                <a:lnTo>
                  <a:pt x="272795" y="96012"/>
                </a:lnTo>
                <a:lnTo>
                  <a:pt x="254507" y="99060"/>
                </a:lnTo>
                <a:lnTo>
                  <a:pt x="236219" y="102108"/>
                </a:lnTo>
                <a:lnTo>
                  <a:pt x="216407" y="103632"/>
                </a:lnTo>
                <a:lnTo>
                  <a:pt x="178307" y="103632"/>
                </a:lnTo>
                <a:lnTo>
                  <a:pt x="158495" y="102108"/>
                </a:lnTo>
                <a:lnTo>
                  <a:pt x="140207" y="99060"/>
                </a:lnTo>
                <a:lnTo>
                  <a:pt x="121919" y="96012"/>
                </a:lnTo>
                <a:lnTo>
                  <a:pt x="105155" y="92963"/>
                </a:lnTo>
                <a:lnTo>
                  <a:pt x="89915" y="88391"/>
                </a:lnTo>
                <a:lnTo>
                  <a:pt x="74675" y="82296"/>
                </a:lnTo>
                <a:lnTo>
                  <a:pt x="60959" y="76200"/>
                </a:lnTo>
                <a:lnTo>
                  <a:pt x="48767" y="70103"/>
                </a:lnTo>
                <a:lnTo>
                  <a:pt x="38100" y="64008"/>
                </a:lnTo>
                <a:lnTo>
                  <a:pt x="28955" y="56387"/>
                </a:lnTo>
                <a:lnTo>
                  <a:pt x="21335" y="48767"/>
                </a:lnTo>
                <a:lnTo>
                  <a:pt x="15239" y="41148"/>
                </a:lnTo>
                <a:lnTo>
                  <a:pt x="0" y="36575"/>
                </a:lnTo>
                <a:lnTo>
                  <a:pt x="0" y="38100"/>
                </a:lnTo>
                <a:lnTo>
                  <a:pt x="4571" y="47243"/>
                </a:lnTo>
                <a:lnTo>
                  <a:pt x="12191" y="56387"/>
                </a:lnTo>
                <a:lnTo>
                  <a:pt x="12191" y="57912"/>
                </a:lnTo>
                <a:lnTo>
                  <a:pt x="21335" y="65532"/>
                </a:lnTo>
                <a:lnTo>
                  <a:pt x="32003" y="74675"/>
                </a:lnTo>
                <a:lnTo>
                  <a:pt x="42671" y="80772"/>
                </a:lnTo>
                <a:lnTo>
                  <a:pt x="56387" y="88391"/>
                </a:lnTo>
                <a:lnTo>
                  <a:pt x="70103" y="94487"/>
                </a:lnTo>
                <a:close/>
              </a:path>
            </a:pathLst>
          </a:custGeom>
          <a:solidFill>
            <a:srgbClr val="FA2A2F"/>
          </a:solid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49" name="object 49"/>
          <p:cNvSpPr/>
          <p:nvPr/>
        </p:nvSpPr>
        <p:spPr>
          <a:xfrm>
            <a:off x="7471186" y="5682726"/>
            <a:ext cx="357691" cy="174812"/>
          </a:xfrm>
          <a:custGeom>
            <a:avLst/>
            <a:gdLst/>
            <a:ahLst/>
            <a:cxnLst/>
            <a:rect l="l" t="t" r="r" b="b"/>
            <a:pathLst>
              <a:path w="405383" h="198120">
                <a:moveTo>
                  <a:pt x="388619" y="115824"/>
                </a:moveTo>
                <a:lnTo>
                  <a:pt x="390143" y="115824"/>
                </a:lnTo>
                <a:lnTo>
                  <a:pt x="385571" y="123444"/>
                </a:lnTo>
                <a:lnTo>
                  <a:pt x="379475" y="132587"/>
                </a:lnTo>
                <a:lnTo>
                  <a:pt x="371855" y="140208"/>
                </a:lnTo>
                <a:lnTo>
                  <a:pt x="361187" y="146304"/>
                </a:lnTo>
                <a:lnTo>
                  <a:pt x="350519" y="153924"/>
                </a:lnTo>
                <a:lnTo>
                  <a:pt x="338327" y="160020"/>
                </a:lnTo>
                <a:lnTo>
                  <a:pt x="324611" y="166115"/>
                </a:lnTo>
                <a:lnTo>
                  <a:pt x="310895" y="170687"/>
                </a:lnTo>
                <a:lnTo>
                  <a:pt x="294131" y="175260"/>
                </a:lnTo>
                <a:lnTo>
                  <a:pt x="277367" y="179832"/>
                </a:lnTo>
                <a:lnTo>
                  <a:pt x="260603" y="182880"/>
                </a:lnTo>
                <a:lnTo>
                  <a:pt x="242315" y="184404"/>
                </a:lnTo>
                <a:lnTo>
                  <a:pt x="222503" y="185928"/>
                </a:lnTo>
                <a:lnTo>
                  <a:pt x="182879" y="185928"/>
                </a:lnTo>
                <a:lnTo>
                  <a:pt x="164591" y="184404"/>
                </a:lnTo>
                <a:lnTo>
                  <a:pt x="144779" y="182880"/>
                </a:lnTo>
                <a:lnTo>
                  <a:pt x="128015" y="179832"/>
                </a:lnTo>
                <a:lnTo>
                  <a:pt x="111251" y="175260"/>
                </a:lnTo>
                <a:lnTo>
                  <a:pt x="94487" y="170687"/>
                </a:lnTo>
                <a:lnTo>
                  <a:pt x="80771" y="166115"/>
                </a:lnTo>
                <a:lnTo>
                  <a:pt x="67055" y="160020"/>
                </a:lnTo>
                <a:lnTo>
                  <a:pt x="54863" y="153924"/>
                </a:lnTo>
                <a:lnTo>
                  <a:pt x="44195" y="146304"/>
                </a:lnTo>
                <a:lnTo>
                  <a:pt x="35051" y="138684"/>
                </a:lnTo>
                <a:lnTo>
                  <a:pt x="25907" y="131063"/>
                </a:lnTo>
                <a:lnTo>
                  <a:pt x="21335" y="123444"/>
                </a:lnTo>
                <a:lnTo>
                  <a:pt x="16763" y="115824"/>
                </a:lnTo>
                <a:lnTo>
                  <a:pt x="13715" y="106680"/>
                </a:lnTo>
                <a:lnTo>
                  <a:pt x="13715" y="91439"/>
                </a:lnTo>
                <a:lnTo>
                  <a:pt x="16763" y="82296"/>
                </a:lnTo>
                <a:lnTo>
                  <a:pt x="16763" y="83820"/>
                </a:lnTo>
                <a:lnTo>
                  <a:pt x="21335" y="74676"/>
                </a:lnTo>
                <a:lnTo>
                  <a:pt x="27431" y="67056"/>
                </a:lnTo>
                <a:lnTo>
                  <a:pt x="35051" y="59435"/>
                </a:lnTo>
                <a:lnTo>
                  <a:pt x="44195" y="51815"/>
                </a:lnTo>
                <a:lnTo>
                  <a:pt x="54863" y="45719"/>
                </a:lnTo>
                <a:lnTo>
                  <a:pt x="67055" y="38100"/>
                </a:lnTo>
                <a:lnTo>
                  <a:pt x="80771" y="33527"/>
                </a:lnTo>
                <a:lnTo>
                  <a:pt x="96011" y="27431"/>
                </a:lnTo>
                <a:lnTo>
                  <a:pt x="111251" y="22859"/>
                </a:lnTo>
                <a:lnTo>
                  <a:pt x="128015" y="19812"/>
                </a:lnTo>
                <a:lnTo>
                  <a:pt x="146303" y="16763"/>
                </a:lnTo>
                <a:lnTo>
                  <a:pt x="164591" y="13715"/>
                </a:lnTo>
                <a:lnTo>
                  <a:pt x="182879" y="12191"/>
                </a:lnTo>
                <a:lnTo>
                  <a:pt x="297179" y="10667"/>
                </a:lnTo>
                <a:lnTo>
                  <a:pt x="280415" y="7619"/>
                </a:lnTo>
                <a:lnTo>
                  <a:pt x="262127" y="4571"/>
                </a:lnTo>
                <a:lnTo>
                  <a:pt x="242315" y="1524"/>
                </a:lnTo>
                <a:lnTo>
                  <a:pt x="222503" y="0"/>
                </a:lnTo>
                <a:lnTo>
                  <a:pt x="182879" y="0"/>
                </a:lnTo>
                <a:lnTo>
                  <a:pt x="163067" y="1524"/>
                </a:lnTo>
                <a:lnTo>
                  <a:pt x="143255" y="4571"/>
                </a:lnTo>
                <a:lnTo>
                  <a:pt x="124967" y="7619"/>
                </a:lnTo>
                <a:lnTo>
                  <a:pt x="108203" y="10667"/>
                </a:lnTo>
                <a:lnTo>
                  <a:pt x="91439" y="16763"/>
                </a:lnTo>
                <a:lnTo>
                  <a:pt x="76200" y="21335"/>
                </a:lnTo>
                <a:lnTo>
                  <a:pt x="60959" y="27431"/>
                </a:lnTo>
                <a:lnTo>
                  <a:pt x="48767" y="35051"/>
                </a:lnTo>
                <a:lnTo>
                  <a:pt x="36575" y="42671"/>
                </a:lnTo>
                <a:lnTo>
                  <a:pt x="25907" y="50291"/>
                </a:lnTo>
                <a:lnTo>
                  <a:pt x="16763" y="59435"/>
                </a:lnTo>
                <a:lnTo>
                  <a:pt x="10667" y="68580"/>
                </a:lnTo>
                <a:lnTo>
                  <a:pt x="6095" y="77724"/>
                </a:lnTo>
                <a:lnTo>
                  <a:pt x="4571" y="77724"/>
                </a:lnTo>
                <a:lnTo>
                  <a:pt x="4571" y="79248"/>
                </a:lnTo>
                <a:lnTo>
                  <a:pt x="1524" y="88391"/>
                </a:lnTo>
                <a:lnTo>
                  <a:pt x="13715" y="89915"/>
                </a:lnTo>
                <a:lnTo>
                  <a:pt x="0" y="99060"/>
                </a:lnTo>
                <a:lnTo>
                  <a:pt x="0" y="100584"/>
                </a:lnTo>
                <a:lnTo>
                  <a:pt x="1524" y="109728"/>
                </a:lnTo>
                <a:lnTo>
                  <a:pt x="13715" y="108204"/>
                </a:lnTo>
                <a:lnTo>
                  <a:pt x="1524" y="109728"/>
                </a:lnTo>
                <a:lnTo>
                  <a:pt x="1524" y="111252"/>
                </a:lnTo>
                <a:lnTo>
                  <a:pt x="4571" y="120396"/>
                </a:lnTo>
                <a:lnTo>
                  <a:pt x="6095" y="120396"/>
                </a:lnTo>
                <a:lnTo>
                  <a:pt x="10667" y="129539"/>
                </a:lnTo>
                <a:lnTo>
                  <a:pt x="10667" y="131063"/>
                </a:lnTo>
                <a:lnTo>
                  <a:pt x="18287" y="140208"/>
                </a:lnTo>
                <a:lnTo>
                  <a:pt x="27431" y="149352"/>
                </a:lnTo>
                <a:lnTo>
                  <a:pt x="36575" y="156972"/>
                </a:lnTo>
                <a:lnTo>
                  <a:pt x="48767" y="164591"/>
                </a:lnTo>
                <a:lnTo>
                  <a:pt x="62483" y="170687"/>
                </a:lnTo>
                <a:lnTo>
                  <a:pt x="76200" y="176784"/>
                </a:lnTo>
                <a:lnTo>
                  <a:pt x="91439" y="182880"/>
                </a:lnTo>
                <a:lnTo>
                  <a:pt x="108203" y="187452"/>
                </a:lnTo>
                <a:lnTo>
                  <a:pt x="124967" y="192024"/>
                </a:lnTo>
                <a:lnTo>
                  <a:pt x="143255" y="195072"/>
                </a:lnTo>
                <a:lnTo>
                  <a:pt x="163067" y="196596"/>
                </a:lnTo>
                <a:lnTo>
                  <a:pt x="182879" y="198120"/>
                </a:lnTo>
                <a:lnTo>
                  <a:pt x="224027" y="198120"/>
                </a:lnTo>
                <a:lnTo>
                  <a:pt x="243839" y="196596"/>
                </a:lnTo>
                <a:lnTo>
                  <a:pt x="262127" y="195072"/>
                </a:lnTo>
                <a:lnTo>
                  <a:pt x="280415" y="192024"/>
                </a:lnTo>
                <a:lnTo>
                  <a:pt x="298703" y="187452"/>
                </a:lnTo>
                <a:lnTo>
                  <a:pt x="315467" y="182880"/>
                </a:lnTo>
                <a:lnTo>
                  <a:pt x="330707" y="176784"/>
                </a:lnTo>
                <a:lnTo>
                  <a:pt x="344423" y="170687"/>
                </a:lnTo>
                <a:lnTo>
                  <a:pt x="358139" y="164591"/>
                </a:lnTo>
                <a:lnTo>
                  <a:pt x="368807" y="156972"/>
                </a:lnTo>
                <a:lnTo>
                  <a:pt x="379475" y="147828"/>
                </a:lnTo>
                <a:lnTo>
                  <a:pt x="388619" y="138684"/>
                </a:lnTo>
                <a:lnTo>
                  <a:pt x="394715" y="131063"/>
                </a:lnTo>
                <a:lnTo>
                  <a:pt x="396239" y="131063"/>
                </a:lnTo>
                <a:lnTo>
                  <a:pt x="396239" y="129539"/>
                </a:lnTo>
                <a:lnTo>
                  <a:pt x="400811" y="120396"/>
                </a:lnTo>
                <a:lnTo>
                  <a:pt x="403859" y="111252"/>
                </a:lnTo>
                <a:lnTo>
                  <a:pt x="403859" y="109728"/>
                </a:lnTo>
                <a:lnTo>
                  <a:pt x="405383" y="100584"/>
                </a:lnTo>
                <a:lnTo>
                  <a:pt x="405383" y="99060"/>
                </a:lnTo>
                <a:lnTo>
                  <a:pt x="403859" y="89915"/>
                </a:lnTo>
                <a:lnTo>
                  <a:pt x="403859" y="88391"/>
                </a:lnTo>
                <a:lnTo>
                  <a:pt x="400811" y="79248"/>
                </a:lnTo>
                <a:lnTo>
                  <a:pt x="400811" y="77724"/>
                </a:lnTo>
                <a:lnTo>
                  <a:pt x="396239" y="68580"/>
                </a:lnTo>
                <a:lnTo>
                  <a:pt x="394715" y="68580"/>
                </a:lnTo>
                <a:lnTo>
                  <a:pt x="388619" y="59435"/>
                </a:lnTo>
                <a:lnTo>
                  <a:pt x="379475" y="50291"/>
                </a:lnTo>
                <a:lnTo>
                  <a:pt x="368807" y="42671"/>
                </a:lnTo>
                <a:lnTo>
                  <a:pt x="356615" y="35051"/>
                </a:lnTo>
                <a:lnTo>
                  <a:pt x="344423" y="27431"/>
                </a:lnTo>
                <a:lnTo>
                  <a:pt x="329183" y="21335"/>
                </a:lnTo>
                <a:lnTo>
                  <a:pt x="313943" y="16763"/>
                </a:lnTo>
                <a:lnTo>
                  <a:pt x="242315" y="13715"/>
                </a:lnTo>
                <a:lnTo>
                  <a:pt x="260603" y="16763"/>
                </a:lnTo>
                <a:lnTo>
                  <a:pt x="278891" y="19812"/>
                </a:lnTo>
                <a:lnTo>
                  <a:pt x="295655" y="22859"/>
                </a:lnTo>
                <a:lnTo>
                  <a:pt x="310895" y="27431"/>
                </a:lnTo>
                <a:lnTo>
                  <a:pt x="326135" y="33527"/>
                </a:lnTo>
                <a:lnTo>
                  <a:pt x="339851" y="39624"/>
                </a:lnTo>
                <a:lnTo>
                  <a:pt x="352043" y="45719"/>
                </a:lnTo>
                <a:lnTo>
                  <a:pt x="362711" y="51815"/>
                </a:lnTo>
                <a:lnTo>
                  <a:pt x="371855" y="59435"/>
                </a:lnTo>
                <a:lnTo>
                  <a:pt x="379475" y="67056"/>
                </a:lnTo>
                <a:lnTo>
                  <a:pt x="385571" y="74676"/>
                </a:lnTo>
                <a:lnTo>
                  <a:pt x="390143" y="83820"/>
                </a:lnTo>
                <a:lnTo>
                  <a:pt x="388619" y="82296"/>
                </a:lnTo>
                <a:lnTo>
                  <a:pt x="391667" y="91439"/>
                </a:lnTo>
                <a:lnTo>
                  <a:pt x="391667" y="89915"/>
                </a:lnTo>
                <a:lnTo>
                  <a:pt x="393191" y="99060"/>
                </a:lnTo>
                <a:lnTo>
                  <a:pt x="393191" y="100584"/>
                </a:lnTo>
                <a:lnTo>
                  <a:pt x="391667" y="108204"/>
                </a:lnTo>
                <a:lnTo>
                  <a:pt x="391667" y="106680"/>
                </a:lnTo>
                <a:lnTo>
                  <a:pt x="388619" y="115824"/>
                </a:lnTo>
                <a:close/>
              </a:path>
            </a:pathLst>
          </a:custGeom>
          <a:solidFill>
            <a:srgbClr val="FA2A2F"/>
          </a:solid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50" name="object 50"/>
          <p:cNvSpPr/>
          <p:nvPr/>
        </p:nvSpPr>
        <p:spPr>
          <a:xfrm>
            <a:off x="7632551" y="5692139"/>
            <a:ext cx="115644" cy="5379"/>
          </a:xfrm>
          <a:custGeom>
            <a:avLst/>
            <a:gdLst/>
            <a:ahLst/>
            <a:cxnLst/>
            <a:rect l="l" t="t" r="r" b="b"/>
            <a:pathLst>
              <a:path w="131063" h="6096">
                <a:moveTo>
                  <a:pt x="39624" y="1524"/>
                </a:moveTo>
                <a:lnTo>
                  <a:pt x="59435" y="3048"/>
                </a:lnTo>
                <a:lnTo>
                  <a:pt x="131063" y="6096"/>
                </a:lnTo>
                <a:lnTo>
                  <a:pt x="114300" y="0"/>
                </a:lnTo>
                <a:lnTo>
                  <a:pt x="0" y="1524"/>
                </a:lnTo>
                <a:lnTo>
                  <a:pt x="39624" y="1524"/>
                </a:lnTo>
                <a:close/>
              </a:path>
            </a:pathLst>
          </a:custGeom>
          <a:solidFill>
            <a:srgbClr val="FA2A2F"/>
          </a:solid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51" name="object 51"/>
          <p:cNvSpPr/>
          <p:nvPr/>
        </p:nvSpPr>
        <p:spPr>
          <a:xfrm>
            <a:off x="7471187" y="5760719"/>
            <a:ext cx="12101" cy="9413"/>
          </a:xfrm>
          <a:custGeom>
            <a:avLst/>
            <a:gdLst/>
            <a:ahLst/>
            <a:cxnLst/>
            <a:rect l="l" t="t" r="r" b="b"/>
            <a:pathLst>
              <a:path w="13715" h="10668">
                <a:moveTo>
                  <a:pt x="13715" y="1524"/>
                </a:moveTo>
                <a:lnTo>
                  <a:pt x="1524" y="0"/>
                </a:lnTo>
                <a:lnTo>
                  <a:pt x="1524" y="1524"/>
                </a:lnTo>
                <a:lnTo>
                  <a:pt x="0" y="10668"/>
                </a:lnTo>
                <a:lnTo>
                  <a:pt x="13715" y="1524"/>
                </a:lnTo>
                <a:close/>
              </a:path>
            </a:pathLst>
          </a:custGeom>
          <a:solidFill>
            <a:srgbClr val="FA2A2F"/>
          </a:solid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52" name="object 52"/>
          <p:cNvSpPr/>
          <p:nvPr/>
        </p:nvSpPr>
        <p:spPr>
          <a:xfrm>
            <a:off x="7816775" y="5762064"/>
            <a:ext cx="1345" cy="16136"/>
          </a:xfrm>
          <a:custGeom>
            <a:avLst/>
            <a:gdLst/>
            <a:ahLst/>
            <a:cxnLst/>
            <a:rect l="l" t="t" r="r" b="b"/>
            <a:pathLst>
              <a:path w="1524" h="18288">
                <a:moveTo>
                  <a:pt x="1406" y="9847"/>
                </a:moveTo>
                <a:lnTo>
                  <a:pt x="0" y="18288"/>
                </a:lnTo>
                <a:lnTo>
                  <a:pt x="1524" y="10668"/>
                </a:lnTo>
                <a:lnTo>
                  <a:pt x="1524" y="9144"/>
                </a:lnTo>
                <a:lnTo>
                  <a:pt x="0" y="0"/>
                </a:lnTo>
                <a:lnTo>
                  <a:pt x="1406" y="9847"/>
                </a:lnTo>
                <a:close/>
              </a:path>
            </a:pathLst>
          </a:custGeom>
          <a:solidFill>
            <a:srgbClr val="FA2A2F"/>
          </a:solid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53" name="object 53"/>
          <p:cNvSpPr/>
          <p:nvPr/>
        </p:nvSpPr>
        <p:spPr>
          <a:xfrm>
            <a:off x="6969610" y="5170393"/>
            <a:ext cx="396688" cy="0"/>
          </a:xfrm>
          <a:custGeom>
            <a:avLst/>
            <a:gdLst/>
            <a:ahLst/>
            <a:cxnLst/>
            <a:rect l="l" t="t" r="r" b="b"/>
            <a:pathLst>
              <a:path w="449580">
                <a:moveTo>
                  <a:pt x="0" y="0"/>
                </a:moveTo>
                <a:lnTo>
                  <a:pt x="449580" y="0"/>
                </a:lnTo>
              </a:path>
            </a:pathLst>
          </a:custGeom>
          <a:ln w="11117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54" name="object 54"/>
          <p:cNvSpPr/>
          <p:nvPr/>
        </p:nvSpPr>
        <p:spPr>
          <a:xfrm>
            <a:off x="6969610" y="5677347"/>
            <a:ext cx="396688" cy="0"/>
          </a:xfrm>
          <a:custGeom>
            <a:avLst/>
            <a:gdLst/>
            <a:ahLst/>
            <a:cxnLst/>
            <a:rect l="l" t="t" r="r" b="b"/>
            <a:pathLst>
              <a:path w="449580">
                <a:moveTo>
                  <a:pt x="0" y="0"/>
                </a:moveTo>
                <a:lnTo>
                  <a:pt x="449580" y="0"/>
                </a:lnTo>
              </a:path>
            </a:pathLst>
          </a:custGeom>
          <a:ln w="11117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55" name="object 55"/>
          <p:cNvSpPr/>
          <p:nvPr/>
        </p:nvSpPr>
        <p:spPr>
          <a:xfrm>
            <a:off x="4913555" y="3660288"/>
            <a:ext cx="3126441" cy="2342478"/>
          </a:xfrm>
          <a:custGeom>
            <a:avLst/>
            <a:gdLst/>
            <a:ahLst/>
            <a:cxnLst/>
            <a:rect l="l" t="t" r="r" b="b"/>
            <a:pathLst>
              <a:path w="3543300" h="2654808">
                <a:moveTo>
                  <a:pt x="0" y="0"/>
                </a:moveTo>
                <a:lnTo>
                  <a:pt x="0" y="2654808"/>
                </a:lnTo>
                <a:lnTo>
                  <a:pt x="3543300" y="2654808"/>
                </a:lnTo>
                <a:lnTo>
                  <a:pt x="3543300" y="0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26" name="object 26"/>
          <p:cNvSpPr txBox="1"/>
          <p:nvPr/>
        </p:nvSpPr>
        <p:spPr>
          <a:xfrm>
            <a:off x="1255956" y="4734710"/>
            <a:ext cx="2829260" cy="3657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2413">
              <a:lnSpc>
                <a:spcPts val="882"/>
              </a:lnSpc>
            </a:pPr>
            <a:endParaRPr sz="882"/>
          </a:p>
        </p:txBody>
      </p:sp>
      <p:sp>
        <p:nvSpPr>
          <p:cNvPr id="25" name="object 25"/>
          <p:cNvSpPr txBox="1"/>
          <p:nvPr/>
        </p:nvSpPr>
        <p:spPr>
          <a:xfrm>
            <a:off x="1255956" y="5100469"/>
            <a:ext cx="2829260" cy="77455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2413">
              <a:lnSpc>
                <a:spcPts val="882"/>
              </a:lnSpc>
            </a:pPr>
            <a:endParaRPr sz="882"/>
          </a:p>
        </p:txBody>
      </p:sp>
      <p:sp>
        <p:nvSpPr>
          <p:cNvPr id="24" name="object 24"/>
          <p:cNvSpPr txBox="1"/>
          <p:nvPr/>
        </p:nvSpPr>
        <p:spPr>
          <a:xfrm>
            <a:off x="5095091" y="4296336"/>
            <a:ext cx="2757991" cy="3657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2413">
              <a:lnSpc>
                <a:spcPts val="882"/>
              </a:lnSpc>
            </a:pPr>
            <a:endParaRPr sz="882"/>
          </a:p>
        </p:txBody>
      </p:sp>
      <p:sp>
        <p:nvSpPr>
          <p:cNvPr id="23" name="object 23"/>
          <p:cNvSpPr txBox="1"/>
          <p:nvPr/>
        </p:nvSpPr>
        <p:spPr>
          <a:xfrm>
            <a:off x="5095091" y="4662095"/>
            <a:ext cx="2345166" cy="1198133"/>
          </a:xfrm>
          <a:prstGeom prst="rect">
            <a:avLst/>
          </a:prstGeom>
        </p:spPr>
        <p:txBody>
          <a:bodyPr wrap="square" lIns="0" tIns="1019" rIns="0" bIns="0" rtlCol="0">
            <a:noAutofit/>
          </a:bodyPr>
          <a:lstStyle/>
          <a:p>
            <a:pPr>
              <a:lnSpc>
                <a:spcPts val="750"/>
              </a:lnSpc>
            </a:pPr>
            <a:endParaRPr sz="750"/>
          </a:p>
          <a:p>
            <a:pPr marL="30927">
              <a:lnSpc>
                <a:spcPct val="95825"/>
              </a:lnSpc>
              <a:spcBef>
                <a:spcPts val="882"/>
              </a:spcBef>
            </a:pP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S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ubo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d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i</a:t>
            </a:r>
            <a:r>
              <a:rPr sz="927" spc="-8" dirty="0">
                <a:solidFill>
                  <a:srgbClr val="001F5F"/>
                </a:solidFill>
                <a:latin typeface="Arial"/>
                <a:cs typeface="Arial"/>
              </a:rPr>
              <a:t>n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ed</a:t>
            </a:r>
            <a:r>
              <a:rPr sz="927" spc="-12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eq</a:t>
            </a:r>
            <a:r>
              <a:rPr sz="927" spc="-8" dirty="0">
                <a:solidFill>
                  <a:srgbClr val="001F5F"/>
                </a:solidFill>
                <a:latin typeface="Arial"/>
                <a:cs typeface="Arial"/>
              </a:rPr>
              <a:t>u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i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spc="-74" dirty="0">
                <a:solidFill>
                  <a:srgbClr val="001F5F"/>
                </a:solidFill>
                <a:latin typeface="Arial"/>
                <a:cs typeface="Arial"/>
              </a:rPr>
              <a:t>y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,</a:t>
            </a:r>
            <a:r>
              <a:rPr sz="927" spc="-26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no</a:t>
            </a:r>
            <a:r>
              <a:rPr sz="927" spc="-12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spc="8" dirty="0">
                <a:solidFill>
                  <a:srgbClr val="001F5F"/>
                </a:solidFill>
                <a:latin typeface="Arial"/>
                <a:cs typeface="Arial"/>
              </a:rPr>
              <a:t>m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u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i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y      </a:t>
            </a:r>
            <a:r>
              <a:rPr sz="927" spc="96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1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.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42</a:t>
            </a:r>
            <a:endParaRPr sz="927">
              <a:latin typeface="Arial"/>
              <a:cs typeface="Arial"/>
            </a:endParaRPr>
          </a:p>
          <a:p>
            <a:pPr marL="30927">
              <a:lnSpc>
                <a:spcPct val="95825"/>
              </a:lnSpc>
              <a:spcBef>
                <a:spcPts val="1486"/>
              </a:spcBef>
            </a:pPr>
            <a:r>
              <a:rPr sz="927" spc="-101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o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al</a:t>
            </a:r>
            <a:r>
              <a:rPr sz="927" spc="-30" dirty="0">
                <a:solidFill>
                  <a:srgbClr val="001F5F"/>
                </a:solidFill>
                <a:latin typeface="Arial"/>
                <a:cs typeface="Arial"/>
              </a:rPr>
              <a:t> T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i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er</a:t>
            </a:r>
            <a:r>
              <a:rPr sz="927" spc="-17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1                                        </a:t>
            </a:r>
            <a:r>
              <a:rPr sz="927" spc="1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6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.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08</a:t>
            </a:r>
            <a:endParaRPr sz="927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7440257" y="4662096"/>
            <a:ext cx="412825" cy="508298"/>
          </a:xfrm>
          <a:prstGeom prst="rect">
            <a:avLst/>
          </a:prstGeom>
        </p:spPr>
        <p:txBody>
          <a:bodyPr wrap="square" lIns="0" tIns="1019" rIns="0" bIns="0" rtlCol="0">
            <a:noAutofit/>
          </a:bodyPr>
          <a:lstStyle/>
          <a:p>
            <a:pPr>
              <a:lnSpc>
                <a:spcPts val="750"/>
              </a:lnSpc>
            </a:pPr>
            <a:endParaRPr sz="750"/>
          </a:p>
          <a:p>
            <a:pPr marL="90090">
              <a:lnSpc>
                <a:spcPct val="95825"/>
              </a:lnSpc>
              <a:spcBef>
                <a:spcPts val="882"/>
              </a:spcBef>
            </a:pPr>
            <a:r>
              <a:rPr sz="927" spc="-1" dirty="0">
                <a:solidFill>
                  <a:srgbClr val="001F5F"/>
                </a:solidFill>
                <a:latin typeface="Arial"/>
                <a:cs typeface="Arial"/>
              </a:rPr>
              <a:t>1.34</a:t>
            </a:r>
            <a:endParaRPr sz="927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7440257" y="5170393"/>
            <a:ext cx="412825" cy="506954"/>
          </a:xfrm>
          <a:prstGeom prst="rect">
            <a:avLst/>
          </a:prstGeom>
        </p:spPr>
        <p:txBody>
          <a:bodyPr wrap="square" lIns="0" tIns="24093" rIns="0" bIns="0" rtlCol="0">
            <a:noAutofit/>
          </a:bodyPr>
          <a:lstStyle/>
          <a:p>
            <a:pPr marL="90087">
              <a:lnSpc>
                <a:spcPct val="95825"/>
              </a:lnSpc>
            </a:pPr>
            <a:r>
              <a:rPr sz="927" spc="-1" dirty="0">
                <a:solidFill>
                  <a:srgbClr val="001F5F"/>
                </a:solidFill>
                <a:latin typeface="Arial"/>
                <a:cs typeface="Arial"/>
              </a:rPr>
              <a:t>5.50</a:t>
            </a:r>
            <a:endParaRPr sz="927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440257" y="5677347"/>
            <a:ext cx="412825" cy="1828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2413">
              <a:lnSpc>
                <a:spcPts val="882"/>
              </a:lnSpc>
            </a:pPr>
            <a:endParaRPr sz="882"/>
          </a:p>
        </p:txBody>
      </p:sp>
      <p:sp>
        <p:nvSpPr>
          <p:cNvPr id="19" name="object 19"/>
          <p:cNvSpPr txBox="1"/>
          <p:nvPr/>
        </p:nvSpPr>
        <p:spPr>
          <a:xfrm>
            <a:off x="4913555" y="3660289"/>
            <a:ext cx="3221915" cy="2525358"/>
          </a:xfrm>
          <a:prstGeom prst="rect">
            <a:avLst/>
          </a:prstGeom>
        </p:spPr>
        <p:txBody>
          <a:bodyPr wrap="square" lIns="0" tIns="2744" rIns="0" bIns="0" rtlCol="0">
            <a:noAutofit/>
          </a:bodyPr>
          <a:lstStyle/>
          <a:p>
            <a:pPr>
              <a:lnSpc>
                <a:spcPts val="1147"/>
              </a:lnSpc>
            </a:pPr>
            <a:endParaRPr sz="1147" dirty="0"/>
          </a:p>
          <a:p>
            <a:pPr marR="40155" algn="r">
              <a:lnSpc>
                <a:spcPct val="95825"/>
              </a:lnSpc>
            </a:pPr>
            <a:r>
              <a:rPr sz="706" b="1" spc="11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endParaRPr sz="706" dirty="0">
              <a:latin typeface="Arial"/>
              <a:cs typeface="Arial"/>
            </a:endParaRPr>
          </a:p>
          <a:p>
            <a:pPr marL="516245" marR="525009" algn="ctr">
              <a:lnSpc>
                <a:spcPct val="95825"/>
              </a:lnSpc>
              <a:spcBef>
                <a:spcPts val="754"/>
              </a:spcBef>
            </a:pPr>
            <a:r>
              <a:rPr sz="1235" b="1" spc="-1" dirty="0">
                <a:solidFill>
                  <a:srgbClr val="FF0000"/>
                </a:solidFill>
                <a:latin typeface="Arial"/>
                <a:cs typeface="Arial"/>
              </a:rPr>
              <a:t>C</a:t>
            </a:r>
            <a:r>
              <a:rPr sz="1235" b="1" spc="-1" dirty="0">
                <a:solidFill>
                  <a:srgbClr val="292F75"/>
                </a:solidFill>
                <a:latin typeface="Arial"/>
                <a:cs typeface="Arial"/>
              </a:rPr>
              <a:t>apital Adequacy: </a:t>
            </a:r>
            <a:r>
              <a:rPr sz="1235" b="1" spc="-1" dirty="0">
                <a:solidFill>
                  <a:srgbClr val="FF0000"/>
                </a:solidFill>
                <a:latin typeface="Arial"/>
                <a:cs typeface="Arial"/>
              </a:rPr>
              <a:t>Solution</a:t>
            </a:r>
            <a:endParaRPr sz="1235" dirty="0">
              <a:latin typeface="Arial"/>
              <a:cs typeface="Arial"/>
            </a:endParaRPr>
          </a:p>
          <a:p>
            <a:pPr marL="212472">
              <a:lnSpc>
                <a:spcPct val="95825"/>
              </a:lnSpc>
              <a:spcBef>
                <a:spcPts val="1092"/>
              </a:spcBef>
            </a:pPr>
            <a:r>
              <a:rPr sz="927" b="1" spc="4" dirty="0">
                <a:solidFill>
                  <a:srgbClr val="001F5F"/>
                </a:solidFill>
                <a:latin typeface="Arial"/>
                <a:cs typeface="Arial"/>
              </a:rPr>
              <a:t>C</a:t>
            </a:r>
            <a:r>
              <a:rPr sz="927" b="1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927" b="1" spc="4" dirty="0">
                <a:solidFill>
                  <a:srgbClr val="001F5F"/>
                </a:solidFill>
                <a:latin typeface="Arial"/>
                <a:cs typeface="Arial"/>
              </a:rPr>
              <a:t>p</a:t>
            </a:r>
            <a:r>
              <a:rPr sz="927" b="1" spc="-4" dirty="0">
                <a:solidFill>
                  <a:srgbClr val="001F5F"/>
                </a:solidFill>
                <a:latin typeface="Arial"/>
                <a:cs typeface="Arial"/>
              </a:rPr>
              <a:t>it</a:t>
            </a:r>
            <a:r>
              <a:rPr sz="927" b="1" dirty="0">
                <a:solidFill>
                  <a:srgbClr val="001F5F"/>
                </a:solidFill>
                <a:latin typeface="Arial"/>
                <a:cs typeface="Arial"/>
              </a:rPr>
              <a:t>al</a:t>
            </a:r>
            <a:r>
              <a:rPr sz="927" b="1" spc="-17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b="1" spc="-61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b="1" spc="-22" dirty="0">
                <a:solidFill>
                  <a:srgbClr val="001F5F"/>
                </a:solidFill>
                <a:latin typeface="Arial"/>
                <a:cs typeface="Arial"/>
              </a:rPr>
              <a:t>y</a:t>
            </a:r>
            <a:r>
              <a:rPr sz="927" b="1" spc="4" dirty="0">
                <a:solidFill>
                  <a:srgbClr val="001F5F"/>
                </a:solidFill>
                <a:latin typeface="Arial"/>
                <a:cs typeface="Arial"/>
              </a:rPr>
              <a:t>p</a:t>
            </a:r>
            <a:r>
              <a:rPr sz="927" b="1" dirty="0">
                <a:solidFill>
                  <a:srgbClr val="001F5F"/>
                </a:solidFill>
                <a:latin typeface="Arial"/>
                <a:cs typeface="Arial"/>
              </a:rPr>
              <a:t>e                                       </a:t>
            </a:r>
            <a:r>
              <a:rPr sz="927" b="1" spc="101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b="1" dirty="0">
                <a:solidFill>
                  <a:srgbClr val="001F5F"/>
                </a:solidFill>
                <a:latin typeface="Arial"/>
                <a:cs typeface="Arial"/>
              </a:rPr>
              <a:t>%</a:t>
            </a:r>
            <a:r>
              <a:rPr sz="927" b="1" spc="-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b="1" spc="4" dirty="0">
                <a:solidFill>
                  <a:srgbClr val="001F5F"/>
                </a:solidFill>
                <a:latin typeface="Arial"/>
                <a:cs typeface="Arial"/>
              </a:rPr>
              <a:t>o</a:t>
            </a:r>
            <a:r>
              <a:rPr sz="927" b="1" dirty="0">
                <a:solidFill>
                  <a:srgbClr val="001F5F"/>
                </a:solidFill>
                <a:latin typeface="Arial"/>
                <a:cs typeface="Arial"/>
              </a:rPr>
              <a:t>f</a:t>
            </a:r>
            <a:r>
              <a:rPr sz="927" b="1" spc="-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b="1" spc="-17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927" b="1" spc="-52" dirty="0">
                <a:solidFill>
                  <a:srgbClr val="001F5F"/>
                </a:solidFill>
                <a:latin typeface="Arial"/>
                <a:cs typeface="Arial"/>
              </a:rPr>
              <a:t>W</a:t>
            </a:r>
            <a:r>
              <a:rPr sz="927" b="1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endParaRPr sz="927" dirty="0">
              <a:latin typeface="Arial"/>
              <a:cs typeface="Arial"/>
            </a:endParaRPr>
          </a:p>
          <a:p>
            <a:pPr marR="256957" algn="r">
              <a:lnSpc>
                <a:spcPct val="95825"/>
              </a:lnSpc>
              <a:spcBef>
                <a:spcPts val="375"/>
              </a:spcBef>
            </a:pPr>
            <a:r>
              <a:rPr sz="927" b="1" dirty="0">
                <a:solidFill>
                  <a:srgbClr val="001F5F"/>
                </a:solidFill>
                <a:latin typeface="Arial"/>
                <a:cs typeface="Arial"/>
              </a:rPr>
              <a:t>20</a:t>
            </a:r>
            <a:r>
              <a:rPr sz="927" b="1" spc="4" dirty="0">
                <a:solidFill>
                  <a:srgbClr val="001F5F"/>
                </a:solidFill>
                <a:latin typeface="Arial"/>
                <a:cs typeface="Arial"/>
              </a:rPr>
              <a:t>X</a:t>
            </a:r>
            <a:r>
              <a:rPr sz="927" b="1" dirty="0">
                <a:solidFill>
                  <a:srgbClr val="001F5F"/>
                </a:solidFill>
                <a:latin typeface="Arial"/>
                <a:cs typeface="Arial"/>
              </a:rPr>
              <a:t>7     </a:t>
            </a:r>
            <a:r>
              <a:rPr sz="927" b="1" spc="39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b="1" dirty="0">
                <a:solidFill>
                  <a:srgbClr val="001F5F"/>
                </a:solidFill>
                <a:latin typeface="Arial"/>
                <a:cs typeface="Arial"/>
              </a:rPr>
              <a:t>20</a:t>
            </a:r>
            <a:r>
              <a:rPr sz="927" b="1" spc="4" dirty="0">
                <a:solidFill>
                  <a:srgbClr val="001F5F"/>
                </a:solidFill>
                <a:latin typeface="Arial"/>
                <a:cs typeface="Arial"/>
              </a:rPr>
              <a:t>X</a:t>
            </a:r>
            <a:r>
              <a:rPr sz="927" b="1" dirty="0">
                <a:solidFill>
                  <a:srgbClr val="001F5F"/>
                </a:solidFill>
                <a:latin typeface="Arial"/>
                <a:cs typeface="Arial"/>
              </a:rPr>
              <a:t>8</a:t>
            </a:r>
            <a:endParaRPr sz="927" dirty="0">
              <a:latin typeface="Arial"/>
              <a:cs typeface="Arial"/>
            </a:endParaRPr>
          </a:p>
          <a:p>
            <a:pPr marL="212472" marR="251135">
              <a:lnSpc>
                <a:spcPts val="1065"/>
              </a:lnSpc>
              <a:spcBef>
                <a:spcPts val="375"/>
              </a:spcBef>
            </a:pP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C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o</a:t>
            </a:r>
            <a:r>
              <a:rPr sz="927" spc="8" dirty="0">
                <a:solidFill>
                  <a:srgbClr val="001F5F"/>
                </a:solidFill>
                <a:latin typeface="Arial"/>
                <a:cs typeface="Arial"/>
              </a:rPr>
              <a:t>m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m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on</a:t>
            </a:r>
            <a:r>
              <a:rPr sz="927" spc="-12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E</a:t>
            </a:r>
            <a:r>
              <a:rPr sz="927" spc="-8" dirty="0">
                <a:solidFill>
                  <a:srgbClr val="001F5F"/>
                </a:solidFill>
                <a:latin typeface="Arial"/>
                <a:cs typeface="Arial"/>
              </a:rPr>
              <a:t>q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u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it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y</a:t>
            </a:r>
            <a:r>
              <a:rPr sz="927" spc="-43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spc="-30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i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er</a:t>
            </a:r>
            <a:r>
              <a:rPr sz="927" spc="-17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1                      </a:t>
            </a:r>
            <a:r>
              <a:rPr sz="927" spc="101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4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.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65      </a:t>
            </a:r>
            <a:r>
              <a:rPr sz="927" spc="163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4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.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17 </a:t>
            </a:r>
            <a:endParaRPr sz="927" dirty="0">
              <a:latin typeface="Arial"/>
              <a:cs typeface="Arial"/>
            </a:endParaRPr>
          </a:p>
          <a:p>
            <a:pPr marL="212472" marR="251135">
              <a:lnSpc>
                <a:spcPts val="1065"/>
              </a:lnSpc>
              <a:spcBef>
                <a:spcPts val="1497"/>
              </a:spcBef>
            </a:pP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or dividends</a:t>
            </a:r>
            <a:endParaRPr sz="927" dirty="0">
              <a:latin typeface="Arial"/>
              <a:cs typeface="Arial"/>
            </a:endParaRPr>
          </a:p>
          <a:p>
            <a:pPr marL="187245" marR="254598" algn="ctr">
              <a:lnSpc>
                <a:spcPct val="95825"/>
              </a:lnSpc>
              <a:spcBef>
                <a:spcPts val="1854"/>
              </a:spcBef>
            </a:pP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S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ubo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d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i</a:t>
            </a:r>
            <a:r>
              <a:rPr sz="927" spc="-8" dirty="0">
                <a:solidFill>
                  <a:srgbClr val="001F5F"/>
                </a:solidFill>
                <a:latin typeface="Arial"/>
                <a:cs typeface="Arial"/>
              </a:rPr>
              <a:t>n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ed</a:t>
            </a:r>
            <a:r>
              <a:rPr sz="927" spc="-12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927" spc="-8" dirty="0">
                <a:solidFill>
                  <a:srgbClr val="001F5F"/>
                </a:solidFill>
                <a:latin typeface="Arial"/>
                <a:cs typeface="Arial"/>
              </a:rPr>
              <a:t>b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,</a:t>
            </a:r>
            <a:r>
              <a:rPr sz="927" spc="-26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spc="8" dirty="0">
                <a:solidFill>
                  <a:srgbClr val="001F5F"/>
                </a:solidFill>
                <a:latin typeface="Arial"/>
                <a:cs typeface="Arial"/>
              </a:rPr>
              <a:t>m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u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i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y</a:t>
            </a:r>
            <a:r>
              <a:rPr sz="927" spc="-22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&gt;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5 </a:t>
            </a:r>
            <a:r>
              <a:rPr sz="927" spc="-8" dirty="0">
                <a:solidFill>
                  <a:srgbClr val="001F5F"/>
                </a:solidFill>
                <a:latin typeface="Arial"/>
                <a:cs typeface="Arial"/>
              </a:rPr>
              <a:t>y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s  </a:t>
            </a:r>
            <a:r>
              <a:rPr sz="927" spc="23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2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.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21      </a:t>
            </a:r>
            <a:r>
              <a:rPr sz="927" spc="163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1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.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60</a:t>
            </a:r>
            <a:endParaRPr sz="927" dirty="0">
              <a:latin typeface="Arial"/>
              <a:cs typeface="Arial"/>
            </a:endParaRPr>
          </a:p>
          <a:p>
            <a:pPr marL="187145" marR="254492" algn="ctr">
              <a:lnSpc>
                <a:spcPct val="95825"/>
              </a:lnSpc>
              <a:spcBef>
                <a:spcPts val="1497"/>
              </a:spcBef>
            </a:pPr>
            <a:r>
              <a:rPr sz="927" spc="-101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o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al</a:t>
            </a:r>
            <a:r>
              <a:rPr sz="927" spc="-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cap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i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al                                      </a:t>
            </a:r>
            <a:r>
              <a:rPr sz="927" spc="247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8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.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28      </a:t>
            </a:r>
            <a:r>
              <a:rPr sz="927" spc="163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7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.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10</a:t>
            </a:r>
            <a:endParaRPr sz="927" dirty="0">
              <a:latin typeface="Arial"/>
              <a:cs typeface="Arial"/>
            </a:endParaRPr>
          </a:p>
          <a:p>
            <a:pPr marL="71837" marR="187918" algn="ctr">
              <a:lnSpc>
                <a:spcPts val="655"/>
              </a:lnSpc>
              <a:spcBef>
                <a:spcPts val="202"/>
              </a:spcBef>
            </a:pPr>
            <a:r>
              <a:rPr sz="596" baseline="45092" dirty="0">
                <a:solidFill>
                  <a:srgbClr val="2B2F6D"/>
                </a:solidFill>
                <a:latin typeface="Arial"/>
                <a:cs typeface="Arial"/>
              </a:rPr>
              <a:t>                      </a:t>
            </a:r>
            <a:r>
              <a:rPr sz="596" spc="3" baseline="45092" dirty="0">
                <a:solidFill>
                  <a:srgbClr val="2B2F6D"/>
                </a:solidFill>
                <a:latin typeface="Arial"/>
                <a:cs typeface="Arial"/>
              </a:rPr>
              <a:t> </a:t>
            </a:r>
            <a:r>
              <a:rPr sz="838" dirty="0">
                <a:solidFill>
                  <a:srgbClr val="001F5F"/>
                </a:solidFill>
                <a:latin typeface="Arial"/>
                <a:cs typeface="Arial"/>
              </a:rPr>
              <a:t>B</a:t>
            </a:r>
            <a:r>
              <a:rPr sz="838" spc="-4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838" dirty="0">
                <a:solidFill>
                  <a:srgbClr val="001F5F"/>
                </a:solidFill>
                <a:latin typeface="Arial"/>
                <a:cs typeface="Arial"/>
              </a:rPr>
              <a:t>s</a:t>
            </a:r>
            <a:r>
              <a:rPr sz="838" spc="-4" dirty="0">
                <a:solidFill>
                  <a:srgbClr val="001F5F"/>
                </a:solidFill>
                <a:latin typeface="Arial"/>
                <a:cs typeface="Arial"/>
              </a:rPr>
              <a:t>e</a:t>
            </a:r>
            <a:r>
              <a:rPr sz="838" dirty="0">
                <a:solidFill>
                  <a:srgbClr val="001F5F"/>
                </a:solidFill>
                <a:latin typeface="Arial"/>
                <a:cs typeface="Arial"/>
              </a:rPr>
              <a:t>l</a:t>
            </a:r>
            <a:r>
              <a:rPr sz="838" spc="79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838" spc="4" dirty="0">
                <a:solidFill>
                  <a:srgbClr val="001F5F"/>
                </a:solidFill>
                <a:latin typeface="Arial"/>
                <a:cs typeface="Arial"/>
              </a:rPr>
              <a:t>II</a:t>
            </a:r>
            <a:r>
              <a:rPr sz="838" dirty="0">
                <a:solidFill>
                  <a:srgbClr val="001F5F"/>
                </a:solidFill>
                <a:latin typeface="Arial"/>
                <a:cs typeface="Arial"/>
              </a:rPr>
              <a:t>I</a:t>
            </a:r>
            <a:r>
              <a:rPr sz="838" spc="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838" spc="14" dirty="0">
                <a:solidFill>
                  <a:srgbClr val="001F5F"/>
                </a:solidFill>
                <a:latin typeface="Arial"/>
                <a:cs typeface="Arial"/>
              </a:rPr>
              <a:t>b</a:t>
            </a:r>
            <a:r>
              <a:rPr sz="838" spc="10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838" spc="14" dirty="0">
                <a:solidFill>
                  <a:srgbClr val="001F5F"/>
                </a:solidFill>
                <a:latin typeface="Arial"/>
                <a:cs typeface="Arial"/>
              </a:rPr>
              <a:t>ea</a:t>
            </a:r>
            <a:r>
              <a:rPr sz="838" spc="16" dirty="0">
                <a:solidFill>
                  <a:srgbClr val="001F5F"/>
                </a:solidFill>
                <a:latin typeface="Arial"/>
                <a:cs typeface="Arial"/>
              </a:rPr>
              <a:t>c</a:t>
            </a:r>
            <a:r>
              <a:rPr sz="838" spc="14" dirty="0">
                <a:solidFill>
                  <a:srgbClr val="001F5F"/>
                </a:solidFill>
                <a:latin typeface="Arial"/>
                <a:cs typeface="Arial"/>
              </a:rPr>
              <a:t>he</a:t>
            </a:r>
            <a:r>
              <a:rPr sz="838" spc="16" dirty="0">
                <a:solidFill>
                  <a:srgbClr val="001F5F"/>
                </a:solidFill>
                <a:latin typeface="Arial"/>
                <a:cs typeface="Arial"/>
              </a:rPr>
              <a:t>s</a:t>
            </a:r>
            <a:r>
              <a:rPr sz="838" dirty="0">
                <a:solidFill>
                  <a:srgbClr val="001F5F"/>
                </a:solidFill>
                <a:latin typeface="Arial"/>
                <a:cs typeface="Arial"/>
              </a:rPr>
              <a:t>                                          </a:t>
            </a:r>
            <a:endParaRPr sz="397" dirty="0">
              <a:latin typeface="Arial"/>
              <a:cs typeface="Arial"/>
            </a:endParaRPr>
          </a:p>
          <a:p>
            <a:pPr marL="71837" marR="187918" algn="ctr">
              <a:lnSpc>
                <a:spcPts val="348"/>
              </a:lnSpc>
              <a:spcBef>
                <a:spcPts val="309"/>
              </a:spcBef>
            </a:pPr>
            <a:r>
              <a:rPr sz="596" spc="11" baseline="77301" dirty="0">
                <a:solidFill>
                  <a:srgbClr val="292F75"/>
                </a:solidFill>
                <a:latin typeface="Arial"/>
                <a:cs typeface="Arial"/>
              </a:rPr>
              <a:t>147</a:t>
            </a:r>
            <a:endParaRPr sz="397" dirty="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101315" y="3660290"/>
            <a:ext cx="3126440" cy="2342477"/>
          </a:xfrm>
          <a:prstGeom prst="rect">
            <a:avLst/>
          </a:prstGeom>
        </p:spPr>
        <p:txBody>
          <a:bodyPr wrap="square" lIns="0" tIns="2744" rIns="0" bIns="0" rtlCol="0">
            <a:noAutofit/>
          </a:bodyPr>
          <a:lstStyle/>
          <a:p>
            <a:pPr>
              <a:lnSpc>
                <a:spcPts val="1147"/>
              </a:lnSpc>
            </a:pPr>
            <a:endParaRPr sz="1147" dirty="0"/>
          </a:p>
          <a:p>
            <a:pPr marR="40157" algn="r">
              <a:lnSpc>
                <a:spcPct val="95825"/>
              </a:lnSpc>
            </a:pPr>
            <a:endParaRPr sz="706" dirty="0">
              <a:latin typeface="Arial"/>
              <a:cs typeface="Arial"/>
            </a:endParaRPr>
          </a:p>
          <a:p>
            <a:pPr marL="506833" marR="516179" algn="ctr">
              <a:lnSpc>
                <a:spcPct val="95825"/>
              </a:lnSpc>
              <a:spcBef>
                <a:spcPts val="754"/>
              </a:spcBef>
            </a:pPr>
            <a:r>
              <a:rPr sz="1235" b="1" spc="-1" dirty="0">
                <a:solidFill>
                  <a:srgbClr val="FF0000"/>
                </a:solidFill>
                <a:latin typeface="Arial"/>
                <a:cs typeface="Arial"/>
              </a:rPr>
              <a:t>C</a:t>
            </a:r>
            <a:r>
              <a:rPr sz="1235" b="1" spc="-1" dirty="0">
                <a:solidFill>
                  <a:srgbClr val="292F75"/>
                </a:solidFill>
                <a:latin typeface="Arial"/>
                <a:cs typeface="Arial"/>
              </a:rPr>
              <a:t>apital Adequacy: </a:t>
            </a:r>
            <a:r>
              <a:rPr sz="1235" b="1" spc="-1" dirty="0">
                <a:solidFill>
                  <a:srgbClr val="FF0000"/>
                </a:solidFill>
                <a:latin typeface="Arial"/>
                <a:cs typeface="Arial"/>
              </a:rPr>
              <a:t>Example</a:t>
            </a:r>
            <a:endParaRPr sz="1235" dirty="0">
              <a:latin typeface="Arial"/>
              <a:cs typeface="Arial"/>
            </a:endParaRPr>
          </a:p>
          <a:p>
            <a:pPr marL="123719">
              <a:lnSpc>
                <a:spcPct val="95825"/>
              </a:lnSpc>
              <a:spcBef>
                <a:spcPts val="627"/>
              </a:spcBef>
            </a:pPr>
            <a:r>
              <a:rPr lang="en-US" sz="971" spc="-5" dirty="0">
                <a:solidFill>
                  <a:srgbClr val="292F75"/>
                </a:solidFill>
                <a:latin typeface="Arial"/>
                <a:cs typeface="Arial"/>
              </a:rPr>
              <a:t>MUBS</a:t>
            </a:r>
            <a:r>
              <a:rPr sz="971" spc="-5" dirty="0">
                <a:solidFill>
                  <a:srgbClr val="292F75"/>
                </a:solidFill>
                <a:latin typeface="Arial"/>
                <a:cs typeface="Arial"/>
              </a:rPr>
              <a:t> Bank’s RWA for 20X7 and 20X8 were</a:t>
            </a:r>
            <a:endParaRPr sz="971" dirty="0">
              <a:latin typeface="Arial"/>
              <a:cs typeface="Arial"/>
            </a:endParaRPr>
          </a:p>
          <a:p>
            <a:pPr marL="123719" marR="426157">
              <a:lnSpc>
                <a:spcPct val="99083"/>
              </a:lnSpc>
              <a:spcBef>
                <a:spcPts val="35"/>
              </a:spcBef>
            </a:pP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$17,200,000 and $18,720,000. Analysis of the bank’s capital reveals the following information:</a:t>
            </a:r>
            <a:endParaRPr sz="971" dirty="0">
              <a:latin typeface="Arial"/>
              <a:cs typeface="Arial"/>
            </a:endParaRPr>
          </a:p>
          <a:p>
            <a:pPr marL="165495" marR="178551" algn="ctr">
              <a:lnSpc>
                <a:spcPct val="95825"/>
              </a:lnSpc>
              <a:spcBef>
                <a:spcPts val="455"/>
              </a:spcBef>
            </a:pPr>
            <a:r>
              <a:rPr sz="927" b="1" spc="4" dirty="0">
                <a:solidFill>
                  <a:srgbClr val="001F5F"/>
                </a:solidFill>
                <a:latin typeface="Arial"/>
                <a:cs typeface="Arial"/>
              </a:rPr>
              <a:t>C</a:t>
            </a:r>
            <a:r>
              <a:rPr sz="927" b="1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927" b="1" spc="4" dirty="0">
                <a:solidFill>
                  <a:srgbClr val="001F5F"/>
                </a:solidFill>
                <a:latin typeface="Arial"/>
                <a:cs typeface="Arial"/>
              </a:rPr>
              <a:t>p</a:t>
            </a:r>
            <a:r>
              <a:rPr sz="927" b="1" spc="-4" dirty="0">
                <a:solidFill>
                  <a:srgbClr val="001F5F"/>
                </a:solidFill>
                <a:latin typeface="Arial"/>
                <a:cs typeface="Arial"/>
              </a:rPr>
              <a:t>it</a:t>
            </a:r>
            <a:r>
              <a:rPr sz="927" b="1" dirty="0">
                <a:solidFill>
                  <a:srgbClr val="001F5F"/>
                </a:solidFill>
                <a:latin typeface="Arial"/>
                <a:cs typeface="Arial"/>
              </a:rPr>
              <a:t>al</a:t>
            </a:r>
            <a:r>
              <a:rPr sz="927" b="1" spc="-17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b="1" spc="-61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b="1" spc="-22" dirty="0">
                <a:solidFill>
                  <a:srgbClr val="001F5F"/>
                </a:solidFill>
                <a:latin typeface="Arial"/>
                <a:cs typeface="Arial"/>
              </a:rPr>
              <a:t>y</a:t>
            </a:r>
            <a:r>
              <a:rPr sz="927" b="1" spc="4" dirty="0">
                <a:solidFill>
                  <a:srgbClr val="001F5F"/>
                </a:solidFill>
                <a:latin typeface="Arial"/>
                <a:cs typeface="Arial"/>
              </a:rPr>
              <a:t>p</a:t>
            </a:r>
            <a:r>
              <a:rPr sz="927" b="1" dirty="0">
                <a:solidFill>
                  <a:srgbClr val="001F5F"/>
                </a:solidFill>
                <a:latin typeface="Arial"/>
                <a:cs typeface="Arial"/>
              </a:rPr>
              <a:t>e                                   </a:t>
            </a:r>
            <a:r>
              <a:rPr sz="927" b="1" spc="216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b="1" spc="-26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927" b="1" spc="-4" dirty="0">
                <a:solidFill>
                  <a:srgbClr val="001F5F"/>
                </a:solidFill>
                <a:latin typeface="Arial"/>
                <a:cs typeface="Arial"/>
              </a:rPr>
              <a:t>m</a:t>
            </a:r>
            <a:r>
              <a:rPr sz="927" b="1" spc="4" dirty="0">
                <a:solidFill>
                  <a:srgbClr val="001F5F"/>
                </a:solidFill>
                <a:latin typeface="Arial"/>
                <a:cs typeface="Arial"/>
              </a:rPr>
              <a:t>oun</a:t>
            </a:r>
            <a:r>
              <a:rPr sz="927" b="1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b="1" spc="-4" dirty="0">
                <a:solidFill>
                  <a:srgbClr val="001F5F"/>
                </a:solidFill>
                <a:latin typeface="Arial"/>
                <a:cs typeface="Arial"/>
              </a:rPr>
              <a:t> (</a:t>
            </a:r>
            <a:r>
              <a:rPr sz="927" b="1" dirty="0">
                <a:solidFill>
                  <a:srgbClr val="001F5F"/>
                </a:solidFill>
                <a:latin typeface="Arial"/>
                <a:cs typeface="Arial"/>
              </a:rPr>
              <a:t>$</a:t>
            </a:r>
            <a:r>
              <a:rPr sz="927" b="1" spc="-4" dirty="0">
                <a:solidFill>
                  <a:srgbClr val="001F5F"/>
                </a:solidFill>
                <a:latin typeface="Arial"/>
                <a:cs typeface="Arial"/>
              </a:rPr>
              <a:t>‘</a:t>
            </a:r>
            <a:r>
              <a:rPr sz="927" b="1" dirty="0">
                <a:solidFill>
                  <a:srgbClr val="001F5F"/>
                </a:solidFill>
                <a:latin typeface="Arial"/>
                <a:cs typeface="Arial"/>
              </a:rPr>
              <a:t>000)</a:t>
            </a:r>
            <a:endParaRPr sz="927" dirty="0">
              <a:latin typeface="Arial"/>
              <a:cs typeface="Arial"/>
            </a:endParaRPr>
          </a:p>
          <a:p>
            <a:pPr marR="254269" algn="r">
              <a:lnSpc>
                <a:spcPct val="95825"/>
              </a:lnSpc>
              <a:spcBef>
                <a:spcPts val="375"/>
              </a:spcBef>
            </a:pP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20</a:t>
            </a:r>
            <a:r>
              <a:rPr sz="927" spc="-8" dirty="0">
                <a:solidFill>
                  <a:srgbClr val="001F5F"/>
                </a:solidFill>
                <a:latin typeface="Arial"/>
                <a:cs typeface="Arial"/>
              </a:rPr>
              <a:t>X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7     </a:t>
            </a:r>
            <a:r>
              <a:rPr sz="927" spc="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20</a:t>
            </a:r>
            <a:r>
              <a:rPr sz="927" spc="-8" dirty="0">
                <a:solidFill>
                  <a:srgbClr val="001F5F"/>
                </a:solidFill>
                <a:latin typeface="Arial"/>
                <a:cs typeface="Arial"/>
              </a:rPr>
              <a:t>X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8</a:t>
            </a:r>
            <a:endParaRPr sz="927" dirty="0">
              <a:latin typeface="Arial"/>
              <a:cs typeface="Arial"/>
            </a:endParaRPr>
          </a:p>
          <a:p>
            <a:pPr marL="165495" marR="273185" algn="ctr">
              <a:lnSpc>
                <a:spcPct val="95825"/>
              </a:lnSpc>
              <a:spcBef>
                <a:spcPts val="375"/>
              </a:spcBef>
            </a:pP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C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o</a:t>
            </a:r>
            <a:r>
              <a:rPr sz="927" spc="8" dirty="0">
                <a:solidFill>
                  <a:srgbClr val="001F5F"/>
                </a:solidFill>
                <a:latin typeface="Arial"/>
                <a:cs typeface="Arial"/>
              </a:rPr>
              <a:t>m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m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on</a:t>
            </a:r>
            <a:r>
              <a:rPr sz="927" spc="-12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E</a:t>
            </a:r>
            <a:r>
              <a:rPr sz="927" spc="-8" dirty="0">
                <a:solidFill>
                  <a:srgbClr val="001F5F"/>
                </a:solidFill>
                <a:latin typeface="Arial"/>
                <a:cs typeface="Arial"/>
              </a:rPr>
              <a:t>q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u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it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y</a:t>
            </a:r>
            <a:r>
              <a:rPr sz="927" spc="-43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spc="-30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i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er</a:t>
            </a:r>
            <a:r>
              <a:rPr sz="927" spc="-17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1                       </a:t>
            </a:r>
            <a:r>
              <a:rPr sz="927" spc="19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800       </a:t>
            </a:r>
            <a:r>
              <a:rPr sz="927" spc="172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780</a:t>
            </a:r>
            <a:endParaRPr sz="927" dirty="0">
              <a:latin typeface="Arial"/>
              <a:cs typeface="Arial"/>
            </a:endParaRPr>
          </a:p>
          <a:p>
            <a:pPr marL="185578" marR="272965">
              <a:lnSpc>
                <a:spcPct val="100041"/>
              </a:lnSpc>
              <a:spcBef>
                <a:spcPts val="383"/>
              </a:spcBef>
            </a:pP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S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ubo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d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i</a:t>
            </a:r>
            <a:r>
              <a:rPr sz="927" spc="-8" dirty="0">
                <a:solidFill>
                  <a:srgbClr val="001F5F"/>
                </a:solidFill>
                <a:latin typeface="Arial"/>
                <a:cs typeface="Arial"/>
              </a:rPr>
              <a:t>n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ed</a:t>
            </a:r>
            <a:r>
              <a:rPr sz="927" spc="-12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eq</a:t>
            </a:r>
            <a:r>
              <a:rPr sz="927" spc="-8" dirty="0">
                <a:solidFill>
                  <a:srgbClr val="001F5F"/>
                </a:solidFill>
                <a:latin typeface="Arial"/>
                <a:cs typeface="Arial"/>
              </a:rPr>
              <a:t>u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i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spc="-74" dirty="0">
                <a:solidFill>
                  <a:srgbClr val="001F5F"/>
                </a:solidFill>
                <a:latin typeface="Arial"/>
                <a:cs typeface="Arial"/>
              </a:rPr>
              <a:t>y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,</a:t>
            </a:r>
            <a:r>
              <a:rPr sz="927" spc="-26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no</a:t>
            </a:r>
            <a:r>
              <a:rPr sz="927" spc="-12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spc="8" dirty="0">
                <a:solidFill>
                  <a:srgbClr val="001F5F"/>
                </a:solidFill>
                <a:latin typeface="Arial"/>
                <a:cs typeface="Arial"/>
              </a:rPr>
              <a:t>m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u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i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y       </a:t>
            </a:r>
            <a:r>
              <a:rPr sz="927" spc="19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245       </a:t>
            </a:r>
            <a:r>
              <a:rPr sz="927" spc="172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250 or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d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i</a:t>
            </a:r>
            <a:r>
              <a:rPr sz="927" spc="-8" dirty="0">
                <a:solidFill>
                  <a:srgbClr val="001F5F"/>
                </a:solidFill>
                <a:latin typeface="Arial"/>
                <a:cs typeface="Arial"/>
              </a:rPr>
              <a:t>v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i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dends</a:t>
            </a:r>
            <a:endParaRPr sz="927" dirty="0">
              <a:latin typeface="Arial"/>
              <a:cs typeface="Arial"/>
            </a:endParaRPr>
          </a:p>
          <a:p>
            <a:pPr marL="165495" marR="273184" algn="ctr">
              <a:lnSpc>
                <a:spcPct val="95825"/>
              </a:lnSpc>
              <a:spcBef>
                <a:spcPts val="326"/>
              </a:spcBef>
            </a:pP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S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ubo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d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i</a:t>
            </a:r>
            <a:r>
              <a:rPr sz="927" spc="-8" dirty="0">
                <a:solidFill>
                  <a:srgbClr val="001F5F"/>
                </a:solidFill>
                <a:latin typeface="Arial"/>
                <a:cs typeface="Arial"/>
              </a:rPr>
              <a:t>n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ed</a:t>
            </a:r>
            <a:r>
              <a:rPr sz="927" spc="-12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de</a:t>
            </a:r>
            <a:r>
              <a:rPr sz="927" spc="-8" dirty="0">
                <a:solidFill>
                  <a:srgbClr val="001F5F"/>
                </a:solidFill>
                <a:latin typeface="Arial"/>
                <a:cs typeface="Arial"/>
              </a:rPr>
              <a:t>b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,</a:t>
            </a:r>
            <a:r>
              <a:rPr sz="927" spc="-26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spc="8" dirty="0">
                <a:solidFill>
                  <a:srgbClr val="001F5F"/>
                </a:solidFill>
                <a:latin typeface="Arial"/>
                <a:cs typeface="Arial"/>
              </a:rPr>
              <a:t>m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u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i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y</a:t>
            </a:r>
            <a:r>
              <a:rPr sz="927" spc="-22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&gt;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5 </a:t>
            </a:r>
            <a:r>
              <a:rPr sz="927" spc="-8" dirty="0">
                <a:solidFill>
                  <a:srgbClr val="001F5F"/>
                </a:solidFill>
                <a:latin typeface="Arial"/>
                <a:cs typeface="Arial"/>
              </a:rPr>
              <a:t>y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s    </a:t>
            </a:r>
            <a:r>
              <a:rPr sz="927" spc="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380       </a:t>
            </a:r>
            <a:r>
              <a:rPr sz="927" spc="172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300</a:t>
            </a:r>
            <a:endParaRPr sz="927" dirty="0">
              <a:latin typeface="Arial"/>
              <a:cs typeface="Arial"/>
            </a:endParaRPr>
          </a:p>
          <a:p>
            <a:pPr marL="75833" marR="191911" algn="ctr">
              <a:lnSpc>
                <a:spcPts val="456"/>
              </a:lnSpc>
              <a:spcBef>
                <a:spcPts val="779"/>
              </a:spcBef>
            </a:pPr>
            <a:r>
              <a:rPr sz="397" dirty="0">
                <a:solidFill>
                  <a:srgbClr val="2B2F6D"/>
                </a:solidFill>
                <a:latin typeface="Arial"/>
                <a:cs typeface="Arial"/>
              </a:rPr>
              <a:t>                                                                                                                                                                          </a:t>
            </a:r>
            <a:r>
              <a:rPr sz="397" spc="51" dirty="0">
                <a:solidFill>
                  <a:srgbClr val="2B2F6D"/>
                </a:solidFill>
                <a:latin typeface="Arial"/>
                <a:cs typeface="Arial"/>
              </a:rPr>
              <a:t> </a:t>
            </a:r>
            <a:r>
              <a:rPr sz="596" spc="12" baseline="25767" dirty="0">
                <a:solidFill>
                  <a:srgbClr val="292F75"/>
                </a:solidFill>
                <a:latin typeface="Arial"/>
                <a:cs typeface="Arial"/>
              </a:rPr>
              <a:t>14</a:t>
            </a:r>
            <a:r>
              <a:rPr sz="596" spc="8" baseline="25767" dirty="0">
                <a:solidFill>
                  <a:srgbClr val="292F75"/>
                </a:solidFill>
                <a:latin typeface="Arial"/>
                <a:cs typeface="Arial"/>
              </a:rPr>
              <a:t>6</a:t>
            </a:r>
            <a:endParaRPr sz="397" dirty="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331259" y="1702397"/>
            <a:ext cx="2669241" cy="32541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2413">
              <a:lnSpc>
                <a:spcPts val="882"/>
              </a:lnSpc>
            </a:pPr>
            <a:endParaRPr sz="882"/>
          </a:p>
        </p:txBody>
      </p:sp>
      <p:sp>
        <p:nvSpPr>
          <p:cNvPr id="16" name="object 16"/>
          <p:cNvSpPr txBox="1"/>
          <p:nvPr/>
        </p:nvSpPr>
        <p:spPr>
          <a:xfrm>
            <a:off x="1331259" y="2027816"/>
            <a:ext cx="1975372" cy="104618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2413">
              <a:lnSpc>
                <a:spcPts val="882"/>
              </a:lnSpc>
            </a:pPr>
            <a:endParaRPr sz="882"/>
          </a:p>
        </p:txBody>
      </p:sp>
      <p:sp>
        <p:nvSpPr>
          <p:cNvPr id="15" name="object 15"/>
          <p:cNvSpPr txBox="1"/>
          <p:nvPr/>
        </p:nvSpPr>
        <p:spPr>
          <a:xfrm>
            <a:off x="3306632" y="2027816"/>
            <a:ext cx="693868" cy="83640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2413">
              <a:lnSpc>
                <a:spcPts val="882"/>
              </a:lnSpc>
            </a:pPr>
            <a:endParaRPr sz="882"/>
          </a:p>
        </p:txBody>
      </p:sp>
      <p:sp>
        <p:nvSpPr>
          <p:cNvPr id="14" name="object 14"/>
          <p:cNvSpPr txBox="1"/>
          <p:nvPr/>
        </p:nvSpPr>
        <p:spPr>
          <a:xfrm>
            <a:off x="3306632" y="2864223"/>
            <a:ext cx="693868" cy="20977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2413">
              <a:lnSpc>
                <a:spcPts val="882"/>
              </a:lnSpc>
            </a:pPr>
            <a:endParaRPr sz="882"/>
          </a:p>
        </p:txBody>
      </p:sp>
      <p:sp>
        <p:nvSpPr>
          <p:cNvPr id="13" name="object 13"/>
          <p:cNvSpPr txBox="1"/>
          <p:nvPr/>
        </p:nvSpPr>
        <p:spPr>
          <a:xfrm>
            <a:off x="5043992" y="1456315"/>
            <a:ext cx="2892462" cy="321385"/>
          </a:xfrm>
          <a:prstGeom prst="rect">
            <a:avLst/>
          </a:prstGeom>
        </p:spPr>
        <p:txBody>
          <a:bodyPr wrap="square" lIns="0" tIns="7150" rIns="0" bIns="0" rtlCol="0">
            <a:noAutofit/>
          </a:bodyPr>
          <a:lstStyle/>
          <a:p>
            <a:pPr>
              <a:lnSpc>
                <a:spcPts val="1147"/>
              </a:lnSpc>
            </a:pPr>
            <a:endParaRPr sz="1147"/>
          </a:p>
          <a:p>
            <a:pPr marL="1566663">
              <a:lnSpc>
                <a:spcPct val="95825"/>
              </a:lnSpc>
            </a:pPr>
            <a:r>
              <a:rPr sz="838" b="1" spc="-17" dirty="0">
                <a:solidFill>
                  <a:srgbClr val="001F5F"/>
                </a:solidFill>
                <a:latin typeface="Arial"/>
                <a:cs typeface="Arial"/>
              </a:rPr>
              <a:t>W</a:t>
            </a:r>
            <a:r>
              <a:rPr sz="838" b="1" spc="-4" dirty="0">
                <a:solidFill>
                  <a:srgbClr val="001F5F"/>
                </a:solidFill>
                <a:latin typeface="Arial"/>
                <a:cs typeface="Arial"/>
              </a:rPr>
              <a:t>e</a:t>
            </a:r>
            <a:r>
              <a:rPr sz="838" b="1" spc="4" dirty="0">
                <a:solidFill>
                  <a:srgbClr val="001F5F"/>
                </a:solidFill>
                <a:latin typeface="Arial"/>
                <a:cs typeface="Arial"/>
              </a:rPr>
              <a:t>igh</a:t>
            </a:r>
            <a:r>
              <a:rPr sz="838" b="1" dirty="0">
                <a:solidFill>
                  <a:srgbClr val="001F5F"/>
                </a:solidFill>
                <a:latin typeface="Arial"/>
                <a:cs typeface="Arial"/>
              </a:rPr>
              <a:t>t    </a:t>
            </a:r>
            <a:r>
              <a:rPr sz="838" b="1" spc="1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838" b="1" dirty="0">
                <a:solidFill>
                  <a:srgbClr val="001F5F"/>
                </a:solidFill>
                <a:latin typeface="Arial"/>
                <a:cs typeface="Arial"/>
              </a:rPr>
              <a:t>(</a:t>
            </a:r>
            <a:r>
              <a:rPr sz="838" b="1" spc="-4" dirty="0">
                <a:solidFill>
                  <a:srgbClr val="001F5F"/>
                </a:solidFill>
                <a:latin typeface="Arial"/>
                <a:cs typeface="Arial"/>
              </a:rPr>
              <a:t>$</a:t>
            </a:r>
            <a:r>
              <a:rPr sz="838" b="1" spc="4" dirty="0">
                <a:solidFill>
                  <a:srgbClr val="001F5F"/>
                </a:solidFill>
                <a:latin typeface="Arial"/>
                <a:cs typeface="Arial"/>
              </a:rPr>
              <a:t>‘</a:t>
            </a:r>
            <a:r>
              <a:rPr sz="838" b="1" spc="-4" dirty="0">
                <a:solidFill>
                  <a:srgbClr val="001F5F"/>
                </a:solidFill>
                <a:latin typeface="Arial"/>
                <a:cs typeface="Arial"/>
              </a:rPr>
              <a:t>000</a:t>
            </a:r>
            <a:r>
              <a:rPr sz="838" b="1" dirty="0">
                <a:solidFill>
                  <a:srgbClr val="001F5F"/>
                </a:solidFill>
                <a:latin typeface="Arial"/>
                <a:cs typeface="Arial"/>
              </a:rPr>
              <a:t>)   </a:t>
            </a:r>
            <a:r>
              <a:rPr sz="838" b="1" spc="163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838" b="1" spc="10" dirty="0">
                <a:solidFill>
                  <a:srgbClr val="001F5F"/>
                </a:solidFill>
                <a:latin typeface="Arial"/>
                <a:cs typeface="Arial"/>
              </a:rPr>
              <a:t>(</a:t>
            </a:r>
            <a:r>
              <a:rPr sz="838" b="1" spc="14" dirty="0">
                <a:solidFill>
                  <a:srgbClr val="001F5F"/>
                </a:solidFill>
                <a:latin typeface="Arial"/>
                <a:cs typeface="Arial"/>
              </a:rPr>
              <a:t>$</a:t>
            </a:r>
            <a:r>
              <a:rPr sz="838" b="1" spc="12" dirty="0">
                <a:solidFill>
                  <a:srgbClr val="001F5F"/>
                </a:solidFill>
                <a:latin typeface="Arial"/>
                <a:cs typeface="Arial"/>
              </a:rPr>
              <a:t>‘</a:t>
            </a:r>
            <a:r>
              <a:rPr sz="838" b="1" spc="14" dirty="0">
                <a:solidFill>
                  <a:srgbClr val="001F5F"/>
                </a:solidFill>
                <a:latin typeface="Arial"/>
                <a:cs typeface="Arial"/>
              </a:rPr>
              <a:t>000</a:t>
            </a:r>
            <a:r>
              <a:rPr sz="838" b="1" spc="10" dirty="0">
                <a:solidFill>
                  <a:srgbClr val="001F5F"/>
                </a:solidFill>
                <a:latin typeface="Arial"/>
                <a:cs typeface="Arial"/>
              </a:rPr>
              <a:t>)</a:t>
            </a:r>
            <a:endParaRPr sz="838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043992" y="1777701"/>
            <a:ext cx="2446019" cy="1129552"/>
          </a:xfrm>
          <a:prstGeom prst="rect">
            <a:avLst/>
          </a:prstGeom>
        </p:spPr>
        <p:txBody>
          <a:bodyPr wrap="square" lIns="0" tIns="7150" rIns="0" bIns="0" rtlCol="0">
            <a:noAutofit/>
          </a:bodyPr>
          <a:lstStyle/>
          <a:p>
            <a:pPr>
              <a:lnSpc>
                <a:spcPts val="1147"/>
              </a:lnSpc>
            </a:pPr>
            <a:endParaRPr sz="1147"/>
          </a:p>
          <a:p>
            <a:pPr marL="30923">
              <a:lnSpc>
                <a:spcPct val="95825"/>
              </a:lnSpc>
            </a:pPr>
            <a:r>
              <a:rPr sz="838" spc="12" dirty="0">
                <a:solidFill>
                  <a:srgbClr val="001F5F"/>
                </a:solidFill>
                <a:latin typeface="Arial"/>
                <a:cs typeface="Arial"/>
              </a:rPr>
              <a:t>deposits</a:t>
            </a:r>
            <a:endParaRPr sz="838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490012" y="1777701"/>
            <a:ext cx="446442" cy="9480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2413">
              <a:lnSpc>
                <a:spcPts val="882"/>
              </a:lnSpc>
            </a:pPr>
            <a:endParaRPr sz="882"/>
          </a:p>
        </p:txBody>
      </p:sp>
      <p:sp>
        <p:nvSpPr>
          <p:cNvPr id="10" name="object 10"/>
          <p:cNvSpPr txBox="1"/>
          <p:nvPr/>
        </p:nvSpPr>
        <p:spPr>
          <a:xfrm>
            <a:off x="7490012" y="2725718"/>
            <a:ext cx="446442" cy="18153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2413">
              <a:lnSpc>
                <a:spcPts val="882"/>
              </a:lnSpc>
            </a:pPr>
            <a:endParaRPr sz="882"/>
          </a:p>
        </p:txBody>
      </p:sp>
      <p:sp>
        <p:nvSpPr>
          <p:cNvPr id="9" name="object 9"/>
          <p:cNvSpPr txBox="1"/>
          <p:nvPr/>
        </p:nvSpPr>
        <p:spPr>
          <a:xfrm>
            <a:off x="4913554" y="852542"/>
            <a:ext cx="3221916" cy="2409936"/>
          </a:xfrm>
          <a:prstGeom prst="rect">
            <a:avLst/>
          </a:prstGeom>
        </p:spPr>
        <p:txBody>
          <a:bodyPr wrap="square" lIns="0" tIns="2746" rIns="0" bIns="0" rtlCol="0">
            <a:noAutofit/>
          </a:bodyPr>
          <a:lstStyle/>
          <a:p>
            <a:pPr>
              <a:lnSpc>
                <a:spcPts val="1147"/>
              </a:lnSpc>
            </a:pPr>
            <a:endParaRPr sz="1147" dirty="0"/>
          </a:p>
          <a:p>
            <a:pPr marR="40155" algn="r">
              <a:lnSpc>
                <a:spcPct val="95825"/>
              </a:lnSpc>
            </a:pPr>
            <a:r>
              <a:rPr sz="706" b="1" spc="11" dirty="0">
                <a:solidFill>
                  <a:srgbClr val="FFFFFF"/>
                </a:solidFill>
                <a:latin typeface="Arial"/>
                <a:cs typeface="Arial"/>
              </a:rPr>
              <a:t>s</a:t>
            </a:r>
            <a:endParaRPr sz="706" dirty="0">
              <a:latin typeface="Arial"/>
              <a:cs typeface="Arial"/>
            </a:endParaRPr>
          </a:p>
          <a:p>
            <a:pPr marL="352182" marR="359601" algn="ctr">
              <a:lnSpc>
                <a:spcPct val="95825"/>
              </a:lnSpc>
              <a:spcBef>
                <a:spcPts val="754"/>
              </a:spcBef>
            </a:pPr>
            <a:r>
              <a:rPr sz="1235" b="1" spc="-2" dirty="0">
                <a:solidFill>
                  <a:srgbClr val="292F75"/>
                </a:solidFill>
                <a:latin typeface="Arial"/>
                <a:cs typeface="Arial"/>
              </a:rPr>
              <a:t>Risk-Weighted Assets: </a:t>
            </a:r>
            <a:r>
              <a:rPr sz="1235" b="1" spc="-2" dirty="0">
                <a:solidFill>
                  <a:srgbClr val="FF0000"/>
                </a:solidFill>
                <a:latin typeface="Arial"/>
                <a:cs typeface="Arial"/>
              </a:rPr>
              <a:t>Solution</a:t>
            </a:r>
            <a:endParaRPr sz="1235" dirty="0">
              <a:latin typeface="Arial"/>
              <a:cs typeface="Arial"/>
            </a:endParaRPr>
          </a:p>
          <a:p>
            <a:pPr marL="139908" marR="182520" algn="ctr">
              <a:lnSpc>
                <a:spcPct val="95825"/>
              </a:lnSpc>
              <a:spcBef>
                <a:spcPts val="867"/>
              </a:spcBef>
            </a:pPr>
            <a:r>
              <a:rPr sz="838" b="1" spc="-34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838" b="1" spc="-4" dirty="0">
                <a:solidFill>
                  <a:srgbClr val="001F5F"/>
                </a:solidFill>
                <a:latin typeface="Arial"/>
                <a:cs typeface="Arial"/>
              </a:rPr>
              <a:t>sse</a:t>
            </a:r>
            <a:r>
              <a:rPr sz="838" b="1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838" b="1" spc="122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838" b="1" spc="-70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838" b="1" spc="-12" dirty="0">
                <a:solidFill>
                  <a:srgbClr val="001F5F"/>
                </a:solidFill>
                <a:latin typeface="Arial"/>
                <a:cs typeface="Arial"/>
              </a:rPr>
              <a:t>y</a:t>
            </a:r>
            <a:r>
              <a:rPr sz="838" b="1" spc="4" dirty="0">
                <a:solidFill>
                  <a:srgbClr val="001F5F"/>
                </a:solidFill>
                <a:latin typeface="Arial"/>
                <a:cs typeface="Arial"/>
              </a:rPr>
              <a:t>p</a:t>
            </a:r>
            <a:r>
              <a:rPr sz="838" b="1" dirty="0">
                <a:solidFill>
                  <a:srgbClr val="001F5F"/>
                </a:solidFill>
                <a:latin typeface="Arial"/>
                <a:cs typeface="Arial"/>
              </a:rPr>
              <a:t>e                                  </a:t>
            </a:r>
            <a:r>
              <a:rPr sz="838" b="1" spc="226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838" b="1" spc="-4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838" b="1" spc="4" dirty="0">
                <a:solidFill>
                  <a:srgbClr val="001F5F"/>
                </a:solidFill>
                <a:latin typeface="Arial"/>
                <a:cs typeface="Arial"/>
              </a:rPr>
              <a:t>i</a:t>
            </a:r>
            <a:r>
              <a:rPr sz="838" b="1" spc="-4" dirty="0">
                <a:solidFill>
                  <a:srgbClr val="001F5F"/>
                </a:solidFill>
                <a:latin typeface="Arial"/>
                <a:cs typeface="Arial"/>
              </a:rPr>
              <a:t>s</a:t>
            </a:r>
            <a:r>
              <a:rPr sz="838" b="1" dirty="0">
                <a:solidFill>
                  <a:srgbClr val="001F5F"/>
                </a:solidFill>
                <a:latin typeface="Arial"/>
                <a:cs typeface="Arial"/>
              </a:rPr>
              <a:t>k    </a:t>
            </a:r>
            <a:r>
              <a:rPr sz="838" b="1" spc="219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838" b="1" spc="-11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838" b="1" spc="24" dirty="0">
                <a:solidFill>
                  <a:srgbClr val="001F5F"/>
                </a:solidFill>
                <a:latin typeface="Arial"/>
                <a:cs typeface="Arial"/>
              </a:rPr>
              <a:t>moun</a:t>
            </a:r>
            <a:r>
              <a:rPr sz="838" b="1" spc="10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838" b="1" dirty="0">
                <a:solidFill>
                  <a:srgbClr val="001F5F"/>
                </a:solidFill>
                <a:latin typeface="Arial"/>
                <a:cs typeface="Arial"/>
              </a:rPr>
              <a:t>    </a:t>
            </a:r>
            <a:r>
              <a:rPr sz="838" b="1" spc="-56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838" b="1" spc="11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838" b="1" spc="-17" dirty="0">
                <a:solidFill>
                  <a:srgbClr val="001F5F"/>
                </a:solidFill>
                <a:latin typeface="Arial"/>
                <a:cs typeface="Arial"/>
              </a:rPr>
              <a:t>W</a:t>
            </a:r>
            <a:r>
              <a:rPr sz="838" b="1" spc="23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endParaRPr sz="838" dirty="0">
              <a:latin typeface="Arial"/>
              <a:cs typeface="Arial"/>
            </a:endParaRPr>
          </a:p>
          <a:p>
            <a:pPr marL="161366">
              <a:lnSpc>
                <a:spcPct val="95825"/>
              </a:lnSpc>
              <a:spcBef>
                <a:spcPts val="1617"/>
              </a:spcBef>
            </a:pPr>
            <a:r>
              <a:rPr sz="838" spc="-4" dirty="0">
                <a:solidFill>
                  <a:srgbClr val="001F5F"/>
                </a:solidFill>
                <a:latin typeface="Arial"/>
                <a:cs typeface="Arial"/>
              </a:rPr>
              <a:t>Ca</a:t>
            </a:r>
            <a:r>
              <a:rPr sz="838" dirty="0">
                <a:solidFill>
                  <a:srgbClr val="001F5F"/>
                </a:solidFill>
                <a:latin typeface="Arial"/>
                <a:cs typeface="Arial"/>
              </a:rPr>
              <a:t>sh</a:t>
            </a:r>
            <a:r>
              <a:rPr sz="838" spc="73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838" spc="-4" dirty="0">
                <a:solidFill>
                  <a:srgbClr val="001F5F"/>
                </a:solidFill>
                <a:latin typeface="Arial"/>
                <a:cs typeface="Arial"/>
              </a:rPr>
              <a:t>an</a:t>
            </a:r>
            <a:r>
              <a:rPr sz="838" dirty="0">
                <a:solidFill>
                  <a:srgbClr val="001F5F"/>
                </a:solidFill>
                <a:latin typeface="Arial"/>
                <a:cs typeface="Arial"/>
              </a:rPr>
              <a:t>d</a:t>
            </a:r>
            <a:r>
              <a:rPr sz="838" spc="51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838" spc="-4" dirty="0">
                <a:solidFill>
                  <a:srgbClr val="001F5F"/>
                </a:solidFill>
                <a:latin typeface="Arial"/>
                <a:cs typeface="Arial"/>
              </a:rPr>
              <a:t>Cen</a:t>
            </a:r>
            <a:r>
              <a:rPr sz="838" spc="4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838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838" spc="-4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838" dirty="0">
                <a:solidFill>
                  <a:srgbClr val="001F5F"/>
                </a:solidFill>
                <a:latin typeface="Arial"/>
                <a:cs typeface="Arial"/>
              </a:rPr>
              <a:t>l</a:t>
            </a:r>
            <a:r>
              <a:rPr sz="838" spc="116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838" dirty="0">
                <a:solidFill>
                  <a:srgbClr val="001F5F"/>
                </a:solidFill>
                <a:latin typeface="Arial"/>
                <a:cs typeface="Arial"/>
              </a:rPr>
              <a:t>B</a:t>
            </a:r>
            <a:r>
              <a:rPr sz="838" spc="-4" dirty="0">
                <a:solidFill>
                  <a:srgbClr val="001F5F"/>
                </a:solidFill>
                <a:latin typeface="Arial"/>
                <a:cs typeface="Arial"/>
              </a:rPr>
              <a:t>an</a:t>
            </a:r>
            <a:r>
              <a:rPr sz="838" dirty="0">
                <a:solidFill>
                  <a:srgbClr val="001F5F"/>
                </a:solidFill>
                <a:latin typeface="Arial"/>
                <a:cs typeface="Arial"/>
              </a:rPr>
              <a:t>k                  </a:t>
            </a:r>
            <a:r>
              <a:rPr sz="838" spc="1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838" spc="-4" dirty="0">
                <a:solidFill>
                  <a:srgbClr val="001F5F"/>
                </a:solidFill>
                <a:latin typeface="Arial"/>
                <a:cs typeface="Arial"/>
              </a:rPr>
              <a:t>0</a:t>
            </a:r>
            <a:r>
              <a:rPr sz="838" dirty="0">
                <a:solidFill>
                  <a:srgbClr val="001F5F"/>
                </a:solidFill>
                <a:latin typeface="Arial"/>
                <a:cs typeface="Arial"/>
              </a:rPr>
              <a:t>%        </a:t>
            </a:r>
            <a:r>
              <a:rPr sz="838" spc="61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838" spc="-4" dirty="0">
                <a:solidFill>
                  <a:srgbClr val="001F5F"/>
                </a:solidFill>
                <a:latin typeface="Arial"/>
                <a:cs typeface="Arial"/>
              </a:rPr>
              <a:t>1</a:t>
            </a:r>
            <a:r>
              <a:rPr sz="838" spc="4" dirty="0">
                <a:solidFill>
                  <a:srgbClr val="001F5F"/>
                </a:solidFill>
                <a:latin typeface="Arial"/>
                <a:cs typeface="Arial"/>
              </a:rPr>
              <a:t>,</a:t>
            </a:r>
            <a:r>
              <a:rPr sz="838" spc="-4" dirty="0">
                <a:solidFill>
                  <a:srgbClr val="001F5F"/>
                </a:solidFill>
                <a:latin typeface="Arial"/>
                <a:cs typeface="Arial"/>
              </a:rPr>
              <a:t>20</a:t>
            </a:r>
            <a:r>
              <a:rPr sz="838" dirty="0">
                <a:solidFill>
                  <a:srgbClr val="001F5F"/>
                </a:solidFill>
                <a:latin typeface="Arial"/>
                <a:cs typeface="Arial"/>
              </a:rPr>
              <a:t>0         </a:t>
            </a:r>
            <a:r>
              <a:rPr sz="838" spc="8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838" spc="18" dirty="0">
                <a:solidFill>
                  <a:srgbClr val="001F5F"/>
                </a:solidFill>
                <a:latin typeface="Arial"/>
                <a:cs typeface="Arial"/>
              </a:rPr>
              <a:t>0</a:t>
            </a:r>
            <a:endParaRPr sz="838" dirty="0">
              <a:latin typeface="Arial"/>
              <a:cs typeface="Arial"/>
            </a:endParaRPr>
          </a:p>
          <a:p>
            <a:pPr marL="139185" marR="145432" algn="ctr">
              <a:lnSpc>
                <a:spcPct val="95825"/>
              </a:lnSpc>
              <a:spcBef>
                <a:spcPts val="1395"/>
              </a:spcBef>
            </a:pPr>
            <a:r>
              <a:rPr sz="838" spc="-4" dirty="0">
                <a:solidFill>
                  <a:srgbClr val="001F5F"/>
                </a:solidFill>
                <a:latin typeface="Arial"/>
                <a:cs typeface="Arial"/>
              </a:rPr>
              <a:t>Co</a:t>
            </a:r>
            <a:r>
              <a:rPr sz="838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838" spc="-4" dirty="0">
                <a:solidFill>
                  <a:srgbClr val="001F5F"/>
                </a:solidFill>
                <a:latin typeface="Arial"/>
                <a:cs typeface="Arial"/>
              </a:rPr>
              <a:t>po</a:t>
            </a:r>
            <a:r>
              <a:rPr sz="838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838" spc="-4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838" spc="4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838" dirty="0">
                <a:solidFill>
                  <a:srgbClr val="001F5F"/>
                </a:solidFill>
                <a:latin typeface="Arial"/>
                <a:cs typeface="Arial"/>
              </a:rPr>
              <a:t>e</a:t>
            </a:r>
            <a:r>
              <a:rPr sz="838" spc="14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838" spc="-4" dirty="0">
                <a:solidFill>
                  <a:srgbClr val="001F5F"/>
                </a:solidFill>
                <a:latin typeface="Arial"/>
                <a:cs typeface="Arial"/>
              </a:rPr>
              <a:t>loan</a:t>
            </a:r>
            <a:r>
              <a:rPr sz="838" dirty="0">
                <a:solidFill>
                  <a:srgbClr val="001F5F"/>
                </a:solidFill>
                <a:latin typeface="Arial"/>
                <a:cs typeface="Arial"/>
              </a:rPr>
              <a:t>s—</a:t>
            </a:r>
            <a:r>
              <a:rPr sz="838" spc="-4" dirty="0">
                <a:solidFill>
                  <a:srgbClr val="001F5F"/>
                </a:solidFill>
                <a:latin typeface="Arial"/>
                <a:cs typeface="Arial"/>
              </a:rPr>
              <a:t>pe</a:t>
            </a:r>
            <a:r>
              <a:rPr sz="838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838" spc="4" dirty="0">
                <a:solidFill>
                  <a:srgbClr val="001F5F"/>
                </a:solidFill>
                <a:latin typeface="Arial"/>
                <a:cs typeface="Arial"/>
              </a:rPr>
              <a:t>f</a:t>
            </a:r>
            <a:r>
              <a:rPr sz="838" spc="-4" dirty="0">
                <a:solidFill>
                  <a:srgbClr val="001F5F"/>
                </a:solidFill>
                <a:latin typeface="Arial"/>
                <a:cs typeface="Arial"/>
              </a:rPr>
              <a:t>o</a:t>
            </a:r>
            <a:r>
              <a:rPr sz="838" dirty="0">
                <a:solidFill>
                  <a:srgbClr val="001F5F"/>
                </a:solidFill>
                <a:latin typeface="Arial"/>
                <a:cs typeface="Arial"/>
              </a:rPr>
              <a:t>rm</a:t>
            </a:r>
            <a:r>
              <a:rPr sz="838" spc="-4" dirty="0">
                <a:solidFill>
                  <a:srgbClr val="001F5F"/>
                </a:solidFill>
                <a:latin typeface="Arial"/>
                <a:cs typeface="Arial"/>
              </a:rPr>
              <a:t>in</a:t>
            </a:r>
            <a:r>
              <a:rPr sz="838" dirty="0">
                <a:solidFill>
                  <a:srgbClr val="001F5F"/>
                </a:solidFill>
                <a:latin typeface="Arial"/>
                <a:cs typeface="Arial"/>
              </a:rPr>
              <a:t>g     </a:t>
            </a:r>
            <a:r>
              <a:rPr sz="838" spc="-4" dirty="0">
                <a:solidFill>
                  <a:srgbClr val="001F5F"/>
                </a:solidFill>
                <a:latin typeface="Arial"/>
                <a:cs typeface="Arial"/>
              </a:rPr>
              <a:t>100</a:t>
            </a:r>
            <a:r>
              <a:rPr sz="838" dirty="0">
                <a:solidFill>
                  <a:srgbClr val="001F5F"/>
                </a:solidFill>
                <a:latin typeface="Arial"/>
                <a:cs typeface="Arial"/>
              </a:rPr>
              <a:t>%     </a:t>
            </a:r>
            <a:r>
              <a:rPr sz="838" spc="116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838" spc="14" dirty="0">
                <a:solidFill>
                  <a:srgbClr val="001F5F"/>
                </a:solidFill>
                <a:latin typeface="Arial"/>
                <a:cs typeface="Arial"/>
              </a:rPr>
              <a:t>13</a:t>
            </a:r>
            <a:r>
              <a:rPr sz="838" spc="12" dirty="0">
                <a:solidFill>
                  <a:srgbClr val="001F5F"/>
                </a:solidFill>
                <a:latin typeface="Arial"/>
                <a:cs typeface="Arial"/>
              </a:rPr>
              <a:t>,</a:t>
            </a:r>
            <a:r>
              <a:rPr sz="838" spc="14" dirty="0">
                <a:solidFill>
                  <a:srgbClr val="001F5F"/>
                </a:solidFill>
                <a:latin typeface="Arial"/>
                <a:cs typeface="Arial"/>
              </a:rPr>
              <a:t>15</a:t>
            </a:r>
            <a:r>
              <a:rPr sz="838" spc="18" dirty="0">
                <a:solidFill>
                  <a:srgbClr val="001F5F"/>
                </a:solidFill>
                <a:latin typeface="Arial"/>
                <a:cs typeface="Arial"/>
              </a:rPr>
              <a:t>0</a:t>
            </a:r>
            <a:r>
              <a:rPr sz="838" dirty="0">
                <a:solidFill>
                  <a:srgbClr val="001F5F"/>
                </a:solidFill>
                <a:latin typeface="Arial"/>
                <a:cs typeface="Arial"/>
              </a:rPr>
              <a:t>    </a:t>
            </a:r>
            <a:r>
              <a:rPr sz="838" spc="-96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838" spc="14" dirty="0">
                <a:solidFill>
                  <a:srgbClr val="001F5F"/>
                </a:solidFill>
                <a:latin typeface="Arial"/>
                <a:cs typeface="Arial"/>
              </a:rPr>
              <a:t>13</a:t>
            </a:r>
            <a:r>
              <a:rPr sz="838" spc="12" dirty="0">
                <a:solidFill>
                  <a:srgbClr val="001F5F"/>
                </a:solidFill>
                <a:latin typeface="Arial"/>
                <a:cs typeface="Arial"/>
              </a:rPr>
              <a:t>,</a:t>
            </a:r>
            <a:r>
              <a:rPr sz="838" spc="14" dirty="0">
                <a:solidFill>
                  <a:srgbClr val="001F5F"/>
                </a:solidFill>
                <a:latin typeface="Arial"/>
                <a:cs typeface="Arial"/>
              </a:rPr>
              <a:t>15</a:t>
            </a:r>
            <a:r>
              <a:rPr sz="838" spc="18" dirty="0">
                <a:solidFill>
                  <a:srgbClr val="001F5F"/>
                </a:solidFill>
                <a:latin typeface="Arial"/>
                <a:cs typeface="Arial"/>
              </a:rPr>
              <a:t>0</a:t>
            </a:r>
            <a:endParaRPr sz="838" dirty="0">
              <a:latin typeface="Arial"/>
              <a:cs typeface="Arial"/>
            </a:endParaRPr>
          </a:p>
          <a:p>
            <a:pPr marL="161366" marR="178103">
              <a:lnSpc>
                <a:spcPts val="964"/>
              </a:lnSpc>
              <a:spcBef>
                <a:spcPts val="516"/>
              </a:spcBef>
            </a:pPr>
            <a:r>
              <a:rPr sz="838" spc="-4" dirty="0">
                <a:solidFill>
                  <a:srgbClr val="001F5F"/>
                </a:solidFill>
                <a:latin typeface="Arial"/>
                <a:cs typeface="Arial"/>
              </a:rPr>
              <a:t>Co</a:t>
            </a:r>
            <a:r>
              <a:rPr sz="838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838" spc="-4" dirty="0">
                <a:solidFill>
                  <a:srgbClr val="001F5F"/>
                </a:solidFill>
                <a:latin typeface="Arial"/>
                <a:cs typeface="Arial"/>
              </a:rPr>
              <a:t>po</a:t>
            </a:r>
            <a:r>
              <a:rPr sz="838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838" spc="-4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838" spc="4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838" dirty="0">
                <a:solidFill>
                  <a:srgbClr val="001F5F"/>
                </a:solidFill>
                <a:latin typeface="Arial"/>
                <a:cs typeface="Arial"/>
              </a:rPr>
              <a:t>e</a:t>
            </a:r>
            <a:r>
              <a:rPr sz="838" spc="14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838" spc="-4" dirty="0">
                <a:solidFill>
                  <a:srgbClr val="001F5F"/>
                </a:solidFill>
                <a:latin typeface="Arial"/>
                <a:cs typeface="Arial"/>
              </a:rPr>
              <a:t>loan</a:t>
            </a:r>
            <a:r>
              <a:rPr sz="838" dirty="0">
                <a:solidFill>
                  <a:srgbClr val="001F5F"/>
                </a:solidFill>
                <a:latin typeface="Arial"/>
                <a:cs typeface="Arial"/>
              </a:rPr>
              <a:t>s—</a:t>
            </a:r>
            <a:r>
              <a:rPr sz="838" spc="-4" dirty="0">
                <a:solidFill>
                  <a:srgbClr val="001F5F"/>
                </a:solidFill>
                <a:latin typeface="Arial"/>
                <a:cs typeface="Arial"/>
              </a:rPr>
              <a:t>non</a:t>
            </a:r>
            <a:r>
              <a:rPr sz="838" dirty="0">
                <a:solidFill>
                  <a:srgbClr val="001F5F"/>
                </a:solidFill>
                <a:latin typeface="Arial"/>
                <a:cs typeface="Arial"/>
              </a:rPr>
              <a:t>-        </a:t>
            </a:r>
            <a:r>
              <a:rPr lang="en-US" sz="838" dirty="0">
                <a:solidFill>
                  <a:srgbClr val="001F5F"/>
                </a:solidFill>
                <a:latin typeface="Arial"/>
                <a:cs typeface="Arial"/>
              </a:rPr>
              <a:t>          </a:t>
            </a:r>
            <a:r>
              <a:rPr sz="838" spc="-4" dirty="0">
                <a:solidFill>
                  <a:srgbClr val="001F5F"/>
                </a:solidFill>
                <a:latin typeface="Arial"/>
                <a:cs typeface="Arial"/>
              </a:rPr>
              <a:t>150</a:t>
            </a:r>
            <a:r>
              <a:rPr sz="838" dirty="0">
                <a:solidFill>
                  <a:srgbClr val="001F5F"/>
                </a:solidFill>
                <a:latin typeface="Arial"/>
                <a:cs typeface="Arial"/>
              </a:rPr>
              <a:t>%      </a:t>
            </a:r>
            <a:r>
              <a:rPr sz="838" spc="10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838" spc="14" dirty="0">
                <a:solidFill>
                  <a:srgbClr val="001F5F"/>
                </a:solidFill>
                <a:latin typeface="Arial"/>
                <a:cs typeface="Arial"/>
              </a:rPr>
              <a:t>1</a:t>
            </a:r>
            <a:r>
              <a:rPr sz="838" spc="12" dirty="0">
                <a:solidFill>
                  <a:srgbClr val="001F5F"/>
                </a:solidFill>
                <a:latin typeface="Arial"/>
                <a:cs typeface="Arial"/>
              </a:rPr>
              <a:t>,</a:t>
            </a:r>
            <a:r>
              <a:rPr sz="838" spc="14" dirty="0">
                <a:solidFill>
                  <a:srgbClr val="001F5F"/>
                </a:solidFill>
                <a:latin typeface="Arial"/>
                <a:cs typeface="Arial"/>
              </a:rPr>
              <a:t>98</a:t>
            </a:r>
            <a:r>
              <a:rPr sz="838" spc="18" dirty="0">
                <a:solidFill>
                  <a:srgbClr val="001F5F"/>
                </a:solidFill>
                <a:latin typeface="Arial"/>
                <a:cs typeface="Arial"/>
              </a:rPr>
              <a:t>0</a:t>
            </a:r>
            <a:r>
              <a:rPr sz="838" dirty="0">
                <a:solidFill>
                  <a:srgbClr val="001F5F"/>
                </a:solidFill>
                <a:latin typeface="Arial"/>
                <a:cs typeface="Arial"/>
              </a:rPr>
              <a:t>      </a:t>
            </a:r>
            <a:r>
              <a:rPr sz="838" spc="-92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838" spc="14" dirty="0">
                <a:solidFill>
                  <a:srgbClr val="001F5F"/>
                </a:solidFill>
                <a:latin typeface="Arial"/>
                <a:cs typeface="Arial"/>
              </a:rPr>
              <a:t>2</a:t>
            </a:r>
            <a:r>
              <a:rPr sz="838" spc="12" dirty="0">
                <a:solidFill>
                  <a:srgbClr val="001F5F"/>
                </a:solidFill>
                <a:latin typeface="Arial"/>
                <a:cs typeface="Arial"/>
              </a:rPr>
              <a:t>,</a:t>
            </a:r>
            <a:r>
              <a:rPr sz="838" spc="14" dirty="0">
                <a:solidFill>
                  <a:srgbClr val="001F5F"/>
                </a:solidFill>
                <a:latin typeface="Arial"/>
                <a:cs typeface="Arial"/>
              </a:rPr>
              <a:t>97</a:t>
            </a:r>
            <a:r>
              <a:rPr sz="838" spc="18" dirty="0">
                <a:solidFill>
                  <a:srgbClr val="001F5F"/>
                </a:solidFill>
                <a:latin typeface="Arial"/>
                <a:cs typeface="Arial"/>
              </a:rPr>
              <a:t>0</a:t>
            </a:r>
            <a:r>
              <a:rPr sz="838" spc="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838" spc="14" dirty="0">
                <a:solidFill>
                  <a:srgbClr val="001F5F"/>
                </a:solidFill>
                <a:latin typeface="Arial"/>
                <a:cs typeface="Arial"/>
              </a:rPr>
              <a:t>pe</a:t>
            </a:r>
            <a:r>
              <a:rPr sz="838" spc="10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838" spc="12" dirty="0">
                <a:solidFill>
                  <a:srgbClr val="001F5F"/>
                </a:solidFill>
                <a:latin typeface="Arial"/>
                <a:cs typeface="Arial"/>
              </a:rPr>
              <a:t>f</a:t>
            </a:r>
            <a:r>
              <a:rPr sz="838" spc="14" dirty="0">
                <a:solidFill>
                  <a:srgbClr val="001F5F"/>
                </a:solidFill>
                <a:latin typeface="Arial"/>
                <a:cs typeface="Arial"/>
              </a:rPr>
              <a:t>o</a:t>
            </a:r>
            <a:r>
              <a:rPr sz="838" spc="19" dirty="0">
                <a:solidFill>
                  <a:srgbClr val="001F5F"/>
                </a:solidFill>
                <a:latin typeface="Arial"/>
                <a:cs typeface="Arial"/>
              </a:rPr>
              <a:t>rm</a:t>
            </a:r>
            <a:r>
              <a:rPr sz="838" spc="2" dirty="0">
                <a:solidFill>
                  <a:srgbClr val="001F5F"/>
                </a:solidFill>
                <a:latin typeface="Arial"/>
                <a:cs typeface="Arial"/>
              </a:rPr>
              <a:t>i</a:t>
            </a:r>
            <a:r>
              <a:rPr sz="838" spc="14" dirty="0">
                <a:solidFill>
                  <a:srgbClr val="001F5F"/>
                </a:solidFill>
                <a:latin typeface="Arial"/>
                <a:cs typeface="Arial"/>
              </a:rPr>
              <a:t>n</a:t>
            </a:r>
            <a:r>
              <a:rPr sz="838" spc="18" dirty="0">
                <a:solidFill>
                  <a:srgbClr val="001F5F"/>
                </a:solidFill>
                <a:latin typeface="Arial"/>
                <a:cs typeface="Arial"/>
              </a:rPr>
              <a:t>g</a:t>
            </a:r>
            <a:endParaRPr sz="838" dirty="0">
              <a:latin typeface="Arial"/>
              <a:cs typeface="Arial"/>
            </a:endParaRPr>
          </a:p>
          <a:p>
            <a:pPr marL="142291" marR="176777" algn="ctr">
              <a:lnSpc>
                <a:spcPct val="95825"/>
              </a:lnSpc>
              <a:spcBef>
                <a:spcPts val="415"/>
              </a:spcBef>
            </a:pPr>
            <a:r>
              <a:rPr sz="838" spc="-4" dirty="0">
                <a:solidFill>
                  <a:srgbClr val="001F5F"/>
                </a:solidFill>
                <a:latin typeface="Arial"/>
                <a:cs typeface="Arial"/>
              </a:rPr>
              <a:t>Con</a:t>
            </a:r>
            <a:r>
              <a:rPr sz="838" dirty="0">
                <a:solidFill>
                  <a:srgbClr val="001F5F"/>
                </a:solidFill>
                <a:latin typeface="Arial"/>
                <a:cs typeface="Arial"/>
              </a:rPr>
              <a:t>s</a:t>
            </a:r>
            <a:r>
              <a:rPr sz="838" spc="-4" dirty="0">
                <a:solidFill>
                  <a:srgbClr val="001F5F"/>
                </a:solidFill>
                <a:latin typeface="Arial"/>
                <a:cs typeface="Arial"/>
              </a:rPr>
              <a:t>u</a:t>
            </a:r>
            <a:r>
              <a:rPr sz="838" dirty="0">
                <a:solidFill>
                  <a:srgbClr val="001F5F"/>
                </a:solidFill>
                <a:latin typeface="Arial"/>
                <a:cs typeface="Arial"/>
              </a:rPr>
              <a:t>m</a:t>
            </a:r>
            <a:r>
              <a:rPr sz="838" spc="-4" dirty="0">
                <a:solidFill>
                  <a:srgbClr val="001F5F"/>
                </a:solidFill>
                <a:latin typeface="Arial"/>
                <a:cs typeface="Arial"/>
              </a:rPr>
              <a:t>e</a:t>
            </a:r>
            <a:r>
              <a:rPr sz="838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838" spc="15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838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838" spc="-4" dirty="0">
                <a:solidFill>
                  <a:srgbClr val="001F5F"/>
                </a:solidFill>
                <a:latin typeface="Arial"/>
                <a:cs typeface="Arial"/>
              </a:rPr>
              <a:t>ea</a:t>
            </a:r>
            <a:r>
              <a:rPr sz="838" dirty="0">
                <a:solidFill>
                  <a:srgbClr val="001F5F"/>
                </a:solidFill>
                <a:latin typeface="Arial"/>
                <a:cs typeface="Arial"/>
              </a:rPr>
              <a:t>l</a:t>
            </a:r>
            <a:r>
              <a:rPr sz="838" spc="6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838" spc="-4" dirty="0">
                <a:solidFill>
                  <a:srgbClr val="001F5F"/>
                </a:solidFill>
                <a:latin typeface="Arial"/>
                <a:cs typeface="Arial"/>
              </a:rPr>
              <a:t>e</a:t>
            </a:r>
            <a:r>
              <a:rPr sz="838" dirty="0">
                <a:solidFill>
                  <a:srgbClr val="001F5F"/>
                </a:solidFill>
                <a:latin typeface="Arial"/>
                <a:cs typeface="Arial"/>
              </a:rPr>
              <a:t>s</a:t>
            </a:r>
            <a:r>
              <a:rPr sz="838" spc="4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838" spc="-4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838" spc="4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838" dirty="0">
                <a:solidFill>
                  <a:srgbClr val="001F5F"/>
                </a:solidFill>
                <a:latin typeface="Arial"/>
                <a:cs typeface="Arial"/>
              </a:rPr>
              <a:t>e</a:t>
            </a:r>
            <a:r>
              <a:rPr sz="838" spc="7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838" spc="-4" dirty="0">
                <a:solidFill>
                  <a:srgbClr val="001F5F"/>
                </a:solidFill>
                <a:latin typeface="Arial"/>
                <a:cs typeface="Arial"/>
              </a:rPr>
              <a:t>loan</a:t>
            </a:r>
            <a:r>
              <a:rPr sz="838" dirty="0">
                <a:solidFill>
                  <a:srgbClr val="001F5F"/>
                </a:solidFill>
                <a:latin typeface="Arial"/>
                <a:cs typeface="Arial"/>
              </a:rPr>
              <a:t>s         </a:t>
            </a:r>
            <a:r>
              <a:rPr sz="838" spc="-4" dirty="0">
                <a:solidFill>
                  <a:srgbClr val="001F5F"/>
                </a:solidFill>
                <a:latin typeface="Arial"/>
                <a:cs typeface="Arial"/>
              </a:rPr>
              <a:t>80</a:t>
            </a:r>
            <a:r>
              <a:rPr sz="838" dirty="0">
                <a:solidFill>
                  <a:srgbClr val="001F5F"/>
                </a:solidFill>
                <a:latin typeface="Arial"/>
                <a:cs typeface="Arial"/>
              </a:rPr>
              <a:t>%       </a:t>
            </a:r>
            <a:r>
              <a:rPr sz="838" spc="79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838" spc="14" dirty="0">
                <a:solidFill>
                  <a:srgbClr val="001F5F"/>
                </a:solidFill>
                <a:latin typeface="Arial"/>
                <a:cs typeface="Arial"/>
              </a:rPr>
              <a:t>3</a:t>
            </a:r>
            <a:r>
              <a:rPr sz="838" spc="12" dirty="0">
                <a:solidFill>
                  <a:srgbClr val="001F5F"/>
                </a:solidFill>
                <a:latin typeface="Arial"/>
                <a:cs typeface="Arial"/>
              </a:rPr>
              <a:t>,</a:t>
            </a:r>
            <a:r>
              <a:rPr sz="838" spc="14" dirty="0">
                <a:solidFill>
                  <a:srgbClr val="001F5F"/>
                </a:solidFill>
                <a:latin typeface="Arial"/>
                <a:cs typeface="Arial"/>
              </a:rPr>
              <a:t>25</a:t>
            </a:r>
            <a:r>
              <a:rPr sz="838" spc="18" dirty="0">
                <a:solidFill>
                  <a:srgbClr val="001F5F"/>
                </a:solidFill>
                <a:latin typeface="Arial"/>
                <a:cs typeface="Arial"/>
              </a:rPr>
              <a:t>0</a:t>
            </a:r>
            <a:r>
              <a:rPr sz="838" dirty="0">
                <a:solidFill>
                  <a:srgbClr val="001F5F"/>
                </a:solidFill>
                <a:latin typeface="Arial"/>
                <a:cs typeface="Arial"/>
              </a:rPr>
              <a:t>      </a:t>
            </a:r>
            <a:r>
              <a:rPr sz="838" spc="-92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838" spc="14" dirty="0">
                <a:solidFill>
                  <a:srgbClr val="001F5F"/>
                </a:solidFill>
                <a:latin typeface="Arial"/>
                <a:cs typeface="Arial"/>
              </a:rPr>
              <a:t>2</a:t>
            </a:r>
            <a:r>
              <a:rPr sz="838" spc="12" dirty="0">
                <a:solidFill>
                  <a:srgbClr val="001F5F"/>
                </a:solidFill>
                <a:latin typeface="Arial"/>
                <a:cs typeface="Arial"/>
              </a:rPr>
              <a:t>,</a:t>
            </a:r>
            <a:r>
              <a:rPr sz="838" spc="14" dirty="0">
                <a:solidFill>
                  <a:srgbClr val="001F5F"/>
                </a:solidFill>
                <a:latin typeface="Arial"/>
                <a:cs typeface="Arial"/>
              </a:rPr>
              <a:t>60</a:t>
            </a:r>
            <a:r>
              <a:rPr sz="838" spc="18" dirty="0">
                <a:solidFill>
                  <a:srgbClr val="001F5F"/>
                </a:solidFill>
                <a:latin typeface="Arial"/>
                <a:cs typeface="Arial"/>
              </a:rPr>
              <a:t>0</a:t>
            </a:r>
            <a:endParaRPr sz="838" dirty="0">
              <a:latin typeface="Arial"/>
              <a:cs typeface="Arial"/>
            </a:endParaRPr>
          </a:p>
          <a:p>
            <a:pPr marL="137068" marR="143307" algn="ctr">
              <a:lnSpc>
                <a:spcPct val="95825"/>
              </a:lnSpc>
              <a:spcBef>
                <a:spcPts val="516"/>
              </a:spcBef>
            </a:pPr>
            <a:r>
              <a:rPr sz="838" spc="-101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838" spc="-4" dirty="0">
                <a:solidFill>
                  <a:srgbClr val="001F5F"/>
                </a:solidFill>
                <a:latin typeface="Arial"/>
                <a:cs typeface="Arial"/>
              </a:rPr>
              <a:t>o</a:t>
            </a:r>
            <a:r>
              <a:rPr sz="838" spc="4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838" spc="-4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838" dirty="0">
                <a:solidFill>
                  <a:srgbClr val="001F5F"/>
                </a:solidFill>
                <a:latin typeface="Arial"/>
                <a:cs typeface="Arial"/>
              </a:rPr>
              <a:t>l</a:t>
            </a:r>
            <a:r>
              <a:rPr sz="838" spc="83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838" spc="-12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838" spc="-8" dirty="0">
                <a:solidFill>
                  <a:srgbClr val="001F5F"/>
                </a:solidFill>
                <a:latin typeface="Arial"/>
                <a:cs typeface="Arial"/>
              </a:rPr>
              <a:t>W</a:t>
            </a:r>
            <a:r>
              <a:rPr sz="838" dirty="0">
                <a:solidFill>
                  <a:srgbClr val="001F5F"/>
                </a:solidFill>
                <a:latin typeface="Arial"/>
                <a:cs typeface="Arial"/>
              </a:rPr>
              <a:t>A                                                                  </a:t>
            </a:r>
            <a:r>
              <a:rPr sz="838" spc="161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838" spc="14" dirty="0">
                <a:solidFill>
                  <a:srgbClr val="001F5F"/>
                </a:solidFill>
                <a:latin typeface="Arial"/>
                <a:cs typeface="Arial"/>
              </a:rPr>
              <a:t>18</a:t>
            </a:r>
            <a:r>
              <a:rPr sz="838" spc="12" dirty="0">
                <a:solidFill>
                  <a:srgbClr val="001F5F"/>
                </a:solidFill>
                <a:latin typeface="Arial"/>
                <a:cs typeface="Arial"/>
              </a:rPr>
              <a:t>,</a:t>
            </a:r>
            <a:r>
              <a:rPr sz="838" spc="14" dirty="0">
                <a:solidFill>
                  <a:srgbClr val="001F5F"/>
                </a:solidFill>
                <a:latin typeface="Arial"/>
                <a:cs typeface="Arial"/>
              </a:rPr>
              <a:t>72</a:t>
            </a:r>
            <a:r>
              <a:rPr sz="838" spc="18" dirty="0">
                <a:solidFill>
                  <a:srgbClr val="001F5F"/>
                </a:solidFill>
                <a:latin typeface="Arial"/>
                <a:cs typeface="Arial"/>
              </a:rPr>
              <a:t>0</a:t>
            </a:r>
            <a:endParaRPr sz="838" dirty="0">
              <a:latin typeface="Arial"/>
              <a:cs typeface="Arial"/>
            </a:endParaRPr>
          </a:p>
          <a:p>
            <a:pPr marL="536055" marR="564655" algn="ctr">
              <a:lnSpc>
                <a:spcPct val="95825"/>
              </a:lnSpc>
              <a:spcBef>
                <a:spcPts val="557"/>
              </a:spcBef>
            </a:pPr>
            <a:r>
              <a:rPr sz="750" i="1" dirty="0">
                <a:solidFill>
                  <a:srgbClr val="001F5F"/>
                </a:solidFill>
                <a:latin typeface="Arial"/>
                <a:cs typeface="Arial"/>
              </a:rPr>
              <a:t>Typically nonperforming = payments of interest</a:t>
            </a:r>
            <a:endParaRPr sz="750" dirty="0">
              <a:latin typeface="Arial"/>
              <a:cs typeface="Arial"/>
            </a:endParaRPr>
          </a:p>
          <a:p>
            <a:pPr marL="73808" marR="189889" algn="ctr">
              <a:lnSpc>
                <a:spcPts val="559"/>
              </a:lnSpc>
              <a:spcBef>
                <a:spcPts val="49"/>
              </a:spcBef>
            </a:pPr>
            <a:r>
              <a:rPr sz="596" baseline="19325" dirty="0">
                <a:solidFill>
                  <a:srgbClr val="2B2F6D"/>
                </a:solidFill>
                <a:latin typeface="Arial"/>
                <a:cs typeface="Arial"/>
              </a:rPr>
              <a:t>       </a:t>
            </a:r>
            <a:r>
              <a:rPr sz="596" spc="95" baseline="19325" dirty="0">
                <a:solidFill>
                  <a:srgbClr val="2B2F6D"/>
                </a:solidFill>
                <a:latin typeface="Arial"/>
                <a:cs typeface="Arial"/>
              </a:rPr>
              <a:t> </a:t>
            </a:r>
            <a:r>
              <a:rPr sz="750" i="1" spc="-4" dirty="0">
                <a:solidFill>
                  <a:srgbClr val="001F5F"/>
                </a:solidFill>
                <a:latin typeface="Arial"/>
                <a:cs typeface="Arial"/>
              </a:rPr>
              <a:t>an</a:t>
            </a:r>
            <a:r>
              <a:rPr sz="750" i="1" dirty="0">
                <a:solidFill>
                  <a:srgbClr val="001F5F"/>
                </a:solidFill>
                <a:latin typeface="Arial"/>
                <a:cs typeface="Arial"/>
              </a:rPr>
              <a:t>d</a:t>
            </a:r>
            <a:r>
              <a:rPr sz="750" i="1" spc="22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750" i="1" spc="-4" dirty="0">
                <a:solidFill>
                  <a:srgbClr val="001F5F"/>
                </a:solidFill>
                <a:latin typeface="Arial"/>
                <a:cs typeface="Arial"/>
              </a:rPr>
              <a:t>p</a:t>
            </a:r>
            <a:r>
              <a:rPr sz="750" i="1" spc="4" dirty="0">
                <a:solidFill>
                  <a:srgbClr val="001F5F"/>
                </a:solidFill>
                <a:latin typeface="Arial"/>
                <a:cs typeface="Arial"/>
              </a:rPr>
              <a:t>ri</a:t>
            </a:r>
            <a:r>
              <a:rPr sz="750" i="1" spc="-4" dirty="0">
                <a:solidFill>
                  <a:srgbClr val="001F5F"/>
                </a:solidFill>
                <a:latin typeface="Arial"/>
                <a:cs typeface="Arial"/>
              </a:rPr>
              <a:t>n</a:t>
            </a:r>
            <a:r>
              <a:rPr sz="750" i="1" spc="4" dirty="0">
                <a:solidFill>
                  <a:srgbClr val="001F5F"/>
                </a:solidFill>
                <a:latin typeface="Arial"/>
                <a:cs typeface="Arial"/>
              </a:rPr>
              <a:t>ci</a:t>
            </a:r>
            <a:r>
              <a:rPr sz="750" i="1" spc="-4" dirty="0">
                <a:solidFill>
                  <a:srgbClr val="001F5F"/>
                </a:solidFill>
                <a:latin typeface="Arial"/>
                <a:cs typeface="Arial"/>
              </a:rPr>
              <a:t>pa</a:t>
            </a:r>
            <a:r>
              <a:rPr sz="750" i="1" dirty="0">
                <a:solidFill>
                  <a:srgbClr val="001F5F"/>
                </a:solidFill>
                <a:latin typeface="Arial"/>
                <a:cs typeface="Arial"/>
              </a:rPr>
              <a:t>l</a:t>
            </a:r>
            <a:r>
              <a:rPr sz="750" i="1" spc="17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750" i="1" spc="-4" dirty="0">
                <a:solidFill>
                  <a:srgbClr val="001F5F"/>
                </a:solidFill>
                <a:latin typeface="Arial"/>
                <a:cs typeface="Arial"/>
              </a:rPr>
              <a:t>pa</a:t>
            </a:r>
            <a:r>
              <a:rPr sz="750" i="1" spc="4" dirty="0">
                <a:solidFill>
                  <a:srgbClr val="001F5F"/>
                </a:solidFill>
                <a:latin typeface="Arial"/>
                <a:cs typeface="Arial"/>
              </a:rPr>
              <a:t>s</a:t>
            </a:r>
            <a:r>
              <a:rPr sz="750" i="1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750" i="1" spc="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750" i="1" spc="-4" dirty="0">
                <a:solidFill>
                  <a:srgbClr val="001F5F"/>
                </a:solidFill>
                <a:latin typeface="Arial"/>
                <a:cs typeface="Arial"/>
              </a:rPr>
              <a:t>du</a:t>
            </a:r>
            <a:r>
              <a:rPr sz="750" i="1" dirty="0">
                <a:solidFill>
                  <a:srgbClr val="001F5F"/>
                </a:solidFill>
                <a:latin typeface="Arial"/>
                <a:cs typeface="Arial"/>
              </a:rPr>
              <a:t>e</a:t>
            </a:r>
            <a:r>
              <a:rPr sz="750" i="1" spc="22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750" i="1" spc="-4" dirty="0">
                <a:solidFill>
                  <a:srgbClr val="001F5F"/>
                </a:solidFill>
                <a:latin typeface="Arial"/>
                <a:cs typeface="Arial"/>
              </a:rPr>
              <a:t>b</a:t>
            </a:r>
            <a:r>
              <a:rPr sz="750" i="1" dirty="0">
                <a:solidFill>
                  <a:srgbClr val="001F5F"/>
                </a:solidFill>
                <a:latin typeface="Arial"/>
                <a:cs typeface="Arial"/>
              </a:rPr>
              <a:t>y</a:t>
            </a:r>
            <a:r>
              <a:rPr sz="750" i="1" spc="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750" i="1" spc="-4" dirty="0">
                <a:solidFill>
                  <a:srgbClr val="001F5F"/>
                </a:solidFill>
                <a:latin typeface="Arial"/>
                <a:cs typeface="Arial"/>
              </a:rPr>
              <a:t>&gt;9</a:t>
            </a:r>
            <a:r>
              <a:rPr sz="750" i="1" dirty="0">
                <a:solidFill>
                  <a:srgbClr val="001F5F"/>
                </a:solidFill>
                <a:latin typeface="Arial"/>
                <a:cs typeface="Arial"/>
              </a:rPr>
              <a:t>0</a:t>
            </a:r>
            <a:r>
              <a:rPr sz="750" i="1" spc="22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750" i="1" spc="-4" dirty="0">
                <a:solidFill>
                  <a:srgbClr val="001F5F"/>
                </a:solidFill>
                <a:latin typeface="Arial"/>
                <a:cs typeface="Arial"/>
              </a:rPr>
              <a:t>da</a:t>
            </a:r>
            <a:r>
              <a:rPr sz="750" i="1" spc="4" dirty="0">
                <a:solidFill>
                  <a:srgbClr val="001F5F"/>
                </a:solidFill>
                <a:latin typeface="Arial"/>
                <a:cs typeface="Arial"/>
              </a:rPr>
              <a:t>y</a:t>
            </a:r>
            <a:r>
              <a:rPr sz="750" i="1" dirty="0">
                <a:solidFill>
                  <a:srgbClr val="001F5F"/>
                </a:solidFill>
                <a:latin typeface="Arial"/>
                <a:cs typeface="Arial"/>
              </a:rPr>
              <a:t>s</a:t>
            </a:r>
            <a:r>
              <a:rPr sz="750" i="1" spc="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750" i="1" spc="4" dirty="0">
                <a:solidFill>
                  <a:srgbClr val="001F5F"/>
                </a:solidFill>
                <a:latin typeface="Arial"/>
                <a:cs typeface="Arial"/>
              </a:rPr>
              <a:t>(I</a:t>
            </a:r>
            <a:r>
              <a:rPr sz="750" i="1" dirty="0">
                <a:solidFill>
                  <a:srgbClr val="001F5F"/>
                </a:solidFill>
                <a:latin typeface="Arial"/>
                <a:cs typeface="Arial"/>
              </a:rPr>
              <a:t>M</a:t>
            </a:r>
            <a:r>
              <a:rPr sz="750" i="1" spc="-4" dirty="0">
                <a:solidFill>
                  <a:srgbClr val="001F5F"/>
                </a:solidFill>
                <a:latin typeface="Arial"/>
                <a:cs typeface="Arial"/>
              </a:rPr>
              <a:t>F</a:t>
            </a:r>
            <a:r>
              <a:rPr sz="750" i="1" dirty="0">
                <a:solidFill>
                  <a:srgbClr val="001F5F"/>
                </a:solidFill>
                <a:latin typeface="Arial"/>
                <a:cs typeface="Arial"/>
              </a:rPr>
              <a:t>)                   </a:t>
            </a:r>
            <a:r>
              <a:rPr sz="750" i="1" spc="39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endParaRPr sz="397" dirty="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01314" y="852542"/>
            <a:ext cx="3126441" cy="2342478"/>
          </a:xfrm>
          <a:prstGeom prst="rect">
            <a:avLst/>
          </a:prstGeom>
        </p:spPr>
        <p:txBody>
          <a:bodyPr wrap="square" lIns="0" tIns="2746" rIns="0" bIns="0" rtlCol="0">
            <a:noAutofit/>
          </a:bodyPr>
          <a:lstStyle/>
          <a:p>
            <a:pPr>
              <a:lnSpc>
                <a:spcPts val="1147"/>
              </a:lnSpc>
            </a:pPr>
            <a:endParaRPr sz="1147" dirty="0"/>
          </a:p>
          <a:p>
            <a:pPr marR="40157" algn="r">
              <a:lnSpc>
                <a:spcPct val="95825"/>
              </a:lnSpc>
            </a:pPr>
            <a:endParaRPr sz="706" dirty="0">
              <a:latin typeface="Arial"/>
              <a:cs typeface="Arial"/>
            </a:endParaRPr>
          </a:p>
          <a:p>
            <a:pPr marL="299737" marR="308447" algn="ctr">
              <a:lnSpc>
                <a:spcPct val="95825"/>
              </a:lnSpc>
              <a:spcBef>
                <a:spcPts val="754"/>
              </a:spcBef>
            </a:pPr>
            <a:r>
              <a:rPr sz="1235" b="1" spc="-2" dirty="0">
                <a:solidFill>
                  <a:srgbClr val="FF0000"/>
                </a:solidFill>
                <a:latin typeface="Arial"/>
                <a:cs typeface="Arial"/>
              </a:rPr>
              <a:t>C</a:t>
            </a:r>
            <a:r>
              <a:rPr sz="1235" b="1" spc="-2" dirty="0">
                <a:solidFill>
                  <a:srgbClr val="292F75"/>
                </a:solidFill>
                <a:latin typeface="Arial"/>
                <a:cs typeface="Arial"/>
              </a:rPr>
              <a:t>apital Adequacy: </a:t>
            </a:r>
            <a:r>
              <a:rPr sz="1235" b="1" spc="-2" dirty="0">
                <a:solidFill>
                  <a:srgbClr val="FF0000"/>
                </a:solidFill>
                <a:latin typeface="Arial"/>
                <a:cs typeface="Arial"/>
              </a:rPr>
              <a:t>Example cont.</a:t>
            </a:r>
            <a:endParaRPr sz="1235" dirty="0">
              <a:latin typeface="Arial"/>
              <a:cs typeface="Arial"/>
            </a:endParaRPr>
          </a:p>
          <a:p>
            <a:pPr marL="123719">
              <a:lnSpc>
                <a:spcPct val="95825"/>
              </a:lnSpc>
              <a:spcBef>
                <a:spcPts val="924"/>
              </a:spcBef>
            </a:pP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Analysis of </a:t>
            </a:r>
            <a:r>
              <a:rPr lang="en-US" sz="971" spc="-4" dirty="0">
                <a:solidFill>
                  <a:srgbClr val="292F75"/>
                </a:solidFill>
                <a:latin typeface="Arial"/>
                <a:cs typeface="Arial"/>
              </a:rPr>
              <a:t>MUBS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 Bank’s balance sheet 20X8:</a:t>
            </a:r>
            <a:endParaRPr sz="971" dirty="0">
              <a:latin typeface="Arial"/>
              <a:cs typeface="Arial"/>
            </a:endParaRPr>
          </a:p>
          <a:p>
            <a:pPr marL="239531" marR="330575" algn="ctr">
              <a:lnSpc>
                <a:spcPct val="95825"/>
              </a:lnSpc>
              <a:spcBef>
                <a:spcPts val="747"/>
              </a:spcBef>
            </a:pPr>
            <a:r>
              <a:rPr sz="927" b="1" spc="-26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927" b="1" dirty="0">
                <a:solidFill>
                  <a:srgbClr val="001F5F"/>
                </a:solidFill>
                <a:latin typeface="Arial"/>
                <a:cs typeface="Arial"/>
              </a:rPr>
              <a:t>sset</a:t>
            </a:r>
            <a:r>
              <a:rPr sz="927" b="1" spc="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b="1" spc="-61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b="1" spc="-22" dirty="0">
                <a:solidFill>
                  <a:srgbClr val="001F5F"/>
                </a:solidFill>
                <a:latin typeface="Arial"/>
                <a:cs typeface="Arial"/>
              </a:rPr>
              <a:t>y</a:t>
            </a:r>
            <a:r>
              <a:rPr sz="927" b="1" spc="4" dirty="0">
                <a:solidFill>
                  <a:srgbClr val="001F5F"/>
                </a:solidFill>
                <a:latin typeface="Arial"/>
                <a:cs typeface="Arial"/>
              </a:rPr>
              <a:t>p</a:t>
            </a:r>
            <a:r>
              <a:rPr sz="927" b="1" dirty="0">
                <a:solidFill>
                  <a:srgbClr val="001F5F"/>
                </a:solidFill>
                <a:latin typeface="Arial"/>
                <a:cs typeface="Arial"/>
              </a:rPr>
              <a:t>e                                           </a:t>
            </a:r>
            <a:r>
              <a:rPr sz="927" b="1" spc="132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b="1" spc="-26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927" b="1" spc="-4" dirty="0">
                <a:solidFill>
                  <a:srgbClr val="001F5F"/>
                </a:solidFill>
                <a:latin typeface="Arial"/>
                <a:cs typeface="Arial"/>
              </a:rPr>
              <a:t>m</a:t>
            </a:r>
            <a:r>
              <a:rPr sz="927" b="1" spc="4" dirty="0">
                <a:solidFill>
                  <a:srgbClr val="001F5F"/>
                </a:solidFill>
                <a:latin typeface="Arial"/>
                <a:cs typeface="Arial"/>
              </a:rPr>
              <a:t>oun</a:t>
            </a:r>
            <a:r>
              <a:rPr sz="927" b="1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endParaRPr sz="927" dirty="0">
              <a:latin typeface="Arial"/>
              <a:cs typeface="Arial"/>
            </a:endParaRPr>
          </a:p>
          <a:p>
            <a:pPr marR="386885" algn="r">
              <a:lnSpc>
                <a:spcPct val="95825"/>
              </a:lnSpc>
              <a:spcBef>
                <a:spcPts val="44"/>
              </a:spcBef>
            </a:pPr>
            <a:r>
              <a:rPr sz="927" b="1" spc="-1" dirty="0">
                <a:solidFill>
                  <a:srgbClr val="001F5F"/>
                </a:solidFill>
                <a:latin typeface="Arial"/>
                <a:cs typeface="Arial"/>
              </a:rPr>
              <a:t>($‘000)</a:t>
            </a:r>
            <a:endParaRPr sz="927" dirty="0">
              <a:latin typeface="Arial"/>
              <a:cs typeface="Arial"/>
            </a:endParaRPr>
          </a:p>
          <a:p>
            <a:pPr marL="240803" marR="406318" algn="ctr">
              <a:lnSpc>
                <a:spcPct val="95825"/>
              </a:lnSpc>
              <a:spcBef>
                <a:spcPts val="375"/>
              </a:spcBef>
            </a:pP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C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ash</a:t>
            </a:r>
            <a:r>
              <a:rPr sz="927" spc="-22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and</a:t>
            </a:r>
            <a:r>
              <a:rPr sz="927" spc="-12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C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en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tr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al</a:t>
            </a:r>
            <a:r>
              <a:rPr sz="927" spc="-17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B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ank</a:t>
            </a:r>
            <a:r>
              <a:rPr sz="927" spc="-21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depos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i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s            </a:t>
            </a:r>
            <a:r>
              <a:rPr sz="927" spc="251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1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,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200</a:t>
            </a:r>
            <a:endParaRPr sz="927" dirty="0">
              <a:latin typeface="Arial"/>
              <a:cs typeface="Arial"/>
            </a:endParaRPr>
          </a:p>
          <a:p>
            <a:pPr marL="240803" marR="372698" algn="ctr">
              <a:lnSpc>
                <a:spcPct val="95825"/>
              </a:lnSpc>
              <a:spcBef>
                <a:spcPts val="586"/>
              </a:spcBef>
            </a:pP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C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o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po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e</a:t>
            </a:r>
            <a:r>
              <a:rPr sz="927" spc="-22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l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oans—</a:t>
            </a:r>
            <a:r>
              <a:rPr sz="927" spc="-8" dirty="0">
                <a:solidFill>
                  <a:srgbClr val="001F5F"/>
                </a:solidFill>
                <a:latin typeface="Arial"/>
                <a:cs typeface="Arial"/>
              </a:rPr>
              <a:t>p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e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rf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o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rmi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ng                 </a:t>
            </a:r>
            <a:r>
              <a:rPr sz="927" spc="39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13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,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150</a:t>
            </a:r>
            <a:endParaRPr sz="927" dirty="0">
              <a:latin typeface="Arial"/>
              <a:cs typeface="Arial"/>
            </a:endParaRPr>
          </a:p>
          <a:p>
            <a:pPr marL="240803" marR="406316" algn="ctr">
              <a:lnSpc>
                <a:spcPct val="95825"/>
              </a:lnSpc>
              <a:spcBef>
                <a:spcPts val="575"/>
              </a:spcBef>
            </a:pP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C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o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po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e</a:t>
            </a:r>
            <a:r>
              <a:rPr sz="927" spc="-22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l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oans—</a:t>
            </a:r>
            <a:r>
              <a:rPr sz="927" spc="-8" dirty="0">
                <a:solidFill>
                  <a:srgbClr val="001F5F"/>
                </a:solidFill>
                <a:latin typeface="Arial"/>
                <a:cs typeface="Arial"/>
              </a:rPr>
              <a:t>n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o</a:t>
            </a:r>
            <a:r>
              <a:rPr sz="927" spc="-8" dirty="0">
                <a:solidFill>
                  <a:srgbClr val="001F5F"/>
                </a:solidFill>
                <a:latin typeface="Arial"/>
                <a:cs typeface="Arial"/>
              </a:rPr>
              <a:t>n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p</a:t>
            </a:r>
            <a:r>
              <a:rPr sz="927" spc="-8" dirty="0">
                <a:solidFill>
                  <a:srgbClr val="001F5F"/>
                </a:solidFill>
                <a:latin typeface="Arial"/>
                <a:cs typeface="Arial"/>
              </a:rPr>
              <a:t>e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f</a:t>
            </a:r>
            <a:r>
              <a:rPr sz="927" spc="-8" dirty="0">
                <a:solidFill>
                  <a:srgbClr val="001F5F"/>
                </a:solidFill>
                <a:latin typeface="Arial"/>
                <a:cs typeface="Arial"/>
              </a:rPr>
              <a:t>o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rm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i</a:t>
            </a:r>
            <a:r>
              <a:rPr sz="927" spc="-8" dirty="0">
                <a:solidFill>
                  <a:srgbClr val="001F5F"/>
                </a:solidFill>
                <a:latin typeface="Arial"/>
                <a:cs typeface="Arial"/>
              </a:rPr>
              <a:t>n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g            </a:t>
            </a:r>
            <a:r>
              <a:rPr sz="927" spc="4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1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,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980</a:t>
            </a:r>
            <a:endParaRPr sz="927" dirty="0">
              <a:latin typeface="Arial"/>
              <a:cs typeface="Arial"/>
            </a:endParaRPr>
          </a:p>
          <a:p>
            <a:pPr marL="240803" marR="406317" algn="ctr">
              <a:lnSpc>
                <a:spcPct val="95825"/>
              </a:lnSpc>
              <a:spcBef>
                <a:spcPts val="586"/>
              </a:spcBef>
            </a:pP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C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onsu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m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er</a:t>
            </a:r>
            <a:r>
              <a:rPr sz="927" spc="-3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eal</a:t>
            </a:r>
            <a:r>
              <a:rPr sz="927" spc="-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es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e</a:t>
            </a:r>
            <a:r>
              <a:rPr sz="927" spc="-12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l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oans                    </a:t>
            </a:r>
            <a:r>
              <a:rPr sz="927" spc="159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3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,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250</a:t>
            </a:r>
            <a:endParaRPr sz="927" dirty="0">
              <a:latin typeface="Arial"/>
              <a:cs typeface="Arial"/>
            </a:endParaRPr>
          </a:p>
          <a:p>
            <a:pPr marL="240803" marR="372704" algn="ctr">
              <a:lnSpc>
                <a:spcPct val="95825"/>
              </a:lnSpc>
              <a:spcBef>
                <a:spcPts val="586"/>
              </a:spcBef>
            </a:pPr>
            <a:r>
              <a:rPr sz="927" spc="-101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o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al                                                        </a:t>
            </a:r>
            <a:r>
              <a:rPr sz="927" spc="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19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,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580</a:t>
            </a:r>
            <a:endParaRPr sz="927" dirty="0">
              <a:latin typeface="Arial"/>
              <a:cs typeface="Arial"/>
            </a:endParaRPr>
          </a:p>
          <a:p>
            <a:pPr marL="75833" marR="191911" algn="ctr">
              <a:lnSpc>
                <a:spcPts val="456"/>
              </a:lnSpc>
              <a:spcBef>
                <a:spcPts val="269"/>
              </a:spcBef>
            </a:pPr>
            <a:r>
              <a:rPr sz="397" dirty="0">
                <a:solidFill>
                  <a:srgbClr val="2B2F6D"/>
                </a:solidFill>
                <a:latin typeface="Arial"/>
                <a:cs typeface="Arial"/>
              </a:rPr>
              <a:t>                                                                                                                                                                          </a:t>
            </a:r>
            <a:r>
              <a:rPr sz="397" spc="51" dirty="0">
                <a:solidFill>
                  <a:srgbClr val="2B2F6D"/>
                </a:solidFill>
                <a:latin typeface="Arial"/>
                <a:cs typeface="Arial"/>
              </a:rPr>
              <a:t> </a:t>
            </a:r>
            <a:r>
              <a:rPr sz="596" spc="12" baseline="25767" dirty="0">
                <a:solidFill>
                  <a:srgbClr val="292F75"/>
                </a:solidFill>
                <a:latin typeface="Arial"/>
                <a:cs typeface="Arial"/>
              </a:rPr>
              <a:t>14</a:t>
            </a:r>
            <a:r>
              <a:rPr sz="596" spc="8" baseline="25767" dirty="0">
                <a:solidFill>
                  <a:srgbClr val="292F75"/>
                </a:solidFill>
                <a:latin typeface="Arial"/>
                <a:cs typeface="Arial"/>
              </a:rPr>
              <a:t>4</a:t>
            </a:r>
            <a:endParaRPr sz="397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02168" y="1281280"/>
            <a:ext cx="2935492" cy="13447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2413">
              <a:lnSpc>
                <a:spcPts val="882"/>
              </a:lnSpc>
            </a:pPr>
            <a:endParaRPr sz="882"/>
          </a:p>
        </p:txBody>
      </p:sp>
      <p:sp>
        <p:nvSpPr>
          <p:cNvPr id="6" name="object 6"/>
          <p:cNvSpPr txBox="1"/>
          <p:nvPr/>
        </p:nvSpPr>
        <p:spPr>
          <a:xfrm>
            <a:off x="5014408" y="1281280"/>
            <a:ext cx="2935492" cy="13447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2413">
              <a:lnSpc>
                <a:spcPts val="882"/>
              </a:lnSpc>
            </a:pPr>
            <a:endParaRPr sz="882"/>
          </a:p>
        </p:txBody>
      </p:sp>
      <p:sp>
        <p:nvSpPr>
          <p:cNvPr id="5" name="object 5"/>
          <p:cNvSpPr txBox="1"/>
          <p:nvPr/>
        </p:nvSpPr>
        <p:spPr>
          <a:xfrm>
            <a:off x="1202168" y="4089026"/>
            <a:ext cx="2935492" cy="13447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2413">
              <a:lnSpc>
                <a:spcPts val="882"/>
              </a:lnSpc>
            </a:pPr>
            <a:endParaRPr sz="882"/>
          </a:p>
        </p:txBody>
      </p:sp>
      <p:sp>
        <p:nvSpPr>
          <p:cNvPr id="4" name="object 4"/>
          <p:cNvSpPr txBox="1"/>
          <p:nvPr/>
        </p:nvSpPr>
        <p:spPr>
          <a:xfrm>
            <a:off x="5014408" y="4089026"/>
            <a:ext cx="2935492" cy="13447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2413">
              <a:lnSpc>
                <a:spcPts val="882"/>
              </a:lnSpc>
            </a:pPr>
            <a:endParaRPr sz="882"/>
          </a:p>
        </p:txBody>
      </p:sp>
      <p:sp>
        <p:nvSpPr>
          <p:cNvPr id="3" name="object 3"/>
          <p:cNvSpPr txBox="1"/>
          <p:nvPr/>
        </p:nvSpPr>
        <p:spPr>
          <a:xfrm>
            <a:off x="6969610" y="5047128"/>
            <a:ext cx="396688" cy="13447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2413">
              <a:lnSpc>
                <a:spcPts val="882"/>
              </a:lnSpc>
            </a:pPr>
            <a:endParaRPr sz="882"/>
          </a:p>
        </p:txBody>
      </p:sp>
      <p:sp>
        <p:nvSpPr>
          <p:cNvPr id="2" name="object 2"/>
          <p:cNvSpPr txBox="1"/>
          <p:nvPr/>
        </p:nvSpPr>
        <p:spPr>
          <a:xfrm>
            <a:off x="6969610" y="5554082"/>
            <a:ext cx="396688" cy="13447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2413">
              <a:lnSpc>
                <a:spcPts val="882"/>
              </a:lnSpc>
            </a:pPr>
            <a:endParaRPr sz="882"/>
          </a:p>
        </p:txBody>
      </p:sp>
      <p:sp>
        <p:nvSpPr>
          <p:cNvPr id="27" name="Footer Placeholder 26">
            <a:extLst>
              <a:ext uri="{FF2B5EF4-FFF2-40B4-BE49-F238E27FC236}">
                <a16:creationId xmlns:a16="http://schemas.microsoft.com/office/drawing/2014/main" id="{0B1E01CA-E793-4704-B715-B42147959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vojangole</a:t>
            </a:r>
            <a:endParaRPr lang="en-US" dirty="0"/>
          </a:p>
        </p:txBody>
      </p:sp>
      <p:sp>
        <p:nvSpPr>
          <p:cNvPr id="94" name="Slide Number Placeholder 93">
            <a:extLst>
              <a:ext uri="{FF2B5EF4-FFF2-40B4-BE49-F238E27FC236}">
                <a16:creationId xmlns:a16="http://schemas.microsoft.com/office/drawing/2014/main" id="{57C8C28A-ACC6-CA68-93B3-F66E5F16A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A0E97-BC1E-4B9C-8815-55E548341CB3}" type="slidenum">
              <a:rPr lang="en-US" smtClean="0"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59257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object 75"/>
          <p:cNvSpPr/>
          <p:nvPr/>
        </p:nvSpPr>
        <p:spPr>
          <a:xfrm>
            <a:off x="1095935" y="847165"/>
            <a:ext cx="3139888" cy="2783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76" name="object 76"/>
          <p:cNvSpPr/>
          <p:nvPr/>
        </p:nvSpPr>
        <p:spPr>
          <a:xfrm>
            <a:off x="1202168" y="1404544"/>
            <a:ext cx="2935492" cy="0"/>
          </a:xfrm>
          <a:custGeom>
            <a:avLst/>
            <a:gdLst/>
            <a:ahLst/>
            <a:cxnLst/>
            <a:rect l="l" t="t" r="r" b="b"/>
            <a:pathLst>
              <a:path w="3326891">
                <a:moveTo>
                  <a:pt x="3326891" y="0"/>
                </a:moveTo>
                <a:lnTo>
                  <a:pt x="0" y="0"/>
                </a:lnTo>
              </a:path>
            </a:pathLst>
          </a:custGeom>
          <a:ln w="5841">
            <a:solidFill>
              <a:srgbClr val="2C2F7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77" name="object 77"/>
          <p:cNvSpPr/>
          <p:nvPr/>
        </p:nvSpPr>
        <p:spPr>
          <a:xfrm>
            <a:off x="1101314" y="852542"/>
            <a:ext cx="3126441" cy="2342478"/>
          </a:xfrm>
          <a:custGeom>
            <a:avLst/>
            <a:gdLst/>
            <a:ahLst/>
            <a:cxnLst/>
            <a:rect l="l" t="t" r="r" b="b"/>
            <a:pathLst>
              <a:path w="3543300" h="2654808">
                <a:moveTo>
                  <a:pt x="0" y="0"/>
                </a:moveTo>
                <a:lnTo>
                  <a:pt x="0" y="2654808"/>
                </a:lnTo>
                <a:lnTo>
                  <a:pt x="3543300" y="2654808"/>
                </a:lnTo>
                <a:lnTo>
                  <a:pt x="3543300" y="0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59" name="object 59"/>
          <p:cNvSpPr/>
          <p:nvPr/>
        </p:nvSpPr>
        <p:spPr>
          <a:xfrm>
            <a:off x="4908177" y="847164"/>
            <a:ext cx="3139888" cy="27835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60" name="object 60"/>
          <p:cNvSpPr/>
          <p:nvPr/>
        </p:nvSpPr>
        <p:spPr>
          <a:xfrm>
            <a:off x="5014408" y="1404544"/>
            <a:ext cx="2935492" cy="0"/>
          </a:xfrm>
          <a:custGeom>
            <a:avLst/>
            <a:gdLst/>
            <a:ahLst/>
            <a:cxnLst/>
            <a:rect l="l" t="t" r="r" b="b"/>
            <a:pathLst>
              <a:path w="3326891">
                <a:moveTo>
                  <a:pt x="3326891" y="0"/>
                </a:moveTo>
                <a:lnTo>
                  <a:pt x="0" y="0"/>
                </a:lnTo>
              </a:path>
            </a:pathLst>
          </a:custGeom>
          <a:ln w="5841">
            <a:solidFill>
              <a:srgbClr val="2C2F7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61" name="object 61"/>
          <p:cNvSpPr/>
          <p:nvPr/>
        </p:nvSpPr>
        <p:spPr>
          <a:xfrm>
            <a:off x="5019787" y="1795182"/>
            <a:ext cx="1606924" cy="182879"/>
          </a:xfrm>
          <a:custGeom>
            <a:avLst/>
            <a:gdLst/>
            <a:ahLst/>
            <a:cxnLst/>
            <a:rect l="l" t="t" r="r" b="b"/>
            <a:pathLst>
              <a:path w="1821180" h="207263">
                <a:moveTo>
                  <a:pt x="0" y="0"/>
                </a:moveTo>
                <a:lnTo>
                  <a:pt x="0" y="207264"/>
                </a:lnTo>
                <a:lnTo>
                  <a:pt x="1821180" y="207264"/>
                </a:lnTo>
                <a:lnTo>
                  <a:pt x="1821180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62" name="object 62"/>
          <p:cNvSpPr/>
          <p:nvPr/>
        </p:nvSpPr>
        <p:spPr>
          <a:xfrm>
            <a:off x="6626711" y="1795182"/>
            <a:ext cx="1087866" cy="182879"/>
          </a:xfrm>
          <a:custGeom>
            <a:avLst/>
            <a:gdLst/>
            <a:ahLst/>
            <a:cxnLst/>
            <a:rect l="l" t="t" r="r" b="b"/>
            <a:pathLst>
              <a:path w="1232915" h="207263">
                <a:moveTo>
                  <a:pt x="0" y="0"/>
                </a:moveTo>
                <a:lnTo>
                  <a:pt x="0" y="207264"/>
                </a:lnTo>
                <a:lnTo>
                  <a:pt x="1232915" y="207264"/>
                </a:lnTo>
                <a:lnTo>
                  <a:pt x="1232915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63" name="object 63"/>
          <p:cNvSpPr/>
          <p:nvPr/>
        </p:nvSpPr>
        <p:spPr>
          <a:xfrm>
            <a:off x="5019787" y="1978062"/>
            <a:ext cx="1606924" cy="182880"/>
          </a:xfrm>
          <a:custGeom>
            <a:avLst/>
            <a:gdLst/>
            <a:ahLst/>
            <a:cxnLst/>
            <a:rect l="l" t="t" r="r" b="b"/>
            <a:pathLst>
              <a:path w="1821180" h="207264">
                <a:moveTo>
                  <a:pt x="0" y="0"/>
                </a:moveTo>
                <a:lnTo>
                  <a:pt x="0" y="207263"/>
                </a:lnTo>
                <a:lnTo>
                  <a:pt x="1821180" y="207263"/>
                </a:lnTo>
                <a:lnTo>
                  <a:pt x="1821180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64" name="object 64"/>
          <p:cNvSpPr/>
          <p:nvPr/>
        </p:nvSpPr>
        <p:spPr>
          <a:xfrm>
            <a:off x="6626711" y="1978062"/>
            <a:ext cx="519056" cy="182880"/>
          </a:xfrm>
          <a:custGeom>
            <a:avLst/>
            <a:gdLst/>
            <a:ahLst/>
            <a:cxnLst/>
            <a:rect l="l" t="t" r="r" b="b"/>
            <a:pathLst>
              <a:path w="588263" h="207264">
                <a:moveTo>
                  <a:pt x="0" y="0"/>
                </a:moveTo>
                <a:lnTo>
                  <a:pt x="0" y="207263"/>
                </a:lnTo>
                <a:lnTo>
                  <a:pt x="588263" y="207263"/>
                </a:lnTo>
                <a:lnTo>
                  <a:pt x="588263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65" name="object 65"/>
          <p:cNvSpPr/>
          <p:nvPr/>
        </p:nvSpPr>
        <p:spPr>
          <a:xfrm>
            <a:off x="7145766" y="1978062"/>
            <a:ext cx="82027" cy="182880"/>
          </a:xfrm>
          <a:custGeom>
            <a:avLst/>
            <a:gdLst/>
            <a:ahLst/>
            <a:cxnLst/>
            <a:rect l="l" t="t" r="r" b="b"/>
            <a:pathLst>
              <a:path w="92964" h="207264">
                <a:moveTo>
                  <a:pt x="0" y="0"/>
                </a:moveTo>
                <a:lnTo>
                  <a:pt x="0" y="207263"/>
                </a:lnTo>
                <a:lnTo>
                  <a:pt x="92964" y="207263"/>
                </a:lnTo>
                <a:lnTo>
                  <a:pt x="92964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66" name="object 66"/>
          <p:cNvSpPr/>
          <p:nvPr/>
        </p:nvSpPr>
        <p:spPr>
          <a:xfrm>
            <a:off x="7227794" y="1978062"/>
            <a:ext cx="486783" cy="182880"/>
          </a:xfrm>
          <a:custGeom>
            <a:avLst/>
            <a:gdLst/>
            <a:ahLst/>
            <a:cxnLst/>
            <a:rect l="l" t="t" r="r" b="b"/>
            <a:pathLst>
              <a:path w="551687" h="207264">
                <a:moveTo>
                  <a:pt x="0" y="0"/>
                </a:moveTo>
                <a:lnTo>
                  <a:pt x="0" y="207263"/>
                </a:lnTo>
                <a:lnTo>
                  <a:pt x="551687" y="207263"/>
                </a:lnTo>
                <a:lnTo>
                  <a:pt x="551687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67" name="object 67"/>
          <p:cNvSpPr/>
          <p:nvPr/>
        </p:nvSpPr>
        <p:spPr>
          <a:xfrm>
            <a:off x="5014407" y="2160941"/>
            <a:ext cx="2704204" cy="0"/>
          </a:xfrm>
          <a:custGeom>
            <a:avLst/>
            <a:gdLst/>
            <a:ahLst/>
            <a:cxnLst/>
            <a:rect l="l" t="t" r="r" b="b"/>
            <a:pathLst>
              <a:path w="3064764">
                <a:moveTo>
                  <a:pt x="0" y="0"/>
                </a:moveTo>
                <a:lnTo>
                  <a:pt x="3064764" y="0"/>
                </a:lnTo>
              </a:path>
            </a:pathLst>
          </a:custGeom>
          <a:ln w="11117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68" name="object 68"/>
          <p:cNvSpPr/>
          <p:nvPr/>
        </p:nvSpPr>
        <p:spPr>
          <a:xfrm>
            <a:off x="5019787" y="1789803"/>
            <a:ext cx="0" cy="1292262"/>
          </a:xfrm>
          <a:custGeom>
            <a:avLst/>
            <a:gdLst/>
            <a:ahLst/>
            <a:cxnLst/>
            <a:rect l="l" t="t" r="r" b="b"/>
            <a:pathLst>
              <a:path h="1464564">
                <a:moveTo>
                  <a:pt x="0" y="0"/>
                </a:moveTo>
                <a:lnTo>
                  <a:pt x="0" y="1464564"/>
                </a:lnTo>
              </a:path>
            </a:pathLst>
          </a:custGeom>
          <a:ln w="11117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69" name="object 69"/>
          <p:cNvSpPr/>
          <p:nvPr/>
        </p:nvSpPr>
        <p:spPr>
          <a:xfrm>
            <a:off x="7227794" y="2893806"/>
            <a:ext cx="490817" cy="0"/>
          </a:xfrm>
          <a:custGeom>
            <a:avLst/>
            <a:gdLst/>
            <a:ahLst/>
            <a:cxnLst/>
            <a:rect l="l" t="t" r="r" b="b"/>
            <a:pathLst>
              <a:path w="556259">
                <a:moveTo>
                  <a:pt x="0" y="0"/>
                </a:moveTo>
                <a:lnTo>
                  <a:pt x="556259" y="0"/>
                </a:lnTo>
              </a:path>
            </a:pathLst>
          </a:custGeom>
          <a:ln w="11117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70" name="object 70"/>
          <p:cNvSpPr/>
          <p:nvPr/>
        </p:nvSpPr>
        <p:spPr>
          <a:xfrm>
            <a:off x="7714578" y="1789803"/>
            <a:ext cx="0" cy="1292261"/>
          </a:xfrm>
          <a:custGeom>
            <a:avLst/>
            <a:gdLst/>
            <a:ahLst/>
            <a:cxnLst/>
            <a:rect l="l" t="t" r="r" b="b"/>
            <a:pathLst>
              <a:path h="1464563">
                <a:moveTo>
                  <a:pt x="0" y="0"/>
                </a:moveTo>
                <a:lnTo>
                  <a:pt x="0" y="1464563"/>
                </a:lnTo>
              </a:path>
            </a:pathLst>
          </a:custGeom>
          <a:ln w="11117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71" name="object 71"/>
          <p:cNvSpPr/>
          <p:nvPr/>
        </p:nvSpPr>
        <p:spPr>
          <a:xfrm>
            <a:off x="5014407" y="1795181"/>
            <a:ext cx="2704204" cy="0"/>
          </a:xfrm>
          <a:custGeom>
            <a:avLst/>
            <a:gdLst/>
            <a:ahLst/>
            <a:cxnLst/>
            <a:rect l="l" t="t" r="r" b="b"/>
            <a:pathLst>
              <a:path w="3064764">
                <a:moveTo>
                  <a:pt x="0" y="0"/>
                </a:moveTo>
                <a:lnTo>
                  <a:pt x="3064764" y="0"/>
                </a:lnTo>
              </a:path>
            </a:pathLst>
          </a:custGeom>
          <a:ln w="11117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72" name="object 72"/>
          <p:cNvSpPr/>
          <p:nvPr/>
        </p:nvSpPr>
        <p:spPr>
          <a:xfrm>
            <a:off x="5014407" y="3076686"/>
            <a:ext cx="2704204" cy="0"/>
          </a:xfrm>
          <a:custGeom>
            <a:avLst/>
            <a:gdLst/>
            <a:ahLst/>
            <a:cxnLst/>
            <a:rect l="l" t="t" r="r" b="b"/>
            <a:pathLst>
              <a:path w="3064764">
                <a:moveTo>
                  <a:pt x="0" y="0"/>
                </a:moveTo>
                <a:lnTo>
                  <a:pt x="3064764" y="0"/>
                </a:lnTo>
              </a:path>
            </a:pathLst>
          </a:custGeom>
          <a:ln w="11117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73" name="object 73"/>
          <p:cNvSpPr/>
          <p:nvPr/>
        </p:nvSpPr>
        <p:spPr>
          <a:xfrm>
            <a:off x="6626711" y="2893806"/>
            <a:ext cx="519056" cy="0"/>
          </a:xfrm>
          <a:custGeom>
            <a:avLst/>
            <a:gdLst/>
            <a:ahLst/>
            <a:cxnLst/>
            <a:rect l="l" t="t" r="r" b="b"/>
            <a:pathLst>
              <a:path w="588263">
                <a:moveTo>
                  <a:pt x="0" y="0"/>
                </a:moveTo>
                <a:lnTo>
                  <a:pt x="588263" y="0"/>
                </a:lnTo>
              </a:path>
            </a:pathLst>
          </a:custGeom>
          <a:ln w="11117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74" name="object 74"/>
          <p:cNvSpPr/>
          <p:nvPr/>
        </p:nvSpPr>
        <p:spPr>
          <a:xfrm>
            <a:off x="4913555" y="852542"/>
            <a:ext cx="3126441" cy="2342478"/>
          </a:xfrm>
          <a:custGeom>
            <a:avLst/>
            <a:gdLst/>
            <a:ahLst/>
            <a:cxnLst/>
            <a:rect l="l" t="t" r="r" b="b"/>
            <a:pathLst>
              <a:path w="3543300" h="2654808">
                <a:moveTo>
                  <a:pt x="0" y="0"/>
                </a:moveTo>
                <a:lnTo>
                  <a:pt x="0" y="2654808"/>
                </a:lnTo>
                <a:lnTo>
                  <a:pt x="3543300" y="2654808"/>
                </a:lnTo>
                <a:lnTo>
                  <a:pt x="3543300" y="0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43" name="object 43"/>
          <p:cNvSpPr/>
          <p:nvPr/>
        </p:nvSpPr>
        <p:spPr>
          <a:xfrm>
            <a:off x="1095935" y="3654910"/>
            <a:ext cx="3139888" cy="27835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44" name="object 44"/>
          <p:cNvSpPr/>
          <p:nvPr/>
        </p:nvSpPr>
        <p:spPr>
          <a:xfrm>
            <a:off x="1202168" y="4212291"/>
            <a:ext cx="2935492" cy="0"/>
          </a:xfrm>
          <a:custGeom>
            <a:avLst/>
            <a:gdLst/>
            <a:ahLst/>
            <a:cxnLst/>
            <a:rect l="l" t="t" r="r" b="b"/>
            <a:pathLst>
              <a:path w="3326891">
                <a:moveTo>
                  <a:pt x="3326891" y="0"/>
                </a:moveTo>
                <a:lnTo>
                  <a:pt x="0" y="0"/>
                </a:lnTo>
              </a:path>
            </a:pathLst>
          </a:custGeom>
          <a:ln w="5841">
            <a:solidFill>
              <a:srgbClr val="2C2F7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45" name="object 45"/>
          <p:cNvSpPr/>
          <p:nvPr/>
        </p:nvSpPr>
        <p:spPr>
          <a:xfrm>
            <a:off x="1281505" y="4305749"/>
            <a:ext cx="1631128" cy="182879"/>
          </a:xfrm>
          <a:custGeom>
            <a:avLst/>
            <a:gdLst/>
            <a:ahLst/>
            <a:cxnLst/>
            <a:rect l="l" t="t" r="r" b="b"/>
            <a:pathLst>
              <a:path w="1848612" h="207263">
                <a:moveTo>
                  <a:pt x="0" y="0"/>
                </a:moveTo>
                <a:lnTo>
                  <a:pt x="0" y="207263"/>
                </a:lnTo>
                <a:lnTo>
                  <a:pt x="1848612" y="207263"/>
                </a:lnTo>
                <a:lnTo>
                  <a:pt x="1848612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46" name="object 46"/>
          <p:cNvSpPr/>
          <p:nvPr/>
        </p:nvSpPr>
        <p:spPr>
          <a:xfrm>
            <a:off x="2912634" y="4305749"/>
            <a:ext cx="1063661" cy="182879"/>
          </a:xfrm>
          <a:custGeom>
            <a:avLst/>
            <a:gdLst/>
            <a:ahLst/>
            <a:cxnLst/>
            <a:rect l="l" t="t" r="r" b="b"/>
            <a:pathLst>
              <a:path w="1205483" h="207263">
                <a:moveTo>
                  <a:pt x="0" y="0"/>
                </a:moveTo>
                <a:lnTo>
                  <a:pt x="0" y="207263"/>
                </a:lnTo>
                <a:lnTo>
                  <a:pt x="1205483" y="207263"/>
                </a:lnTo>
                <a:lnTo>
                  <a:pt x="1205483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47" name="object 47"/>
          <p:cNvSpPr/>
          <p:nvPr/>
        </p:nvSpPr>
        <p:spPr>
          <a:xfrm>
            <a:off x="1281505" y="4488629"/>
            <a:ext cx="1631128" cy="182879"/>
          </a:xfrm>
          <a:custGeom>
            <a:avLst/>
            <a:gdLst/>
            <a:ahLst/>
            <a:cxnLst/>
            <a:rect l="l" t="t" r="r" b="b"/>
            <a:pathLst>
              <a:path w="1848612" h="207263">
                <a:moveTo>
                  <a:pt x="0" y="0"/>
                </a:moveTo>
                <a:lnTo>
                  <a:pt x="0" y="207263"/>
                </a:lnTo>
                <a:lnTo>
                  <a:pt x="1848612" y="207263"/>
                </a:lnTo>
                <a:lnTo>
                  <a:pt x="1848612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48" name="object 48"/>
          <p:cNvSpPr/>
          <p:nvPr/>
        </p:nvSpPr>
        <p:spPr>
          <a:xfrm>
            <a:off x="2912633" y="4488629"/>
            <a:ext cx="494851" cy="182879"/>
          </a:xfrm>
          <a:custGeom>
            <a:avLst/>
            <a:gdLst/>
            <a:ahLst/>
            <a:cxnLst/>
            <a:rect l="l" t="t" r="r" b="b"/>
            <a:pathLst>
              <a:path w="560831" h="207263">
                <a:moveTo>
                  <a:pt x="0" y="0"/>
                </a:moveTo>
                <a:lnTo>
                  <a:pt x="0" y="207263"/>
                </a:lnTo>
                <a:lnTo>
                  <a:pt x="560831" y="207263"/>
                </a:lnTo>
                <a:lnTo>
                  <a:pt x="560831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49" name="object 49"/>
          <p:cNvSpPr/>
          <p:nvPr/>
        </p:nvSpPr>
        <p:spPr>
          <a:xfrm>
            <a:off x="3407485" y="4488629"/>
            <a:ext cx="82026" cy="182879"/>
          </a:xfrm>
          <a:custGeom>
            <a:avLst/>
            <a:gdLst/>
            <a:ahLst/>
            <a:cxnLst/>
            <a:rect l="l" t="t" r="r" b="b"/>
            <a:pathLst>
              <a:path w="92963" h="207263">
                <a:moveTo>
                  <a:pt x="0" y="0"/>
                </a:moveTo>
                <a:lnTo>
                  <a:pt x="0" y="207263"/>
                </a:lnTo>
                <a:lnTo>
                  <a:pt x="92963" y="207263"/>
                </a:lnTo>
                <a:lnTo>
                  <a:pt x="92963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50" name="object 50"/>
          <p:cNvSpPr/>
          <p:nvPr/>
        </p:nvSpPr>
        <p:spPr>
          <a:xfrm>
            <a:off x="3489511" y="4488629"/>
            <a:ext cx="486784" cy="182879"/>
          </a:xfrm>
          <a:custGeom>
            <a:avLst/>
            <a:gdLst/>
            <a:ahLst/>
            <a:cxnLst/>
            <a:rect l="l" t="t" r="r" b="b"/>
            <a:pathLst>
              <a:path w="551688" h="207263">
                <a:moveTo>
                  <a:pt x="0" y="0"/>
                </a:moveTo>
                <a:lnTo>
                  <a:pt x="0" y="207263"/>
                </a:lnTo>
                <a:lnTo>
                  <a:pt x="551688" y="207263"/>
                </a:lnTo>
                <a:lnTo>
                  <a:pt x="551688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51" name="object 51"/>
          <p:cNvSpPr/>
          <p:nvPr/>
        </p:nvSpPr>
        <p:spPr>
          <a:xfrm>
            <a:off x="1277471" y="4671508"/>
            <a:ext cx="2704203" cy="0"/>
          </a:xfrm>
          <a:custGeom>
            <a:avLst/>
            <a:gdLst/>
            <a:ahLst/>
            <a:cxnLst/>
            <a:rect l="l" t="t" r="r" b="b"/>
            <a:pathLst>
              <a:path w="3064763">
                <a:moveTo>
                  <a:pt x="0" y="0"/>
                </a:moveTo>
                <a:lnTo>
                  <a:pt x="3064763" y="0"/>
                </a:lnTo>
              </a:path>
            </a:pathLst>
          </a:custGeom>
          <a:ln w="11117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52" name="object 52"/>
          <p:cNvSpPr/>
          <p:nvPr/>
        </p:nvSpPr>
        <p:spPr>
          <a:xfrm>
            <a:off x="1281505" y="4300370"/>
            <a:ext cx="0" cy="1475141"/>
          </a:xfrm>
          <a:custGeom>
            <a:avLst/>
            <a:gdLst/>
            <a:ahLst/>
            <a:cxnLst/>
            <a:rect l="l" t="t" r="r" b="b"/>
            <a:pathLst>
              <a:path h="1671827">
                <a:moveTo>
                  <a:pt x="0" y="0"/>
                </a:moveTo>
                <a:lnTo>
                  <a:pt x="0" y="1671827"/>
                </a:lnTo>
              </a:path>
            </a:pathLst>
          </a:custGeom>
          <a:ln w="11117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53" name="object 53"/>
          <p:cNvSpPr/>
          <p:nvPr/>
        </p:nvSpPr>
        <p:spPr>
          <a:xfrm>
            <a:off x="3489512" y="5587253"/>
            <a:ext cx="492162" cy="0"/>
          </a:xfrm>
          <a:custGeom>
            <a:avLst/>
            <a:gdLst/>
            <a:ahLst/>
            <a:cxnLst/>
            <a:rect l="l" t="t" r="r" b="b"/>
            <a:pathLst>
              <a:path w="557784">
                <a:moveTo>
                  <a:pt x="0" y="0"/>
                </a:moveTo>
                <a:lnTo>
                  <a:pt x="557784" y="0"/>
                </a:lnTo>
              </a:path>
            </a:pathLst>
          </a:custGeom>
          <a:ln w="11117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54" name="object 54"/>
          <p:cNvSpPr/>
          <p:nvPr/>
        </p:nvSpPr>
        <p:spPr>
          <a:xfrm>
            <a:off x="3976295" y="4300370"/>
            <a:ext cx="0" cy="1475141"/>
          </a:xfrm>
          <a:custGeom>
            <a:avLst/>
            <a:gdLst/>
            <a:ahLst/>
            <a:cxnLst/>
            <a:rect l="l" t="t" r="r" b="b"/>
            <a:pathLst>
              <a:path h="1671827">
                <a:moveTo>
                  <a:pt x="0" y="0"/>
                </a:moveTo>
                <a:lnTo>
                  <a:pt x="0" y="1671827"/>
                </a:lnTo>
              </a:path>
            </a:pathLst>
          </a:custGeom>
          <a:ln w="11117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55" name="object 55"/>
          <p:cNvSpPr/>
          <p:nvPr/>
        </p:nvSpPr>
        <p:spPr>
          <a:xfrm>
            <a:off x="1277471" y="4305748"/>
            <a:ext cx="2704203" cy="0"/>
          </a:xfrm>
          <a:custGeom>
            <a:avLst/>
            <a:gdLst/>
            <a:ahLst/>
            <a:cxnLst/>
            <a:rect l="l" t="t" r="r" b="b"/>
            <a:pathLst>
              <a:path w="3064763">
                <a:moveTo>
                  <a:pt x="0" y="0"/>
                </a:moveTo>
                <a:lnTo>
                  <a:pt x="3064763" y="0"/>
                </a:lnTo>
              </a:path>
            </a:pathLst>
          </a:custGeom>
          <a:ln w="11117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56" name="object 56"/>
          <p:cNvSpPr/>
          <p:nvPr/>
        </p:nvSpPr>
        <p:spPr>
          <a:xfrm>
            <a:off x="1277470" y="5770132"/>
            <a:ext cx="2704204" cy="0"/>
          </a:xfrm>
          <a:custGeom>
            <a:avLst/>
            <a:gdLst/>
            <a:ahLst/>
            <a:cxnLst/>
            <a:rect l="l" t="t" r="r" b="b"/>
            <a:pathLst>
              <a:path w="3064764">
                <a:moveTo>
                  <a:pt x="0" y="0"/>
                </a:moveTo>
                <a:lnTo>
                  <a:pt x="3064764" y="0"/>
                </a:lnTo>
              </a:path>
            </a:pathLst>
          </a:custGeom>
          <a:ln w="11117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57" name="object 57"/>
          <p:cNvSpPr/>
          <p:nvPr/>
        </p:nvSpPr>
        <p:spPr>
          <a:xfrm>
            <a:off x="2912633" y="5587253"/>
            <a:ext cx="494852" cy="0"/>
          </a:xfrm>
          <a:custGeom>
            <a:avLst/>
            <a:gdLst/>
            <a:ahLst/>
            <a:cxnLst/>
            <a:rect l="l" t="t" r="r" b="b"/>
            <a:pathLst>
              <a:path w="560832">
                <a:moveTo>
                  <a:pt x="0" y="0"/>
                </a:moveTo>
                <a:lnTo>
                  <a:pt x="560832" y="0"/>
                </a:lnTo>
              </a:path>
            </a:pathLst>
          </a:custGeom>
          <a:ln w="11117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58" name="object 58"/>
          <p:cNvSpPr/>
          <p:nvPr/>
        </p:nvSpPr>
        <p:spPr>
          <a:xfrm>
            <a:off x="1101314" y="3660290"/>
            <a:ext cx="3126441" cy="2342477"/>
          </a:xfrm>
          <a:custGeom>
            <a:avLst/>
            <a:gdLst/>
            <a:ahLst/>
            <a:cxnLst/>
            <a:rect l="l" t="t" r="r" b="b"/>
            <a:pathLst>
              <a:path w="3543300" h="2654807">
                <a:moveTo>
                  <a:pt x="0" y="0"/>
                </a:moveTo>
                <a:lnTo>
                  <a:pt x="0" y="2654807"/>
                </a:lnTo>
                <a:lnTo>
                  <a:pt x="3543300" y="2654807"/>
                </a:lnTo>
                <a:lnTo>
                  <a:pt x="3543299" y="0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27" name="object 27"/>
          <p:cNvSpPr/>
          <p:nvPr/>
        </p:nvSpPr>
        <p:spPr>
          <a:xfrm>
            <a:off x="4908177" y="3654910"/>
            <a:ext cx="3139888" cy="27835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28" name="object 28"/>
          <p:cNvSpPr/>
          <p:nvPr/>
        </p:nvSpPr>
        <p:spPr>
          <a:xfrm>
            <a:off x="5014408" y="4212290"/>
            <a:ext cx="2935492" cy="0"/>
          </a:xfrm>
          <a:custGeom>
            <a:avLst/>
            <a:gdLst/>
            <a:ahLst/>
            <a:cxnLst/>
            <a:rect l="l" t="t" r="r" b="b"/>
            <a:pathLst>
              <a:path w="3326891">
                <a:moveTo>
                  <a:pt x="3326891" y="0"/>
                </a:moveTo>
                <a:lnTo>
                  <a:pt x="0" y="0"/>
                </a:lnTo>
              </a:path>
            </a:pathLst>
          </a:custGeom>
          <a:ln w="5841">
            <a:solidFill>
              <a:srgbClr val="2C2F7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29" name="object 29"/>
          <p:cNvSpPr/>
          <p:nvPr/>
        </p:nvSpPr>
        <p:spPr>
          <a:xfrm>
            <a:off x="5117950" y="4305747"/>
            <a:ext cx="1606924" cy="182880"/>
          </a:xfrm>
          <a:custGeom>
            <a:avLst/>
            <a:gdLst/>
            <a:ahLst/>
            <a:cxnLst/>
            <a:rect l="l" t="t" r="r" b="b"/>
            <a:pathLst>
              <a:path w="1821180" h="207264">
                <a:moveTo>
                  <a:pt x="0" y="0"/>
                </a:moveTo>
                <a:lnTo>
                  <a:pt x="0" y="207264"/>
                </a:lnTo>
                <a:lnTo>
                  <a:pt x="1821180" y="207263"/>
                </a:lnTo>
                <a:lnTo>
                  <a:pt x="1821180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30" name="object 30"/>
          <p:cNvSpPr/>
          <p:nvPr/>
        </p:nvSpPr>
        <p:spPr>
          <a:xfrm>
            <a:off x="6724875" y="4305748"/>
            <a:ext cx="1087866" cy="182879"/>
          </a:xfrm>
          <a:custGeom>
            <a:avLst/>
            <a:gdLst/>
            <a:ahLst/>
            <a:cxnLst/>
            <a:rect l="l" t="t" r="r" b="b"/>
            <a:pathLst>
              <a:path w="1232915" h="207263">
                <a:moveTo>
                  <a:pt x="0" y="0"/>
                </a:moveTo>
                <a:lnTo>
                  <a:pt x="0" y="207263"/>
                </a:lnTo>
                <a:lnTo>
                  <a:pt x="1232915" y="207263"/>
                </a:lnTo>
                <a:lnTo>
                  <a:pt x="1232915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31" name="object 31"/>
          <p:cNvSpPr/>
          <p:nvPr/>
        </p:nvSpPr>
        <p:spPr>
          <a:xfrm>
            <a:off x="5117950" y="4488627"/>
            <a:ext cx="1606924" cy="182880"/>
          </a:xfrm>
          <a:custGeom>
            <a:avLst/>
            <a:gdLst/>
            <a:ahLst/>
            <a:cxnLst/>
            <a:rect l="l" t="t" r="r" b="b"/>
            <a:pathLst>
              <a:path w="1821180" h="207264">
                <a:moveTo>
                  <a:pt x="0" y="0"/>
                </a:moveTo>
                <a:lnTo>
                  <a:pt x="0" y="207264"/>
                </a:lnTo>
                <a:lnTo>
                  <a:pt x="1821180" y="207263"/>
                </a:lnTo>
                <a:lnTo>
                  <a:pt x="1821180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32" name="object 32"/>
          <p:cNvSpPr/>
          <p:nvPr/>
        </p:nvSpPr>
        <p:spPr>
          <a:xfrm>
            <a:off x="6724874" y="4488628"/>
            <a:ext cx="519056" cy="182879"/>
          </a:xfrm>
          <a:custGeom>
            <a:avLst/>
            <a:gdLst/>
            <a:ahLst/>
            <a:cxnLst/>
            <a:rect l="l" t="t" r="r" b="b"/>
            <a:pathLst>
              <a:path w="588263" h="207263">
                <a:moveTo>
                  <a:pt x="0" y="0"/>
                </a:moveTo>
                <a:lnTo>
                  <a:pt x="0" y="207263"/>
                </a:lnTo>
                <a:lnTo>
                  <a:pt x="588263" y="207263"/>
                </a:lnTo>
                <a:lnTo>
                  <a:pt x="588263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33" name="object 33"/>
          <p:cNvSpPr/>
          <p:nvPr/>
        </p:nvSpPr>
        <p:spPr>
          <a:xfrm>
            <a:off x="7243930" y="4488628"/>
            <a:ext cx="83372" cy="182879"/>
          </a:xfrm>
          <a:custGeom>
            <a:avLst/>
            <a:gdLst/>
            <a:ahLst/>
            <a:cxnLst/>
            <a:rect l="l" t="t" r="r" b="b"/>
            <a:pathLst>
              <a:path w="94488" h="207263">
                <a:moveTo>
                  <a:pt x="0" y="0"/>
                </a:moveTo>
                <a:lnTo>
                  <a:pt x="0" y="207263"/>
                </a:lnTo>
                <a:lnTo>
                  <a:pt x="94488" y="207263"/>
                </a:lnTo>
                <a:lnTo>
                  <a:pt x="94488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34" name="object 34"/>
          <p:cNvSpPr/>
          <p:nvPr/>
        </p:nvSpPr>
        <p:spPr>
          <a:xfrm>
            <a:off x="7327303" y="4488628"/>
            <a:ext cx="485438" cy="182879"/>
          </a:xfrm>
          <a:custGeom>
            <a:avLst/>
            <a:gdLst/>
            <a:ahLst/>
            <a:cxnLst/>
            <a:rect l="l" t="t" r="r" b="b"/>
            <a:pathLst>
              <a:path w="550163" h="207263">
                <a:moveTo>
                  <a:pt x="0" y="0"/>
                </a:moveTo>
                <a:lnTo>
                  <a:pt x="0" y="207263"/>
                </a:lnTo>
                <a:lnTo>
                  <a:pt x="550163" y="207263"/>
                </a:lnTo>
                <a:lnTo>
                  <a:pt x="550163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35" name="object 35"/>
          <p:cNvSpPr/>
          <p:nvPr/>
        </p:nvSpPr>
        <p:spPr>
          <a:xfrm>
            <a:off x="5113915" y="4671507"/>
            <a:ext cx="2704204" cy="0"/>
          </a:xfrm>
          <a:custGeom>
            <a:avLst/>
            <a:gdLst/>
            <a:ahLst/>
            <a:cxnLst/>
            <a:rect l="l" t="t" r="r" b="b"/>
            <a:pathLst>
              <a:path w="3064764">
                <a:moveTo>
                  <a:pt x="0" y="0"/>
                </a:moveTo>
                <a:lnTo>
                  <a:pt x="3064764" y="0"/>
                </a:lnTo>
              </a:path>
            </a:pathLst>
          </a:custGeom>
          <a:ln w="11117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36" name="object 36"/>
          <p:cNvSpPr/>
          <p:nvPr/>
        </p:nvSpPr>
        <p:spPr>
          <a:xfrm>
            <a:off x="5117951" y="4300370"/>
            <a:ext cx="0" cy="1292262"/>
          </a:xfrm>
          <a:custGeom>
            <a:avLst/>
            <a:gdLst/>
            <a:ahLst/>
            <a:cxnLst/>
            <a:rect l="l" t="t" r="r" b="b"/>
            <a:pathLst>
              <a:path h="1464564">
                <a:moveTo>
                  <a:pt x="0" y="0"/>
                </a:moveTo>
                <a:lnTo>
                  <a:pt x="0" y="1464564"/>
                </a:lnTo>
              </a:path>
            </a:pathLst>
          </a:custGeom>
          <a:ln w="11117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37" name="object 37"/>
          <p:cNvSpPr/>
          <p:nvPr/>
        </p:nvSpPr>
        <p:spPr>
          <a:xfrm>
            <a:off x="7327303" y="5404372"/>
            <a:ext cx="490817" cy="0"/>
          </a:xfrm>
          <a:custGeom>
            <a:avLst/>
            <a:gdLst/>
            <a:ahLst/>
            <a:cxnLst/>
            <a:rect l="l" t="t" r="r" b="b"/>
            <a:pathLst>
              <a:path w="556259">
                <a:moveTo>
                  <a:pt x="0" y="0"/>
                </a:moveTo>
                <a:lnTo>
                  <a:pt x="556259" y="0"/>
                </a:lnTo>
              </a:path>
            </a:pathLst>
          </a:custGeom>
          <a:ln w="11117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38" name="object 38"/>
          <p:cNvSpPr/>
          <p:nvPr/>
        </p:nvSpPr>
        <p:spPr>
          <a:xfrm>
            <a:off x="7812741" y="4300369"/>
            <a:ext cx="0" cy="1292262"/>
          </a:xfrm>
          <a:custGeom>
            <a:avLst/>
            <a:gdLst/>
            <a:ahLst/>
            <a:cxnLst/>
            <a:rect l="l" t="t" r="r" b="b"/>
            <a:pathLst>
              <a:path h="1464564">
                <a:moveTo>
                  <a:pt x="0" y="0"/>
                </a:moveTo>
                <a:lnTo>
                  <a:pt x="0" y="1464564"/>
                </a:lnTo>
              </a:path>
            </a:pathLst>
          </a:custGeom>
          <a:ln w="11117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39" name="object 39"/>
          <p:cNvSpPr/>
          <p:nvPr/>
        </p:nvSpPr>
        <p:spPr>
          <a:xfrm>
            <a:off x="5113915" y="4305747"/>
            <a:ext cx="2704204" cy="0"/>
          </a:xfrm>
          <a:custGeom>
            <a:avLst/>
            <a:gdLst/>
            <a:ahLst/>
            <a:cxnLst/>
            <a:rect l="l" t="t" r="r" b="b"/>
            <a:pathLst>
              <a:path w="3064764">
                <a:moveTo>
                  <a:pt x="0" y="0"/>
                </a:moveTo>
                <a:lnTo>
                  <a:pt x="3064764" y="0"/>
                </a:lnTo>
              </a:path>
            </a:pathLst>
          </a:custGeom>
          <a:ln w="11117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40" name="object 40"/>
          <p:cNvSpPr/>
          <p:nvPr/>
        </p:nvSpPr>
        <p:spPr>
          <a:xfrm>
            <a:off x="5113917" y="5587252"/>
            <a:ext cx="2704203" cy="0"/>
          </a:xfrm>
          <a:custGeom>
            <a:avLst/>
            <a:gdLst/>
            <a:ahLst/>
            <a:cxnLst/>
            <a:rect l="l" t="t" r="r" b="b"/>
            <a:pathLst>
              <a:path w="3064763">
                <a:moveTo>
                  <a:pt x="0" y="0"/>
                </a:moveTo>
                <a:lnTo>
                  <a:pt x="3064763" y="0"/>
                </a:lnTo>
              </a:path>
            </a:pathLst>
          </a:custGeom>
          <a:ln w="11117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41" name="object 41"/>
          <p:cNvSpPr/>
          <p:nvPr/>
        </p:nvSpPr>
        <p:spPr>
          <a:xfrm>
            <a:off x="6724874" y="5404372"/>
            <a:ext cx="519056" cy="0"/>
          </a:xfrm>
          <a:custGeom>
            <a:avLst/>
            <a:gdLst/>
            <a:ahLst/>
            <a:cxnLst/>
            <a:rect l="l" t="t" r="r" b="b"/>
            <a:pathLst>
              <a:path w="588263">
                <a:moveTo>
                  <a:pt x="0" y="0"/>
                </a:moveTo>
                <a:lnTo>
                  <a:pt x="588263" y="0"/>
                </a:lnTo>
              </a:path>
            </a:pathLst>
          </a:custGeom>
          <a:ln w="11117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42" name="object 42"/>
          <p:cNvSpPr/>
          <p:nvPr/>
        </p:nvSpPr>
        <p:spPr>
          <a:xfrm>
            <a:off x="4913555" y="3660288"/>
            <a:ext cx="3126441" cy="2342478"/>
          </a:xfrm>
          <a:custGeom>
            <a:avLst/>
            <a:gdLst/>
            <a:ahLst/>
            <a:cxnLst/>
            <a:rect l="l" t="t" r="r" b="b"/>
            <a:pathLst>
              <a:path w="3543300" h="2654808">
                <a:moveTo>
                  <a:pt x="0" y="0"/>
                </a:moveTo>
                <a:lnTo>
                  <a:pt x="0" y="2654808"/>
                </a:lnTo>
                <a:lnTo>
                  <a:pt x="3543300" y="2654808"/>
                </a:lnTo>
                <a:lnTo>
                  <a:pt x="3543300" y="0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26" name="object 26"/>
          <p:cNvSpPr txBox="1"/>
          <p:nvPr/>
        </p:nvSpPr>
        <p:spPr>
          <a:xfrm>
            <a:off x="5026060" y="1617326"/>
            <a:ext cx="2612235" cy="144795"/>
          </a:xfrm>
          <a:prstGeom prst="rect">
            <a:avLst/>
          </a:prstGeom>
        </p:spPr>
        <p:txBody>
          <a:bodyPr wrap="square" lIns="0" tIns="6639" rIns="0" bIns="0" rtlCol="0">
            <a:noAutofit/>
          </a:bodyPr>
          <a:lstStyle/>
          <a:p>
            <a:pPr marL="11206">
              <a:lnSpc>
                <a:spcPts val="1046"/>
              </a:lnSpc>
            </a:pP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held by </a:t>
            </a:r>
            <a:r>
              <a:rPr lang="en-US" sz="971" spc="-4" dirty="0">
                <a:solidFill>
                  <a:srgbClr val="292F75"/>
                </a:solidFill>
                <a:latin typeface="Arial"/>
                <a:cs typeface="Arial"/>
              </a:rPr>
              <a:t>MUBS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 Bank at the end of 20X7 and 20X8:</a:t>
            </a:r>
            <a:endParaRPr sz="971" dirty="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117950" y="4305749"/>
            <a:ext cx="2694791" cy="3657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2413">
              <a:lnSpc>
                <a:spcPts val="882"/>
              </a:lnSpc>
            </a:pPr>
            <a:endParaRPr sz="882"/>
          </a:p>
        </p:txBody>
      </p:sp>
      <p:sp>
        <p:nvSpPr>
          <p:cNvPr id="23" name="object 23"/>
          <p:cNvSpPr txBox="1"/>
          <p:nvPr/>
        </p:nvSpPr>
        <p:spPr>
          <a:xfrm>
            <a:off x="5117950" y="4671509"/>
            <a:ext cx="2209352" cy="9157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2413">
              <a:lnSpc>
                <a:spcPts val="882"/>
              </a:lnSpc>
            </a:pPr>
            <a:endParaRPr sz="882"/>
          </a:p>
        </p:txBody>
      </p:sp>
      <p:sp>
        <p:nvSpPr>
          <p:cNvPr id="22" name="object 22"/>
          <p:cNvSpPr txBox="1"/>
          <p:nvPr/>
        </p:nvSpPr>
        <p:spPr>
          <a:xfrm>
            <a:off x="7327302" y="4671509"/>
            <a:ext cx="485439" cy="73286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2413">
              <a:lnSpc>
                <a:spcPts val="882"/>
              </a:lnSpc>
            </a:pPr>
            <a:endParaRPr sz="882"/>
          </a:p>
        </p:txBody>
      </p:sp>
      <p:sp>
        <p:nvSpPr>
          <p:cNvPr id="21" name="object 21"/>
          <p:cNvSpPr txBox="1"/>
          <p:nvPr/>
        </p:nvSpPr>
        <p:spPr>
          <a:xfrm>
            <a:off x="7327302" y="5404372"/>
            <a:ext cx="485439" cy="1828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2413">
              <a:lnSpc>
                <a:spcPts val="882"/>
              </a:lnSpc>
            </a:pPr>
            <a:endParaRPr sz="882"/>
          </a:p>
        </p:txBody>
      </p:sp>
      <p:sp>
        <p:nvSpPr>
          <p:cNvPr id="20" name="object 20"/>
          <p:cNvSpPr txBox="1"/>
          <p:nvPr/>
        </p:nvSpPr>
        <p:spPr>
          <a:xfrm>
            <a:off x="1281505" y="4305749"/>
            <a:ext cx="2694790" cy="3657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2413">
              <a:lnSpc>
                <a:spcPts val="882"/>
              </a:lnSpc>
            </a:pPr>
            <a:endParaRPr sz="882"/>
          </a:p>
        </p:txBody>
      </p:sp>
      <p:sp>
        <p:nvSpPr>
          <p:cNvPr id="19" name="object 19"/>
          <p:cNvSpPr txBox="1"/>
          <p:nvPr/>
        </p:nvSpPr>
        <p:spPr>
          <a:xfrm>
            <a:off x="1281505" y="4671509"/>
            <a:ext cx="2208007" cy="109862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2413">
              <a:lnSpc>
                <a:spcPts val="882"/>
              </a:lnSpc>
            </a:pPr>
            <a:endParaRPr sz="882"/>
          </a:p>
        </p:txBody>
      </p:sp>
      <p:sp>
        <p:nvSpPr>
          <p:cNvPr id="18" name="object 18"/>
          <p:cNvSpPr txBox="1"/>
          <p:nvPr/>
        </p:nvSpPr>
        <p:spPr>
          <a:xfrm>
            <a:off x="3489512" y="4671509"/>
            <a:ext cx="486783" cy="9157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2413">
              <a:lnSpc>
                <a:spcPts val="882"/>
              </a:lnSpc>
            </a:pPr>
            <a:endParaRPr sz="882"/>
          </a:p>
        </p:txBody>
      </p:sp>
      <p:sp>
        <p:nvSpPr>
          <p:cNvPr id="17" name="object 17"/>
          <p:cNvSpPr txBox="1"/>
          <p:nvPr/>
        </p:nvSpPr>
        <p:spPr>
          <a:xfrm>
            <a:off x="3489512" y="5587253"/>
            <a:ext cx="486783" cy="1828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2413">
              <a:lnSpc>
                <a:spcPts val="882"/>
              </a:lnSpc>
            </a:pPr>
            <a:endParaRPr sz="882"/>
          </a:p>
        </p:txBody>
      </p:sp>
      <p:sp>
        <p:nvSpPr>
          <p:cNvPr id="16" name="object 16"/>
          <p:cNvSpPr txBox="1"/>
          <p:nvPr/>
        </p:nvSpPr>
        <p:spPr>
          <a:xfrm>
            <a:off x="4913555" y="3660290"/>
            <a:ext cx="3126441" cy="2342477"/>
          </a:xfrm>
          <a:prstGeom prst="rect">
            <a:avLst/>
          </a:prstGeom>
        </p:spPr>
        <p:txBody>
          <a:bodyPr wrap="square" lIns="0" tIns="2744" rIns="0" bIns="0" rtlCol="0">
            <a:noAutofit/>
          </a:bodyPr>
          <a:lstStyle/>
          <a:p>
            <a:pPr>
              <a:lnSpc>
                <a:spcPts val="1147"/>
              </a:lnSpc>
            </a:pPr>
            <a:endParaRPr sz="1147" dirty="0"/>
          </a:p>
          <a:p>
            <a:pPr marR="40155" algn="r">
              <a:lnSpc>
                <a:spcPct val="95825"/>
              </a:lnSpc>
            </a:pPr>
            <a:r>
              <a:rPr sz="706" b="1" spc="11" dirty="0">
                <a:solidFill>
                  <a:srgbClr val="FFFFFF"/>
                </a:solidFill>
                <a:latin typeface="Arial"/>
                <a:cs typeface="Arial"/>
              </a:rPr>
              <a:t>Financial Institutions</a:t>
            </a:r>
            <a:endParaRPr sz="706" dirty="0">
              <a:latin typeface="Arial"/>
              <a:cs typeface="Arial"/>
            </a:endParaRPr>
          </a:p>
          <a:p>
            <a:pPr marL="525658" marR="533077" algn="ctr">
              <a:lnSpc>
                <a:spcPct val="95825"/>
              </a:lnSpc>
              <a:spcBef>
                <a:spcPts val="754"/>
              </a:spcBef>
            </a:pPr>
            <a:r>
              <a:rPr sz="1235" b="1" spc="-1" dirty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sz="1235" b="1" spc="-1" dirty="0">
                <a:solidFill>
                  <a:srgbClr val="292F75"/>
                </a:solidFill>
                <a:latin typeface="Arial"/>
                <a:cs typeface="Arial"/>
              </a:rPr>
              <a:t>sset Credit Risk: </a:t>
            </a:r>
            <a:r>
              <a:rPr sz="1235" b="1" spc="-1" dirty="0">
                <a:solidFill>
                  <a:srgbClr val="FF0000"/>
                </a:solidFill>
                <a:latin typeface="Arial"/>
                <a:cs typeface="Arial"/>
              </a:rPr>
              <a:t>Solution</a:t>
            </a:r>
            <a:endParaRPr sz="1235" dirty="0">
              <a:latin typeface="Arial"/>
              <a:cs typeface="Arial"/>
            </a:endParaRPr>
          </a:p>
          <a:p>
            <a:pPr marL="235333" marR="288918" algn="just">
              <a:lnSpc>
                <a:spcPct val="95825"/>
              </a:lnSpc>
              <a:spcBef>
                <a:spcPts val="1167"/>
              </a:spcBef>
            </a:pPr>
            <a:r>
              <a:rPr sz="927" b="1" spc="4" dirty="0">
                <a:solidFill>
                  <a:srgbClr val="001F5F"/>
                </a:solidFill>
                <a:latin typeface="Arial"/>
                <a:cs typeface="Arial"/>
              </a:rPr>
              <a:t>Lo</a:t>
            </a:r>
            <a:r>
              <a:rPr sz="927" b="1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927" b="1" spc="4" dirty="0">
                <a:solidFill>
                  <a:srgbClr val="001F5F"/>
                </a:solidFill>
                <a:latin typeface="Arial"/>
                <a:cs typeface="Arial"/>
              </a:rPr>
              <a:t>n</a:t>
            </a:r>
            <a:r>
              <a:rPr sz="927" b="1" dirty="0">
                <a:solidFill>
                  <a:srgbClr val="001F5F"/>
                </a:solidFill>
                <a:latin typeface="Arial"/>
                <a:cs typeface="Arial"/>
              </a:rPr>
              <a:t>s                                      </a:t>
            </a:r>
            <a:r>
              <a:rPr sz="927" b="1" spc="229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b="1" dirty="0">
                <a:solidFill>
                  <a:srgbClr val="001F5F"/>
                </a:solidFill>
                <a:latin typeface="Arial"/>
                <a:cs typeface="Arial"/>
              </a:rPr>
              <a:t>%</a:t>
            </a:r>
            <a:r>
              <a:rPr sz="927" b="1" spc="-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b="1" spc="4" dirty="0">
                <a:solidFill>
                  <a:srgbClr val="001F5F"/>
                </a:solidFill>
                <a:latin typeface="Arial"/>
                <a:cs typeface="Arial"/>
              </a:rPr>
              <a:t>o</a:t>
            </a:r>
            <a:r>
              <a:rPr sz="927" b="1" dirty="0">
                <a:solidFill>
                  <a:srgbClr val="001F5F"/>
                </a:solidFill>
                <a:latin typeface="Arial"/>
                <a:cs typeface="Arial"/>
              </a:rPr>
              <a:t>f</a:t>
            </a:r>
            <a:r>
              <a:rPr sz="927" b="1" spc="-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b="1" spc="-61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b="1" spc="4" dirty="0">
                <a:solidFill>
                  <a:srgbClr val="001F5F"/>
                </a:solidFill>
                <a:latin typeface="Arial"/>
                <a:cs typeface="Arial"/>
              </a:rPr>
              <a:t>o</a:t>
            </a:r>
            <a:r>
              <a:rPr sz="927" b="1" spc="-4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b="1" dirty="0">
                <a:solidFill>
                  <a:srgbClr val="001F5F"/>
                </a:solidFill>
                <a:latin typeface="Arial"/>
                <a:cs typeface="Arial"/>
              </a:rPr>
              <a:t>al</a:t>
            </a:r>
            <a:r>
              <a:rPr sz="927" b="1" spc="-26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b="1" spc="4" dirty="0">
                <a:solidFill>
                  <a:srgbClr val="001F5F"/>
                </a:solidFill>
                <a:latin typeface="Arial"/>
                <a:cs typeface="Arial"/>
              </a:rPr>
              <a:t>Lo</a:t>
            </a:r>
            <a:r>
              <a:rPr sz="927" b="1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927" b="1" spc="4" dirty="0">
                <a:solidFill>
                  <a:srgbClr val="001F5F"/>
                </a:solidFill>
                <a:latin typeface="Arial"/>
                <a:cs typeface="Arial"/>
              </a:rPr>
              <a:t>n</a:t>
            </a:r>
            <a:r>
              <a:rPr sz="927" b="1" dirty="0">
                <a:solidFill>
                  <a:srgbClr val="001F5F"/>
                </a:solidFill>
                <a:latin typeface="Arial"/>
                <a:cs typeface="Arial"/>
              </a:rPr>
              <a:t>s</a:t>
            </a:r>
            <a:endParaRPr sz="927" dirty="0">
              <a:latin typeface="Arial"/>
              <a:cs typeface="Arial"/>
            </a:endParaRPr>
          </a:p>
          <a:p>
            <a:pPr marL="1931102">
              <a:lnSpc>
                <a:spcPct val="95825"/>
              </a:lnSpc>
              <a:spcBef>
                <a:spcPts val="375"/>
              </a:spcBef>
            </a:pPr>
            <a:r>
              <a:rPr sz="927" b="1" dirty="0">
                <a:solidFill>
                  <a:srgbClr val="001F5F"/>
                </a:solidFill>
                <a:latin typeface="Arial"/>
                <a:cs typeface="Arial"/>
              </a:rPr>
              <a:t>20</a:t>
            </a:r>
            <a:r>
              <a:rPr sz="927" b="1" spc="4" dirty="0">
                <a:solidFill>
                  <a:srgbClr val="001F5F"/>
                </a:solidFill>
                <a:latin typeface="Arial"/>
                <a:cs typeface="Arial"/>
              </a:rPr>
              <a:t>X</a:t>
            </a:r>
            <a:r>
              <a:rPr sz="927" b="1" dirty="0">
                <a:solidFill>
                  <a:srgbClr val="001F5F"/>
                </a:solidFill>
                <a:latin typeface="Arial"/>
                <a:cs typeface="Arial"/>
              </a:rPr>
              <a:t>8        </a:t>
            </a:r>
            <a:r>
              <a:rPr sz="927" b="1" spc="127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b="1" dirty="0">
                <a:solidFill>
                  <a:srgbClr val="001F5F"/>
                </a:solidFill>
                <a:latin typeface="Arial"/>
                <a:cs typeface="Arial"/>
              </a:rPr>
              <a:t>20</a:t>
            </a:r>
            <a:r>
              <a:rPr sz="927" b="1" spc="4" dirty="0">
                <a:solidFill>
                  <a:srgbClr val="001F5F"/>
                </a:solidFill>
                <a:latin typeface="Arial"/>
                <a:cs typeface="Arial"/>
              </a:rPr>
              <a:t>X</a:t>
            </a:r>
            <a:r>
              <a:rPr sz="927" b="1" dirty="0">
                <a:solidFill>
                  <a:srgbClr val="001F5F"/>
                </a:solidFill>
                <a:latin typeface="Arial"/>
                <a:cs typeface="Arial"/>
              </a:rPr>
              <a:t>7</a:t>
            </a:r>
            <a:endParaRPr sz="927" dirty="0">
              <a:latin typeface="Arial"/>
              <a:cs typeface="Arial"/>
            </a:endParaRPr>
          </a:p>
          <a:p>
            <a:pPr marL="235333" marR="331737" algn="just">
              <a:lnSpc>
                <a:spcPts val="1065"/>
              </a:lnSpc>
              <a:spcBef>
                <a:spcPts val="375"/>
              </a:spcBef>
            </a:pPr>
            <a:r>
              <a:rPr sz="927" spc="-48" dirty="0">
                <a:solidFill>
                  <a:srgbClr val="001F5F"/>
                </a:solidFill>
                <a:latin typeface="Arial"/>
                <a:cs typeface="Arial"/>
              </a:rPr>
              <a:t>V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e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y</a:t>
            </a:r>
            <a:r>
              <a:rPr sz="927" spc="-12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s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tr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ong</a:t>
            </a:r>
            <a:r>
              <a:rPr sz="927" spc="-12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c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ed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i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spc="-17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qua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li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y            </a:t>
            </a:r>
            <a:r>
              <a:rPr sz="927" spc="22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13%         </a:t>
            </a:r>
            <a:r>
              <a:rPr sz="927" spc="1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14% </a:t>
            </a:r>
            <a:endParaRPr sz="927" dirty="0">
              <a:latin typeface="Arial"/>
              <a:cs typeface="Arial"/>
            </a:endParaRPr>
          </a:p>
          <a:p>
            <a:pPr marL="235333" marR="331737" algn="just">
              <a:lnSpc>
                <a:spcPts val="1065"/>
              </a:lnSpc>
              <a:spcBef>
                <a:spcPts val="377"/>
              </a:spcBef>
            </a:pP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S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tr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ong</a:t>
            </a:r>
            <a:r>
              <a:rPr sz="927" spc="-12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c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ed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i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spc="-26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qua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li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y                   </a:t>
            </a:r>
            <a:r>
              <a:rPr sz="927" spc="181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14%         </a:t>
            </a:r>
            <a:r>
              <a:rPr sz="927" spc="1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17% </a:t>
            </a:r>
            <a:endParaRPr sz="927" dirty="0">
              <a:latin typeface="Arial"/>
              <a:cs typeface="Arial"/>
            </a:endParaRPr>
          </a:p>
          <a:p>
            <a:pPr marL="235333" marR="331737" algn="just">
              <a:lnSpc>
                <a:spcPts val="1065"/>
              </a:lnSpc>
              <a:spcBef>
                <a:spcPts val="377"/>
              </a:spcBef>
            </a:pP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G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ood</a:t>
            </a:r>
            <a:r>
              <a:rPr sz="927" spc="-12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c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ed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i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spc="-17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qua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li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y                     </a:t>
            </a:r>
            <a:r>
              <a:rPr sz="927" spc="123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28%         </a:t>
            </a:r>
            <a:r>
              <a:rPr sz="927" spc="1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28% </a:t>
            </a:r>
            <a:endParaRPr sz="927" dirty="0">
              <a:latin typeface="Arial"/>
              <a:cs typeface="Arial"/>
            </a:endParaRPr>
          </a:p>
          <a:p>
            <a:pPr marL="235333" marR="331737" algn="just">
              <a:lnSpc>
                <a:spcPts val="1065"/>
              </a:lnSpc>
              <a:spcBef>
                <a:spcPts val="377"/>
              </a:spcBef>
            </a:pP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S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i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s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f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ac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spc="-8" dirty="0">
                <a:solidFill>
                  <a:srgbClr val="001F5F"/>
                </a:solidFill>
                <a:latin typeface="Arial"/>
                <a:cs typeface="Arial"/>
              </a:rPr>
              <a:t>o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y</a:t>
            </a:r>
            <a:r>
              <a:rPr sz="927" spc="-22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c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ed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i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spc="-26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qua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li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y           </a:t>
            </a:r>
            <a:r>
              <a:rPr sz="927" spc="12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13%         </a:t>
            </a:r>
            <a:r>
              <a:rPr sz="927" spc="1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13% </a:t>
            </a:r>
            <a:endParaRPr sz="927" dirty="0">
              <a:latin typeface="Arial"/>
              <a:cs typeface="Arial"/>
            </a:endParaRPr>
          </a:p>
          <a:p>
            <a:pPr marL="235333" marR="331737" algn="just">
              <a:lnSpc>
                <a:spcPts val="1065"/>
              </a:lnSpc>
              <a:spcBef>
                <a:spcPts val="377"/>
              </a:spcBef>
            </a:pP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S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ub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o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al                                      </a:t>
            </a:r>
            <a:r>
              <a:rPr sz="927" spc="8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69%         </a:t>
            </a:r>
            <a:r>
              <a:rPr sz="927" spc="1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72%</a:t>
            </a:r>
            <a:endParaRPr sz="927" dirty="0">
              <a:latin typeface="Arial"/>
              <a:cs typeface="Arial"/>
            </a:endParaRPr>
          </a:p>
          <a:p>
            <a:pPr marL="75832" marR="191912" algn="ctr">
              <a:lnSpc>
                <a:spcPts val="456"/>
              </a:lnSpc>
              <a:spcBef>
                <a:spcPts val="2399"/>
              </a:spcBef>
            </a:pPr>
            <a:r>
              <a:rPr sz="397" dirty="0">
                <a:solidFill>
                  <a:srgbClr val="2B2F6D"/>
                </a:solidFill>
                <a:latin typeface="Arial"/>
                <a:cs typeface="Arial"/>
              </a:rPr>
              <a:t>                                                                                                                                                                          </a:t>
            </a:r>
            <a:r>
              <a:rPr sz="397" spc="51" dirty="0">
                <a:solidFill>
                  <a:srgbClr val="2B2F6D"/>
                </a:solidFill>
                <a:latin typeface="Arial"/>
                <a:cs typeface="Arial"/>
              </a:rPr>
              <a:t> </a:t>
            </a:r>
            <a:r>
              <a:rPr sz="596" spc="12" baseline="25767" dirty="0">
                <a:solidFill>
                  <a:srgbClr val="292F75"/>
                </a:solidFill>
                <a:latin typeface="Arial"/>
                <a:cs typeface="Arial"/>
              </a:rPr>
              <a:t>15</a:t>
            </a:r>
            <a:r>
              <a:rPr sz="596" spc="8" baseline="25767" dirty="0">
                <a:solidFill>
                  <a:srgbClr val="292F75"/>
                </a:solidFill>
                <a:latin typeface="Arial"/>
                <a:cs typeface="Arial"/>
              </a:rPr>
              <a:t>1</a:t>
            </a:r>
            <a:endParaRPr sz="397" dirty="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01315" y="3660290"/>
            <a:ext cx="3126440" cy="2342477"/>
          </a:xfrm>
          <a:prstGeom prst="rect">
            <a:avLst/>
          </a:prstGeom>
        </p:spPr>
        <p:txBody>
          <a:bodyPr wrap="square" lIns="0" tIns="2744" rIns="0" bIns="0" rtlCol="0">
            <a:noAutofit/>
          </a:bodyPr>
          <a:lstStyle/>
          <a:p>
            <a:pPr>
              <a:lnSpc>
                <a:spcPts val="1147"/>
              </a:lnSpc>
            </a:pPr>
            <a:endParaRPr sz="1147" dirty="0"/>
          </a:p>
          <a:p>
            <a:pPr marR="40157" algn="r">
              <a:lnSpc>
                <a:spcPct val="95825"/>
              </a:lnSpc>
            </a:pPr>
            <a:r>
              <a:rPr sz="706" b="1" spc="11" dirty="0">
                <a:solidFill>
                  <a:srgbClr val="FFFFFF"/>
                </a:solidFill>
                <a:latin typeface="Arial"/>
                <a:cs typeface="Arial"/>
              </a:rPr>
              <a:t>Financial Institutions</a:t>
            </a:r>
            <a:endParaRPr sz="706" dirty="0">
              <a:latin typeface="Arial"/>
              <a:cs typeface="Arial"/>
            </a:endParaRPr>
          </a:p>
          <a:p>
            <a:pPr marL="174820">
              <a:lnSpc>
                <a:spcPct val="95825"/>
              </a:lnSpc>
              <a:spcBef>
                <a:spcPts val="754"/>
              </a:spcBef>
            </a:pPr>
            <a:r>
              <a:rPr sz="1235" b="1" spc="-2" dirty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sz="1235" b="1" spc="-2" dirty="0">
                <a:solidFill>
                  <a:srgbClr val="292F75"/>
                </a:solidFill>
                <a:latin typeface="Arial"/>
                <a:cs typeface="Arial"/>
              </a:rPr>
              <a:t>sset Credit Analysis: </a:t>
            </a:r>
            <a:r>
              <a:rPr sz="1235" b="1" spc="-2" dirty="0">
                <a:solidFill>
                  <a:srgbClr val="FF0000"/>
                </a:solidFill>
                <a:latin typeface="Arial"/>
                <a:cs typeface="Arial"/>
              </a:rPr>
              <a:t>Example cont.</a:t>
            </a:r>
            <a:endParaRPr sz="1235" dirty="0">
              <a:latin typeface="Arial"/>
              <a:cs typeface="Arial"/>
            </a:endParaRPr>
          </a:p>
          <a:p>
            <a:pPr marL="211129">
              <a:lnSpc>
                <a:spcPct val="95825"/>
              </a:lnSpc>
              <a:spcBef>
                <a:spcPts val="1167"/>
              </a:spcBef>
            </a:pPr>
            <a:r>
              <a:rPr sz="927" b="1" spc="4" dirty="0">
                <a:solidFill>
                  <a:srgbClr val="001F5F"/>
                </a:solidFill>
                <a:latin typeface="Arial"/>
                <a:cs typeface="Arial"/>
              </a:rPr>
              <a:t>Lo</a:t>
            </a:r>
            <a:r>
              <a:rPr sz="927" b="1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927" b="1" spc="4" dirty="0">
                <a:solidFill>
                  <a:srgbClr val="001F5F"/>
                </a:solidFill>
                <a:latin typeface="Arial"/>
                <a:cs typeface="Arial"/>
              </a:rPr>
              <a:t>n</a:t>
            </a:r>
            <a:r>
              <a:rPr sz="927" b="1" dirty="0">
                <a:solidFill>
                  <a:srgbClr val="001F5F"/>
                </a:solidFill>
                <a:latin typeface="Arial"/>
                <a:cs typeface="Arial"/>
              </a:rPr>
              <a:t>s</a:t>
            </a:r>
            <a:r>
              <a:rPr sz="927" b="1" spc="-21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(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con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t.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)                                     </a:t>
            </a:r>
            <a:r>
              <a:rPr sz="927" spc="23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b="1" dirty="0">
                <a:solidFill>
                  <a:srgbClr val="001F5F"/>
                </a:solidFill>
                <a:latin typeface="Arial"/>
                <a:cs typeface="Arial"/>
              </a:rPr>
              <a:t>$</a:t>
            </a:r>
            <a:r>
              <a:rPr sz="927" b="1" spc="-4" dirty="0">
                <a:solidFill>
                  <a:srgbClr val="001F5F"/>
                </a:solidFill>
                <a:latin typeface="Arial"/>
                <a:cs typeface="Arial"/>
              </a:rPr>
              <a:t>’</a:t>
            </a:r>
            <a:r>
              <a:rPr sz="927" b="1" dirty="0">
                <a:solidFill>
                  <a:srgbClr val="001F5F"/>
                </a:solidFill>
                <a:latin typeface="Arial"/>
                <a:cs typeface="Arial"/>
              </a:rPr>
              <a:t>000</a:t>
            </a:r>
            <a:endParaRPr sz="927" dirty="0">
              <a:latin typeface="Arial"/>
              <a:cs typeface="Arial"/>
            </a:endParaRPr>
          </a:p>
          <a:p>
            <a:pPr marL="1920347">
              <a:lnSpc>
                <a:spcPct val="95825"/>
              </a:lnSpc>
              <a:spcBef>
                <a:spcPts val="375"/>
              </a:spcBef>
            </a:pPr>
            <a:r>
              <a:rPr sz="927" b="1" dirty="0">
                <a:solidFill>
                  <a:srgbClr val="001F5F"/>
                </a:solidFill>
                <a:latin typeface="Arial"/>
                <a:cs typeface="Arial"/>
              </a:rPr>
              <a:t>20</a:t>
            </a:r>
            <a:r>
              <a:rPr sz="927" b="1" spc="4" dirty="0">
                <a:solidFill>
                  <a:srgbClr val="001F5F"/>
                </a:solidFill>
                <a:latin typeface="Arial"/>
                <a:cs typeface="Arial"/>
              </a:rPr>
              <a:t>X</a:t>
            </a:r>
            <a:r>
              <a:rPr sz="927" b="1" dirty="0">
                <a:solidFill>
                  <a:srgbClr val="001F5F"/>
                </a:solidFill>
                <a:latin typeface="Arial"/>
                <a:cs typeface="Arial"/>
              </a:rPr>
              <a:t>8        </a:t>
            </a:r>
            <a:r>
              <a:rPr sz="927" b="1" spc="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b="1" dirty="0">
                <a:solidFill>
                  <a:srgbClr val="001F5F"/>
                </a:solidFill>
                <a:latin typeface="Arial"/>
                <a:cs typeface="Arial"/>
              </a:rPr>
              <a:t>20</a:t>
            </a:r>
            <a:r>
              <a:rPr sz="927" b="1" spc="4" dirty="0">
                <a:solidFill>
                  <a:srgbClr val="001F5F"/>
                </a:solidFill>
                <a:latin typeface="Arial"/>
                <a:cs typeface="Arial"/>
              </a:rPr>
              <a:t>X</a:t>
            </a:r>
            <a:r>
              <a:rPr sz="927" b="1" dirty="0">
                <a:solidFill>
                  <a:srgbClr val="001F5F"/>
                </a:solidFill>
                <a:latin typeface="Arial"/>
                <a:cs typeface="Arial"/>
              </a:rPr>
              <a:t>7</a:t>
            </a:r>
            <a:endParaRPr sz="927" dirty="0">
              <a:latin typeface="Arial"/>
              <a:cs typeface="Arial"/>
            </a:endParaRPr>
          </a:p>
          <a:p>
            <a:pPr marL="211133">
              <a:lnSpc>
                <a:spcPct val="95825"/>
              </a:lnSpc>
              <a:spcBef>
                <a:spcPts val="375"/>
              </a:spcBef>
            </a:pP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S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ub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o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al</a:t>
            </a:r>
            <a:r>
              <a:rPr sz="927" spc="-17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(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p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e</a:t>
            </a:r>
            <a:r>
              <a:rPr sz="927" spc="-8" dirty="0">
                <a:solidFill>
                  <a:srgbClr val="001F5F"/>
                </a:solidFill>
                <a:latin typeface="Arial"/>
                <a:cs typeface="Arial"/>
              </a:rPr>
              <a:t>v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i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ous</a:t>
            </a:r>
            <a:r>
              <a:rPr sz="927" spc="-21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s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li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de)           </a:t>
            </a:r>
            <a:r>
              <a:rPr sz="927" spc="123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13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,</a:t>
            </a:r>
            <a:r>
              <a:rPr sz="927" spc="-61" dirty="0">
                <a:solidFill>
                  <a:srgbClr val="001F5F"/>
                </a:solidFill>
                <a:latin typeface="Arial"/>
                <a:cs typeface="Arial"/>
              </a:rPr>
              <a:t>1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10     </a:t>
            </a:r>
            <a:r>
              <a:rPr sz="927" spc="146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12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,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390</a:t>
            </a:r>
            <a:endParaRPr sz="927" dirty="0">
              <a:latin typeface="Arial"/>
              <a:cs typeface="Arial"/>
            </a:endParaRPr>
          </a:p>
          <a:p>
            <a:pPr marL="211133">
              <a:lnSpc>
                <a:spcPct val="95825"/>
              </a:lnSpc>
              <a:spcBef>
                <a:spcPts val="375"/>
              </a:spcBef>
            </a:pP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S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ubs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and</a:t>
            </a:r>
            <a:r>
              <a:rPr sz="927" spc="-8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d</a:t>
            </a:r>
            <a:r>
              <a:rPr sz="927" spc="-3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c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ed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i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spc="-17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qua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li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y         </a:t>
            </a:r>
            <a:r>
              <a:rPr sz="927" spc="101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2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,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850       </a:t>
            </a:r>
            <a:r>
              <a:rPr sz="927" spc="11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2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,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850</a:t>
            </a:r>
            <a:endParaRPr sz="927" dirty="0">
              <a:latin typeface="Arial"/>
              <a:cs typeface="Arial"/>
            </a:endParaRPr>
          </a:p>
          <a:p>
            <a:pPr marL="211133">
              <a:lnSpc>
                <a:spcPct val="95825"/>
              </a:lnSpc>
              <a:spcBef>
                <a:spcPts val="383"/>
              </a:spcBef>
            </a:pP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P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ast</a:t>
            </a:r>
            <a:r>
              <a:rPr sz="927" spc="-17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due</a:t>
            </a:r>
            <a:r>
              <a:rPr sz="927" spc="-12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but</a:t>
            </a:r>
            <a:r>
              <a:rPr sz="927" spc="-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not</a:t>
            </a:r>
            <a:r>
              <a:rPr sz="927" spc="-17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i</a:t>
            </a:r>
            <a:r>
              <a:rPr sz="927" spc="8" dirty="0">
                <a:solidFill>
                  <a:srgbClr val="001F5F"/>
                </a:solidFill>
                <a:latin typeface="Arial"/>
                <a:cs typeface="Arial"/>
              </a:rPr>
              <a:t>m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pa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i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ed         </a:t>
            </a:r>
            <a:r>
              <a:rPr sz="927" spc="23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1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,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500        </a:t>
            </a:r>
            <a:r>
              <a:rPr sz="927" spc="243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600</a:t>
            </a:r>
            <a:endParaRPr sz="927" dirty="0">
              <a:latin typeface="Arial"/>
              <a:cs typeface="Arial"/>
            </a:endParaRPr>
          </a:p>
          <a:p>
            <a:pPr marL="211133">
              <a:lnSpc>
                <a:spcPct val="95825"/>
              </a:lnSpc>
              <a:spcBef>
                <a:spcPts val="375"/>
              </a:spcBef>
            </a:pP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I</a:t>
            </a:r>
            <a:r>
              <a:rPr sz="927" spc="8" dirty="0">
                <a:solidFill>
                  <a:srgbClr val="001F5F"/>
                </a:solidFill>
                <a:latin typeface="Arial"/>
                <a:cs typeface="Arial"/>
              </a:rPr>
              <a:t>m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pa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i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ed                                      </a:t>
            </a:r>
            <a:r>
              <a:rPr sz="927" spc="123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990          </a:t>
            </a:r>
            <a:r>
              <a:rPr sz="927" spc="123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900</a:t>
            </a:r>
            <a:endParaRPr sz="927" dirty="0">
              <a:latin typeface="Arial"/>
              <a:cs typeface="Arial"/>
            </a:endParaRPr>
          </a:p>
          <a:p>
            <a:pPr marL="211133">
              <a:lnSpc>
                <a:spcPct val="95825"/>
              </a:lnSpc>
              <a:spcBef>
                <a:spcPts val="375"/>
              </a:spcBef>
            </a:pP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S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e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i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ous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l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y</a:t>
            </a:r>
            <a:r>
              <a:rPr sz="927" spc="-43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i</a:t>
            </a:r>
            <a:r>
              <a:rPr sz="927" spc="8" dirty="0">
                <a:solidFill>
                  <a:srgbClr val="001F5F"/>
                </a:solidFill>
                <a:latin typeface="Arial"/>
                <a:cs typeface="Arial"/>
              </a:rPr>
              <a:t>m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pa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i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ed                      </a:t>
            </a:r>
            <a:r>
              <a:rPr sz="927" spc="216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600          </a:t>
            </a:r>
            <a:r>
              <a:rPr sz="927" spc="123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450</a:t>
            </a:r>
            <a:endParaRPr sz="927" dirty="0">
              <a:latin typeface="Arial"/>
              <a:cs typeface="Arial"/>
            </a:endParaRPr>
          </a:p>
          <a:p>
            <a:pPr marL="211133">
              <a:lnSpc>
                <a:spcPct val="95825"/>
              </a:lnSpc>
              <a:spcBef>
                <a:spcPts val="375"/>
              </a:spcBef>
            </a:pPr>
            <a:r>
              <a:rPr sz="927" spc="-101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o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al</a:t>
            </a:r>
            <a:r>
              <a:rPr sz="927" spc="-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g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oss</a:t>
            </a:r>
            <a:r>
              <a:rPr sz="927" spc="-12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927" spc="8" dirty="0">
                <a:solidFill>
                  <a:srgbClr val="001F5F"/>
                </a:solidFill>
                <a:latin typeface="Arial"/>
                <a:cs typeface="Arial"/>
              </a:rPr>
              <a:t>m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ount                   </a:t>
            </a:r>
            <a:r>
              <a:rPr sz="927" spc="137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19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,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050     </a:t>
            </a:r>
            <a:r>
              <a:rPr sz="927" spc="11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17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,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190</a:t>
            </a:r>
            <a:endParaRPr sz="927" dirty="0">
              <a:latin typeface="Arial"/>
              <a:cs typeface="Arial"/>
            </a:endParaRPr>
          </a:p>
          <a:p>
            <a:pPr marL="75833" marR="191911" algn="ctr">
              <a:lnSpc>
                <a:spcPts val="456"/>
              </a:lnSpc>
              <a:spcBef>
                <a:spcPts val="949"/>
              </a:spcBef>
            </a:pPr>
            <a:r>
              <a:rPr sz="397" dirty="0">
                <a:solidFill>
                  <a:srgbClr val="2B2F6D"/>
                </a:solidFill>
                <a:latin typeface="Arial"/>
                <a:cs typeface="Arial"/>
              </a:rPr>
              <a:t>                                                                                                                                                                          </a:t>
            </a:r>
            <a:r>
              <a:rPr sz="397" spc="51" dirty="0">
                <a:solidFill>
                  <a:srgbClr val="2B2F6D"/>
                </a:solidFill>
                <a:latin typeface="Arial"/>
                <a:cs typeface="Arial"/>
              </a:rPr>
              <a:t> </a:t>
            </a:r>
            <a:r>
              <a:rPr sz="596" spc="12" baseline="25767" dirty="0">
                <a:solidFill>
                  <a:srgbClr val="292F75"/>
                </a:solidFill>
                <a:latin typeface="Arial"/>
                <a:cs typeface="Arial"/>
              </a:rPr>
              <a:t>15</a:t>
            </a:r>
            <a:r>
              <a:rPr sz="596" spc="8" baseline="25767" dirty="0">
                <a:solidFill>
                  <a:srgbClr val="292F75"/>
                </a:solidFill>
                <a:latin typeface="Arial"/>
                <a:cs typeface="Arial"/>
              </a:rPr>
              <a:t>0</a:t>
            </a:r>
            <a:endParaRPr sz="397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019786" y="1795181"/>
            <a:ext cx="2694791" cy="3657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2413">
              <a:lnSpc>
                <a:spcPts val="882"/>
              </a:lnSpc>
            </a:pPr>
            <a:endParaRPr sz="882"/>
          </a:p>
        </p:txBody>
      </p:sp>
      <p:sp>
        <p:nvSpPr>
          <p:cNvPr id="13" name="object 13"/>
          <p:cNvSpPr txBox="1"/>
          <p:nvPr/>
        </p:nvSpPr>
        <p:spPr>
          <a:xfrm>
            <a:off x="5019786" y="2160942"/>
            <a:ext cx="2208007" cy="91574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2413">
              <a:lnSpc>
                <a:spcPts val="882"/>
              </a:lnSpc>
            </a:pPr>
            <a:endParaRPr sz="882"/>
          </a:p>
        </p:txBody>
      </p:sp>
      <p:sp>
        <p:nvSpPr>
          <p:cNvPr id="12" name="object 12"/>
          <p:cNvSpPr txBox="1"/>
          <p:nvPr/>
        </p:nvSpPr>
        <p:spPr>
          <a:xfrm>
            <a:off x="7227794" y="2160942"/>
            <a:ext cx="486784" cy="73286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2413">
              <a:lnSpc>
                <a:spcPts val="882"/>
              </a:lnSpc>
            </a:pPr>
            <a:endParaRPr sz="882"/>
          </a:p>
        </p:txBody>
      </p:sp>
      <p:sp>
        <p:nvSpPr>
          <p:cNvPr id="11" name="object 11"/>
          <p:cNvSpPr txBox="1"/>
          <p:nvPr/>
        </p:nvSpPr>
        <p:spPr>
          <a:xfrm>
            <a:off x="7227794" y="2893807"/>
            <a:ext cx="486784" cy="1828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2413">
              <a:lnSpc>
                <a:spcPts val="882"/>
              </a:lnSpc>
            </a:pPr>
            <a:endParaRPr sz="882"/>
          </a:p>
        </p:txBody>
      </p:sp>
      <p:sp>
        <p:nvSpPr>
          <p:cNvPr id="10" name="object 10"/>
          <p:cNvSpPr txBox="1"/>
          <p:nvPr/>
        </p:nvSpPr>
        <p:spPr>
          <a:xfrm>
            <a:off x="4913555" y="852542"/>
            <a:ext cx="3126441" cy="2342478"/>
          </a:xfrm>
          <a:prstGeom prst="rect">
            <a:avLst/>
          </a:prstGeom>
        </p:spPr>
        <p:txBody>
          <a:bodyPr wrap="square" lIns="0" tIns="2746" rIns="0" bIns="0" rtlCol="0">
            <a:noAutofit/>
          </a:bodyPr>
          <a:lstStyle/>
          <a:p>
            <a:pPr>
              <a:lnSpc>
                <a:spcPts val="1147"/>
              </a:lnSpc>
            </a:pPr>
            <a:endParaRPr sz="1147" dirty="0"/>
          </a:p>
          <a:p>
            <a:pPr marR="40155" algn="r">
              <a:lnSpc>
                <a:spcPct val="95825"/>
              </a:lnSpc>
            </a:pPr>
            <a:endParaRPr sz="706" dirty="0">
              <a:latin typeface="Arial"/>
              <a:cs typeface="Arial"/>
            </a:endParaRPr>
          </a:p>
          <a:p>
            <a:pPr marL="358906" marR="368255" algn="ctr">
              <a:lnSpc>
                <a:spcPct val="95825"/>
              </a:lnSpc>
              <a:spcBef>
                <a:spcPts val="754"/>
              </a:spcBef>
            </a:pPr>
            <a:r>
              <a:rPr sz="1235" b="1" spc="-1" dirty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sz="1235" b="1" spc="-1" dirty="0">
                <a:solidFill>
                  <a:srgbClr val="292F75"/>
                </a:solidFill>
                <a:latin typeface="Arial"/>
                <a:cs typeface="Arial"/>
              </a:rPr>
              <a:t>sset Credit Analysis: </a:t>
            </a:r>
            <a:r>
              <a:rPr sz="1235" b="1" spc="-1" dirty="0">
                <a:solidFill>
                  <a:srgbClr val="FF0000"/>
                </a:solidFill>
                <a:latin typeface="Arial"/>
                <a:cs typeface="Arial"/>
              </a:rPr>
              <a:t>Example</a:t>
            </a:r>
            <a:endParaRPr sz="1235" dirty="0">
              <a:latin typeface="Arial"/>
              <a:cs typeface="Arial"/>
            </a:endParaRPr>
          </a:p>
          <a:p>
            <a:pPr marL="123717">
              <a:lnSpc>
                <a:spcPct val="95825"/>
              </a:lnSpc>
              <a:spcBef>
                <a:spcPts val="691"/>
              </a:spcBef>
            </a:pP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The following table provides information for loans</a:t>
            </a:r>
            <a:endParaRPr sz="971" dirty="0">
              <a:latin typeface="Arial"/>
              <a:cs typeface="Arial"/>
            </a:endParaRPr>
          </a:p>
          <a:p>
            <a:pPr marL="137165">
              <a:lnSpc>
                <a:spcPct val="95825"/>
              </a:lnSpc>
              <a:spcBef>
                <a:spcPts val="1700"/>
              </a:spcBef>
            </a:pPr>
            <a:r>
              <a:rPr sz="927" b="1" spc="4" dirty="0">
                <a:solidFill>
                  <a:srgbClr val="001F5F"/>
                </a:solidFill>
                <a:latin typeface="Arial"/>
                <a:cs typeface="Arial"/>
              </a:rPr>
              <a:t>Lo</a:t>
            </a:r>
            <a:r>
              <a:rPr sz="927" b="1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927" b="1" spc="4" dirty="0">
                <a:solidFill>
                  <a:srgbClr val="001F5F"/>
                </a:solidFill>
                <a:latin typeface="Arial"/>
                <a:cs typeface="Arial"/>
              </a:rPr>
              <a:t>n</a:t>
            </a:r>
            <a:r>
              <a:rPr sz="927" b="1" dirty="0">
                <a:solidFill>
                  <a:srgbClr val="001F5F"/>
                </a:solidFill>
                <a:latin typeface="Arial"/>
                <a:cs typeface="Arial"/>
              </a:rPr>
              <a:t>s                                                </a:t>
            </a:r>
            <a:r>
              <a:rPr sz="927" b="1" spc="1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b="1" dirty="0">
                <a:solidFill>
                  <a:srgbClr val="001F5F"/>
                </a:solidFill>
                <a:latin typeface="Arial"/>
                <a:cs typeface="Arial"/>
              </a:rPr>
              <a:t>$</a:t>
            </a:r>
            <a:r>
              <a:rPr sz="927" b="1" spc="-4" dirty="0">
                <a:solidFill>
                  <a:srgbClr val="001F5F"/>
                </a:solidFill>
                <a:latin typeface="Arial"/>
                <a:cs typeface="Arial"/>
              </a:rPr>
              <a:t>’</a:t>
            </a:r>
            <a:r>
              <a:rPr sz="927" b="1" dirty="0">
                <a:solidFill>
                  <a:srgbClr val="001F5F"/>
                </a:solidFill>
                <a:latin typeface="Arial"/>
                <a:cs typeface="Arial"/>
              </a:rPr>
              <a:t>000</a:t>
            </a:r>
            <a:endParaRPr sz="927" dirty="0">
              <a:latin typeface="Arial"/>
              <a:cs typeface="Arial"/>
            </a:endParaRPr>
          </a:p>
          <a:p>
            <a:pPr marL="1832934">
              <a:lnSpc>
                <a:spcPct val="95825"/>
              </a:lnSpc>
              <a:spcBef>
                <a:spcPts val="375"/>
              </a:spcBef>
            </a:pPr>
            <a:r>
              <a:rPr sz="927" b="1" dirty="0">
                <a:solidFill>
                  <a:srgbClr val="001F5F"/>
                </a:solidFill>
                <a:latin typeface="Arial"/>
                <a:cs typeface="Arial"/>
              </a:rPr>
              <a:t>20</a:t>
            </a:r>
            <a:r>
              <a:rPr sz="927" b="1" spc="4" dirty="0">
                <a:solidFill>
                  <a:srgbClr val="001F5F"/>
                </a:solidFill>
                <a:latin typeface="Arial"/>
                <a:cs typeface="Arial"/>
              </a:rPr>
              <a:t>X</a:t>
            </a:r>
            <a:r>
              <a:rPr sz="927" b="1" dirty="0">
                <a:solidFill>
                  <a:srgbClr val="001F5F"/>
                </a:solidFill>
                <a:latin typeface="Arial"/>
                <a:cs typeface="Arial"/>
              </a:rPr>
              <a:t>8        </a:t>
            </a:r>
            <a:r>
              <a:rPr sz="927" b="1" spc="11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b="1" dirty="0">
                <a:solidFill>
                  <a:srgbClr val="001F5F"/>
                </a:solidFill>
                <a:latin typeface="Arial"/>
                <a:cs typeface="Arial"/>
              </a:rPr>
              <a:t>20</a:t>
            </a:r>
            <a:r>
              <a:rPr sz="927" b="1" spc="4" dirty="0">
                <a:solidFill>
                  <a:srgbClr val="001F5F"/>
                </a:solidFill>
                <a:latin typeface="Arial"/>
                <a:cs typeface="Arial"/>
              </a:rPr>
              <a:t>X</a:t>
            </a:r>
            <a:r>
              <a:rPr sz="927" b="1" dirty="0">
                <a:solidFill>
                  <a:srgbClr val="001F5F"/>
                </a:solidFill>
                <a:latin typeface="Arial"/>
                <a:cs typeface="Arial"/>
              </a:rPr>
              <a:t>7</a:t>
            </a:r>
            <a:endParaRPr sz="927" dirty="0">
              <a:latin typeface="Arial"/>
              <a:cs typeface="Arial"/>
            </a:endParaRPr>
          </a:p>
          <a:p>
            <a:pPr marL="137165">
              <a:lnSpc>
                <a:spcPct val="95825"/>
              </a:lnSpc>
              <a:spcBef>
                <a:spcPts val="375"/>
              </a:spcBef>
            </a:pPr>
            <a:r>
              <a:rPr sz="927" spc="-48" dirty="0">
                <a:solidFill>
                  <a:srgbClr val="001F5F"/>
                </a:solidFill>
                <a:latin typeface="Arial"/>
                <a:cs typeface="Arial"/>
              </a:rPr>
              <a:t>V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e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y</a:t>
            </a:r>
            <a:r>
              <a:rPr sz="927" spc="-12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s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tr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ong</a:t>
            </a:r>
            <a:r>
              <a:rPr sz="927" spc="-12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c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ed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i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spc="-17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qua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li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y           </a:t>
            </a:r>
            <a:r>
              <a:rPr sz="927" spc="4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2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,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550       </a:t>
            </a:r>
            <a:r>
              <a:rPr sz="927" spc="2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2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,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460</a:t>
            </a:r>
            <a:endParaRPr sz="927" dirty="0">
              <a:latin typeface="Arial"/>
              <a:cs typeface="Arial"/>
            </a:endParaRPr>
          </a:p>
          <a:p>
            <a:pPr marL="137165">
              <a:lnSpc>
                <a:spcPct val="95825"/>
              </a:lnSpc>
              <a:spcBef>
                <a:spcPts val="375"/>
              </a:spcBef>
            </a:pP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S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tr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ong</a:t>
            </a:r>
            <a:r>
              <a:rPr sz="927" spc="-12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c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ed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i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spc="-26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qua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li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y                  </a:t>
            </a:r>
            <a:r>
              <a:rPr sz="927" spc="207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2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,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760       </a:t>
            </a:r>
            <a:r>
              <a:rPr sz="927" spc="2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2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,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880</a:t>
            </a:r>
            <a:endParaRPr sz="927" dirty="0">
              <a:latin typeface="Arial"/>
              <a:cs typeface="Arial"/>
            </a:endParaRPr>
          </a:p>
          <a:p>
            <a:pPr marL="137165">
              <a:lnSpc>
                <a:spcPct val="95825"/>
              </a:lnSpc>
              <a:spcBef>
                <a:spcPts val="383"/>
              </a:spcBef>
            </a:pP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G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ood</a:t>
            </a:r>
            <a:r>
              <a:rPr sz="927" spc="-12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c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ed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i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spc="-17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qua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li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y                    </a:t>
            </a:r>
            <a:r>
              <a:rPr sz="927" spc="146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5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,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400       </a:t>
            </a:r>
            <a:r>
              <a:rPr sz="927" spc="2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4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,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800</a:t>
            </a:r>
            <a:endParaRPr sz="927" dirty="0">
              <a:latin typeface="Arial"/>
              <a:cs typeface="Arial"/>
            </a:endParaRPr>
          </a:p>
          <a:p>
            <a:pPr marL="137165">
              <a:lnSpc>
                <a:spcPct val="95825"/>
              </a:lnSpc>
              <a:spcBef>
                <a:spcPts val="375"/>
              </a:spcBef>
            </a:pP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S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i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s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f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ac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spc="-8" dirty="0">
                <a:solidFill>
                  <a:srgbClr val="001F5F"/>
                </a:solidFill>
                <a:latin typeface="Arial"/>
                <a:cs typeface="Arial"/>
              </a:rPr>
              <a:t>o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y</a:t>
            </a:r>
            <a:r>
              <a:rPr sz="927" spc="-22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c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ed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i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spc="-26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qua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li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y          </a:t>
            </a:r>
            <a:r>
              <a:rPr sz="927" spc="1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2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,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400       </a:t>
            </a:r>
            <a:r>
              <a:rPr sz="927" spc="2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2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,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250</a:t>
            </a:r>
            <a:endParaRPr sz="927" dirty="0">
              <a:latin typeface="Arial"/>
              <a:cs typeface="Arial"/>
            </a:endParaRPr>
          </a:p>
          <a:p>
            <a:pPr marL="137165">
              <a:lnSpc>
                <a:spcPct val="95825"/>
              </a:lnSpc>
              <a:spcBef>
                <a:spcPts val="375"/>
              </a:spcBef>
            </a:pP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S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ub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o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al                                    </a:t>
            </a:r>
            <a:r>
              <a:rPr sz="927" spc="146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13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,</a:t>
            </a:r>
            <a:r>
              <a:rPr sz="927" spc="-61" dirty="0">
                <a:solidFill>
                  <a:srgbClr val="001F5F"/>
                </a:solidFill>
                <a:latin typeface="Arial"/>
                <a:cs typeface="Arial"/>
              </a:rPr>
              <a:t>1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10     </a:t>
            </a:r>
            <a:r>
              <a:rPr sz="927" spc="23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12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,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390</a:t>
            </a:r>
            <a:endParaRPr sz="927" dirty="0">
              <a:latin typeface="Arial"/>
              <a:cs typeface="Arial"/>
            </a:endParaRPr>
          </a:p>
          <a:p>
            <a:pPr marL="92787">
              <a:lnSpc>
                <a:spcPts val="456"/>
              </a:lnSpc>
              <a:spcBef>
                <a:spcPts val="49"/>
              </a:spcBef>
            </a:pPr>
            <a:r>
              <a:rPr sz="397" dirty="0">
                <a:solidFill>
                  <a:srgbClr val="2B2F6D"/>
                </a:solidFill>
                <a:latin typeface="Arial"/>
                <a:cs typeface="Arial"/>
              </a:rPr>
              <a:t>                                                                                                                                                                          </a:t>
            </a:r>
            <a:r>
              <a:rPr sz="397" spc="51" dirty="0">
                <a:solidFill>
                  <a:srgbClr val="2B2F6D"/>
                </a:solidFill>
                <a:latin typeface="Arial"/>
                <a:cs typeface="Arial"/>
              </a:rPr>
              <a:t> </a:t>
            </a:r>
            <a:r>
              <a:rPr sz="596" spc="12" baseline="25767" dirty="0">
                <a:solidFill>
                  <a:srgbClr val="292F75"/>
                </a:solidFill>
                <a:latin typeface="Arial"/>
                <a:cs typeface="Arial"/>
              </a:rPr>
              <a:t>14</a:t>
            </a:r>
            <a:r>
              <a:rPr sz="596" spc="8" baseline="25767" dirty="0">
                <a:solidFill>
                  <a:srgbClr val="292F75"/>
                </a:solidFill>
                <a:latin typeface="Arial"/>
                <a:cs typeface="Arial"/>
              </a:rPr>
              <a:t>9</a:t>
            </a:r>
            <a:endParaRPr sz="397" dirty="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101314" y="852542"/>
            <a:ext cx="3126441" cy="2342478"/>
          </a:xfrm>
          <a:prstGeom prst="rect">
            <a:avLst/>
          </a:prstGeom>
        </p:spPr>
        <p:txBody>
          <a:bodyPr wrap="square" lIns="0" tIns="2746" rIns="0" bIns="0" rtlCol="0">
            <a:noAutofit/>
          </a:bodyPr>
          <a:lstStyle/>
          <a:p>
            <a:pPr>
              <a:lnSpc>
                <a:spcPts val="1147"/>
              </a:lnSpc>
            </a:pPr>
            <a:endParaRPr sz="1147" dirty="0"/>
          </a:p>
          <a:p>
            <a:pPr marR="40157" algn="r">
              <a:lnSpc>
                <a:spcPct val="95825"/>
              </a:lnSpc>
            </a:pPr>
            <a:r>
              <a:rPr sz="706" b="1" spc="11" dirty="0">
                <a:solidFill>
                  <a:srgbClr val="FFFFFF"/>
                </a:solidFill>
                <a:latin typeface="Arial"/>
                <a:cs typeface="Arial"/>
              </a:rPr>
              <a:t>Financial Institutions</a:t>
            </a:r>
            <a:endParaRPr sz="706" dirty="0">
              <a:latin typeface="Arial"/>
              <a:cs typeface="Arial"/>
            </a:endParaRPr>
          </a:p>
          <a:p>
            <a:pPr marL="1036675" marR="1040643" algn="ctr">
              <a:lnSpc>
                <a:spcPct val="95825"/>
              </a:lnSpc>
              <a:spcBef>
                <a:spcPts val="754"/>
              </a:spcBef>
            </a:pPr>
            <a:r>
              <a:rPr sz="1235" b="1" spc="-1" dirty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sz="1235" b="1" spc="-1" dirty="0">
                <a:solidFill>
                  <a:srgbClr val="292F75"/>
                </a:solidFill>
                <a:latin typeface="Arial"/>
                <a:cs typeface="Arial"/>
              </a:rPr>
              <a:t>sset Quality</a:t>
            </a:r>
            <a:endParaRPr sz="1235" dirty="0">
              <a:latin typeface="Arial"/>
              <a:cs typeface="Arial"/>
            </a:endParaRPr>
          </a:p>
          <a:p>
            <a:pPr marL="240714" marR="261693" indent="-116995">
              <a:lnSpc>
                <a:spcPct val="99083"/>
              </a:lnSpc>
              <a:spcBef>
                <a:spcPts val="924"/>
              </a:spcBef>
            </a:pPr>
            <a:r>
              <a:rPr sz="574" dirty="0">
                <a:solidFill>
                  <a:srgbClr val="1F217F"/>
                </a:solidFill>
                <a:latin typeface="Wingdings"/>
                <a:cs typeface="Wingdings"/>
              </a:rPr>
              <a:t></a:t>
            </a:r>
            <a:r>
              <a:rPr sz="574" dirty="0">
                <a:solidFill>
                  <a:srgbClr val="1F217F"/>
                </a:solidFill>
                <a:latin typeface="Times New Roman"/>
                <a:cs typeface="Times New Roman"/>
              </a:rPr>
              <a:t>  </a:t>
            </a:r>
            <a:r>
              <a:rPr sz="574" spc="62" dirty="0">
                <a:solidFill>
                  <a:srgbClr val="1F217F"/>
                </a:solidFill>
                <a:latin typeface="Times New Roman"/>
                <a:cs typeface="Times New Roman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E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v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a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l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ua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t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es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:</a:t>
            </a:r>
            <a:r>
              <a:rPr sz="971" spc="-71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P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r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oces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s</a:t>
            </a:r>
            <a:r>
              <a:rPr sz="971" spc="-74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o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f</a:t>
            </a:r>
            <a:r>
              <a:rPr sz="971" spc="-17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gene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r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a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t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i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n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g</a:t>
            </a:r>
            <a:r>
              <a:rPr sz="971" spc="-67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an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d</a:t>
            </a:r>
            <a:r>
              <a:rPr sz="971" spc="-25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m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anag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i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n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g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asse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t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s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,</a:t>
            </a:r>
            <a:r>
              <a:rPr sz="971" spc="-70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a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s</a:t>
            </a:r>
            <a:r>
              <a:rPr sz="971" spc="-19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-8" dirty="0">
                <a:solidFill>
                  <a:srgbClr val="292F75"/>
                </a:solidFill>
                <a:latin typeface="Arial"/>
                <a:cs typeface="Arial"/>
              </a:rPr>
              <a:t>w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e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ll</a:t>
            </a:r>
            <a:r>
              <a:rPr sz="971" spc="-11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a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s</a:t>
            </a:r>
            <a:r>
              <a:rPr sz="971" spc="-19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r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i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s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k</a:t>
            </a:r>
            <a:r>
              <a:rPr sz="971" spc="-24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con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tr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o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l</a:t>
            </a:r>
            <a:endParaRPr sz="971" dirty="0">
              <a:latin typeface="Arial"/>
              <a:cs typeface="Arial"/>
            </a:endParaRPr>
          </a:p>
          <a:p>
            <a:pPr marL="240714" marR="297059" indent="-116995">
              <a:lnSpc>
                <a:spcPct val="99083"/>
              </a:lnSpc>
              <a:spcBef>
                <a:spcPts val="689"/>
              </a:spcBef>
            </a:pPr>
            <a:r>
              <a:rPr sz="574" dirty="0">
                <a:solidFill>
                  <a:srgbClr val="1F217F"/>
                </a:solidFill>
                <a:latin typeface="Wingdings"/>
                <a:cs typeface="Wingdings"/>
              </a:rPr>
              <a:t></a:t>
            </a:r>
            <a:r>
              <a:rPr sz="574" dirty="0">
                <a:solidFill>
                  <a:srgbClr val="1F217F"/>
                </a:solidFill>
                <a:latin typeface="Times New Roman"/>
                <a:cs typeface="Times New Roman"/>
              </a:rPr>
              <a:t>  </a:t>
            </a:r>
            <a:r>
              <a:rPr sz="574" spc="62" dirty="0">
                <a:solidFill>
                  <a:srgbClr val="1F217F"/>
                </a:solidFill>
                <a:latin typeface="Times New Roman"/>
                <a:cs typeface="Times New Roman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E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v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a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l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ua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t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i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o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n</a:t>
            </a:r>
            <a:r>
              <a:rPr sz="971" spc="-67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i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nc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l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ude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s</a:t>
            </a:r>
            <a:r>
              <a:rPr sz="971" spc="-66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e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x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i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s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t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i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n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g</a:t>
            </a:r>
            <a:r>
              <a:rPr sz="971" spc="-41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an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d</a:t>
            </a:r>
            <a:r>
              <a:rPr sz="971" spc="-25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po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t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en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t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i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a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l</a:t>
            </a:r>
            <a:r>
              <a:rPr sz="971" spc="-54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c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r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ed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it 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r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i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s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k</a:t>
            </a:r>
            <a:endParaRPr sz="971" dirty="0">
              <a:latin typeface="Arial"/>
              <a:cs typeface="Arial"/>
            </a:endParaRPr>
          </a:p>
          <a:p>
            <a:pPr marL="92789">
              <a:lnSpc>
                <a:spcPts val="456"/>
              </a:lnSpc>
              <a:spcBef>
                <a:spcPts val="7044"/>
              </a:spcBef>
            </a:pPr>
            <a:r>
              <a:rPr sz="397" dirty="0">
                <a:solidFill>
                  <a:srgbClr val="2B2F6D"/>
                </a:solidFill>
                <a:latin typeface="Arial"/>
                <a:cs typeface="Arial"/>
              </a:rPr>
              <a:t>                                                                                                                                                                        </a:t>
            </a:r>
            <a:endParaRPr sz="397" dirty="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202168" y="1281280"/>
            <a:ext cx="2935492" cy="13447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2413">
              <a:lnSpc>
                <a:spcPts val="882"/>
              </a:lnSpc>
            </a:pPr>
            <a:endParaRPr sz="882"/>
          </a:p>
        </p:txBody>
      </p:sp>
      <p:sp>
        <p:nvSpPr>
          <p:cNvPr id="7" name="object 7"/>
          <p:cNvSpPr txBox="1"/>
          <p:nvPr/>
        </p:nvSpPr>
        <p:spPr>
          <a:xfrm>
            <a:off x="5014408" y="1281280"/>
            <a:ext cx="2935492" cy="13447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2413">
              <a:lnSpc>
                <a:spcPts val="882"/>
              </a:lnSpc>
            </a:pPr>
            <a:endParaRPr sz="882"/>
          </a:p>
        </p:txBody>
      </p:sp>
      <p:sp>
        <p:nvSpPr>
          <p:cNvPr id="6" name="object 6"/>
          <p:cNvSpPr txBox="1"/>
          <p:nvPr/>
        </p:nvSpPr>
        <p:spPr>
          <a:xfrm>
            <a:off x="6626711" y="2770541"/>
            <a:ext cx="519056" cy="13447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2413">
              <a:lnSpc>
                <a:spcPts val="882"/>
              </a:lnSpc>
            </a:pPr>
            <a:endParaRPr sz="882"/>
          </a:p>
        </p:txBody>
      </p:sp>
      <p:sp>
        <p:nvSpPr>
          <p:cNvPr id="5" name="object 5"/>
          <p:cNvSpPr txBox="1"/>
          <p:nvPr/>
        </p:nvSpPr>
        <p:spPr>
          <a:xfrm>
            <a:off x="1202168" y="4089026"/>
            <a:ext cx="2935492" cy="13447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2413">
              <a:lnSpc>
                <a:spcPts val="882"/>
              </a:lnSpc>
            </a:pPr>
            <a:endParaRPr sz="882"/>
          </a:p>
        </p:txBody>
      </p:sp>
      <p:sp>
        <p:nvSpPr>
          <p:cNvPr id="4" name="object 4"/>
          <p:cNvSpPr txBox="1"/>
          <p:nvPr/>
        </p:nvSpPr>
        <p:spPr>
          <a:xfrm>
            <a:off x="5014408" y="4089026"/>
            <a:ext cx="2935492" cy="13447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2413">
              <a:lnSpc>
                <a:spcPts val="882"/>
              </a:lnSpc>
            </a:pPr>
            <a:endParaRPr sz="882"/>
          </a:p>
        </p:txBody>
      </p:sp>
      <p:sp>
        <p:nvSpPr>
          <p:cNvPr id="3" name="object 3"/>
          <p:cNvSpPr txBox="1"/>
          <p:nvPr/>
        </p:nvSpPr>
        <p:spPr>
          <a:xfrm>
            <a:off x="6724874" y="5281107"/>
            <a:ext cx="519056" cy="13447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2413">
              <a:lnSpc>
                <a:spcPts val="882"/>
              </a:lnSpc>
            </a:pPr>
            <a:endParaRPr sz="882"/>
          </a:p>
        </p:txBody>
      </p:sp>
      <p:sp>
        <p:nvSpPr>
          <p:cNvPr id="2" name="object 2"/>
          <p:cNvSpPr txBox="1"/>
          <p:nvPr/>
        </p:nvSpPr>
        <p:spPr>
          <a:xfrm>
            <a:off x="2912633" y="5463988"/>
            <a:ext cx="494852" cy="13447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2413">
              <a:lnSpc>
                <a:spcPts val="882"/>
              </a:lnSpc>
            </a:pPr>
            <a:endParaRPr sz="882"/>
          </a:p>
        </p:txBody>
      </p:sp>
      <p:sp>
        <p:nvSpPr>
          <p:cNvPr id="25" name="Footer Placeholder 24">
            <a:extLst>
              <a:ext uri="{FF2B5EF4-FFF2-40B4-BE49-F238E27FC236}">
                <a16:creationId xmlns:a16="http://schemas.microsoft.com/office/drawing/2014/main" id="{8A68F4FF-5893-0E39-9B86-A3843E94C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vojangole</a:t>
            </a:r>
            <a:endParaRPr lang="en-US" dirty="0"/>
          </a:p>
        </p:txBody>
      </p:sp>
      <p:sp>
        <p:nvSpPr>
          <p:cNvPr id="78" name="Slide Number Placeholder 77">
            <a:extLst>
              <a:ext uri="{FF2B5EF4-FFF2-40B4-BE49-F238E27FC236}">
                <a16:creationId xmlns:a16="http://schemas.microsoft.com/office/drawing/2014/main" id="{353BC9A7-4B4D-7D3A-DA8C-D724596F0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A0E97-BC1E-4B9C-8815-55E548341CB3}" type="slidenum">
              <a:rPr lang="en-US" smtClean="0"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14181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object 41"/>
          <p:cNvSpPr/>
          <p:nvPr/>
        </p:nvSpPr>
        <p:spPr>
          <a:xfrm>
            <a:off x="1095935" y="847165"/>
            <a:ext cx="3139888" cy="27835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42" name="object 42"/>
          <p:cNvSpPr/>
          <p:nvPr/>
        </p:nvSpPr>
        <p:spPr>
          <a:xfrm>
            <a:off x="1202168" y="1404544"/>
            <a:ext cx="2935492" cy="0"/>
          </a:xfrm>
          <a:custGeom>
            <a:avLst/>
            <a:gdLst/>
            <a:ahLst/>
            <a:cxnLst/>
            <a:rect l="l" t="t" r="r" b="b"/>
            <a:pathLst>
              <a:path w="3326891">
                <a:moveTo>
                  <a:pt x="3326891" y="0"/>
                </a:moveTo>
                <a:lnTo>
                  <a:pt x="0" y="0"/>
                </a:lnTo>
              </a:path>
            </a:pathLst>
          </a:custGeom>
          <a:ln w="5841">
            <a:solidFill>
              <a:srgbClr val="2C2F7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43" name="object 43"/>
          <p:cNvSpPr/>
          <p:nvPr/>
        </p:nvSpPr>
        <p:spPr>
          <a:xfrm>
            <a:off x="1281505" y="1498001"/>
            <a:ext cx="1631127" cy="182880"/>
          </a:xfrm>
          <a:custGeom>
            <a:avLst/>
            <a:gdLst/>
            <a:ahLst/>
            <a:cxnLst/>
            <a:rect l="l" t="t" r="r" b="b"/>
            <a:pathLst>
              <a:path w="1848611" h="207264">
                <a:moveTo>
                  <a:pt x="0" y="0"/>
                </a:moveTo>
                <a:lnTo>
                  <a:pt x="0" y="207264"/>
                </a:lnTo>
                <a:lnTo>
                  <a:pt x="1848611" y="207264"/>
                </a:lnTo>
                <a:lnTo>
                  <a:pt x="1848611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44" name="object 44"/>
          <p:cNvSpPr/>
          <p:nvPr/>
        </p:nvSpPr>
        <p:spPr>
          <a:xfrm>
            <a:off x="2912634" y="1498002"/>
            <a:ext cx="1063661" cy="182879"/>
          </a:xfrm>
          <a:custGeom>
            <a:avLst/>
            <a:gdLst/>
            <a:ahLst/>
            <a:cxnLst/>
            <a:rect l="l" t="t" r="r" b="b"/>
            <a:pathLst>
              <a:path w="1205483" h="207263">
                <a:moveTo>
                  <a:pt x="0" y="0"/>
                </a:moveTo>
                <a:lnTo>
                  <a:pt x="0" y="207264"/>
                </a:lnTo>
                <a:lnTo>
                  <a:pt x="1205483" y="207264"/>
                </a:lnTo>
                <a:lnTo>
                  <a:pt x="1205483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45" name="object 45"/>
          <p:cNvSpPr/>
          <p:nvPr/>
        </p:nvSpPr>
        <p:spPr>
          <a:xfrm>
            <a:off x="1281505" y="1680882"/>
            <a:ext cx="1631127" cy="182880"/>
          </a:xfrm>
          <a:custGeom>
            <a:avLst/>
            <a:gdLst/>
            <a:ahLst/>
            <a:cxnLst/>
            <a:rect l="l" t="t" r="r" b="b"/>
            <a:pathLst>
              <a:path w="1848611" h="207264">
                <a:moveTo>
                  <a:pt x="0" y="0"/>
                </a:moveTo>
                <a:lnTo>
                  <a:pt x="0" y="207263"/>
                </a:lnTo>
                <a:lnTo>
                  <a:pt x="1848611" y="207263"/>
                </a:lnTo>
                <a:lnTo>
                  <a:pt x="1848611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46" name="object 46"/>
          <p:cNvSpPr/>
          <p:nvPr/>
        </p:nvSpPr>
        <p:spPr>
          <a:xfrm>
            <a:off x="2912633" y="1680883"/>
            <a:ext cx="494852" cy="182879"/>
          </a:xfrm>
          <a:custGeom>
            <a:avLst/>
            <a:gdLst/>
            <a:ahLst/>
            <a:cxnLst/>
            <a:rect l="l" t="t" r="r" b="b"/>
            <a:pathLst>
              <a:path w="560832" h="207263">
                <a:moveTo>
                  <a:pt x="0" y="0"/>
                </a:moveTo>
                <a:lnTo>
                  <a:pt x="0" y="207263"/>
                </a:lnTo>
                <a:lnTo>
                  <a:pt x="560832" y="207263"/>
                </a:lnTo>
                <a:lnTo>
                  <a:pt x="560832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47" name="object 47"/>
          <p:cNvSpPr/>
          <p:nvPr/>
        </p:nvSpPr>
        <p:spPr>
          <a:xfrm>
            <a:off x="3407485" y="1680883"/>
            <a:ext cx="82026" cy="182879"/>
          </a:xfrm>
          <a:custGeom>
            <a:avLst/>
            <a:gdLst/>
            <a:ahLst/>
            <a:cxnLst/>
            <a:rect l="l" t="t" r="r" b="b"/>
            <a:pathLst>
              <a:path w="92963" h="207263">
                <a:moveTo>
                  <a:pt x="0" y="0"/>
                </a:moveTo>
                <a:lnTo>
                  <a:pt x="0" y="207263"/>
                </a:lnTo>
                <a:lnTo>
                  <a:pt x="92963" y="207263"/>
                </a:lnTo>
                <a:lnTo>
                  <a:pt x="92963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48" name="object 48"/>
          <p:cNvSpPr/>
          <p:nvPr/>
        </p:nvSpPr>
        <p:spPr>
          <a:xfrm>
            <a:off x="3489511" y="1680883"/>
            <a:ext cx="486784" cy="182879"/>
          </a:xfrm>
          <a:custGeom>
            <a:avLst/>
            <a:gdLst/>
            <a:ahLst/>
            <a:cxnLst/>
            <a:rect l="l" t="t" r="r" b="b"/>
            <a:pathLst>
              <a:path w="551688" h="207263">
                <a:moveTo>
                  <a:pt x="0" y="0"/>
                </a:moveTo>
                <a:lnTo>
                  <a:pt x="0" y="207263"/>
                </a:lnTo>
                <a:lnTo>
                  <a:pt x="551688" y="207263"/>
                </a:lnTo>
                <a:lnTo>
                  <a:pt x="551688" y="0"/>
                </a:lnTo>
                <a:lnTo>
                  <a:pt x="0" y="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49" name="object 49"/>
          <p:cNvSpPr/>
          <p:nvPr/>
        </p:nvSpPr>
        <p:spPr>
          <a:xfrm>
            <a:off x="1277470" y="1863761"/>
            <a:ext cx="2704204" cy="0"/>
          </a:xfrm>
          <a:custGeom>
            <a:avLst/>
            <a:gdLst/>
            <a:ahLst/>
            <a:cxnLst/>
            <a:rect l="l" t="t" r="r" b="b"/>
            <a:pathLst>
              <a:path w="3064764">
                <a:moveTo>
                  <a:pt x="0" y="0"/>
                </a:moveTo>
                <a:lnTo>
                  <a:pt x="3064764" y="0"/>
                </a:lnTo>
              </a:path>
            </a:pathLst>
          </a:custGeom>
          <a:ln w="11117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50" name="object 50"/>
          <p:cNvSpPr/>
          <p:nvPr/>
        </p:nvSpPr>
        <p:spPr>
          <a:xfrm>
            <a:off x="1281505" y="1492623"/>
            <a:ext cx="0" cy="1475141"/>
          </a:xfrm>
          <a:custGeom>
            <a:avLst/>
            <a:gdLst/>
            <a:ahLst/>
            <a:cxnLst/>
            <a:rect l="l" t="t" r="r" b="b"/>
            <a:pathLst>
              <a:path h="1671827">
                <a:moveTo>
                  <a:pt x="0" y="0"/>
                </a:moveTo>
                <a:lnTo>
                  <a:pt x="0" y="1671827"/>
                </a:lnTo>
              </a:path>
            </a:pathLst>
          </a:custGeom>
          <a:ln w="11117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51" name="object 51"/>
          <p:cNvSpPr/>
          <p:nvPr/>
        </p:nvSpPr>
        <p:spPr>
          <a:xfrm>
            <a:off x="3489511" y="2779506"/>
            <a:ext cx="492162" cy="0"/>
          </a:xfrm>
          <a:custGeom>
            <a:avLst/>
            <a:gdLst/>
            <a:ahLst/>
            <a:cxnLst/>
            <a:rect l="l" t="t" r="r" b="b"/>
            <a:pathLst>
              <a:path w="557784">
                <a:moveTo>
                  <a:pt x="0" y="0"/>
                </a:moveTo>
                <a:lnTo>
                  <a:pt x="557784" y="0"/>
                </a:lnTo>
              </a:path>
            </a:pathLst>
          </a:custGeom>
          <a:ln w="11117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52" name="object 52"/>
          <p:cNvSpPr/>
          <p:nvPr/>
        </p:nvSpPr>
        <p:spPr>
          <a:xfrm>
            <a:off x="3976294" y="1492623"/>
            <a:ext cx="0" cy="1475142"/>
          </a:xfrm>
          <a:custGeom>
            <a:avLst/>
            <a:gdLst/>
            <a:ahLst/>
            <a:cxnLst/>
            <a:rect l="l" t="t" r="r" b="b"/>
            <a:pathLst>
              <a:path h="1671827">
                <a:moveTo>
                  <a:pt x="0" y="0"/>
                </a:moveTo>
                <a:lnTo>
                  <a:pt x="0" y="1671828"/>
                </a:lnTo>
              </a:path>
            </a:pathLst>
          </a:custGeom>
          <a:ln w="11117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53" name="object 53"/>
          <p:cNvSpPr/>
          <p:nvPr/>
        </p:nvSpPr>
        <p:spPr>
          <a:xfrm>
            <a:off x="1277470" y="1498001"/>
            <a:ext cx="2704204" cy="0"/>
          </a:xfrm>
          <a:custGeom>
            <a:avLst/>
            <a:gdLst/>
            <a:ahLst/>
            <a:cxnLst/>
            <a:rect l="l" t="t" r="r" b="b"/>
            <a:pathLst>
              <a:path w="3064764">
                <a:moveTo>
                  <a:pt x="0" y="0"/>
                </a:moveTo>
                <a:lnTo>
                  <a:pt x="3064764" y="0"/>
                </a:lnTo>
              </a:path>
            </a:pathLst>
          </a:custGeom>
          <a:ln w="11117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54" name="object 54"/>
          <p:cNvSpPr/>
          <p:nvPr/>
        </p:nvSpPr>
        <p:spPr>
          <a:xfrm>
            <a:off x="1277470" y="2962387"/>
            <a:ext cx="2704204" cy="0"/>
          </a:xfrm>
          <a:custGeom>
            <a:avLst/>
            <a:gdLst/>
            <a:ahLst/>
            <a:cxnLst/>
            <a:rect l="l" t="t" r="r" b="b"/>
            <a:pathLst>
              <a:path w="3064764">
                <a:moveTo>
                  <a:pt x="0" y="0"/>
                </a:moveTo>
                <a:lnTo>
                  <a:pt x="3064764" y="0"/>
                </a:lnTo>
              </a:path>
            </a:pathLst>
          </a:custGeom>
          <a:ln w="11117">
            <a:solidFill>
              <a:srgbClr val="001F5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55" name="object 55"/>
          <p:cNvSpPr/>
          <p:nvPr/>
        </p:nvSpPr>
        <p:spPr>
          <a:xfrm>
            <a:off x="1101314" y="852542"/>
            <a:ext cx="3126441" cy="2342478"/>
          </a:xfrm>
          <a:custGeom>
            <a:avLst/>
            <a:gdLst/>
            <a:ahLst/>
            <a:cxnLst/>
            <a:rect l="l" t="t" r="r" b="b"/>
            <a:pathLst>
              <a:path w="3543300" h="2654808">
                <a:moveTo>
                  <a:pt x="0" y="0"/>
                </a:moveTo>
                <a:lnTo>
                  <a:pt x="0" y="2654808"/>
                </a:lnTo>
                <a:lnTo>
                  <a:pt x="3543300" y="2654808"/>
                </a:lnTo>
                <a:lnTo>
                  <a:pt x="3543300" y="0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38" name="object 38"/>
          <p:cNvSpPr/>
          <p:nvPr/>
        </p:nvSpPr>
        <p:spPr>
          <a:xfrm>
            <a:off x="4908177" y="847164"/>
            <a:ext cx="3139888" cy="27835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39" name="object 39"/>
          <p:cNvSpPr/>
          <p:nvPr/>
        </p:nvSpPr>
        <p:spPr>
          <a:xfrm>
            <a:off x="5014408" y="1404544"/>
            <a:ext cx="2935492" cy="0"/>
          </a:xfrm>
          <a:custGeom>
            <a:avLst/>
            <a:gdLst/>
            <a:ahLst/>
            <a:cxnLst/>
            <a:rect l="l" t="t" r="r" b="b"/>
            <a:pathLst>
              <a:path w="3326891">
                <a:moveTo>
                  <a:pt x="3326891" y="0"/>
                </a:moveTo>
                <a:lnTo>
                  <a:pt x="0" y="0"/>
                </a:lnTo>
              </a:path>
            </a:pathLst>
          </a:custGeom>
          <a:ln w="5841">
            <a:solidFill>
              <a:srgbClr val="2C2F7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40" name="object 40"/>
          <p:cNvSpPr/>
          <p:nvPr/>
        </p:nvSpPr>
        <p:spPr>
          <a:xfrm>
            <a:off x="4913555" y="852542"/>
            <a:ext cx="3126441" cy="2342478"/>
          </a:xfrm>
          <a:custGeom>
            <a:avLst/>
            <a:gdLst/>
            <a:ahLst/>
            <a:cxnLst/>
            <a:rect l="l" t="t" r="r" b="b"/>
            <a:pathLst>
              <a:path w="3543300" h="2654808">
                <a:moveTo>
                  <a:pt x="0" y="0"/>
                </a:moveTo>
                <a:lnTo>
                  <a:pt x="0" y="2654808"/>
                </a:lnTo>
                <a:lnTo>
                  <a:pt x="3543300" y="2654808"/>
                </a:lnTo>
                <a:lnTo>
                  <a:pt x="3543300" y="0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35" name="object 35"/>
          <p:cNvSpPr/>
          <p:nvPr/>
        </p:nvSpPr>
        <p:spPr>
          <a:xfrm>
            <a:off x="1095935" y="3654910"/>
            <a:ext cx="3139888" cy="27835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36" name="object 36"/>
          <p:cNvSpPr/>
          <p:nvPr/>
        </p:nvSpPr>
        <p:spPr>
          <a:xfrm>
            <a:off x="1202168" y="4212291"/>
            <a:ext cx="2935492" cy="0"/>
          </a:xfrm>
          <a:custGeom>
            <a:avLst/>
            <a:gdLst/>
            <a:ahLst/>
            <a:cxnLst/>
            <a:rect l="l" t="t" r="r" b="b"/>
            <a:pathLst>
              <a:path w="3326891">
                <a:moveTo>
                  <a:pt x="3326891" y="0"/>
                </a:moveTo>
                <a:lnTo>
                  <a:pt x="0" y="0"/>
                </a:lnTo>
              </a:path>
            </a:pathLst>
          </a:custGeom>
          <a:ln w="5841">
            <a:solidFill>
              <a:srgbClr val="2C2F75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37" name="object 37"/>
          <p:cNvSpPr/>
          <p:nvPr/>
        </p:nvSpPr>
        <p:spPr>
          <a:xfrm>
            <a:off x="1101314" y="3660290"/>
            <a:ext cx="3126441" cy="2342477"/>
          </a:xfrm>
          <a:custGeom>
            <a:avLst/>
            <a:gdLst/>
            <a:ahLst/>
            <a:cxnLst/>
            <a:rect l="l" t="t" r="r" b="b"/>
            <a:pathLst>
              <a:path w="3543300" h="2654807">
                <a:moveTo>
                  <a:pt x="0" y="0"/>
                </a:moveTo>
                <a:lnTo>
                  <a:pt x="0" y="2654807"/>
                </a:lnTo>
                <a:lnTo>
                  <a:pt x="3543300" y="2654807"/>
                </a:lnTo>
                <a:lnTo>
                  <a:pt x="3543299" y="0"/>
                </a:lnTo>
                <a:lnTo>
                  <a:pt x="0" y="0"/>
                </a:lnTo>
                <a:close/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 sz="1588"/>
          </a:p>
        </p:txBody>
      </p:sp>
      <p:sp>
        <p:nvSpPr>
          <p:cNvPr id="14" name="object 14"/>
          <p:cNvSpPr txBox="1"/>
          <p:nvPr/>
        </p:nvSpPr>
        <p:spPr>
          <a:xfrm>
            <a:off x="1101315" y="3660290"/>
            <a:ext cx="3126440" cy="2342477"/>
          </a:xfrm>
          <a:prstGeom prst="rect">
            <a:avLst/>
          </a:prstGeom>
        </p:spPr>
        <p:txBody>
          <a:bodyPr wrap="square" lIns="0" tIns="2744" rIns="0" bIns="0" rtlCol="0">
            <a:noAutofit/>
          </a:bodyPr>
          <a:lstStyle/>
          <a:p>
            <a:pPr>
              <a:lnSpc>
                <a:spcPts val="1147"/>
              </a:lnSpc>
            </a:pPr>
            <a:endParaRPr sz="1147" dirty="0"/>
          </a:p>
          <a:p>
            <a:pPr marR="40157" algn="r">
              <a:lnSpc>
                <a:spcPct val="95825"/>
              </a:lnSpc>
            </a:pPr>
            <a:endParaRPr sz="706" dirty="0">
              <a:latin typeface="Arial"/>
              <a:cs typeface="Arial"/>
            </a:endParaRPr>
          </a:p>
          <a:p>
            <a:pPr marL="130443">
              <a:lnSpc>
                <a:spcPct val="95825"/>
              </a:lnSpc>
              <a:spcBef>
                <a:spcPts val="754"/>
              </a:spcBef>
            </a:pPr>
            <a:r>
              <a:rPr sz="1235" b="1" spc="-2" dirty="0">
                <a:solidFill>
                  <a:srgbClr val="292F75"/>
                </a:solidFill>
                <a:latin typeface="Arial"/>
                <a:cs typeface="Arial"/>
              </a:rPr>
              <a:t>Loan Loss Provisions and Allowances</a:t>
            </a:r>
            <a:endParaRPr sz="1235" dirty="0">
              <a:latin typeface="Arial"/>
              <a:cs typeface="Arial"/>
            </a:endParaRPr>
          </a:p>
          <a:p>
            <a:pPr marL="123719">
              <a:lnSpc>
                <a:spcPct val="95825"/>
              </a:lnSpc>
              <a:spcBef>
                <a:spcPts val="1104"/>
              </a:spcBef>
            </a:pPr>
            <a:r>
              <a:rPr sz="574" dirty="0">
                <a:solidFill>
                  <a:srgbClr val="1F217F"/>
                </a:solidFill>
                <a:latin typeface="Wingdings"/>
                <a:cs typeface="Wingdings"/>
              </a:rPr>
              <a:t></a:t>
            </a:r>
            <a:r>
              <a:rPr sz="574" dirty="0">
                <a:solidFill>
                  <a:srgbClr val="1F217F"/>
                </a:solidFill>
                <a:latin typeface="Times New Roman"/>
                <a:cs typeface="Times New Roman"/>
              </a:rPr>
              <a:t>  </a:t>
            </a:r>
            <a:r>
              <a:rPr sz="574" spc="62" dirty="0">
                <a:solidFill>
                  <a:srgbClr val="1F217F"/>
                </a:solidFill>
                <a:latin typeface="Times New Roman"/>
                <a:cs typeface="Times New Roman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A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ll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o</a:t>
            </a:r>
            <a:r>
              <a:rPr sz="971" spc="-8" dirty="0">
                <a:solidFill>
                  <a:srgbClr val="292F75"/>
                </a:solidFill>
                <a:latin typeface="Arial"/>
                <a:cs typeface="Arial"/>
              </a:rPr>
              <a:t>w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anc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e</a:t>
            </a:r>
            <a:r>
              <a:rPr sz="971" spc="-66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8" dirty="0">
                <a:solidFill>
                  <a:srgbClr val="292F75"/>
                </a:solidFill>
                <a:latin typeface="Arial"/>
                <a:cs typeface="Arial"/>
              </a:rPr>
              <a:t>f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o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r</a:t>
            </a:r>
            <a:r>
              <a:rPr sz="971" spc="-28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l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oa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n</a:t>
            </a:r>
            <a:r>
              <a:rPr sz="971" spc="-26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l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osse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s</a:t>
            </a:r>
            <a:r>
              <a:rPr sz="971" spc="-58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=</a:t>
            </a:r>
            <a:r>
              <a:rPr sz="971" spc="-10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B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/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S</a:t>
            </a:r>
            <a:r>
              <a:rPr sz="971" spc="-28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con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tr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a</a:t>
            </a:r>
            <a:r>
              <a:rPr sz="971" spc="-35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accou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n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t</a:t>
            </a:r>
            <a:endParaRPr sz="971" dirty="0">
              <a:latin typeface="Arial"/>
              <a:cs typeface="Arial"/>
            </a:endParaRPr>
          </a:p>
          <a:p>
            <a:pPr marL="240714" marR="364297">
              <a:lnSpc>
                <a:spcPct val="99083"/>
              </a:lnSpc>
              <a:spcBef>
                <a:spcPts val="726"/>
              </a:spcBef>
            </a:pPr>
            <a:r>
              <a:rPr sz="971" spc="-3" dirty="0">
                <a:solidFill>
                  <a:srgbClr val="292F75"/>
                </a:solidFill>
                <a:latin typeface="Arial"/>
                <a:cs typeface="Arial"/>
              </a:rPr>
              <a:t>Represents expected losses on balance sheet loan assets</a:t>
            </a:r>
            <a:endParaRPr sz="971" dirty="0">
              <a:latin typeface="Arial"/>
              <a:cs typeface="Arial"/>
            </a:endParaRPr>
          </a:p>
          <a:p>
            <a:pPr marL="240714" marR="224040" indent="-116995">
              <a:lnSpc>
                <a:spcPct val="99083"/>
              </a:lnSpc>
              <a:spcBef>
                <a:spcPts val="689"/>
              </a:spcBef>
            </a:pPr>
            <a:r>
              <a:rPr sz="574" dirty="0">
                <a:solidFill>
                  <a:srgbClr val="1F217F"/>
                </a:solidFill>
                <a:latin typeface="Wingdings"/>
                <a:cs typeface="Wingdings"/>
              </a:rPr>
              <a:t></a:t>
            </a:r>
            <a:r>
              <a:rPr sz="574" dirty="0">
                <a:solidFill>
                  <a:srgbClr val="1F217F"/>
                </a:solidFill>
                <a:latin typeface="Times New Roman"/>
                <a:cs typeface="Times New Roman"/>
              </a:rPr>
              <a:t>  </a:t>
            </a:r>
            <a:r>
              <a:rPr sz="574" spc="62" dirty="0">
                <a:solidFill>
                  <a:srgbClr val="1F217F"/>
                </a:solidFill>
                <a:latin typeface="Times New Roman"/>
                <a:cs typeface="Times New Roman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Cha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r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ge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-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o</a:t>
            </a:r>
            <a:r>
              <a:rPr sz="971" spc="8" dirty="0">
                <a:solidFill>
                  <a:srgbClr val="292F75"/>
                </a:solidFill>
                <a:latin typeface="Arial"/>
                <a:cs typeface="Arial"/>
              </a:rPr>
              <a:t>f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f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s</a:t>
            </a:r>
            <a:r>
              <a:rPr sz="971" spc="-59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=</a:t>
            </a:r>
            <a:r>
              <a:rPr sz="971" spc="-32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ba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d</a:t>
            </a:r>
            <a:r>
              <a:rPr sz="971" spc="-38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l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oan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s</a:t>
            </a:r>
            <a:r>
              <a:rPr sz="971" spc="-32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e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limi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na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t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e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d</a:t>
            </a:r>
            <a:r>
              <a:rPr sz="971" spc="-66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8" dirty="0">
                <a:solidFill>
                  <a:srgbClr val="292F75"/>
                </a:solidFill>
                <a:latin typeface="Arial"/>
                <a:cs typeface="Arial"/>
              </a:rPr>
              <a:t>f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r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o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m</a:t>
            </a:r>
            <a:r>
              <a:rPr sz="971" spc="-32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ba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l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anc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e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shee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t</a:t>
            </a:r>
            <a:r>
              <a:rPr sz="971" spc="-49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an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d</a:t>
            </a:r>
            <a:r>
              <a:rPr sz="971" spc="-25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e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x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pense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d</a:t>
            </a:r>
            <a:r>
              <a:rPr sz="971" spc="-72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t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o</a:t>
            </a:r>
            <a:r>
              <a:rPr sz="971" spc="-8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I/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S</a:t>
            </a:r>
            <a:r>
              <a:rPr sz="971" spc="-25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(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ne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t</a:t>
            </a:r>
            <a:r>
              <a:rPr sz="971" spc="-25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o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f</a:t>
            </a:r>
            <a:r>
              <a:rPr sz="971" spc="-17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r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eco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v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e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r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i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es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)</a:t>
            </a:r>
            <a:endParaRPr sz="971" dirty="0">
              <a:latin typeface="Arial"/>
              <a:cs typeface="Arial"/>
            </a:endParaRPr>
          </a:p>
          <a:p>
            <a:pPr marL="240714" marR="303382" indent="-116995" algn="just">
              <a:lnSpc>
                <a:spcPct val="99083"/>
              </a:lnSpc>
              <a:spcBef>
                <a:spcPts val="679"/>
              </a:spcBef>
            </a:pPr>
            <a:r>
              <a:rPr sz="574" dirty="0">
                <a:solidFill>
                  <a:srgbClr val="1F217F"/>
                </a:solidFill>
                <a:latin typeface="Wingdings"/>
                <a:cs typeface="Wingdings"/>
              </a:rPr>
              <a:t></a:t>
            </a:r>
            <a:r>
              <a:rPr sz="574" dirty="0">
                <a:solidFill>
                  <a:srgbClr val="1F217F"/>
                </a:solidFill>
                <a:latin typeface="Times New Roman"/>
                <a:cs typeface="Times New Roman"/>
              </a:rPr>
              <a:t>  </a:t>
            </a:r>
            <a:r>
              <a:rPr sz="574" spc="62" dirty="0">
                <a:solidFill>
                  <a:srgbClr val="1F217F"/>
                </a:solidFill>
                <a:latin typeface="Times New Roman"/>
                <a:cs typeface="Times New Roman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P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r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o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v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i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s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i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o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n</a:t>
            </a:r>
            <a:r>
              <a:rPr sz="971" spc="-62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8" dirty="0">
                <a:solidFill>
                  <a:srgbClr val="292F75"/>
                </a:solidFill>
                <a:latin typeface="Arial"/>
                <a:cs typeface="Arial"/>
              </a:rPr>
              <a:t>f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o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r</a:t>
            </a:r>
            <a:r>
              <a:rPr sz="971" spc="-19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l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oa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n</a:t>
            </a:r>
            <a:r>
              <a:rPr sz="971" spc="-26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l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osse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s</a:t>
            </a:r>
            <a:r>
              <a:rPr sz="971" spc="-58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=</a:t>
            </a:r>
            <a:r>
              <a:rPr sz="971" spc="-10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ba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d</a:t>
            </a:r>
            <a:r>
              <a:rPr sz="971" spc="-25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deb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t</a:t>
            </a:r>
            <a:r>
              <a:rPr sz="971" spc="-36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e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x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pens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e</a:t>
            </a:r>
            <a:r>
              <a:rPr sz="971" spc="-67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in 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t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h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e</a:t>
            </a:r>
            <a:r>
              <a:rPr sz="971" spc="-22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I/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S</a:t>
            </a:r>
            <a:r>
              <a:rPr sz="971" spc="-11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=</a:t>
            </a:r>
            <a:r>
              <a:rPr sz="971" spc="-10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ne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t</a:t>
            </a:r>
            <a:r>
              <a:rPr sz="971" spc="-31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cha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r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ge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-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o</a:t>
            </a:r>
            <a:r>
              <a:rPr sz="971" spc="8" dirty="0">
                <a:solidFill>
                  <a:srgbClr val="292F75"/>
                </a:solidFill>
                <a:latin typeface="Arial"/>
                <a:cs typeface="Arial"/>
              </a:rPr>
              <a:t>f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f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s</a:t>
            </a:r>
            <a:r>
              <a:rPr sz="971" spc="-56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+</a:t>
            </a:r>
            <a:r>
              <a:rPr sz="971" spc="-32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∆</a:t>
            </a:r>
            <a:r>
              <a:rPr sz="971" spc="60" dirty="0">
                <a:solidFill>
                  <a:srgbClr val="292F75"/>
                </a:solidFill>
                <a:latin typeface="Times New Roman"/>
                <a:cs typeface="Times New Roman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a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ll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o</a:t>
            </a:r>
            <a:r>
              <a:rPr sz="971" spc="-8" dirty="0">
                <a:solidFill>
                  <a:srgbClr val="292F75"/>
                </a:solidFill>
                <a:latin typeface="Arial"/>
                <a:cs typeface="Arial"/>
              </a:rPr>
              <a:t>w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anc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e</a:t>
            </a:r>
            <a:r>
              <a:rPr sz="971" spc="-51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8" dirty="0">
                <a:solidFill>
                  <a:srgbClr val="292F75"/>
                </a:solidFill>
                <a:latin typeface="Arial"/>
                <a:cs typeface="Arial"/>
              </a:rPr>
              <a:t>f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o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r</a:t>
            </a:r>
            <a:r>
              <a:rPr sz="971" spc="-28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l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oa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n l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osse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s</a:t>
            </a:r>
            <a:endParaRPr sz="971" dirty="0">
              <a:latin typeface="Arial"/>
              <a:cs typeface="Arial"/>
            </a:endParaRPr>
          </a:p>
          <a:p>
            <a:pPr marL="92789">
              <a:lnSpc>
                <a:spcPts val="456"/>
              </a:lnSpc>
              <a:spcBef>
                <a:spcPts val="882"/>
              </a:spcBef>
            </a:pPr>
            <a:r>
              <a:rPr sz="397" dirty="0">
                <a:solidFill>
                  <a:srgbClr val="2B2F6D"/>
                </a:solidFill>
                <a:latin typeface="Arial"/>
                <a:cs typeface="Arial"/>
              </a:rPr>
              <a:t>                                                                                                                                                                       </a:t>
            </a:r>
            <a:endParaRPr sz="397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281505" y="1498002"/>
            <a:ext cx="2694790" cy="36575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2413">
              <a:lnSpc>
                <a:spcPts val="882"/>
              </a:lnSpc>
            </a:pPr>
            <a:endParaRPr sz="882"/>
          </a:p>
        </p:txBody>
      </p:sp>
      <p:sp>
        <p:nvSpPr>
          <p:cNvPr id="12" name="object 12"/>
          <p:cNvSpPr txBox="1"/>
          <p:nvPr/>
        </p:nvSpPr>
        <p:spPr>
          <a:xfrm>
            <a:off x="1281505" y="1863761"/>
            <a:ext cx="2208006" cy="109862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2413">
              <a:lnSpc>
                <a:spcPts val="882"/>
              </a:lnSpc>
            </a:pPr>
            <a:endParaRPr sz="882"/>
          </a:p>
        </p:txBody>
      </p:sp>
      <p:sp>
        <p:nvSpPr>
          <p:cNvPr id="11" name="object 11"/>
          <p:cNvSpPr txBox="1"/>
          <p:nvPr/>
        </p:nvSpPr>
        <p:spPr>
          <a:xfrm>
            <a:off x="3489511" y="1863761"/>
            <a:ext cx="486783" cy="915745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2413">
              <a:lnSpc>
                <a:spcPts val="882"/>
              </a:lnSpc>
            </a:pPr>
            <a:endParaRPr sz="882"/>
          </a:p>
        </p:txBody>
      </p:sp>
      <p:sp>
        <p:nvSpPr>
          <p:cNvPr id="10" name="object 10"/>
          <p:cNvSpPr txBox="1"/>
          <p:nvPr/>
        </p:nvSpPr>
        <p:spPr>
          <a:xfrm>
            <a:off x="3489511" y="2779506"/>
            <a:ext cx="486783" cy="1828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2413">
              <a:lnSpc>
                <a:spcPts val="882"/>
              </a:lnSpc>
            </a:pPr>
            <a:endParaRPr sz="882"/>
          </a:p>
        </p:txBody>
      </p:sp>
      <p:sp>
        <p:nvSpPr>
          <p:cNvPr id="9" name="object 9"/>
          <p:cNvSpPr txBox="1"/>
          <p:nvPr/>
        </p:nvSpPr>
        <p:spPr>
          <a:xfrm>
            <a:off x="4913555" y="852542"/>
            <a:ext cx="3126441" cy="2342478"/>
          </a:xfrm>
          <a:prstGeom prst="rect">
            <a:avLst/>
          </a:prstGeom>
        </p:spPr>
        <p:txBody>
          <a:bodyPr wrap="square" lIns="0" tIns="2746" rIns="0" bIns="0" rtlCol="0">
            <a:noAutofit/>
          </a:bodyPr>
          <a:lstStyle/>
          <a:p>
            <a:pPr>
              <a:lnSpc>
                <a:spcPts val="1147"/>
              </a:lnSpc>
            </a:pPr>
            <a:endParaRPr sz="1147" dirty="0"/>
          </a:p>
          <a:p>
            <a:pPr marR="40155" algn="r">
              <a:lnSpc>
                <a:spcPct val="95825"/>
              </a:lnSpc>
            </a:pPr>
            <a:endParaRPr sz="706" dirty="0">
              <a:latin typeface="Arial"/>
              <a:cs typeface="Arial"/>
            </a:endParaRPr>
          </a:p>
          <a:p>
            <a:pPr marL="317218" marR="325929" algn="ctr">
              <a:lnSpc>
                <a:spcPct val="95825"/>
              </a:lnSpc>
              <a:spcBef>
                <a:spcPts val="754"/>
              </a:spcBef>
            </a:pPr>
            <a:r>
              <a:rPr sz="1235" b="1" spc="-2" dirty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sz="1235" b="1" spc="-2" dirty="0">
                <a:solidFill>
                  <a:srgbClr val="292F75"/>
                </a:solidFill>
                <a:latin typeface="Arial"/>
                <a:cs typeface="Arial"/>
              </a:rPr>
              <a:t>sset Credit Risk: </a:t>
            </a:r>
            <a:r>
              <a:rPr sz="1235" b="1" spc="-2" dirty="0">
                <a:solidFill>
                  <a:srgbClr val="FF0000"/>
                </a:solidFill>
                <a:latin typeface="Arial"/>
                <a:cs typeface="Arial"/>
              </a:rPr>
              <a:t>Solution cont.</a:t>
            </a:r>
            <a:endParaRPr sz="1235" dirty="0">
              <a:latin typeface="Arial"/>
              <a:cs typeface="Arial"/>
            </a:endParaRPr>
          </a:p>
          <a:p>
            <a:pPr marL="123717">
              <a:lnSpc>
                <a:spcPct val="95825"/>
              </a:lnSpc>
              <a:spcBef>
                <a:spcPts val="924"/>
              </a:spcBef>
            </a:pPr>
            <a:r>
              <a:rPr sz="971" u="sng" spc="2" dirty="0">
                <a:solidFill>
                  <a:srgbClr val="292F75"/>
                </a:solidFill>
                <a:latin typeface="Arial"/>
                <a:cs typeface="Arial"/>
              </a:rPr>
              <a:t>Conclusions:</a:t>
            </a:r>
            <a:endParaRPr sz="971" dirty="0">
              <a:latin typeface="Arial"/>
              <a:cs typeface="Arial"/>
            </a:endParaRPr>
          </a:p>
          <a:p>
            <a:pPr marL="123717">
              <a:lnSpc>
                <a:spcPct val="95825"/>
              </a:lnSpc>
              <a:spcBef>
                <a:spcPts val="726"/>
              </a:spcBef>
            </a:pPr>
            <a:r>
              <a:rPr sz="574" dirty="0">
                <a:solidFill>
                  <a:srgbClr val="1F217F"/>
                </a:solidFill>
                <a:latin typeface="Wingdings"/>
                <a:cs typeface="Wingdings"/>
              </a:rPr>
              <a:t></a:t>
            </a:r>
            <a:r>
              <a:rPr sz="574" dirty="0">
                <a:solidFill>
                  <a:srgbClr val="1F217F"/>
                </a:solidFill>
                <a:latin typeface="Times New Roman"/>
                <a:cs typeface="Times New Roman"/>
              </a:rPr>
              <a:t>  </a:t>
            </a:r>
            <a:r>
              <a:rPr sz="574" spc="62" dirty="0">
                <a:solidFill>
                  <a:srgbClr val="1F217F"/>
                </a:solidFill>
                <a:latin typeface="Times New Roman"/>
                <a:cs typeface="Times New Roman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P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r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opo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rt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i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o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n</a:t>
            </a:r>
            <a:r>
              <a:rPr sz="971" spc="-66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o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f</a:t>
            </a:r>
            <a:r>
              <a:rPr sz="971" spc="-17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h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i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g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h</a:t>
            </a:r>
            <a:r>
              <a:rPr sz="971" spc="-26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qua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li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t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y</a:t>
            </a:r>
            <a:r>
              <a:rPr sz="971" spc="-49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(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sa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t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i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s</a:t>
            </a:r>
            <a:r>
              <a:rPr sz="971" spc="8" dirty="0">
                <a:solidFill>
                  <a:srgbClr val="292F75"/>
                </a:solidFill>
                <a:latin typeface="Arial"/>
                <a:cs typeface="Arial"/>
              </a:rPr>
              <a:t>f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ac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t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o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r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y</a:t>
            </a:r>
            <a:r>
              <a:rPr sz="971" spc="-83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an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d</a:t>
            </a:r>
            <a:r>
              <a:rPr sz="971" spc="-38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abo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v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e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)</a:t>
            </a:r>
            <a:endParaRPr sz="971" dirty="0">
              <a:latin typeface="Arial"/>
              <a:cs typeface="Arial"/>
            </a:endParaRPr>
          </a:p>
          <a:p>
            <a:pPr marL="240713">
              <a:lnSpc>
                <a:spcPct val="95825"/>
              </a:lnSpc>
              <a:spcBef>
                <a:spcPts val="35"/>
              </a:spcBef>
            </a:pP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has declined by 3%</a:t>
            </a:r>
            <a:endParaRPr sz="971" dirty="0">
              <a:latin typeface="Arial"/>
              <a:cs typeface="Arial"/>
            </a:endParaRPr>
          </a:p>
          <a:p>
            <a:pPr marL="123717">
              <a:lnSpc>
                <a:spcPct val="95825"/>
              </a:lnSpc>
              <a:spcBef>
                <a:spcPts val="726"/>
              </a:spcBef>
            </a:pPr>
            <a:r>
              <a:rPr sz="574" dirty="0">
                <a:solidFill>
                  <a:srgbClr val="1F217F"/>
                </a:solidFill>
                <a:latin typeface="Wingdings"/>
                <a:cs typeface="Wingdings"/>
              </a:rPr>
              <a:t></a:t>
            </a:r>
            <a:r>
              <a:rPr sz="574" dirty="0">
                <a:solidFill>
                  <a:srgbClr val="1F217F"/>
                </a:solidFill>
                <a:latin typeface="Times New Roman"/>
                <a:cs typeface="Times New Roman"/>
              </a:rPr>
              <a:t>  </a:t>
            </a:r>
            <a:r>
              <a:rPr sz="574" spc="62" dirty="0">
                <a:solidFill>
                  <a:srgbClr val="1F217F"/>
                </a:solidFill>
                <a:latin typeface="Times New Roman"/>
                <a:cs typeface="Times New Roman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Dec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r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eas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e</a:t>
            </a:r>
            <a:r>
              <a:rPr sz="971" spc="-71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o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f</a:t>
            </a:r>
            <a:r>
              <a:rPr sz="971" spc="-17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subs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t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a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n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da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r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d</a:t>
            </a:r>
            <a:r>
              <a:rPr sz="971" spc="-84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c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r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ed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it</a:t>
            </a:r>
            <a:r>
              <a:rPr sz="971" spc="-41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qua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li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t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y</a:t>
            </a:r>
            <a:r>
              <a:rPr sz="971" spc="-49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l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oan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s</a:t>
            </a:r>
            <a:r>
              <a:rPr sz="971" spc="-32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b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y</a:t>
            </a:r>
            <a:endParaRPr sz="971" dirty="0">
              <a:latin typeface="Arial"/>
              <a:cs typeface="Arial"/>
            </a:endParaRPr>
          </a:p>
          <a:p>
            <a:pPr marL="240713">
              <a:lnSpc>
                <a:spcPct val="95825"/>
              </a:lnSpc>
              <a:spcBef>
                <a:spcPts val="35"/>
              </a:spcBef>
            </a:pPr>
            <a:r>
              <a:rPr sz="971" spc="2" dirty="0">
                <a:solidFill>
                  <a:srgbClr val="292F75"/>
                </a:solidFill>
                <a:latin typeface="Arial"/>
                <a:cs typeface="Arial"/>
              </a:rPr>
              <a:t>2%</a:t>
            </a:r>
            <a:endParaRPr sz="971" dirty="0">
              <a:latin typeface="Arial"/>
              <a:cs typeface="Arial"/>
            </a:endParaRPr>
          </a:p>
          <a:p>
            <a:pPr marL="240713" marR="447279" indent="-116995">
              <a:lnSpc>
                <a:spcPct val="99083"/>
              </a:lnSpc>
              <a:spcBef>
                <a:spcPts val="716"/>
              </a:spcBef>
            </a:pPr>
            <a:r>
              <a:rPr sz="574" dirty="0">
                <a:solidFill>
                  <a:srgbClr val="1F217F"/>
                </a:solidFill>
                <a:latin typeface="Wingdings"/>
                <a:cs typeface="Wingdings"/>
              </a:rPr>
              <a:t></a:t>
            </a:r>
            <a:r>
              <a:rPr sz="574" dirty="0">
                <a:solidFill>
                  <a:srgbClr val="1F217F"/>
                </a:solidFill>
                <a:latin typeface="Times New Roman"/>
                <a:cs typeface="Times New Roman"/>
              </a:rPr>
              <a:t>  </a:t>
            </a:r>
            <a:r>
              <a:rPr sz="574" spc="62" dirty="0">
                <a:solidFill>
                  <a:srgbClr val="1F217F"/>
                </a:solidFill>
                <a:latin typeface="Times New Roman"/>
                <a:cs typeface="Times New Roman"/>
              </a:rPr>
              <a:t> </a:t>
            </a:r>
            <a:r>
              <a:rPr sz="971" spc="12" dirty="0">
                <a:solidFill>
                  <a:srgbClr val="292F75"/>
                </a:solidFill>
                <a:latin typeface="Arial"/>
                <a:cs typeface="Arial"/>
              </a:rPr>
              <a:t>T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o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t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a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l</a:t>
            </a:r>
            <a:r>
              <a:rPr sz="971" spc="-48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o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f</a:t>
            </a:r>
            <a:r>
              <a:rPr sz="971" spc="-17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l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oan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s</a:t>
            </a:r>
            <a:r>
              <a:rPr sz="971" spc="-45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pas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t</a:t>
            </a:r>
            <a:r>
              <a:rPr sz="971" spc="-35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du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e</a:t>
            </a:r>
            <a:r>
              <a:rPr sz="971" spc="-38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da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t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e</a:t>
            </a:r>
            <a:r>
              <a:rPr sz="971" spc="-27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bu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t</a:t>
            </a:r>
            <a:r>
              <a:rPr sz="971" spc="-31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no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t</a:t>
            </a:r>
            <a:r>
              <a:rPr sz="971" spc="-22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im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pa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i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r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e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d i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nc</a:t>
            </a:r>
            <a:r>
              <a:rPr sz="971" spc="-4" dirty="0">
                <a:solidFill>
                  <a:srgbClr val="292F75"/>
                </a:solidFill>
                <a:latin typeface="Arial"/>
                <a:cs typeface="Arial"/>
              </a:rPr>
              <a:t>r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ease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d</a:t>
            </a:r>
            <a:r>
              <a:rPr sz="971" spc="-72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b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y</a:t>
            </a:r>
            <a:r>
              <a:rPr sz="971" spc="-19" dirty="0">
                <a:solidFill>
                  <a:srgbClr val="292F75"/>
                </a:solidFill>
                <a:latin typeface="Arial"/>
                <a:cs typeface="Arial"/>
              </a:rPr>
              <a:t> </a:t>
            </a:r>
            <a:r>
              <a:rPr sz="971" spc="4" dirty="0">
                <a:solidFill>
                  <a:srgbClr val="292F75"/>
                </a:solidFill>
                <a:latin typeface="Arial"/>
                <a:cs typeface="Arial"/>
              </a:rPr>
              <a:t>5</a:t>
            </a:r>
            <a:r>
              <a:rPr sz="971" dirty="0">
                <a:solidFill>
                  <a:srgbClr val="292F75"/>
                </a:solidFill>
                <a:latin typeface="Arial"/>
                <a:cs typeface="Arial"/>
              </a:rPr>
              <a:t>%</a:t>
            </a:r>
            <a:endParaRPr sz="971" dirty="0">
              <a:latin typeface="Arial"/>
              <a:cs typeface="Arial"/>
            </a:endParaRPr>
          </a:p>
          <a:p>
            <a:pPr marL="92787">
              <a:lnSpc>
                <a:spcPts val="456"/>
              </a:lnSpc>
              <a:spcBef>
                <a:spcPts val="2216"/>
              </a:spcBef>
            </a:pPr>
            <a:r>
              <a:rPr sz="397" dirty="0">
                <a:solidFill>
                  <a:srgbClr val="2B2F6D"/>
                </a:solidFill>
                <a:latin typeface="Arial"/>
                <a:cs typeface="Arial"/>
              </a:rPr>
              <a:t>                                                                                                                                                                      </a:t>
            </a:r>
            <a:endParaRPr sz="397" dirty="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01314" y="852542"/>
            <a:ext cx="3126441" cy="2342478"/>
          </a:xfrm>
          <a:prstGeom prst="rect">
            <a:avLst/>
          </a:prstGeom>
        </p:spPr>
        <p:txBody>
          <a:bodyPr wrap="square" lIns="0" tIns="2746" rIns="0" bIns="0" rtlCol="0">
            <a:noAutofit/>
          </a:bodyPr>
          <a:lstStyle/>
          <a:p>
            <a:pPr>
              <a:lnSpc>
                <a:spcPts val="1147"/>
              </a:lnSpc>
            </a:pPr>
            <a:endParaRPr sz="1147" dirty="0"/>
          </a:p>
          <a:p>
            <a:pPr marR="40157" algn="r">
              <a:lnSpc>
                <a:spcPct val="95825"/>
              </a:lnSpc>
            </a:pPr>
            <a:endParaRPr sz="706" dirty="0">
              <a:latin typeface="Arial"/>
              <a:cs typeface="Arial"/>
            </a:endParaRPr>
          </a:p>
          <a:p>
            <a:pPr marL="317219" marR="325929" algn="ctr">
              <a:lnSpc>
                <a:spcPct val="95825"/>
              </a:lnSpc>
              <a:spcBef>
                <a:spcPts val="754"/>
              </a:spcBef>
            </a:pPr>
            <a:r>
              <a:rPr sz="1235" b="1" spc="-2" dirty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sz="1235" b="1" spc="-2" dirty="0">
                <a:solidFill>
                  <a:srgbClr val="292F75"/>
                </a:solidFill>
                <a:latin typeface="Arial"/>
                <a:cs typeface="Arial"/>
              </a:rPr>
              <a:t>sset Credit Risk: </a:t>
            </a:r>
            <a:r>
              <a:rPr sz="1235" b="1" spc="-2" dirty="0">
                <a:solidFill>
                  <a:srgbClr val="FF0000"/>
                </a:solidFill>
                <a:latin typeface="Arial"/>
                <a:cs typeface="Arial"/>
              </a:rPr>
              <a:t>Solution cont.</a:t>
            </a:r>
            <a:endParaRPr sz="1235" dirty="0">
              <a:latin typeface="Arial"/>
              <a:cs typeface="Arial"/>
            </a:endParaRPr>
          </a:p>
          <a:p>
            <a:pPr marL="211129" marR="301066" algn="just">
              <a:lnSpc>
                <a:spcPct val="95825"/>
              </a:lnSpc>
              <a:spcBef>
                <a:spcPts val="1167"/>
              </a:spcBef>
            </a:pPr>
            <a:r>
              <a:rPr sz="927" b="1" spc="4" dirty="0">
                <a:solidFill>
                  <a:srgbClr val="001F5F"/>
                </a:solidFill>
                <a:latin typeface="Arial"/>
                <a:cs typeface="Arial"/>
              </a:rPr>
              <a:t>Lo</a:t>
            </a:r>
            <a:r>
              <a:rPr sz="927" b="1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927" b="1" spc="4" dirty="0">
                <a:solidFill>
                  <a:srgbClr val="001F5F"/>
                </a:solidFill>
                <a:latin typeface="Arial"/>
                <a:cs typeface="Arial"/>
              </a:rPr>
              <a:t>n</a:t>
            </a:r>
            <a:r>
              <a:rPr sz="927" b="1" dirty="0">
                <a:solidFill>
                  <a:srgbClr val="001F5F"/>
                </a:solidFill>
                <a:latin typeface="Arial"/>
                <a:cs typeface="Arial"/>
              </a:rPr>
              <a:t>s</a:t>
            </a:r>
            <a:r>
              <a:rPr sz="927" b="1" spc="-21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b="1" spc="-4" dirty="0">
                <a:solidFill>
                  <a:srgbClr val="001F5F"/>
                </a:solidFill>
                <a:latin typeface="Arial"/>
                <a:cs typeface="Arial"/>
              </a:rPr>
              <a:t>(</a:t>
            </a:r>
            <a:r>
              <a:rPr sz="927" b="1" dirty="0">
                <a:solidFill>
                  <a:srgbClr val="001F5F"/>
                </a:solidFill>
                <a:latin typeface="Arial"/>
                <a:cs typeface="Arial"/>
              </a:rPr>
              <a:t>c</a:t>
            </a:r>
            <a:r>
              <a:rPr sz="927" b="1" spc="4" dirty="0">
                <a:solidFill>
                  <a:srgbClr val="001F5F"/>
                </a:solidFill>
                <a:latin typeface="Arial"/>
                <a:cs typeface="Arial"/>
              </a:rPr>
              <a:t>on</a:t>
            </a:r>
            <a:r>
              <a:rPr sz="927" b="1" spc="-4" dirty="0">
                <a:solidFill>
                  <a:srgbClr val="001F5F"/>
                </a:solidFill>
                <a:latin typeface="Arial"/>
                <a:cs typeface="Arial"/>
              </a:rPr>
              <a:t>t.</a:t>
            </a:r>
            <a:r>
              <a:rPr sz="927" b="1" dirty="0">
                <a:solidFill>
                  <a:srgbClr val="001F5F"/>
                </a:solidFill>
                <a:latin typeface="Arial"/>
                <a:cs typeface="Arial"/>
              </a:rPr>
              <a:t>)                           </a:t>
            </a:r>
            <a:r>
              <a:rPr sz="927" b="1" spc="7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b="1" dirty="0">
                <a:solidFill>
                  <a:srgbClr val="001F5F"/>
                </a:solidFill>
                <a:latin typeface="Arial"/>
                <a:cs typeface="Arial"/>
              </a:rPr>
              <a:t>%</a:t>
            </a:r>
            <a:r>
              <a:rPr sz="927" b="1" spc="-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b="1" spc="4" dirty="0">
                <a:solidFill>
                  <a:srgbClr val="001F5F"/>
                </a:solidFill>
                <a:latin typeface="Arial"/>
                <a:cs typeface="Arial"/>
              </a:rPr>
              <a:t>o</a:t>
            </a:r>
            <a:r>
              <a:rPr sz="927" b="1" dirty="0">
                <a:solidFill>
                  <a:srgbClr val="001F5F"/>
                </a:solidFill>
                <a:latin typeface="Arial"/>
                <a:cs typeface="Arial"/>
              </a:rPr>
              <a:t>f</a:t>
            </a:r>
            <a:r>
              <a:rPr sz="927" b="1" spc="-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b="1" spc="-61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b="1" spc="4" dirty="0">
                <a:solidFill>
                  <a:srgbClr val="001F5F"/>
                </a:solidFill>
                <a:latin typeface="Arial"/>
                <a:cs typeface="Arial"/>
              </a:rPr>
              <a:t>o</a:t>
            </a:r>
            <a:r>
              <a:rPr sz="927" b="1" spc="-4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b="1" dirty="0">
                <a:solidFill>
                  <a:srgbClr val="001F5F"/>
                </a:solidFill>
                <a:latin typeface="Arial"/>
                <a:cs typeface="Arial"/>
              </a:rPr>
              <a:t>al</a:t>
            </a:r>
            <a:r>
              <a:rPr sz="927" b="1" spc="-26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b="1" spc="4" dirty="0">
                <a:solidFill>
                  <a:srgbClr val="001F5F"/>
                </a:solidFill>
                <a:latin typeface="Arial"/>
                <a:cs typeface="Arial"/>
              </a:rPr>
              <a:t>Lo</a:t>
            </a:r>
            <a:r>
              <a:rPr sz="927" b="1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927" b="1" spc="4" dirty="0">
                <a:solidFill>
                  <a:srgbClr val="001F5F"/>
                </a:solidFill>
                <a:latin typeface="Arial"/>
                <a:cs typeface="Arial"/>
              </a:rPr>
              <a:t>n</a:t>
            </a:r>
            <a:r>
              <a:rPr sz="927" b="1" dirty="0">
                <a:solidFill>
                  <a:srgbClr val="001F5F"/>
                </a:solidFill>
                <a:latin typeface="Arial"/>
                <a:cs typeface="Arial"/>
              </a:rPr>
              <a:t>s</a:t>
            </a:r>
            <a:endParaRPr sz="927" dirty="0">
              <a:latin typeface="Arial"/>
              <a:cs typeface="Arial"/>
            </a:endParaRPr>
          </a:p>
          <a:p>
            <a:pPr marL="1920343">
              <a:lnSpc>
                <a:spcPct val="95825"/>
              </a:lnSpc>
              <a:spcBef>
                <a:spcPts val="375"/>
              </a:spcBef>
            </a:pPr>
            <a:r>
              <a:rPr sz="927" b="1" dirty="0">
                <a:solidFill>
                  <a:srgbClr val="001F5F"/>
                </a:solidFill>
                <a:latin typeface="Arial"/>
                <a:cs typeface="Arial"/>
              </a:rPr>
              <a:t>20</a:t>
            </a:r>
            <a:r>
              <a:rPr sz="927" b="1" spc="4" dirty="0">
                <a:solidFill>
                  <a:srgbClr val="001F5F"/>
                </a:solidFill>
                <a:latin typeface="Arial"/>
                <a:cs typeface="Arial"/>
              </a:rPr>
              <a:t>X</a:t>
            </a:r>
            <a:r>
              <a:rPr sz="927" b="1" dirty="0">
                <a:solidFill>
                  <a:srgbClr val="001F5F"/>
                </a:solidFill>
                <a:latin typeface="Arial"/>
                <a:cs typeface="Arial"/>
              </a:rPr>
              <a:t>8        </a:t>
            </a:r>
            <a:r>
              <a:rPr sz="927" b="1" spc="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b="1" dirty="0">
                <a:solidFill>
                  <a:srgbClr val="001F5F"/>
                </a:solidFill>
                <a:latin typeface="Arial"/>
                <a:cs typeface="Arial"/>
              </a:rPr>
              <a:t>20</a:t>
            </a:r>
            <a:r>
              <a:rPr sz="927" b="1" spc="4" dirty="0">
                <a:solidFill>
                  <a:srgbClr val="001F5F"/>
                </a:solidFill>
                <a:latin typeface="Arial"/>
                <a:cs typeface="Arial"/>
              </a:rPr>
              <a:t>X</a:t>
            </a:r>
            <a:r>
              <a:rPr sz="927" b="1" dirty="0">
                <a:solidFill>
                  <a:srgbClr val="001F5F"/>
                </a:solidFill>
                <a:latin typeface="Arial"/>
                <a:cs typeface="Arial"/>
              </a:rPr>
              <a:t>7</a:t>
            </a:r>
            <a:endParaRPr sz="927" dirty="0">
              <a:latin typeface="Arial"/>
              <a:cs typeface="Arial"/>
            </a:endParaRPr>
          </a:p>
          <a:p>
            <a:pPr marL="211129" marR="325009" algn="just">
              <a:lnSpc>
                <a:spcPts val="1065"/>
              </a:lnSpc>
              <a:spcBef>
                <a:spcPts val="375"/>
              </a:spcBef>
            </a:pP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S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ub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o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al</a:t>
            </a:r>
            <a:r>
              <a:rPr sz="927" spc="-17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(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p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e</a:t>
            </a:r>
            <a:r>
              <a:rPr sz="927" spc="-8" dirty="0">
                <a:solidFill>
                  <a:srgbClr val="001F5F"/>
                </a:solidFill>
                <a:latin typeface="Arial"/>
                <a:cs typeface="Arial"/>
              </a:rPr>
              <a:t>v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i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ous</a:t>
            </a:r>
            <a:r>
              <a:rPr sz="927" spc="-21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s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li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de)             </a:t>
            </a:r>
            <a:r>
              <a:rPr sz="927" spc="79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69%         </a:t>
            </a:r>
            <a:r>
              <a:rPr sz="927" spc="66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72% </a:t>
            </a:r>
            <a:endParaRPr sz="927" dirty="0">
              <a:latin typeface="Arial"/>
              <a:cs typeface="Arial"/>
            </a:endParaRPr>
          </a:p>
          <a:p>
            <a:pPr marL="211129" marR="325009" algn="just">
              <a:lnSpc>
                <a:spcPts val="1065"/>
              </a:lnSpc>
              <a:spcBef>
                <a:spcPts val="377"/>
              </a:spcBef>
            </a:pP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S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ubs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and</a:t>
            </a:r>
            <a:r>
              <a:rPr sz="927" spc="-8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d</a:t>
            </a:r>
            <a:r>
              <a:rPr sz="927" spc="-3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c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ed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i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spc="-17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qua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li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y          </a:t>
            </a:r>
            <a:r>
              <a:rPr sz="927" spc="79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15%         </a:t>
            </a:r>
            <a:r>
              <a:rPr sz="927" spc="66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17% </a:t>
            </a:r>
            <a:endParaRPr sz="927" dirty="0">
              <a:latin typeface="Arial"/>
              <a:cs typeface="Arial"/>
            </a:endParaRPr>
          </a:p>
          <a:p>
            <a:pPr marL="211129" marR="325009" algn="just">
              <a:lnSpc>
                <a:spcPts val="1065"/>
              </a:lnSpc>
              <a:spcBef>
                <a:spcPts val="377"/>
              </a:spcBef>
            </a:pP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P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ast</a:t>
            </a:r>
            <a:r>
              <a:rPr sz="927" spc="-17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due</a:t>
            </a:r>
            <a:r>
              <a:rPr sz="927" spc="-12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but</a:t>
            </a:r>
            <a:r>
              <a:rPr sz="927" spc="-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not</a:t>
            </a:r>
            <a:r>
              <a:rPr sz="927" spc="-17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i</a:t>
            </a:r>
            <a:r>
              <a:rPr sz="927" spc="8" dirty="0">
                <a:solidFill>
                  <a:srgbClr val="001F5F"/>
                </a:solidFill>
                <a:latin typeface="Arial"/>
                <a:cs typeface="Arial"/>
              </a:rPr>
              <a:t>m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pa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i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ed           </a:t>
            </a:r>
            <a:r>
              <a:rPr sz="927" spc="212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8%           </a:t>
            </a:r>
            <a:r>
              <a:rPr sz="927" spc="7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3% </a:t>
            </a:r>
            <a:endParaRPr sz="927" dirty="0">
              <a:latin typeface="Arial"/>
              <a:cs typeface="Arial"/>
            </a:endParaRPr>
          </a:p>
          <a:p>
            <a:pPr marL="211129" marR="325009" algn="just">
              <a:lnSpc>
                <a:spcPts val="1065"/>
              </a:lnSpc>
              <a:spcBef>
                <a:spcPts val="377"/>
              </a:spcBef>
            </a:pP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I</a:t>
            </a:r>
            <a:r>
              <a:rPr sz="927" spc="8" dirty="0">
                <a:solidFill>
                  <a:srgbClr val="001F5F"/>
                </a:solidFill>
                <a:latin typeface="Arial"/>
                <a:cs typeface="Arial"/>
              </a:rPr>
              <a:t>m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pa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i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ed                                      </a:t>
            </a:r>
            <a:r>
              <a:rPr sz="927" spc="15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5%            5% </a:t>
            </a:r>
            <a:endParaRPr sz="927" dirty="0">
              <a:latin typeface="Arial"/>
              <a:cs typeface="Arial"/>
            </a:endParaRPr>
          </a:p>
          <a:p>
            <a:pPr marL="211129" marR="325009" algn="just">
              <a:lnSpc>
                <a:spcPts val="1065"/>
              </a:lnSpc>
              <a:spcBef>
                <a:spcPts val="377"/>
              </a:spcBef>
            </a:pP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S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e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i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ous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l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y</a:t>
            </a:r>
            <a:r>
              <a:rPr sz="927" spc="-43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i</a:t>
            </a:r>
            <a:r>
              <a:rPr sz="927" spc="8" dirty="0">
                <a:solidFill>
                  <a:srgbClr val="001F5F"/>
                </a:solidFill>
                <a:latin typeface="Arial"/>
                <a:cs typeface="Arial"/>
              </a:rPr>
              <a:t>m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pa</a:t>
            </a:r>
            <a:r>
              <a:rPr sz="927" spc="4" dirty="0">
                <a:solidFill>
                  <a:srgbClr val="001F5F"/>
                </a:solidFill>
                <a:latin typeface="Arial"/>
                <a:cs typeface="Arial"/>
              </a:rPr>
              <a:t>i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ed                   </a:t>
            </a:r>
            <a:r>
              <a:rPr sz="927" u="sng" dirty="0">
                <a:solidFill>
                  <a:srgbClr val="001F5F"/>
                </a:solidFill>
                <a:latin typeface="Arial"/>
                <a:cs typeface="Arial"/>
              </a:rPr>
              <a:t>    </a:t>
            </a:r>
            <a:r>
              <a:rPr sz="927" u="sng" spc="66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u="sng" dirty="0">
                <a:solidFill>
                  <a:srgbClr val="001F5F"/>
                </a:solidFill>
                <a:latin typeface="Arial"/>
                <a:cs typeface="Arial"/>
              </a:rPr>
              <a:t>3%    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      </a:t>
            </a:r>
            <a:r>
              <a:rPr sz="927" spc="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3% </a:t>
            </a:r>
            <a:endParaRPr sz="927" dirty="0">
              <a:latin typeface="Arial"/>
              <a:cs typeface="Arial"/>
            </a:endParaRPr>
          </a:p>
          <a:p>
            <a:pPr marL="211129" marR="325009" algn="just">
              <a:lnSpc>
                <a:spcPts val="1065"/>
              </a:lnSpc>
              <a:spcBef>
                <a:spcPts val="377"/>
              </a:spcBef>
            </a:pPr>
            <a:r>
              <a:rPr sz="927" spc="-101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o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t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al</a:t>
            </a:r>
            <a:r>
              <a:rPr sz="927" spc="-8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g</a:t>
            </a:r>
            <a:r>
              <a:rPr sz="927" spc="-4" dirty="0">
                <a:solidFill>
                  <a:srgbClr val="001F5F"/>
                </a:solidFill>
                <a:latin typeface="Arial"/>
                <a:cs typeface="Arial"/>
              </a:rPr>
              <a:t>r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oss</a:t>
            </a:r>
            <a:r>
              <a:rPr sz="927" spc="-12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927" spc="8" dirty="0">
                <a:solidFill>
                  <a:srgbClr val="001F5F"/>
                </a:solidFill>
                <a:latin typeface="Arial"/>
                <a:cs typeface="Arial"/>
              </a:rPr>
              <a:t>m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ount                    </a:t>
            </a:r>
            <a:r>
              <a:rPr sz="927" spc="1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100%       </a:t>
            </a:r>
            <a:r>
              <a:rPr sz="927" spc="61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927" dirty="0">
                <a:solidFill>
                  <a:srgbClr val="001F5F"/>
                </a:solidFill>
                <a:latin typeface="Arial"/>
                <a:cs typeface="Arial"/>
              </a:rPr>
              <a:t>100%</a:t>
            </a:r>
            <a:endParaRPr sz="927" dirty="0">
              <a:latin typeface="Arial"/>
              <a:cs typeface="Arial"/>
            </a:endParaRPr>
          </a:p>
          <a:p>
            <a:pPr marL="75833" marR="191911" algn="ctr">
              <a:lnSpc>
                <a:spcPts val="456"/>
              </a:lnSpc>
              <a:spcBef>
                <a:spcPts val="959"/>
              </a:spcBef>
            </a:pPr>
            <a:r>
              <a:rPr sz="397" dirty="0">
                <a:solidFill>
                  <a:srgbClr val="2B2F6D"/>
                </a:solidFill>
                <a:latin typeface="Arial"/>
                <a:cs typeface="Arial"/>
              </a:rPr>
              <a:t>                                                                                                                                                                       </a:t>
            </a:r>
            <a:endParaRPr sz="397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02168" y="1281280"/>
            <a:ext cx="2935492" cy="13447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2413">
              <a:lnSpc>
                <a:spcPts val="882"/>
              </a:lnSpc>
            </a:pPr>
            <a:endParaRPr sz="882"/>
          </a:p>
        </p:txBody>
      </p:sp>
      <p:sp>
        <p:nvSpPr>
          <p:cNvPr id="6" name="object 6"/>
          <p:cNvSpPr txBox="1"/>
          <p:nvPr/>
        </p:nvSpPr>
        <p:spPr>
          <a:xfrm>
            <a:off x="5014408" y="1281280"/>
            <a:ext cx="2935492" cy="13447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2413">
              <a:lnSpc>
                <a:spcPts val="882"/>
              </a:lnSpc>
            </a:pPr>
            <a:endParaRPr sz="882"/>
          </a:p>
        </p:txBody>
      </p:sp>
      <p:sp>
        <p:nvSpPr>
          <p:cNvPr id="5" name="object 5"/>
          <p:cNvSpPr txBox="1"/>
          <p:nvPr/>
        </p:nvSpPr>
        <p:spPr>
          <a:xfrm>
            <a:off x="2912633" y="2607831"/>
            <a:ext cx="161358" cy="13447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2413">
              <a:lnSpc>
                <a:spcPts val="882"/>
              </a:lnSpc>
            </a:pPr>
            <a:endParaRPr sz="882"/>
          </a:p>
        </p:txBody>
      </p:sp>
      <p:sp>
        <p:nvSpPr>
          <p:cNvPr id="4" name="object 4"/>
          <p:cNvSpPr txBox="1"/>
          <p:nvPr/>
        </p:nvSpPr>
        <p:spPr>
          <a:xfrm>
            <a:off x="3245080" y="2607831"/>
            <a:ext cx="162404" cy="13447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2413">
              <a:lnSpc>
                <a:spcPts val="882"/>
              </a:lnSpc>
            </a:pPr>
            <a:endParaRPr sz="882"/>
          </a:p>
        </p:txBody>
      </p:sp>
      <p:sp>
        <p:nvSpPr>
          <p:cNvPr id="3" name="object 3"/>
          <p:cNvSpPr txBox="1"/>
          <p:nvPr/>
        </p:nvSpPr>
        <p:spPr>
          <a:xfrm>
            <a:off x="1202168" y="4089026"/>
            <a:ext cx="2935492" cy="13447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2413">
              <a:lnSpc>
                <a:spcPts val="882"/>
              </a:lnSpc>
            </a:pPr>
            <a:endParaRPr sz="882"/>
          </a:p>
        </p:txBody>
      </p:sp>
      <p:sp>
        <p:nvSpPr>
          <p:cNvPr id="65" name="Rectangle 64"/>
          <p:cNvSpPr/>
          <p:nvPr/>
        </p:nvSpPr>
        <p:spPr>
          <a:xfrm>
            <a:off x="4336676" y="3362814"/>
            <a:ext cx="4572000" cy="268669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>
            <a:spAutoFit/>
          </a:bodyPr>
          <a:lstStyle/>
          <a:p>
            <a:pPr marL="0" marR="0" lvl="0" indent="0" defTabSz="914400" eaLnBrk="1" fontAlgn="auto" latinLnBrk="0" hangingPunct="1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3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  <a:p>
            <a:pPr marL="0" marR="45507" lvl="0" indent="0" algn="r" defTabSz="914400" eaLnBrk="1" fontAlgn="auto" latinLnBrk="0" hangingPunct="1">
              <a:lnSpc>
                <a:spcPct val="9582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1" i="0" u="none" strike="noStrike" kern="0" cap="none" spc="12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cs typeface="Arial"/>
              </a:rPr>
              <a:t>Financial Institutions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673438" marR="682507" lvl="0" indent="0" algn="ctr" defTabSz="914400" eaLnBrk="1" fontAlgn="auto" latinLnBrk="0" hangingPunct="1">
              <a:lnSpc>
                <a:spcPct val="95825"/>
              </a:lnSpc>
              <a:spcBef>
                <a:spcPts val="85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0" cap="none" spc="-1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M</a:t>
            </a:r>
            <a:r>
              <a:rPr kumimoji="0" lang="en-GB" sz="1400" b="1" i="0" u="none" strike="noStrike" kern="0" cap="none" spc="-1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anagement Capabilities</a:t>
            </a:r>
            <a:endParaRPr kumimoji="0" lang="en-GB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140205" marR="468915" lvl="0" indent="0" defTabSz="914400" eaLnBrk="1" fontAlgn="auto" latinLnBrk="0" hangingPunct="1">
              <a:lnSpc>
                <a:spcPct val="99083"/>
              </a:lnSpc>
              <a:spcBef>
                <a:spcPts val="104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0" cap="none" spc="-3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Quality: Ability to exploit profitable opportunities while controlling risk</a:t>
            </a:r>
            <a:endParaRPr kumimoji="0" lang="en-GB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140205" marR="0" lvl="0" indent="0" defTabSz="914400" eaLnBrk="1" fontAlgn="auto" latinLnBrk="0" hangingPunct="1">
              <a:lnSpc>
                <a:spcPct val="95825"/>
              </a:lnSpc>
              <a:spcBef>
                <a:spcPts val="541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50" b="0" i="0" u="none" strike="noStrike" kern="0" cap="none" spc="0" normalizeH="0" baseline="0" noProof="0" dirty="0">
                <a:ln>
                  <a:noFill/>
                </a:ln>
                <a:solidFill>
                  <a:srgbClr val="1F217F"/>
                </a:solidFill>
                <a:effectLst/>
                <a:uLnTx/>
                <a:uFillTx/>
                <a:latin typeface="Wingdings"/>
                <a:cs typeface="Wingdings"/>
              </a:rPr>
              <a:t></a:t>
            </a:r>
            <a:r>
              <a:rPr kumimoji="0" lang="en-GB" sz="650" b="0" i="0" u="none" strike="noStrike" kern="0" cap="none" spc="0" normalizeH="0" baseline="0" noProof="0" dirty="0">
                <a:ln>
                  <a:noFill/>
                </a:ln>
                <a:solidFill>
                  <a:srgbClr val="1F217F"/>
                </a:solidFill>
                <a:effectLst/>
                <a:uLnTx/>
                <a:uFillTx/>
                <a:latin typeface="Times New Roman"/>
                <a:cs typeface="Times New Roman"/>
              </a:rPr>
              <a:t>  </a:t>
            </a:r>
            <a:r>
              <a:rPr kumimoji="0" lang="en-GB" sz="650" b="0" i="0" u="none" strike="noStrike" kern="0" cap="none" spc="70" normalizeH="0" baseline="0" noProof="0" dirty="0">
                <a:ln>
                  <a:noFill/>
                </a:ln>
                <a:solidFill>
                  <a:srgbClr val="1F217F"/>
                </a:solidFill>
                <a:effectLst/>
                <a:uLnTx/>
                <a:uFillTx/>
                <a:latin typeface="Times New Roman"/>
                <a:cs typeface="Times New Roman"/>
              </a:rPr>
              <a:t> </a:t>
            </a:r>
            <a:r>
              <a:rPr kumimoji="0" lang="en-GB" sz="1100" b="0" i="0" u="none" strike="noStrike" kern="0" cap="none" spc="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Co</a:t>
            </a:r>
            <a:r>
              <a:rPr kumimoji="0" lang="en-GB" sz="1100" b="0" i="0" u="none" strike="noStrike" kern="0" cap="none" spc="0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m</a:t>
            </a:r>
            <a:r>
              <a:rPr kumimoji="0" lang="en-GB" sz="1100" b="0" i="0" u="none" strike="noStrike" kern="0" cap="none" spc="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p</a:t>
            </a:r>
            <a:r>
              <a:rPr kumimoji="0" lang="en-GB" sz="1100" b="0" i="0" u="none" strike="noStrike" kern="0" cap="none" spc="0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li</a:t>
            </a:r>
            <a:r>
              <a:rPr kumimoji="0" lang="en-GB" sz="1100" b="0" i="0" u="none" strike="noStrike" kern="0" cap="none" spc="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anc</a:t>
            </a:r>
            <a:r>
              <a:rPr kumimoji="0" lang="en-GB" sz="1100" b="0" i="0" u="none" strike="noStrike" kern="0" cap="none" spc="0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e</a:t>
            </a:r>
            <a:r>
              <a:rPr kumimoji="0" lang="en-GB" sz="1100" b="0" i="0" u="none" strike="noStrike" kern="0" cap="none" spc="-92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GB" sz="1100" b="0" i="0" u="none" strike="noStrike" kern="0" cap="none" spc="-9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w</a:t>
            </a:r>
            <a:r>
              <a:rPr kumimoji="0" lang="en-GB" sz="1100" b="0" i="0" u="none" strike="noStrike" kern="0" cap="none" spc="0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i</a:t>
            </a:r>
            <a:r>
              <a:rPr kumimoji="0" lang="en-GB" sz="1100" b="0" i="0" u="none" strike="noStrike" kern="0" cap="none" spc="-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t</a:t>
            </a:r>
            <a:r>
              <a:rPr kumimoji="0" lang="en-GB" sz="1100" b="0" i="0" u="none" strike="noStrike" kern="0" cap="none" spc="0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h</a:t>
            </a:r>
            <a:r>
              <a:rPr kumimoji="0" lang="en-GB" sz="1100" b="0" i="0" u="none" strike="noStrike" kern="0" cap="none" spc="-19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GB" sz="1100" b="0" i="0" u="none" strike="noStrike" kern="0" cap="none" spc="0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l</a:t>
            </a:r>
            <a:r>
              <a:rPr kumimoji="0" lang="en-GB" sz="1100" b="0" i="0" u="none" strike="noStrike" kern="0" cap="none" spc="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a</a:t>
            </a:r>
            <a:r>
              <a:rPr kumimoji="0" lang="en-GB" sz="1100" b="0" i="0" u="none" strike="noStrike" kern="0" cap="none" spc="-9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w</a:t>
            </a:r>
            <a:r>
              <a:rPr kumimoji="0" lang="en-GB" sz="1100" b="0" i="0" u="none" strike="noStrike" kern="0" cap="none" spc="0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s</a:t>
            </a:r>
            <a:r>
              <a:rPr kumimoji="0" lang="en-GB" sz="1100" b="0" i="0" u="none" strike="noStrike" kern="0" cap="none" spc="-21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GB" sz="1100" b="0" i="0" u="none" strike="noStrike" kern="0" cap="none" spc="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an</a:t>
            </a:r>
            <a:r>
              <a:rPr kumimoji="0" lang="en-GB" sz="1100" b="0" i="0" u="none" strike="noStrike" kern="0" cap="none" spc="0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d</a:t>
            </a:r>
            <a:r>
              <a:rPr kumimoji="0" lang="en-GB" sz="1100" b="0" i="0" u="none" strike="noStrike" kern="0" cap="none" spc="-28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GB" sz="1100" b="0" i="0" u="none" strike="noStrike" kern="0" cap="none" spc="-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r</a:t>
            </a:r>
            <a:r>
              <a:rPr kumimoji="0" lang="en-GB" sz="1100" b="0" i="0" u="none" strike="noStrike" kern="0" cap="none" spc="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egu</a:t>
            </a:r>
            <a:r>
              <a:rPr kumimoji="0" lang="en-GB" sz="1100" b="0" i="0" u="none" strike="noStrike" kern="0" cap="none" spc="0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l</a:t>
            </a:r>
            <a:r>
              <a:rPr kumimoji="0" lang="en-GB" sz="1100" b="0" i="0" u="none" strike="noStrike" kern="0" cap="none" spc="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a</a:t>
            </a:r>
            <a:r>
              <a:rPr kumimoji="0" lang="en-GB" sz="1100" b="0" i="0" u="none" strike="noStrike" kern="0" cap="none" spc="-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t</a:t>
            </a:r>
            <a:r>
              <a:rPr kumimoji="0" lang="en-GB" sz="1100" b="0" i="0" u="none" strike="noStrike" kern="0" cap="none" spc="0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i</a:t>
            </a:r>
            <a:r>
              <a:rPr kumimoji="0" lang="en-GB" sz="1100" b="0" i="0" u="none" strike="noStrike" kern="0" cap="none" spc="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o</a:t>
            </a:r>
            <a:r>
              <a:rPr kumimoji="0" lang="en-GB" sz="1100" b="0" i="0" u="none" strike="noStrike" kern="0" cap="none" spc="0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n</a:t>
            </a:r>
            <a:endParaRPr kumimoji="0" lang="en-GB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272793" marR="173591" lvl="0" indent="-132587" defTabSz="914400" eaLnBrk="1" fontAlgn="auto" latinLnBrk="0" hangingPunct="1">
              <a:lnSpc>
                <a:spcPct val="99083"/>
              </a:lnSpc>
              <a:spcBef>
                <a:spcPts val="583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50" b="0" i="0" u="none" strike="noStrike" kern="0" cap="none" spc="0" normalizeH="0" baseline="0" noProof="0" dirty="0">
                <a:ln>
                  <a:noFill/>
                </a:ln>
                <a:solidFill>
                  <a:srgbClr val="1F217F"/>
                </a:solidFill>
                <a:effectLst/>
                <a:uLnTx/>
                <a:uFillTx/>
                <a:latin typeface="Wingdings"/>
                <a:cs typeface="Wingdings"/>
              </a:rPr>
              <a:t></a:t>
            </a:r>
            <a:r>
              <a:rPr kumimoji="0" lang="en-GB" sz="650" b="0" i="0" u="none" strike="noStrike" kern="0" cap="none" spc="0" normalizeH="0" baseline="0" noProof="0" dirty="0">
                <a:ln>
                  <a:noFill/>
                </a:ln>
                <a:solidFill>
                  <a:srgbClr val="1F217F"/>
                </a:solidFill>
                <a:effectLst/>
                <a:uLnTx/>
                <a:uFillTx/>
                <a:latin typeface="Times New Roman"/>
                <a:cs typeface="Times New Roman"/>
              </a:rPr>
              <a:t>  </a:t>
            </a:r>
            <a:r>
              <a:rPr kumimoji="0" lang="en-GB" sz="650" b="0" i="0" u="none" strike="noStrike" kern="0" cap="none" spc="70" normalizeH="0" baseline="0" noProof="0" dirty="0">
                <a:ln>
                  <a:noFill/>
                </a:ln>
                <a:solidFill>
                  <a:srgbClr val="1F217F"/>
                </a:solidFill>
                <a:effectLst/>
                <a:uLnTx/>
                <a:uFillTx/>
                <a:latin typeface="Times New Roman"/>
                <a:cs typeface="Times New Roman"/>
              </a:rPr>
              <a:t> </a:t>
            </a:r>
            <a:r>
              <a:rPr kumimoji="0" lang="en-GB" sz="1100" b="0" i="0" u="none" strike="noStrike" kern="0" cap="none" spc="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S</a:t>
            </a:r>
            <a:r>
              <a:rPr kumimoji="0" lang="en-GB" sz="1100" b="0" i="0" u="none" strike="noStrike" kern="0" cap="none" spc="-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tr</a:t>
            </a:r>
            <a:r>
              <a:rPr kumimoji="0" lang="en-GB" sz="1100" b="0" i="0" u="none" strike="noStrike" kern="0" cap="none" spc="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on</a:t>
            </a:r>
            <a:r>
              <a:rPr kumimoji="0" lang="en-GB" sz="1100" b="0" i="0" u="none" strike="noStrike" kern="0" cap="none" spc="0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g</a:t>
            </a:r>
            <a:r>
              <a:rPr kumimoji="0" lang="en-GB" sz="1100" b="0" i="0" u="none" strike="noStrike" kern="0" cap="none" spc="-57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GB" sz="1100" b="0" i="0" u="none" strike="noStrike" kern="0" cap="none" spc="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co</a:t>
            </a:r>
            <a:r>
              <a:rPr kumimoji="0" lang="en-GB" sz="1100" b="0" i="0" u="none" strike="noStrike" kern="0" cap="none" spc="-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r</a:t>
            </a:r>
            <a:r>
              <a:rPr kumimoji="0" lang="en-GB" sz="1100" b="0" i="0" u="none" strike="noStrike" kern="0" cap="none" spc="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po</a:t>
            </a:r>
            <a:r>
              <a:rPr kumimoji="0" lang="en-GB" sz="1100" b="0" i="0" u="none" strike="noStrike" kern="0" cap="none" spc="-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r</a:t>
            </a:r>
            <a:r>
              <a:rPr kumimoji="0" lang="en-GB" sz="1100" b="0" i="0" u="none" strike="noStrike" kern="0" cap="none" spc="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a</a:t>
            </a:r>
            <a:r>
              <a:rPr kumimoji="0" lang="en-GB" sz="1100" b="0" i="0" u="none" strike="noStrike" kern="0" cap="none" spc="-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t</a:t>
            </a:r>
            <a:r>
              <a:rPr kumimoji="0" lang="en-GB" sz="1100" b="0" i="0" u="none" strike="noStrike" kern="0" cap="none" spc="0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e</a:t>
            </a:r>
            <a:r>
              <a:rPr kumimoji="0" lang="en-GB" sz="1100" b="0" i="0" u="none" strike="noStrike" kern="0" cap="none" spc="-71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GB" sz="1100" b="0" i="0" u="none" strike="noStrike" kern="0" cap="none" spc="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go</a:t>
            </a:r>
            <a:r>
              <a:rPr kumimoji="0" lang="en-GB" sz="1100" b="0" i="0" u="none" strike="noStrike" kern="0" cap="none" spc="-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v</a:t>
            </a:r>
            <a:r>
              <a:rPr kumimoji="0" lang="en-GB" sz="1100" b="0" i="0" u="none" strike="noStrike" kern="0" cap="none" spc="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e</a:t>
            </a:r>
            <a:r>
              <a:rPr kumimoji="0" lang="en-GB" sz="1100" b="0" i="0" u="none" strike="noStrike" kern="0" cap="none" spc="-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r</a:t>
            </a:r>
            <a:r>
              <a:rPr kumimoji="0" lang="en-GB" sz="1100" b="0" i="0" u="none" strike="noStrike" kern="0" cap="none" spc="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nance</a:t>
            </a:r>
            <a:r>
              <a:rPr kumimoji="0" lang="en-GB" sz="1100" b="0" i="0" u="none" strike="noStrike" kern="0" cap="none" spc="0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:</a:t>
            </a:r>
            <a:r>
              <a:rPr kumimoji="0" lang="en-GB" sz="1100" b="0" i="0" u="none" strike="noStrike" kern="0" cap="none" spc="-105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GB" sz="1100" b="0" i="0" u="none" strike="noStrike" kern="0" cap="none" spc="-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I</a:t>
            </a:r>
            <a:r>
              <a:rPr kumimoji="0" lang="en-GB" sz="1100" b="0" i="0" u="none" strike="noStrike" kern="0" cap="none" spc="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ndependen</a:t>
            </a:r>
            <a:r>
              <a:rPr kumimoji="0" lang="en-GB" sz="1100" b="0" i="0" u="none" strike="noStrike" kern="0" cap="none" spc="0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t</a:t>
            </a:r>
            <a:r>
              <a:rPr kumimoji="0" lang="en-GB" sz="1100" b="0" i="0" u="none" strike="noStrike" kern="0" cap="none" spc="-106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GB" sz="1100" b="0" i="0" u="none" strike="noStrike" kern="0" cap="none" spc="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boa</a:t>
            </a:r>
            <a:r>
              <a:rPr kumimoji="0" lang="en-GB" sz="1100" b="0" i="0" u="none" strike="noStrike" kern="0" cap="none" spc="-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r</a:t>
            </a:r>
            <a:r>
              <a:rPr kumimoji="0" lang="en-GB" sz="1100" b="0" i="0" u="none" strike="noStrike" kern="0" cap="none" spc="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d</a:t>
            </a:r>
            <a:r>
              <a:rPr kumimoji="0" lang="en-GB" sz="1100" b="0" i="0" u="none" strike="noStrike" kern="0" cap="none" spc="0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, </a:t>
            </a:r>
            <a:r>
              <a:rPr kumimoji="0" lang="en-GB" sz="1100" b="0" i="0" u="none" strike="noStrike" kern="0" cap="none" spc="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a</a:t>
            </a:r>
            <a:r>
              <a:rPr kumimoji="0" lang="en-GB" sz="1100" b="0" i="0" u="none" strike="noStrike" kern="0" cap="none" spc="-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v</a:t>
            </a:r>
            <a:r>
              <a:rPr kumimoji="0" lang="en-GB" sz="1100" b="0" i="0" u="none" strike="noStrike" kern="0" cap="none" spc="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o</a:t>
            </a:r>
            <a:r>
              <a:rPr kumimoji="0" lang="en-GB" sz="1100" b="0" i="0" u="none" strike="noStrike" kern="0" cap="none" spc="0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i</a:t>
            </a:r>
            <a:r>
              <a:rPr kumimoji="0" lang="en-GB" sz="1100" b="0" i="0" u="none" strike="noStrike" kern="0" cap="none" spc="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danc</a:t>
            </a:r>
            <a:r>
              <a:rPr kumimoji="0" lang="en-GB" sz="1100" b="0" i="0" u="none" strike="noStrike" kern="0" cap="none" spc="0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e</a:t>
            </a:r>
            <a:r>
              <a:rPr kumimoji="0" lang="en-GB" sz="1100" b="0" i="0" u="none" strike="noStrike" kern="0" cap="none" spc="-85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GB" sz="1100" b="0" i="0" u="none" strike="noStrike" kern="0" cap="none" spc="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o</a:t>
            </a:r>
            <a:r>
              <a:rPr kumimoji="0" lang="en-GB" sz="1100" b="0" i="0" u="none" strike="noStrike" kern="0" cap="none" spc="0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f</a:t>
            </a:r>
            <a:r>
              <a:rPr kumimoji="0" lang="en-GB" sz="1100" b="0" i="0" u="none" strike="noStrike" kern="0" cap="none" spc="-19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GB" sz="1100" b="0" i="0" u="none" strike="noStrike" kern="0" cap="none" spc="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e</a:t>
            </a:r>
            <a:r>
              <a:rPr kumimoji="0" lang="en-GB" sz="1100" b="0" i="0" u="none" strike="noStrike" kern="0" cap="none" spc="-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x</a:t>
            </a:r>
            <a:r>
              <a:rPr kumimoji="0" lang="en-GB" sz="1100" b="0" i="0" u="none" strike="noStrike" kern="0" cap="none" spc="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cess</a:t>
            </a:r>
            <a:r>
              <a:rPr kumimoji="0" lang="en-GB" sz="1100" b="0" i="0" u="none" strike="noStrike" kern="0" cap="none" spc="0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i</a:t>
            </a:r>
            <a:r>
              <a:rPr kumimoji="0" lang="en-GB" sz="1100" b="0" i="0" u="none" strike="noStrike" kern="0" cap="none" spc="-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v</a:t>
            </a:r>
            <a:r>
              <a:rPr kumimoji="0" lang="en-GB" sz="1100" b="0" i="0" u="none" strike="noStrike" kern="0" cap="none" spc="0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e</a:t>
            </a:r>
            <a:r>
              <a:rPr kumimoji="0" lang="en-GB" sz="1100" b="0" i="0" u="none" strike="noStrike" kern="0" cap="none" spc="-73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GB" sz="1100" b="0" i="0" u="none" strike="noStrike" kern="0" cap="none" spc="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co</a:t>
            </a:r>
            <a:r>
              <a:rPr kumimoji="0" lang="en-GB" sz="1100" b="0" i="0" u="none" strike="noStrike" kern="0" cap="none" spc="0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m</a:t>
            </a:r>
            <a:r>
              <a:rPr kumimoji="0" lang="en-GB" sz="1100" b="0" i="0" u="none" strike="noStrike" kern="0" cap="none" spc="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pen</a:t>
            </a:r>
            <a:r>
              <a:rPr kumimoji="0" lang="en-GB" sz="1100" b="0" i="0" u="none" strike="noStrike" kern="0" cap="none" spc="-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s</a:t>
            </a:r>
            <a:r>
              <a:rPr kumimoji="0" lang="en-GB" sz="1100" b="0" i="0" u="none" strike="noStrike" kern="0" cap="none" spc="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a</a:t>
            </a:r>
            <a:r>
              <a:rPr kumimoji="0" lang="en-GB" sz="1100" b="0" i="0" u="none" strike="noStrike" kern="0" cap="none" spc="-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t</a:t>
            </a:r>
            <a:r>
              <a:rPr kumimoji="0" lang="en-GB" sz="1100" b="0" i="0" u="none" strike="noStrike" kern="0" cap="none" spc="0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i</a:t>
            </a:r>
            <a:r>
              <a:rPr kumimoji="0" lang="en-GB" sz="1100" b="0" i="0" u="none" strike="noStrike" kern="0" cap="none" spc="-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o</a:t>
            </a:r>
            <a:r>
              <a:rPr kumimoji="0" lang="en-GB" sz="1100" b="0" i="0" u="none" strike="noStrike" kern="0" cap="none" spc="0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n</a:t>
            </a:r>
            <a:endParaRPr kumimoji="0" lang="en-GB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140205" marR="0" lvl="0" indent="0" defTabSz="914400" eaLnBrk="1" fontAlgn="auto" latinLnBrk="0" hangingPunct="1">
              <a:lnSpc>
                <a:spcPct val="95825"/>
              </a:lnSpc>
              <a:spcBef>
                <a:spcPts val="541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50" b="0" i="0" u="none" strike="noStrike" kern="0" cap="none" spc="0" normalizeH="0" baseline="0" noProof="0" dirty="0">
                <a:ln>
                  <a:noFill/>
                </a:ln>
                <a:solidFill>
                  <a:srgbClr val="1F217F"/>
                </a:solidFill>
                <a:effectLst/>
                <a:uLnTx/>
                <a:uFillTx/>
                <a:latin typeface="Wingdings"/>
                <a:cs typeface="Wingdings"/>
              </a:rPr>
              <a:t></a:t>
            </a:r>
            <a:r>
              <a:rPr kumimoji="0" lang="en-GB" sz="650" b="0" i="0" u="none" strike="noStrike" kern="0" cap="none" spc="0" normalizeH="0" baseline="0" noProof="0" dirty="0">
                <a:ln>
                  <a:noFill/>
                </a:ln>
                <a:solidFill>
                  <a:srgbClr val="1F217F"/>
                </a:solidFill>
                <a:effectLst/>
                <a:uLnTx/>
                <a:uFillTx/>
                <a:latin typeface="Times New Roman"/>
                <a:cs typeface="Times New Roman"/>
              </a:rPr>
              <a:t>  </a:t>
            </a:r>
            <a:r>
              <a:rPr kumimoji="0" lang="en-GB" sz="650" b="0" i="0" u="none" strike="noStrike" kern="0" cap="none" spc="70" normalizeH="0" baseline="0" noProof="0" dirty="0">
                <a:ln>
                  <a:noFill/>
                </a:ln>
                <a:solidFill>
                  <a:srgbClr val="1F217F"/>
                </a:solidFill>
                <a:effectLst/>
                <a:uLnTx/>
                <a:uFillTx/>
                <a:latin typeface="Times New Roman"/>
                <a:cs typeface="Times New Roman"/>
              </a:rPr>
              <a:t> </a:t>
            </a:r>
            <a:r>
              <a:rPr kumimoji="0" lang="en-GB" sz="1100" b="0" i="0" u="none" strike="noStrike" kern="0" cap="none" spc="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R</a:t>
            </a:r>
            <a:r>
              <a:rPr kumimoji="0" lang="en-GB" sz="1100" b="0" i="0" u="none" strike="noStrike" kern="0" cap="none" spc="0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i</a:t>
            </a:r>
            <a:r>
              <a:rPr kumimoji="0" lang="en-GB" sz="1100" b="0" i="0" u="none" strike="noStrike" kern="0" cap="none" spc="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s</a:t>
            </a:r>
            <a:r>
              <a:rPr kumimoji="0" lang="en-GB" sz="1100" b="0" i="0" u="none" strike="noStrike" kern="0" cap="none" spc="0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k</a:t>
            </a:r>
            <a:r>
              <a:rPr kumimoji="0" lang="en-GB" sz="1100" b="0" i="0" u="none" strike="noStrike" kern="0" cap="none" spc="-46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GB" sz="1100" b="0" i="0" u="none" strike="noStrike" kern="0" cap="none" spc="0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m</a:t>
            </a:r>
            <a:r>
              <a:rPr kumimoji="0" lang="en-GB" sz="1100" b="0" i="0" u="none" strike="noStrike" kern="0" cap="none" spc="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anage</a:t>
            </a:r>
            <a:r>
              <a:rPr kumimoji="0" lang="en-GB" sz="1100" b="0" i="0" u="none" strike="noStrike" kern="0" cap="none" spc="0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m</a:t>
            </a:r>
            <a:r>
              <a:rPr kumimoji="0" lang="en-GB" sz="1100" b="0" i="0" u="none" strike="noStrike" kern="0" cap="none" spc="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en</a:t>
            </a:r>
            <a:r>
              <a:rPr kumimoji="0" lang="en-GB" sz="1100" b="0" i="0" u="none" strike="noStrike" kern="0" cap="none" spc="0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t</a:t>
            </a:r>
            <a:r>
              <a:rPr kumimoji="0" lang="en-GB" sz="1100" b="0" i="0" u="none" strike="noStrike" kern="0" cap="none" spc="-109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GB" sz="1100" b="0" i="0" u="none" strike="noStrike" kern="0" cap="none" spc="-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(</a:t>
            </a:r>
            <a:r>
              <a:rPr kumimoji="0" lang="en-GB" sz="1100" b="0" i="0" u="none" strike="noStrike" kern="0" cap="none" spc="0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i</a:t>
            </a:r>
            <a:r>
              <a:rPr kumimoji="0" lang="en-GB" sz="1100" b="0" i="0" u="none" strike="noStrike" kern="0" cap="none" spc="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den</a:t>
            </a:r>
            <a:r>
              <a:rPr kumimoji="0" lang="en-GB" sz="1100" b="0" i="0" u="none" strike="noStrike" kern="0" cap="none" spc="-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t</a:t>
            </a:r>
            <a:r>
              <a:rPr kumimoji="0" lang="en-GB" sz="1100" b="0" i="0" u="none" strike="noStrike" kern="0" cap="none" spc="0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i</a:t>
            </a:r>
            <a:r>
              <a:rPr kumimoji="0" lang="en-GB" sz="1100" b="0" i="0" u="none" strike="noStrike" kern="0" cap="none" spc="9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f</a:t>
            </a:r>
            <a:r>
              <a:rPr kumimoji="0" lang="en-GB" sz="1100" b="0" i="0" u="none" strike="noStrike" kern="0" cap="none" spc="0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i</a:t>
            </a:r>
            <a:r>
              <a:rPr kumimoji="0" lang="en-GB" sz="1100" b="0" i="0" u="none" strike="noStrike" kern="0" cap="none" spc="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ca</a:t>
            </a:r>
            <a:r>
              <a:rPr kumimoji="0" lang="en-GB" sz="1100" b="0" i="0" u="none" strike="noStrike" kern="0" cap="none" spc="-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t</a:t>
            </a:r>
            <a:r>
              <a:rPr kumimoji="0" lang="en-GB" sz="1100" b="0" i="0" u="none" strike="noStrike" kern="0" cap="none" spc="0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i</a:t>
            </a:r>
            <a:r>
              <a:rPr kumimoji="0" lang="en-GB" sz="1100" b="0" i="0" u="none" strike="noStrike" kern="0" cap="none" spc="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o</a:t>
            </a:r>
            <a:r>
              <a:rPr kumimoji="0" lang="en-GB" sz="1100" b="0" i="0" u="none" strike="noStrike" kern="0" cap="none" spc="0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n</a:t>
            </a:r>
            <a:r>
              <a:rPr kumimoji="0" lang="en-GB" sz="1100" b="0" i="0" u="none" strike="noStrike" kern="0" cap="none" spc="-99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GB" sz="1100" b="0" i="0" u="none" strike="noStrike" kern="0" cap="none" spc="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an</a:t>
            </a:r>
            <a:r>
              <a:rPr kumimoji="0" lang="en-GB" sz="1100" b="0" i="0" u="none" strike="noStrike" kern="0" cap="none" spc="0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d</a:t>
            </a:r>
            <a:r>
              <a:rPr kumimoji="0" lang="en-GB" sz="1100" b="0" i="0" u="none" strike="noStrike" kern="0" cap="none" spc="-28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GB" sz="1100" b="0" i="0" u="none" strike="noStrike" kern="0" cap="none" spc="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con</a:t>
            </a:r>
            <a:r>
              <a:rPr kumimoji="0" lang="en-GB" sz="1100" b="0" i="0" u="none" strike="noStrike" kern="0" cap="none" spc="-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tr</a:t>
            </a:r>
            <a:r>
              <a:rPr kumimoji="0" lang="en-GB" sz="1100" b="0" i="0" u="none" strike="noStrike" kern="0" cap="none" spc="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o</a:t>
            </a:r>
            <a:r>
              <a:rPr kumimoji="0" lang="en-GB" sz="1100" b="0" i="0" u="none" strike="noStrike" kern="0" cap="none" spc="0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l)</a:t>
            </a:r>
            <a:endParaRPr kumimoji="0" lang="en-GB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140205" marR="0" lvl="0" indent="0" defTabSz="914400" eaLnBrk="1" fontAlgn="auto" latinLnBrk="0" hangingPunct="1">
              <a:lnSpc>
                <a:spcPct val="95825"/>
              </a:lnSpc>
              <a:spcBef>
                <a:spcPts val="583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50" b="0" i="0" u="none" strike="noStrike" kern="0" cap="none" spc="0" normalizeH="0" baseline="0" noProof="0" dirty="0">
                <a:ln>
                  <a:noFill/>
                </a:ln>
                <a:solidFill>
                  <a:srgbClr val="1F217F"/>
                </a:solidFill>
                <a:effectLst/>
                <a:uLnTx/>
                <a:uFillTx/>
                <a:latin typeface="Wingdings"/>
                <a:cs typeface="Wingdings"/>
              </a:rPr>
              <a:t></a:t>
            </a:r>
            <a:r>
              <a:rPr kumimoji="0" lang="en-GB" sz="650" b="0" i="0" u="none" strike="noStrike" kern="0" cap="none" spc="0" normalizeH="0" baseline="0" noProof="0" dirty="0">
                <a:ln>
                  <a:noFill/>
                </a:ln>
                <a:solidFill>
                  <a:srgbClr val="1F217F"/>
                </a:solidFill>
                <a:effectLst/>
                <a:uLnTx/>
                <a:uFillTx/>
                <a:latin typeface="Times New Roman"/>
                <a:cs typeface="Times New Roman"/>
              </a:rPr>
              <a:t>  </a:t>
            </a:r>
            <a:r>
              <a:rPr kumimoji="0" lang="en-GB" sz="650" b="0" i="0" u="none" strike="noStrike" kern="0" cap="none" spc="70" normalizeH="0" baseline="0" noProof="0" dirty="0">
                <a:ln>
                  <a:noFill/>
                </a:ln>
                <a:solidFill>
                  <a:srgbClr val="1F217F"/>
                </a:solidFill>
                <a:effectLst/>
                <a:uLnTx/>
                <a:uFillTx/>
                <a:latin typeface="Times New Roman"/>
                <a:cs typeface="Times New Roman"/>
              </a:rPr>
              <a:t> </a:t>
            </a:r>
            <a:r>
              <a:rPr kumimoji="0" lang="en-GB" sz="1100" b="0" i="0" u="none" strike="noStrike" kern="0" cap="none" spc="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S</a:t>
            </a:r>
            <a:r>
              <a:rPr kumimoji="0" lang="en-GB" sz="1100" b="0" i="0" u="none" strike="noStrike" kern="0" cap="none" spc="-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tr</a:t>
            </a:r>
            <a:r>
              <a:rPr kumimoji="0" lang="en-GB" sz="1100" b="0" i="0" u="none" strike="noStrike" kern="0" cap="none" spc="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on</a:t>
            </a:r>
            <a:r>
              <a:rPr kumimoji="0" lang="en-GB" sz="1100" b="0" i="0" u="none" strike="noStrike" kern="0" cap="none" spc="0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g</a:t>
            </a:r>
            <a:r>
              <a:rPr kumimoji="0" lang="en-GB" sz="1100" b="0" i="0" u="none" strike="noStrike" kern="0" cap="none" spc="-57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GB" sz="1100" b="0" i="0" u="none" strike="noStrike" kern="0" cap="none" spc="0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i</a:t>
            </a:r>
            <a:r>
              <a:rPr kumimoji="0" lang="en-GB" sz="1100" b="0" i="0" u="none" strike="noStrike" kern="0" cap="none" spc="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n</a:t>
            </a:r>
            <a:r>
              <a:rPr kumimoji="0" lang="en-GB" sz="1100" b="0" i="0" u="none" strike="noStrike" kern="0" cap="none" spc="-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t</a:t>
            </a:r>
            <a:r>
              <a:rPr kumimoji="0" lang="en-GB" sz="1100" b="0" i="0" u="none" strike="noStrike" kern="0" cap="none" spc="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e</a:t>
            </a:r>
            <a:r>
              <a:rPr kumimoji="0" lang="en-GB" sz="1100" b="0" i="0" u="none" strike="noStrike" kern="0" cap="none" spc="-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r</a:t>
            </a:r>
            <a:r>
              <a:rPr kumimoji="0" lang="en-GB" sz="1100" b="0" i="0" u="none" strike="noStrike" kern="0" cap="none" spc="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na</a:t>
            </a:r>
            <a:r>
              <a:rPr kumimoji="0" lang="en-GB" sz="1100" b="0" i="0" u="none" strike="noStrike" kern="0" cap="none" spc="0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l</a:t>
            </a:r>
            <a:r>
              <a:rPr kumimoji="0" lang="en-GB" sz="1100" b="0" i="0" u="none" strike="noStrike" kern="0" cap="none" spc="-41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GB" sz="1100" b="0" i="0" u="none" strike="noStrike" kern="0" cap="none" spc="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con</a:t>
            </a:r>
            <a:r>
              <a:rPr kumimoji="0" lang="en-GB" sz="1100" b="0" i="0" u="none" strike="noStrike" kern="0" cap="none" spc="-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tr</a:t>
            </a:r>
            <a:r>
              <a:rPr kumimoji="0" lang="en-GB" sz="1100" b="0" i="0" u="none" strike="noStrike" kern="0" cap="none" spc="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o</a:t>
            </a:r>
            <a:r>
              <a:rPr kumimoji="0" lang="en-GB" sz="1100" b="0" i="0" u="none" strike="noStrike" kern="0" cap="none" spc="0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l</a:t>
            </a:r>
            <a:r>
              <a:rPr kumimoji="0" lang="en-GB" sz="1100" b="0" i="0" u="none" strike="noStrike" kern="0" cap="none" spc="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s</a:t>
            </a:r>
            <a:r>
              <a:rPr kumimoji="0" lang="en-GB" sz="1100" b="0" i="0" u="none" strike="noStrike" kern="0" cap="none" spc="0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,</a:t>
            </a:r>
            <a:r>
              <a:rPr kumimoji="0" lang="en-GB" sz="1100" b="0" i="0" u="none" strike="noStrike" kern="0" cap="none" spc="-71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GB" sz="1100" b="0" i="0" u="none" strike="noStrike" kern="0" cap="none" spc="-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r</a:t>
            </a:r>
            <a:r>
              <a:rPr kumimoji="0" lang="en-GB" sz="1100" b="0" i="0" u="none" strike="noStrike" kern="0" cap="none" spc="0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i</a:t>
            </a:r>
            <a:r>
              <a:rPr kumimoji="0" lang="en-GB" sz="1100" b="0" i="0" u="none" strike="noStrike" kern="0" cap="none" spc="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s</a:t>
            </a:r>
            <a:r>
              <a:rPr kumimoji="0" lang="en-GB" sz="1100" b="0" i="0" u="none" strike="noStrike" kern="0" cap="none" spc="0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k</a:t>
            </a:r>
            <a:r>
              <a:rPr kumimoji="0" lang="en-GB" sz="1100" b="0" i="0" u="none" strike="noStrike" kern="0" cap="none" spc="-27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GB" sz="1100" b="0" i="0" u="none" strike="noStrike" kern="0" cap="none" spc="0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m</a:t>
            </a:r>
            <a:r>
              <a:rPr kumimoji="0" lang="en-GB" sz="1100" b="0" i="0" u="none" strike="noStrike" kern="0" cap="none" spc="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on</a:t>
            </a:r>
            <a:r>
              <a:rPr kumimoji="0" lang="en-GB" sz="1100" b="0" i="0" u="none" strike="noStrike" kern="0" cap="none" spc="0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i</a:t>
            </a:r>
            <a:r>
              <a:rPr kumimoji="0" lang="en-GB" sz="1100" b="0" i="0" u="none" strike="noStrike" kern="0" cap="none" spc="-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t</a:t>
            </a:r>
            <a:r>
              <a:rPr kumimoji="0" lang="en-GB" sz="1100" b="0" i="0" u="none" strike="noStrike" kern="0" cap="none" spc="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o</a:t>
            </a:r>
            <a:r>
              <a:rPr kumimoji="0" lang="en-GB" sz="1100" b="0" i="0" u="none" strike="noStrike" kern="0" cap="none" spc="-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r</a:t>
            </a:r>
            <a:r>
              <a:rPr kumimoji="0" lang="en-GB" sz="1100" b="0" i="0" u="none" strike="noStrike" kern="0" cap="none" spc="0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i</a:t>
            </a:r>
            <a:r>
              <a:rPr kumimoji="0" lang="en-GB" sz="1100" b="0" i="0" u="none" strike="noStrike" kern="0" cap="none" spc="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n</a:t>
            </a:r>
            <a:r>
              <a:rPr kumimoji="0" lang="en-GB" sz="1100" b="0" i="0" u="none" strike="noStrike" kern="0" cap="none" spc="0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g</a:t>
            </a:r>
            <a:endParaRPr kumimoji="0" lang="en-GB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140205" marR="0" lvl="0" indent="0" defTabSz="914400" eaLnBrk="1" fontAlgn="auto" latinLnBrk="0" hangingPunct="1">
              <a:lnSpc>
                <a:spcPct val="95825"/>
              </a:lnSpc>
              <a:spcBef>
                <a:spcPts val="583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50" b="0" i="0" u="none" strike="noStrike" kern="0" cap="none" spc="0" normalizeH="0" baseline="0" noProof="0" dirty="0">
                <a:ln>
                  <a:noFill/>
                </a:ln>
                <a:solidFill>
                  <a:srgbClr val="1F217F"/>
                </a:solidFill>
                <a:effectLst/>
                <a:uLnTx/>
                <a:uFillTx/>
                <a:latin typeface="Wingdings"/>
                <a:cs typeface="Wingdings"/>
              </a:rPr>
              <a:t></a:t>
            </a:r>
            <a:r>
              <a:rPr kumimoji="0" lang="en-GB" sz="650" b="0" i="0" u="none" strike="noStrike" kern="0" cap="none" spc="0" normalizeH="0" baseline="0" noProof="0" dirty="0">
                <a:ln>
                  <a:noFill/>
                </a:ln>
                <a:solidFill>
                  <a:srgbClr val="1F217F"/>
                </a:solidFill>
                <a:effectLst/>
                <a:uLnTx/>
                <a:uFillTx/>
                <a:latin typeface="Times New Roman"/>
                <a:cs typeface="Times New Roman"/>
              </a:rPr>
              <a:t>  </a:t>
            </a:r>
            <a:r>
              <a:rPr kumimoji="0" lang="en-GB" sz="650" b="0" i="0" u="none" strike="noStrike" kern="0" cap="none" spc="70" normalizeH="0" baseline="0" noProof="0" dirty="0">
                <a:ln>
                  <a:noFill/>
                </a:ln>
                <a:solidFill>
                  <a:srgbClr val="1F217F"/>
                </a:solidFill>
                <a:effectLst/>
                <a:uLnTx/>
                <a:uFillTx/>
                <a:latin typeface="Times New Roman"/>
                <a:cs typeface="Times New Roman"/>
              </a:rPr>
              <a:t> </a:t>
            </a:r>
            <a:r>
              <a:rPr kumimoji="0" lang="en-GB" sz="1100" b="0" i="0" u="none" strike="noStrike" kern="0" cap="none" spc="0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Q</a:t>
            </a:r>
            <a:r>
              <a:rPr kumimoji="0" lang="en-GB" sz="1100" b="0" i="0" u="none" strike="noStrike" kern="0" cap="none" spc="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ua</a:t>
            </a:r>
            <a:r>
              <a:rPr kumimoji="0" lang="en-GB" sz="1100" b="0" i="0" u="none" strike="noStrike" kern="0" cap="none" spc="0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li</a:t>
            </a:r>
            <a:r>
              <a:rPr kumimoji="0" lang="en-GB" sz="1100" b="0" i="0" u="none" strike="noStrike" kern="0" cap="none" spc="-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t</a:t>
            </a:r>
            <a:r>
              <a:rPr kumimoji="0" lang="en-GB" sz="1100" b="0" i="0" u="none" strike="noStrike" kern="0" cap="none" spc="0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y</a:t>
            </a:r>
            <a:r>
              <a:rPr kumimoji="0" lang="en-GB" sz="1100" b="0" i="0" u="none" strike="noStrike" kern="0" cap="none" spc="-59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GB" sz="1100" b="0" i="0" u="none" strike="noStrike" kern="0" cap="none" spc="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o</a:t>
            </a:r>
            <a:r>
              <a:rPr kumimoji="0" lang="en-GB" sz="1100" b="0" i="0" u="none" strike="noStrike" kern="0" cap="none" spc="0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f</a:t>
            </a:r>
            <a:r>
              <a:rPr kumimoji="0" lang="en-GB" sz="1100" b="0" i="0" u="none" strike="noStrike" kern="0" cap="none" spc="-19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GB" sz="1100" b="0" i="0" u="none" strike="noStrike" kern="0" cap="none" spc="9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f</a:t>
            </a:r>
            <a:r>
              <a:rPr kumimoji="0" lang="en-GB" sz="1100" b="0" i="0" u="none" strike="noStrike" kern="0" cap="none" spc="0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i</a:t>
            </a:r>
            <a:r>
              <a:rPr kumimoji="0" lang="en-GB" sz="1100" b="0" i="0" u="none" strike="noStrike" kern="0" cap="none" spc="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nanc</a:t>
            </a:r>
            <a:r>
              <a:rPr kumimoji="0" lang="en-GB" sz="1100" b="0" i="0" u="none" strike="noStrike" kern="0" cap="none" spc="0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i</a:t>
            </a:r>
            <a:r>
              <a:rPr kumimoji="0" lang="en-GB" sz="1100" b="0" i="0" u="none" strike="noStrike" kern="0" cap="none" spc="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a</a:t>
            </a:r>
            <a:r>
              <a:rPr kumimoji="0" lang="en-GB" sz="1100" b="0" i="0" u="none" strike="noStrike" kern="0" cap="none" spc="0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l</a:t>
            </a:r>
            <a:r>
              <a:rPr kumimoji="0" lang="en-GB" sz="1100" b="0" i="0" u="none" strike="noStrike" kern="0" cap="none" spc="-70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GB" sz="1100" b="0" i="0" u="none" strike="noStrike" kern="0" cap="none" spc="-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r</a:t>
            </a:r>
            <a:r>
              <a:rPr kumimoji="0" lang="en-GB" sz="1100" b="0" i="0" u="none" strike="noStrike" kern="0" cap="none" spc="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epo</a:t>
            </a:r>
            <a:r>
              <a:rPr kumimoji="0" lang="en-GB" sz="1100" b="0" i="0" u="none" strike="noStrike" kern="0" cap="none" spc="-4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rt</a:t>
            </a:r>
            <a:r>
              <a:rPr kumimoji="0" lang="en-GB" sz="1100" b="0" i="0" u="none" strike="noStrike" kern="0" cap="none" spc="0" normalizeH="0" baseline="0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s</a:t>
            </a:r>
            <a:endParaRPr kumimoji="0" lang="en-GB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105153" marR="0" lvl="0" indent="0" defTabSz="914400" eaLnBrk="1" fontAlgn="auto" latinLnBrk="0" hangingPunct="1">
              <a:lnSpc>
                <a:spcPts val="517"/>
              </a:lnSpc>
              <a:spcBef>
                <a:spcPts val="872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50" b="0" i="0" u="none" strike="noStrike" kern="0" cap="none" spc="0" normalizeH="0" baseline="0" noProof="0" dirty="0">
                <a:ln>
                  <a:noFill/>
                </a:ln>
                <a:solidFill>
                  <a:srgbClr val="2B2F6D"/>
                </a:solidFill>
                <a:effectLst/>
                <a:uLnTx/>
                <a:uFillTx/>
                <a:latin typeface="Arial"/>
                <a:cs typeface="Arial"/>
              </a:rPr>
              <a:t>                                                                                                                                                                          </a:t>
            </a:r>
            <a:r>
              <a:rPr kumimoji="0" lang="en-GB" sz="450" b="0" i="0" u="none" strike="noStrike" kern="0" cap="none" spc="58" normalizeH="0" baseline="0" noProof="0" dirty="0">
                <a:ln>
                  <a:noFill/>
                </a:ln>
                <a:solidFill>
                  <a:srgbClr val="2B2F6D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en-GB" sz="675" b="0" i="0" u="none" strike="noStrike" kern="0" cap="none" spc="14" normalizeH="0" baseline="25767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15</a:t>
            </a:r>
            <a:r>
              <a:rPr kumimoji="0" lang="en-GB" sz="675" b="0" i="0" u="none" strike="noStrike" kern="0" cap="none" spc="9" normalizeH="0" baseline="25767" noProof="0" dirty="0">
                <a:ln>
                  <a:noFill/>
                </a:ln>
                <a:solidFill>
                  <a:srgbClr val="292F75"/>
                </a:solidFill>
                <a:effectLst/>
                <a:uLnTx/>
                <a:uFillTx/>
                <a:latin typeface="Arial"/>
                <a:cs typeface="Arial"/>
              </a:rPr>
              <a:t>9</a:t>
            </a:r>
            <a:endParaRPr kumimoji="0" lang="en-GB" sz="45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5B64BC0-D8D3-4273-5A1F-6BA891921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vojangole</a:t>
            </a:r>
            <a:endParaRPr lang="en-US" dirty="0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CA14CC92-D8E2-B6CF-DC59-EFAA1025E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A0E97-BC1E-4B9C-8815-55E548341CB3}" type="slidenum">
              <a:rPr lang="en-US" smtClean="0"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65209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3317494" y="604418"/>
            <a:ext cx="2595773" cy="583488"/>
          </a:xfrm>
          <a:prstGeom prst="rect">
            <a:avLst/>
          </a:prstGeom>
        </p:spPr>
        <p:txBody>
          <a:bodyPr wrap="square" lIns="0" tIns="28543" rIns="0" bIns="0" rtlCol="0">
            <a:noAutofit/>
          </a:bodyPr>
          <a:lstStyle/>
          <a:p>
            <a:pPr marL="12700">
              <a:lnSpc>
                <a:spcPts val="4495"/>
              </a:lnSpc>
            </a:pPr>
            <a:r>
              <a:rPr sz="4400" spc="-30" dirty="0">
                <a:latin typeface="Calibri"/>
                <a:cs typeface="Calibri"/>
              </a:rPr>
              <a:t>References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80668" y="2206752"/>
            <a:ext cx="7017714" cy="2746248"/>
          </a:xfrm>
          <a:prstGeom prst="rect">
            <a:avLst/>
          </a:prstGeom>
        </p:spPr>
        <p:txBody>
          <a:bodyPr wrap="square" lIns="0" tIns="10826" rIns="0" bIns="0" rtlCol="0">
            <a:noAutofit/>
          </a:bodyPr>
          <a:lstStyle/>
          <a:p>
            <a:pPr marL="355600" indent="-342900">
              <a:lnSpc>
                <a:spcPts val="1705"/>
              </a:lnSpc>
              <a:buFont typeface="+mj-lt"/>
              <a:buAutoNum type="arabicPeriod"/>
            </a:pPr>
            <a:r>
              <a:rPr lang="en-GB" sz="1600" spc="-6" dirty="0" err="1">
                <a:cs typeface="Calibri"/>
              </a:rPr>
              <a:t>Mishkin</a:t>
            </a:r>
            <a:r>
              <a:rPr lang="en-GB" sz="1600" spc="-6" dirty="0">
                <a:cs typeface="Calibri"/>
              </a:rPr>
              <a:t>, F.S. (2019): The Economics of Money, Banking, and Financial Markets (Business School Edition 5th Ed.), Boston: Pearson and Addison Wesley.</a:t>
            </a:r>
            <a:br>
              <a:rPr lang="en-GB" sz="1600" spc="-6" dirty="0">
                <a:cs typeface="Calibri"/>
              </a:rPr>
            </a:br>
            <a:r>
              <a:rPr lang="en-GB" sz="1600" spc="-6" dirty="0">
                <a:cs typeface="Calibri"/>
              </a:rPr>
              <a:t> </a:t>
            </a:r>
          </a:p>
          <a:p>
            <a:pPr marL="355600" indent="-342900">
              <a:lnSpc>
                <a:spcPts val="1705"/>
              </a:lnSpc>
              <a:buFont typeface="+mj-lt"/>
              <a:buAutoNum type="arabicPeriod"/>
            </a:pPr>
            <a:r>
              <a:rPr lang="en-GB" dirty="0"/>
              <a:t>The Market for "Lemons": Quality Uncertainty and the Market Mechanism Author(s): George A. </a:t>
            </a:r>
            <a:r>
              <a:rPr lang="en-GB" dirty="0" err="1"/>
              <a:t>Akerlof</a:t>
            </a:r>
            <a:r>
              <a:rPr lang="en-GB" dirty="0"/>
              <a:t>  Aug 1970</a:t>
            </a:r>
            <a:br>
              <a:rPr lang="en-GB" dirty="0"/>
            </a:br>
            <a:endParaRPr lang="en-GB" dirty="0"/>
          </a:p>
          <a:p>
            <a:pPr marL="355600" indent="-342900">
              <a:lnSpc>
                <a:spcPts val="1705"/>
              </a:lnSpc>
              <a:buFont typeface="+mj-lt"/>
              <a:buAutoNum type="arabicPeriod"/>
            </a:pPr>
            <a:r>
              <a:rPr lang="en-GB" dirty="0"/>
              <a:t>Credit Rationing in Markets with Imperfect Information Author(s): Joseph E. </a:t>
            </a:r>
            <a:r>
              <a:rPr lang="en-GB" dirty="0" err="1"/>
              <a:t>Stiglitz</a:t>
            </a:r>
            <a:r>
              <a:rPr lang="en-GB" dirty="0"/>
              <a:t> and Andrew Weiss Jun 1981</a:t>
            </a:r>
            <a:br>
              <a:rPr lang="en-GB" dirty="0"/>
            </a:br>
            <a:endParaRPr lang="en-GB" dirty="0"/>
          </a:p>
          <a:p>
            <a:pPr marL="355600" indent="-342900">
              <a:lnSpc>
                <a:spcPts val="1705"/>
              </a:lnSpc>
              <a:buFont typeface="+mj-lt"/>
              <a:buAutoNum type="arabicPeriod"/>
            </a:pPr>
            <a:endParaRPr lang="en-US" sz="1600" spc="-6" dirty="0">
              <a:latin typeface="Calibri"/>
              <a:cs typeface="Calibri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9F18DE-C6F3-A50D-C70D-B410142FE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vojangole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CB8B23-05D0-9D43-2B74-40E6D8038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A0E97-BC1E-4B9C-8815-55E548341CB3}" type="slidenum">
              <a:rPr lang="en-US" smtClean="0"/>
              <a:t>34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609600"/>
            <a:ext cx="8077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Why Bank Regulation and Supervision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3400" y="1828800"/>
            <a:ext cx="80772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2000" dirty="0"/>
              <a:t>Financial markets are mostly imperfect … </a:t>
            </a:r>
          </a:p>
          <a:p>
            <a:pPr algn="just"/>
            <a:r>
              <a:rPr lang="en-GB" sz="2000" dirty="0"/>
              <a:t>▪ Due to problems in the markets that distort matching of funds or undersupplies the market.</a:t>
            </a:r>
          </a:p>
          <a:p>
            <a:pPr algn="just"/>
            <a:r>
              <a:rPr lang="en-GB" sz="2000" dirty="0"/>
              <a:t>▪ Revealed in the relation between investors/borrowers and savers/lenders &amp; characterised by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GB" sz="2000" dirty="0"/>
              <a:t>Agency Problems caused by conflicting interests: manifest via :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n-GB" sz="2000" dirty="0"/>
              <a:t>	Information Asymmetry : unknown action, knowledge or information of the borrower, who is perceived to be better informed than the lender and to be able to influence the return of an investment.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n-GB" sz="2000" dirty="0"/>
              <a:t>	In some cases as well unknown intent of the lender or doubts on quality of loan (mostly via price)</a:t>
            </a:r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8EB07E-8D21-D46C-7D77-29DA41510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vojangole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02C23A-F7F8-9D90-BED1-7C2042915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A0E97-BC1E-4B9C-8815-55E548341CB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8161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>
                <a:ea typeface="PMingLiU" pitchFamily="18" charset="-120"/>
                <a:cs typeface="Times New Roman" pitchFamily="18" charset="0"/>
              </a:rPr>
              <a:t>Why bank regulation</a:t>
            </a:r>
            <a:endParaRPr lang="en-Z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486274"/>
          </a:xfrm>
        </p:spPr>
        <p:txBody>
          <a:bodyPr>
            <a:normAutofit/>
          </a:bodyPr>
          <a:lstStyle/>
          <a:p>
            <a:pPr algn="just"/>
            <a:r>
              <a:rPr lang="en-ZA" sz="2000" dirty="0">
                <a:latin typeface="Calibri" panose="020F0502020204030204" pitchFamily="34" charset="0"/>
                <a:cs typeface="Calibri" panose="020F0502020204030204" pitchFamily="34" charset="0"/>
              </a:rPr>
              <a:t>Seminal Paper </a:t>
            </a:r>
          </a:p>
          <a:p>
            <a:pPr algn="just"/>
            <a:r>
              <a:rPr lang="en-ZA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George </a:t>
            </a:r>
            <a:r>
              <a:rPr lang="en-ZA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Akerlof</a:t>
            </a:r>
            <a:r>
              <a:rPr lang="en-ZA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(1970)– Market for Lemons</a:t>
            </a:r>
          </a:p>
          <a:p>
            <a:pPr lvl="1" algn="just">
              <a:lnSpc>
                <a:spcPct val="150000"/>
              </a:lnSpc>
            </a:pPr>
            <a:r>
              <a:rPr lang="en-ZA" sz="2000" dirty="0">
                <a:latin typeface="Calibri" panose="020F0502020204030204" pitchFamily="34" charset="0"/>
                <a:cs typeface="Calibri" panose="020F0502020204030204" pitchFamily="34" charset="0"/>
              </a:rPr>
              <a:t>Bad cars (Lemons) will drive good cars from the market</a:t>
            </a:r>
          </a:p>
          <a:p>
            <a:pPr algn="just"/>
            <a:r>
              <a:rPr lang="en-ZA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Stiglitz</a:t>
            </a:r>
            <a:r>
              <a:rPr lang="en-ZA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and Weiss (1981)– Credit rationing</a:t>
            </a:r>
          </a:p>
          <a:p>
            <a:pPr lvl="1" algn="just"/>
            <a:r>
              <a:rPr lang="en-ZA" sz="2000" dirty="0">
                <a:latin typeface="Calibri" panose="020F0502020204030204" pitchFamily="34" charset="0"/>
                <a:cs typeface="Calibri" panose="020F0502020204030204" pitchFamily="34" charset="0"/>
              </a:rPr>
              <a:t> Credit rationing is necessary for </a:t>
            </a:r>
            <a:r>
              <a:rPr lang="en-ZA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equilibirium</a:t>
            </a:r>
            <a:endParaRPr lang="en-Z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en-ZA" sz="2000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two papers are key theoretical foundations behind a credit market failure due to adverse selection.</a:t>
            </a:r>
          </a:p>
          <a:p>
            <a:pPr algn="just"/>
            <a:r>
              <a:rPr lang="en-ZA" sz="2000" dirty="0">
                <a:latin typeface="+mj-lt"/>
                <a:ea typeface="PMingLiU" pitchFamily="18" charset="-120"/>
                <a:cs typeface="Times New Roman" pitchFamily="18" charset="0"/>
              </a:rPr>
              <a:t>Key terms</a:t>
            </a:r>
          </a:p>
          <a:p>
            <a:pPr lvl="1" algn="just"/>
            <a:r>
              <a:rPr lang="en-ZA" sz="2000" dirty="0">
                <a:latin typeface="+mj-lt"/>
                <a:ea typeface="PMingLiU" pitchFamily="18" charset="-120"/>
                <a:cs typeface="Times New Roman" pitchFamily="18" charset="0"/>
              </a:rPr>
              <a:t>Asymmetric information</a:t>
            </a:r>
          </a:p>
          <a:p>
            <a:pPr lvl="1" algn="just"/>
            <a:r>
              <a:rPr lang="en-ZA" sz="2000" dirty="0">
                <a:latin typeface="+mj-lt"/>
                <a:ea typeface="PMingLiU" pitchFamily="18" charset="-120"/>
                <a:cs typeface="Times New Roman" pitchFamily="18" charset="0"/>
              </a:rPr>
              <a:t>Adverse selection</a:t>
            </a:r>
          </a:p>
          <a:p>
            <a:pPr lvl="1" algn="just"/>
            <a:r>
              <a:rPr lang="en-ZA" sz="2000" dirty="0">
                <a:latin typeface="+mj-lt"/>
                <a:ea typeface="PMingLiU" pitchFamily="18" charset="-120"/>
                <a:cs typeface="Times New Roman" pitchFamily="18" charset="0"/>
              </a:rPr>
              <a:t>Moral Hazard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D52D55-2FF1-D48B-BFBA-C054E1F3F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vojangole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B3AFAD-90C6-44C3-CA29-27C0AA46D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A0E97-BC1E-4B9C-8815-55E548341CB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9020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5B8CDE-B65C-8354-6A84-18D8DBE56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57199"/>
            <a:ext cx="7886700" cy="685801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Asymmetric Information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B7F68-2002-EDBA-3DAF-89241856A9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576" y="1143000"/>
            <a:ext cx="7914774" cy="499506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/>
              <a:t>Definition:</a:t>
            </a:r>
            <a:endParaRPr lang="en-US" dirty="0"/>
          </a:p>
          <a:p>
            <a:r>
              <a:rPr lang="en-US" dirty="0"/>
              <a:t>Asymmetric information exists when one party in a financial transaction has </a:t>
            </a:r>
            <a:r>
              <a:rPr lang="en-US" b="1" dirty="0"/>
              <a:t>more or better information</a:t>
            </a:r>
            <a:r>
              <a:rPr lang="en-US" dirty="0"/>
              <a:t> than the other. This imbalance prevents markets from functioning efficiently, since the less-informed party cannot accurately assess risk, quality, or value.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In Banking and Credit Markets</a:t>
            </a:r>
          </a:p>
          <a:p>
            <a:pPr lvl="1"/>
            <a:r>
              <a:rPr lang="en-US" b="1" dirty="0"/>
              <a:t>Borrowers vs. Lenders:</a:t>
            </a:r>
            <a:endParaRPr lang="en-US" dirty="0"/>
          </a:p>
          <a:p>
            <a:pPr lvl="1"/>
            <a:r>
              <a:rPr lang="en-US" dirty="0"/>
              <a:t>Borrowers know more about the true risk and return of their projects than banks.</a:t>
            </a:r>
          </a:p>
          <a:p>
            <a:pPr lvl="1"/>
            <a:r>
              <a:rPr lang="en-US" b="1" dirty="0"/>
              <a:t>Banks vs. Depositors:</a:t>
            </a:r>
            <a:endParaRPr lang="en-US" dirty="0"/>
          </a:p>
          <a:p>
            <a:pPr lvl="1"/>
            <a:r>
              <a:rPr lang="en-US" dirty="0"/>
              <a:t>Banks know more about the riskiness of their loan portfolios than depositors or investors.</a:t>
            </a:r>
          </a:p>
          <a:p>
            <a:pPr marL="0" indent="0">
              <a:buNone/>
            </a:pPr>
            <a:r>
              <a:rPr lang="en-US" b="1" dirty="0"/>
              <a:t>Result:</a:t>
            </a:r>
            <a:endParaRPr lang="en-US" dirty="0"/>
          </a:p>
          <a:p>
            <a:r>
              <a:rPr lang="en-US" dirty="0"/>
              <a:t>This lack of transparency can lead to </a:t>
            </a:r>
            <a:r>
              <a:rPr lang="en-US" b="1" dirty="0"/>
              <a:t>adverse selection</a:t>
            </a:r>
            <a:r>
              <a:rPr lang="en-US" dirty="0"/>
              <a:t> (risky borrowers dominate) and </a:t>
            </a:r>
            <a:r>
              <a:rPr lang="en-US" b="1" dirty="0"/>
              <a:t>moral hazard</a:t>
            </a:r>
            <a:r>
              <a:rPr lang="en-US" dirty="0"/>
              <a:t> (borrowers or banks take hidden risks after financing).</a:t>
            </a:r>
          </a:p>
          <a:p>
            <a:pPr marL="0" indent="0">
              <a:buNone/>
            </a:pPr>
            <a:r>
              <a:rPr lang="en-US" b="1" dirty="0"/>
              <a:t>Examples in Banking</a:t>
            </a:r>
          </a:p>
          <a:p>
            <a:r>
              <a:rPr lang="en-US" dirty="0"/>
              <a:t>A small business owner knows the true volatility of cash flows, but the bank cannot fully observe it.</a:t>
            </a:r>
          </a:p>
          <a:p>
            <a:r>
              <a:rPr lang="en-US" dirty="0"/>
              <a:t>A bank may misrepresent asset quality, leaving depositors unable to tell if the bank is “sound” or a “lemon.”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DE1C29-01E6-2A07-E962-360A541F18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vojangole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8CA413-E1A6-82FB-7F85-0EBC1978A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A0E97-BC1E-4B9C-8815-55E548341CB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8673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A06A9-B52A-6277-AEFB-E7951A628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Asymmetric Information- </a:t>
            </a:r>
            <a:r>
              <a:rPr lang="en-US" sz="1800" b="1" dirty="0"/>
              <a:t>Regulatory Response</a:t>
            </a:r>
            <a:endParaRPr lang="en-US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C91B7E-2BBC-022F-E006-849E26350A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200000"/>
              </a:lnSpc>
            </a:pPr>
            <a:r>
              <a:rPr lang="en-US" dirty="0"/>
              <a:t>Central banks and regulators address asymmetric information through:</a:t>
            </a:r>
          </a:p>
          <a:p>
            <a:pPr algn="just">
              <a:lnSpc>
                <a:spcPct val="200000"/>
              </a:lnSpc>
            </a:pPr>
            <a:r>
              <a:rPr lang="en-US" b="1" dirty="0"/>
              <a:t>Disclosure requirements</a:t>
            </a:r>
            <a:r>
              <a:rPr lang="en-US" dirty="0"/>
              <a:t> (IFRS, Basel standards).</a:t>
            </a:r>
          </a:p>
          <a:p>
            <a:pPr algn="just">
              <a:lnSpc>
                <a:spcPct val="200000"/>
              </a:lnSpc>
            </a:pPr>
            <a:r>
              <a:rPr lang="en-US" b="1" dirty="0"/>
              <a:t>Credit bureaus and registries</a:t>
            </a:r>
            <a:r>
              <a:rPr lang="en-US" dirty="0"/>
              <a:t> (to share borrower histories).</a:t>
            </a:r>
          </a:p>
          <a:p>
            <a:pPr algn="just">
              <a:lnSpc>
                <a:spcPct val="200000"/>
              </a:lnSpc>
            </a:pPr>
            <a:r>
              <a:rPr lang="en-US" b="1" dirty="0"/>
              <a:t>On-site supervision and audits</a:t>
            </a:r>
            <a:r>
              <a:rPr lang="en-US" dirty="0"/>
              <a:t> (to verify banks’ risk-taking).</a:t>
            </a:r>
          </a:p>
          <a:p>
            <a:pPr algn="just">
              <a:lnSpc>
                <a:spcPct val="200000"/>
              </a:lnSpc>
            </a:pPr>
            <a:r>
              <a:rPr lang="en-US" b="1" dirty="0"/>
              <a:t>Licensing and fit-and-proper tests</a:t>
            </a:r>
            <a:r>
              <a:rPr lang="en-US" dirty="0"/>
              <a:t> (to ensure only sound institutions operate).</a:t>
            </a:r>
          </a:p>
          <a:p>
            <a:pPr algn="just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5A522B-F03F-4A35-AC46-C1F27F5F7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vojangole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B4ADF2-7278-B581-0682-FF68CA11C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A0E97-BC1E-4B9C-8815-55E548341CB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3660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4400E-0AE8-C1B5-71E5-D29B22C6C9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68273"/>
          </a:xfrm>
        </p:spPr>
        <p:txBody>
          <a:bodyPr>
            <a:normAutofit fontScale="90000"/>
          </a:bodyPr>
          <a:lstStyle/>
          <a:p>
            <a:r>
              <a:rPr lang="en-US" dirty="0"/>
              <a:t>Adverse selection and moral hazard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4E2228-5EB6-8E4B-B590-0F93B411D5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625475"/>
            <a:ext cx="8210550" cy="586739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000" b="1" dirty="0"/>
              <a:t>1. Adverse Selection</a:t>
            </a:r>
          </a:p>
          <a:p>
            <a:pPr marL="0" indent="0" algn="just">
              <a:buNone/>
            </a:pPr>
            <a:r>
              <a:rPr lang="en-US" sz="2000" b="1" dirty="0"/>
              <a:t>Definition:</a:t>
            </a:r>
            <a:r>
              <a:rPr lang="en-US" sz="2000" dirty="0"/>
              <a:t> A problem that occurs </a:t>
            </a:r>
            <a:r>
              <a:rPr lang="en-US" sz="2000" b="1" dirty="0"/>
              <a:t>before credit is extended</a:t>
            </a:r>
            <a:r>
              <a:rPr lang="en-US" sz="2000" dirty="0"/>
              <a:t>, when lenders cannot distinguish between high-risk and low-risk borrowers due to information asymmetry.</a:t>
            </a:r>
          </a:p>
          <a:p>
            <a:pPr lvl="0" algn="just"/>
            <a:r>
              <a:rPr lang="en-US" sz="2000" b="1" dirty="0"/>
              <a:t>Mechanism:</a:t>
            </a:r>
            <a:endParaRPr lang="en-US" sz="2000" dirty="0"/>
          </a:p>
          <a:p>
            <a:pPr lvl="1" algn="just"/>
            <a:r>
              <a:rPr lang="en-US" sz="2000" dirty="0"/>
              <a:t>As interest rates rise, safer borrowers drop out of the market (because their projects cannot bear the higher cost).</a:t>
            </a:r>
          </a:p>
          <a:p>
            <a:pPr lvl="1" algn="just"/>
            <a:r>
              <a:rPr lang="en-US" sz="2000" dirty="0"/>
              <a:t>Riskier borrowers remain (since they are more willing to pay high rates).</a:t>
            </a:r>
          </a:p>
          <a:p>
            <a:pPr lvl="1" algn="just"/>
            <a:r>
              <a:rPr lang="en-US" sz="2000" dirty="0"/>
              <a:t>The average risk of the borrower pool worsens.</a:t>
            </a:r>
          </a:p>
          <a:p>
            <a:pPr lvl="0" algn="just"/>
            <a:r>
              <a:rPr lang="en-US" sz="2000" b="1" dirty="0"/>
              <a:t>Banking Example:</a:t>
            </a:r>
            <a:endParaRPr lang="en-US" sz="2000" dirty="0"/>
          </a:p>
          <a:p>
            <a:pPr lvl="1" algn="just"/>
            <a:r>
              <a:rPr lang="en-US" sz="2000" dirty="0"/>
              <a:t>If banks raise lending rates too high, they may drive away reliable SMEs while attracting speculative borrowers.</a:t>
            </a:r>
          </a:p>
          <a:p>
            <a:pPr lvl="1" algn="just"/>
            <a:r>
              <a:rPr lang="en-US" sz="2000" dirty="0"/>
              <a:t>This mirrors Akerlof’s “lemons” market where bad products drive out good ones.</a:t>
            </a:r>
          </a:p>
          <a:p>
            <a:pPr lvl="0" algn="just"/>
            <a:r>
              <a:rPr lang="en-US" sz="2000" b="1" dirty="0"/>
              <a:t>Supervisory Response:</a:t>
            </a:r>
            <a:endParaRPr lang="en-US" sz="2000" dirty="0"/>
          </a:p>
          <a:p>
            <a:pPr lvl="1" algn="just"/>
            <a:r>
              <a:rPr lang="en-US" sz="2000" dirty="0"/>
              <a:t>Credit registries and credit reporting to reduce information gaps.</a:t>
            </a:r>
          </a:p>
          <a:p>
            <a:pPr lvl="1" algn="just"/>
            <a:r>
              <a:rPr lang="en-US" sz="2000" dirty="0"/>
              <a:t>Fit-and-proper tests for borrowers (KYC, credit scoring).</a:t>
            </a:r>
          </a:p>
          <a:p>
            <a:pPr lvl="1" algn="just"/>
            <a:r>
              <a:rPr lang="en-US" sz="2000" dirty="0"/>
              <a:t>Prudential lending standards to prevent mispricing of risk.</a:t>
            </a:r>
          </a:p>
          <a:p>
            <a:pPr algn="just"/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D81213-8978-8267-6ED2-3DAF7C1C3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vojangole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2A4FC9-1D65-F1CD-07E0-F0CF1DE36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A0E97-BC1E-4B9C-8815-55E548341CB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4266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E909D-569A-E8F3-E46F-FB6723CFC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77874"/>
          </a:xfrm>
        </p:spPr>
        <p:txBody>
          <a:bodyPr/>
          <a:lstStyle/>
          <a:p>
            <a:r>
              <a:rPr lang="en-US" dirty="0"/>
              <a:t>Adverse selection and moral hazard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B6B7B8-0307-9FF9-5D2C-91C537E46B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295400"/>
            <a:ext cx="8210550" cy="4881563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sz="2400" b="1" dirty="0"/>
              <a:t>2. Moral Hazard</a:t>
            </a:r>
          </a:p>
          <a:p>
            <a:pPr algn="just"/>
            <a:r>
              <a:rPr lang="en-US" sz="2400" b="1" dirty="0"/>
              <a:t>Definition:</a:t>
            </a:r>
            <a:r>
              <a:rPr lang="en-US" sz="2400" dirty="0"/>
              <a:t> A problem that arises </a:t>
            </a:r>
            <a:r>
              <a:rPr lang="en-US" sz="2400" b="1" dirty="0"/>
              <a:t>after credit is extended</a:t>
            </a:r>
            <a:r>
              <a:rPr lang="en-US" sz="2400" dirty="0"/>
              <a:t>, when borrowers (or banks) change their behavior because they do not bear the full downside of failure.</a:t>
            </a:r>
          </a:p>
          <a:p>
            <a:pPr lvl="0" algn="just"/>
            <a:r>
              <a:rPr lang="en-US" sz="2400" b="1" dirty="0"/>
              <a:t>Mechanism:</a:t>
            </a:r>
            <a:endParaRPr lang="en-US" sz="2400" dirty="0"/>
          </a:p>
          <a:p>
            <a:pPr lvl="1" algn="just"/>
            <a:r>
              <a:rPr lang="en-US" dirty="0"/>
              <a:t>Borrowers take on riskier projects once financed, since lenders bear most losses if the project fails.</a:t>
            </a:r>
          </a:p>
          <a:p>
            <a:pPr lvl="1" algn="just"/>
            <a:r>
              <a:rPr lang="en-US" dirty="0"/>
              <a:t>Banks may also take excessive risks if they expect central bank bailouts or deposit insurance to shield them.</a:t>
            </a:r>
          </a:p>
          <a:p>
            <a:pPr lvl="0" algn="just"/>
            <a:r>
              <a:rPr lang="en-US" sz="2400" b="1" dirty="0"/>
              <a:t>Banking Example:</a:t>
            </a:r>
            <a:endParaRPr lang="en-US" sz="2400" dirty="0"/>
          </a:p>
          <a:p>
            <a:pPr lvl="1" algn="just"/>
            <a:r>
              <a:rPr lang="en-US" dirty="0"/>
              <a:t>A borrower diverts loan funds into speculative trading instead of the approved investment.</a:t>
            </a:r>
          </a:p>
          <a:p>
            <a:pPr lvl="1" algn="just"/>
            <a:r>
              <a:rPr lang="en-US" dirty="0"/>
              <a:t>A bank aggressively expands risky lending portfolios knowing the central bank will intervene if it collapses.</a:t>
            </a:r>
          </a:p>
          <a:p>
            <a:pPr lvl="0" algn="just"/>
            <a:r>
              <a:rPr lang="en-US" sz="2400" b="1" dirty="0"/>
              <a:t>Supervisory Response:</a:t>
            </a:r>
            <a:endParaRPr lang="en-US" sz="2400" dirty="0"/>
          </a:p>
          <a:p>
            <a:pPr lvl="1" algn="just"/>
            <a:r>
              <a:rPr lang="en-US" dirty="0"/>
              <a:t>On-site inspections and monitoring of loan use.</a:t>
            </a:r>
          </a:p>
          <a:p>
            <a:pPr lvl="1" algn="just"/>
            <a:r>
              <a:rPr lang="en-US" dirty="0"/>
              <a:t>Capital adequacy requirements (Basel rules) so banks absorb part of the risk.</a:t>
            </a:r>
          </a:p>
          <a:p>
            <a:pPr algn="just"/>
            <a:r>
              <a:rPr lang="en-US" sz="2400" dirty="0"/>
              <a:t>Risk-based supervision and stress testing to discourage excessive risk-taking.</a:t>
            </a:r>
            <a:r>
              <a:rPr lang="en-US" dirty="0"/>
              <a:t>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5D1363-52A5-A44B-57F4-EC1C9FBA3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vojangole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D2AFEF-747E-5149-13B7-85398CA19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5A0E97-BC1E-4B9C-8815-55E548341CB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467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4458</TotalTime>
  <Words>4070</Words>
  <Application>Microsoft Office PowerPoint</Application>
  <PresentationFormat>On-screen Show (4:3)</PresentationFormat>
  <Paragraphs>573</Paragraphs>
  <Slides>34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2" baseType="lpstr">
      <vt:lpstr>PMingLiU</vt:lpstr>
      <vt:lpstr>Arial</vt:lpstr>
      <vt:lpstr>Calibri</vt:lpstr>
      <vt:lpstr>Calibri Light</vt:lpstr>
      <vt:lpstr>Symbol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Why bank regulation</vt:lpstr>
      <vt:lpstr>Asymmetric Information </vt:lpstr>
      <vt:lpstr>Asymmetric Information- Regulatory Response</vt:lpstr>
      <vt:lpstr>Adverse selection and moral hazard</vt:lpstr>
      <vt:lpstr>Adverse selection and moral hazard</vt:lpstr>
      <vt:lpstr>Adverse Selection and Moral hazard -Key Distinction</vt:lpstr>
      <vt:lpstr>Justification – Central Bank intervention</vt:lpstr>
      <vt:lpstr>George A. Akerlof’s classic paper “The Market for Lemons: Quality Uncertainty and the Market Mechanism” (1970)</vt:lpstr>
      <vt:lpstr> George A. Akerlof’s classic paper “The Market for Lemons: Quality Uncertainty and the Market Mechanism” (1970) - Applications </vt:lpstr>
      <vt:lpstr>George A. Akerlof’s classic paper – Application for Banking Regulation and supervision</vt:lpstr>
      <vt:lpstr>George A. Akerlof’s classic paper – Implications for Banking Regulation</vt:lpstr>
      <vt:lpstr>Stiglitz &amp; Weiss (1981), “Credit Rationing in Markets with Imperfect Information”: </vt:lpstr>
      <vt:lpstr>Stiglitz &amp; Weiss (1981) -Core Arguments</vt:lpstr>
      <vt:lpstr>Stiglitz &amp; Weiss (1981) - cont</vt:lpstr>
      <vt:lpstr>Application to Banking regulation and supervision </vt:lpstr>
      <vt:lpstr>Application to Banking regulation and supervision </vt:lpstr>
      <vt:lpstr>Application to Banking regulation and supervision </vt:lpstr>
      <vt:lpstr>Common Threads Between the Papers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 Oj</dc:creator>
  <cp:lastModifiedBy>Valentine Ojangole</cp:lastModifiedBy>
  <cp:revision>26</cp:revision>
  <cp:lastPrinted>2025-09-29T15:55:29Z</cp:lastPrinted>
  <dcterms:modified xsi:type="dcterms:W3CDTF">2025-09-30T12:55:18Z</dcterms:modified>
</cp:coreProperties>
</file>