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3"/>
  </p:notesMasterIdLst>
  <p:sldIdLst>
    <p:sldId id="256" r:id="rId2"/>
    <p:sldId id="257" r:id="rId3"/>
    <p:sldId id="258" r:id="rId4"/>
    <p:sldId id="262" r:id="rId5"/>
    <p:sldId id="263" r:id="rId6"/>
    <p:sldId id="264" r:id="rId7"/>
    <p:sldId id="265" r:id="rId8"/>
    <p:sldId id="266" r:id="rId9"/>
    <p:sldId id="267" r:id="rId10"/>
    <p:sldId id="268" r:id="rId11"/>
    <p:sldId id="259" r:id="rId12"/>
    <p:sldId id="269" r:id="rId13"/>
    <p:sldId id="270" r:id="rId14"/>
    <p:sldId id="271" r:id="rId15"/>
    <p:sldId id="272" r:id="rId16"/>
    <p:sldId id="273" r:id="rId17"/>
    <p:sldId id="274" r:id="rId18"/>
    <p:sldId id="275" r:id="rId19"/>
    <p:sldId id="276" r:id="rId20"/>
    <p:sldId id="260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5" r:id="rId30"/>
    <p:sldId id="286" r:id="rId31"/>
    <p:sldId id="287" r:id="rId3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71" autoAdjust="0"/>
    <p:restoredTop sz="91833" autoAdjust="0"/>
  </p:normalViewPr>
  <p:slideViewPr>
    <p:cSldViewPr snapToGrid="0">
      <p:cViewPr varScale="1">
        <p:scale>
          <a:sx n="46" d="100"/>
          <a:sy n="46" d="100"/>
        </p:scale>
        <p:origin x="893" y="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A04D2E6-7BFE-48A9-91EF-5E18828A3172}" type="datetimeFigureOut">
              <a:rPr lang="en-US" smtClean="0"/>
              <a:t>23-Oct-24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FFA3FF8-786C-4113-8A7D-8E4219D97B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90443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b="1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 checksum </a:t>
            </a:r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is a value that represents the number of bits in a transmission message used to detect high-level errors within data transmissions. 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Hash function is a function whose output values are all the same number of bits in length, especially one used to </a:t>
            </a:r>
            <a:r>
              <a:rPr lang="en-US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encrypt</a:t>
            </a:r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or </a:t>
            </a:r>
            <a:r>
              <a:rPr lang="en-US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compress</a:t>
            </a:r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data or to generate </a:t>
            </a:r>
            <a:r>
              <a:rPr lang="en-US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indices</a:t>
            </a:r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FFA3FF8-786C-4113-8A7D-8E4219D97BA5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019661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GDPR</a:t>
            </a:r>
            <a:r>
              <a:rPr lang="en-US" baseline="0" dirty="0" smtClean="0"/>
              <a:t> – General Data Protection Regulation</a:t>
            </a:r>
          </a:p>
          <a:p>
            <a:r>
              <a:rPr lang="en-US" baseline="0" dirty="0" smtClean="0"/>
              <a:t>HIPAA - </a:t>
            </a:r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Health Insurance Portability and Accountability Act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FFA3FF8-786C-4113-8A7D-8E4219D97BA5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382649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FFA3FF8-786C-4113-8A7D-8E4219D97BA5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891356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Static code analysis, is a method of computer program debugging that is done by examining the code without executing the program. 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Tokenization is the process of creating a digital representation of real data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FFA3FF8-786C-4113-8A7D-8E4219D97BA5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341673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FFA3FF8-786C-4113-8A7D-8E4219D97BA5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00982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6404242"/>
      </p:ext>
    </p:extLst>
  </p:cSld>
  <p:clrMapOvr>
    <a:masterClrMapping/>
  </p:clrMapOvr>
  <p:transition spd="slow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4392403"/>
      </p:ext>
    </p:extLst>
  </p:cSld>
  <p:clrMapOvr>
    <a:masterClrMapping/>
  </p:clrMapOvr>
  <p:transition spd="slow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9400" y="609600"/>
            <a:ext cx="27178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16000" y="609600"/>
            <a:ext cx="7950200" cy="548640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5911362"/>
      </p:ext>
    </p:extLst>
  </p:cSld>
  <p:clrMapOvr>
    <a:masterClrMapping/>
  </p:clrMapOvr>
  <p:transition spd="slow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16000" y="609600"/>
            <a:ext cx="10871200" cy="990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016000" y="1752600"/>
            <a:ext cx="5334000" cy="434340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53200" y="1752600"/>
            <a:ext cx="5334000" cy="434340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8743621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0108391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94790047"/>
      </p:ext>
    </p:extLst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16000" y="1752600"/>
            <a:ext cx="5334000" cy="4343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53200" y="1752600"/>
            <a:ext cx="5334000" cy="4343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0412117"/>
      </p:ext>
    </p:extLst>
  </p:cSld>
  <p:clrMapOvr>
    <a:masterClrMapping/>
  </p:clrMapOvr>
  <p:transition spd="slow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7852291"/>
      </p:ext>
    </p:extLst>
  </p:cSld>
  <p:clrMapOvr>
    <a:masterClrMapping/>
  </p:clrMapOvr>
  <p:transition spd="slow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9928016"/>
      </p:ext>
    </p:extLst>
  </p:cSld>
  <p:clrMapOvr>
    <a:masterClrMapping/>
  </p:clrMapOvr>
  <p:transition spd="slow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81011466"/>
      </p:ext>
    </p:extLst>
  </p:cSld>
  <p:clrMapOvr>
    <a:masterClrMapping/>
  </p:clrMapOvr>
  <p:transition spd="slow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34706352"/>
      </p:ext>
    </p:extLst>
  </p:cSld>
  <p:clrMapOvr>
    <a:masterClrMapping/>
  </p:clrMapOvr>
  <p:transition spd="slow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81151408"/>
      </p:ext>
    </p:extLst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6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016000" y="609600"/>
            <a:ext cx="108712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88" tIns="44450" rIns="90488" bIns="4445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576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16000" y="1752600"/>
            <a:ext cx="10871200" cy="434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88" tIns="44450" rIns="90488" bIns="444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This will be the basic slide template</a:t>
            </a:r>
          </a:p>
          <a:p>
            <a:pPr lvl="1"/>
            <a:r>
              <a:rPr lang="en-US" smtClean="0"/>
              <a:t>for Why Should Managers box slides, use </a:t>
            </a:r>
          </a:p>
          <a:p>
            <a:pPr lvl="1"/>
            <a:r>
              <a:rPr lang="en-US" smtClean="0"/>
              <a:t>for Ethics and Society box slides, use</a:t>
            </a:r>
          </a:p>
          <a:p>
            <a:pPr lvl="1"/>
            <a:r>
              <a:rPr lang="en-US" smtClean="0"/>
              <a:t>for Look into the Future box slides use </a:t>
            </a:r>
          </a:p>
          <a:p>
            <a:pPr lvl="1"/>
            <a:r>
              <a:rPr lang="en-US" smtClean="0"/>
              <a:t>(this refers to background colors)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57700" name="Rectangle 4"/>
          <p:cNvSpPr>
            <a:spLocks noChangeArrowheads="1"/>
          </p:cNvSpPr>
          <p:nvPr/>
        </p:nvSpPr>
        <p:spPr bwMode="auto">
          <a:xfrm>
            <a:off x="1117600" y="1447800"/>
            <a:ext cx="2946400" cy="76200"/>
          </a:xfrm>
          <a:prstGeom prst="rect">
            <a:avLst/>
          </a:prstGeom>
          <a:solidFill>
            <a:srgbClr val="F6BF69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 dirty="0"/>
          </a:p>
        </p:txBody>
      </p:sp>
      <p:sp>
        <p:nvSpPr>
          <p:cNvPr id="157701" name="AutoShape 5"/>
          <p:cNvSpPr>
            <a:spLocks noChangeArrowheads="1"/>
          </p:cNvSpPr>
          <p:nvPr/>
        </p:nvSpPr>
        <p:spPr bwMode="auto">
          <a:xfrm>
            <a:off x="304800" y="914400"/>
            <a:ext cx="711200" cy="533400"/>
          </a:xfrm>
          <a:prstGeom prst="diamond">
            <a:avLst/>
          </a:prstGeom>
          <a:solidFill>
            <a:srgbClr val="B50069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 dirty="0"/>
          </a:p>
        </p:txBody>
      </p:sp>
      <p:sp>
        <p:nvSpPr>
          <p:cNvPr id="157702" name="Oval 6"/>
          <p:cNvSpPr>
            <a:spLocks noChangeArrowheads="1"/>
          </p:cNvSpPr>
          <p:nvPr/>
        </p:nvSpPr>
        <p:spPr bwMode="auto">
          <a:xfrm>
            <a:off x="508000" y="1066800"/>
            <a:ext cx="203200" cy="152400"/>
          </a:xfrm>
          <a:prstGeom prst="ellipse">
            <a:avLst/>
          </a:prstGeom>
          <a:solidFill>
            <a:schemeClr val="bg1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dirty="0"/>
          </a:p>
        </p:txBody>
      </p:sp>
      <p:sp>
        <p:nvSpPr>
          <p:cNvPr id="157703" name="Oval 7"/>
          <p:cNvSpPr>
            <a:spLocks noChangeArrowheads="1"/>
          </p:cNvSpPr>
          <p:nvPr/>
        </p:nvSpPr>
        <p:spPr bwMode="auto">
          <a:xfrm>
            <a:off x="812800" y="762000"/>
            <a:ext cx="203200" cy="152400"/>
          </a:xfrm>
          <a:prstGeom prst="ellipse">
            <a:avLst/>
          </a:prstGeom>
          <a:solidFill>
            <a:srgbClr val="B50069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dirty="0"/>
          </a:p>
        </p:txBody>
      </p:sp>
      <p:sp>
        <p:nvSpPr>
          <p:cNvPr id="157704" name="Oval 8"/>
          <p:cNvSpPr>
            <a:spLocks noChangeArrowheads="1"/>
          </p:cNvSpPr>
          <p:nvPr/>
        </p:nvSpPr>
        <p:spPr bwMode="auto">
          <a:xfrm>
            <a:off x="1117600" y="609600"/>
            <a:ext cx="203200" cy="152400"/>
          </a:xfrm>
          <a:prstGeom prst="ellipse">
            <a:avLst/>
          </a:prstGeom>
          <a:solidFill>
            <a:srgbClr val="B50069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dirty="0"/>
          </a:p>
        </p:txBody>
      </p:sp>
      <p:sp>
        <p:nvSpPr>
          <p:cNvPr id="157705" name="Oval 9"/>
          <p:cNvSpPr>
            <a:spLocks noChangeArrowheads="1"/>
          </p:cNvSpPr>
          <p:nvPr/>
        </p:nvSpPr>
        <p:spPr bwMode="auto">
          <a:xfrm>
            <a:off x="1422400" y="533400"/>
            <a:ext cx="101600" cy="76200"/>
          </a:xfrm>
          <a:prstGeom prst="ellipse">
            <a:avLst/>
          </a:prstGeom>
          <a:solidFill>
            <a:srgbClr val="B50069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dirty="0"/>
          </a:p>
        </p:txBody>
      </p:sp>
      <p:sp>
        <p:nvSpPr>
          <p:cNvPr id="157706" name="Rectangle 10"/>
          <p:cNvSpPr>
            <a:spLocks noChangeArrowheads="1"/>
          </p:cNvSpPr>
          <p:nvPr/>
        </p:nvSpPr>
        <p:spPr bwMode="auto">
          <a:xfrm>
            <a:off x="8737600" y="1447800"/>
            <a:ext cx="2946400" cy="76200"/>
          </a:xfrm>
          <a:prstGeom prst="rect">
            <a:avLst/>
          </a:prstGeom>
          <a:solidFill>
            <a:srgbClr val="F6BF69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12631504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ransition spd="slow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500093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500093"/>
          </a:solidFill>
          <a:latin typeface="Arial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500093"/>
          </a:solidFill>
          <a:latin typeface="Arial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500093"/>
          </a:solidFill>
          <a:latin typeface="Arial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500093"/>
          </a:solidFill>
          <a:latin typeface="Arial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500093"/>
          </a:solidFill>
          <a:latin typeface="Arial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500093"/>
          </a:solidFill>
          <a:latin typeface="Arial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500093"/>
          </a:solidFill>
          <a:latin typeface="Arial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500093"/>
          </a:solidFill>
          <a:latin typeface="Arial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993300"/>
        </a:buClr>
        <a:buSzPct val="127000"/>
        <a:buFont typeface="Wingdings" pitchFamily="2" charset="2"/>
        <a:buChar char="ü"/>
        <a:defRPr sz="2800" b="1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00279F"/>
        </a:buClr>
        <a:buSzPct val="127000"/>
        <a:buFont typeface="Wingdings" pitchFamily="2" charset="2"/>
        <a:buChar char="ü"/>
        <a:defRPr sz="24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rgbClr val="FF9900"/>
        </a:buClr>
        <a:buSzPct val="127000"/>
        <a:buFont typeface="Wingdings" pitchFamily="2" charset="2"/>
        <a:buChar char="ü"/>
        <a:defRPr sz="20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rgbClr val="FF9900"/>
        </a:buClr>
        <a:buSzPct val="127000"/>
        <a:buFont typeface="Wingdings" pitchFamily="2" charset="2"/>
        <a:buChar char="ü"/>
        <a:defRPr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rgbClr val="FF9900"/>
        </a:buClr>
        <a:buSzPct val="127000"/>
        <a:buFont typeface="Wingdings" pitchFamily="2" charset="2"/>
        <a:buChar char="ü"/>
        <a:defRPr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rgbClr val="FF9900"/>
        </a:buClr>
        <a:buSzPct val="127000"/>
        <a:buFont typeface="Wingdings" pitchFamily="2" charset="2"/>
        <a:buChar char="ü"/>
        <a:defRPr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rgbClr val="FF9900"/>
        </a:buClr>
        <a:buSzPct val="127000"/>
        <a:buFont typeface="Wingdings" pitchFamily="2" charset="2"/>
        <a:buChar char="ü"/>
        <a:defRPr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rgbClr val="FF9900"/>
        </a:buClr>
        <a:buSzPct val="127000"/>
        <a:buFont typeface="Wingdings" pitchFamily="2" charset="2"/>
        <a:buChar char="ü"/>
        <a:defRPr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rgbClr val="FF9900"/>
        </a:buClr>
        <a:buSzPct val="127000"/>
        <a:buFont typeface="Wingdings" pitchFamily="2" charset="2"/>
        <a:buChar char="ü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INTRODUCTION TO INFORMATION SECURITY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Dr. Samali V. Mlay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5248305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Components/ Pillars/ Principles of </a:t>
            </a:r>
            <a:r>
              <a:rPr lang="en-US" dirty="0" err="1" smtClean="0"/>
              <a:t>Infosec</a:t>
            </a:r>
            <a:r>
              <a:rPr lang="en-US" dirty="0" smtClean="0"/>
              <a:t>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User </a:t>
            </a:r>
            <a:r>
              <a:rPr lang="en-US" dirty="0"/>
              <a:t>Education and Training</a:t>
            </a:r>
          </a:p>
          <a:p>
            <a:pPr lvl="1"/>
            <a:r>
              <a:rPr lang="en-US" dirty="0"/>
              <a:t>Definition: Raising awareness and training users on security best practices.</a:t>
            </a:r>
          </a:p>
          <a:p>
            <a:pPr lvl="1"/>
            <a:r>
              <a:rPr lang="en-US" dirty="0"/>
              <a:t>Techniques: Security awareness programs, phishing simulations, and regular training sessions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8702487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Controlling IT Environment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0" dirty="0"/>
              <a:t>Controlling the IT environment involves implementing a set of practices, policies, and technologies to manage and secure the organization's information systems and infrastructure. </a:t>
            </a:r>
            <a:endParaRPr lang="en-US" b="0" dirty="0" smtClean="0"/>
          </a:p>
          <a:p>
            <a:r>
              <a:rPr lang="en-US" b="0" dirty="0" smtClean="0"/>
              <a:t>This </a:t>
            </a:r>
            <a:r>
              <a:rPr lang="en-US" b="0" dirty="0"/>
              <a:t>ensures the reliability, integrity, and security of IT resources, enabling smooth and secure operations. </a:t>
            </a:r>
          </a:p>
        </p:txBody>
      </p:sp>
    </p:spTree>
    <p:extLst>
      <p:ext uri="{BB962C8B-B14F-4D97-AF65-F5344CB8AC3E}">
        <p14:creationId xmlns:p14="http://schemas.microsoft.com/office/powerpoint/2010/main" val="2789355397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Controlling IT Environment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Key </a:t>
            </a:r>
            <a:r>
              <a:rPr lang="en-US" dirty="0"/>
              <a:t>elements and strategies to control the IT environment effectively:</a:t>
            </a:r>
          </a:p>
          <a:p>
            <a:r>
              <a:rPr lang="en-US" dirty="0" smtClean="0"/>
              <a:t>Governance </a:t>
            </a:r>
            <a:r>
              <a:rPr lang="en-US" dirty="0"/>
              <a:t>and Policies</a:t>
            </a:r>
          </a:p>
          <a:p>
            <a:pPr lvl="1"/>
            <a:r>
              <a:rPr lang="en-US" dirty="0"/>
              <a:t>Establish IT Governance: Create an IT governance framework that aligns IT strategy with business objectives. Define roles, responsibilities, and accountability.</a:t>
            </a:r>
          </a:p>
          <a:p>
            <a:pPr lvl="1"/>
            <a:r>
              <a:rPr lang="en-US" dirty="0"/>
              <a:t>Develop Policies and Procedures: Implement comprehensive IT policies and procedures, including acceptable use policies, data protection policies, and incident response plans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045498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Controlling IT </a:t>
            </a:r>
            <a:r>
              <a:rPr lang="en-US" dirty="0" smtClean="0"/>
              <a:t>Environment…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16000" y="1600200"/>
            <a:ext cx="10871200" cy="4933604"/>
          </a:xfrm>
        </p:spPr>
        <p:txBody>
          <a:bodyPr/>
          <a:lstStyle/>
          <a:p>
            <a:r>
              <a:rPr lang="en-US" dirty="0" smtClean="0"/>
              <a:t>Access </a:t>
            </a:r>
            <a:r>
              <a:rPr lang="en-US" dirty="0"/>
              <a:t>Control</a:t>
            </a:r>
          </a:p>
          <a:p>
            <a:pPr lvl="1"/>
            <a:r>
              <a:rPr lang="en-US" dirty="0"/>
              <a:t>Identity and Access Management (IAM): Implement IAM solutions to manage user identities and control access to resources. Use role-based access control (RBAC) and least privilege principles.</a:t>
            </a:r>
          </a:p>
          <a:p>
            <a:pPr lvl="1"/>
            <a:r>
              <a:rPr lang="en-US" dirty="0"/>
              <a:t>Authentication and Authorization: Use strong authentication methods (multi-factor authentication, biometrics) and define clear authorization protocols.</a:t>
            </a:r>
          </a:p>
          <a:p>
            <a:r>
              <a:rPr lang="en-US" dirty="0" smtClean="0"/>
              <a:t>Network </a:t>
            </a:r>
            <a:r>
              <a:rPr lang="en-US" dirty="0"/>
              <a:t>Security</a:t>
            </a:r>
          </a:p>
          <a:p>
            <a:pPr lvl="1"/>
            <a:r>
              <a:rPr lang="en-US" dirty="0"/>
              <a:t>Firewalls and Intrusion Detection/Prevention Systems (IDS/IPS): Deploy firewalls and IDS/IPS to monitor and control incoming and outgoing network traffic.</a:t>
            </a:r>
          </a:p>
          <a:p>
            <a:pPr lvl="1"/>
            <a:r>
              <a:rPr lang="en-US" dirty="0"/>
              <a:t>Virtual Private Networks (VPNs): Use VPNs to secure remote access to the organization's network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9702364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Controlling IT </a:t>
            </a:r>
            <a:r>
              <a:rPr lang="en-US" dirty="0" smtClean="0"/>
              <a:t>Environment…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16000" y="1600200"/>
            <a:ext cx="10871200" cy="4933604"/>
          </a:xfrm>
        </p:spPr>
        <p:txBody>
          <a:bodyPr/>
          <a:lstStyle/>
          <a:p>
            <a:r>
              <a:rPr lang="en-US" dirty="0" smtClean="0"/>
              <a:t>Endpoint </a:t>
            </a:r>
            <a:r>
              <a:rPr lang="en-US" dirty="0"/>
              <a:t>Security</a:t>
            </a:r>
          </a:p>
          <a:p>
            <a:pPr lvl="1"/>
            <a:r>
              <a:rPr lang="en-US" dirty="0"/>
              <a:t>Antivirus and Antimalware Solutions: Install and regularly update antivirus and antimalware software on all endpoints.</a:t>
            </a:r>
          </a:p>
          <a:p>
            <a:pPr lvl="1"/>
            <a:r>
              <a:rPr lang="en-US" dirty="0"/>
              <a:t>Endpoint Detection and Response (EDR): Implement EDR solutions to continuously monitor and respond to security threats on endpoints.</a:t>
            </a:r>
          </a:p>
          <a:p>
            <a:r>
              <a:rPr lang="en-US" dirty="0" smtClean="0"/>
              <a:t>Data </a:t>
            </a:r>
            <a:r>
              <a:rPr lang="en-US" dirty="0"/>
              <a:t>Protection</a:t>
            </a:r>
          </a:p>
          <a:p>
            <a:pPr lvl="1"/>
            <a:r>
              <a:rPr lang="en-US" dirty="0"/>
              <a:t>Encryption: Encrypt sensitive data at rest and in transit to protect it from unauthorized access.</a:t>
            </a:r>
          </a:p>
          <a:p>
            <a:pPr lvl="1"/>
            <a:r>
              <a:rPr lang="en-US" dirty="0"/>
              <a:t>Data Loss Prevention (DLP): Use DLP technologies to prevent data breaches by monitoring and controlling the transfer of sensitive data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4919973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Controlling IT </a:t>
            </a:r>
            <a:r>
              <a:rPr lang="en-US" dirty="0" smtClean="0"/>
              <a:t>Environment…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16000" y="1600200"/>
            <a:ext cx="10871200" cy="4933604"/>
          </a:xfrm>
        </p:spPr>
        <p:txBody>
          <a:bodyPr/>
          <a:lstStyle/>
          <a:p>
            <a:r>
              <a:rPr lang="en-US" dirty="0" smtClean="0"/>
              <a:t>Backup </a:t>
            </a:r>
            <a:r>
              <a:rPr lang="en-US" dirty="0"/>
              <a:t>and Recovery</a:t>
            </a:r>
          </a:p>
          <a:p>
            <a:pPr lvl="1"/>
            <a:r>
              <a:rPr lang="en-US" dirty="0"/>
              <a:t>Regular Backups: Perform regular backups of critical data and systems to ensure data availability in case of an incident.</a:t>
            </a:r>
          </a:p>
          <a:p>
            <a:pPr lvl="1"/>
            <a:r>
              <a:rPr lang="en-US" dirty="0"/>
              <a:t>Disaster Recovery Plan (DRP): Develop and test a DRP to quickly restore IT services after a disaster or disruption.</a:t>
            </a:r>
          </a:p>
          <a:p>
            <a:r>
              <a:rPr lang="en-US" dirty="0" smtClean="0"/>
              <a:t>Monitoring </a:t>
            </a:r>
            <a:r>
              <a:rPr lang="en-US" dirty="0"/>
              <a:t>and Logging</a:t>
            </a:r>
          </a:p>
          <a:p>
            <a:pPr lvl="1"/>
            <a:r>
              <a:rPr lang="en-US" dirty="0"/>
              <a:t>Continuous Monitoring: Implement continuous monitoring tools to detect and respond to security incidents in real time.</a:t>
            </a:r>
          </a:p>
          <a:p>
            <a:pPr lvl="1"/>
            <a:r>
              <a:rPr lang="en-US" dirty="0"/>
              <a:t>Log Management: Collect, analyze, and store logs from various systems to identify and investigate security incidents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2688575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Controlling IT </a:t>
            </a:r>
            <a:r>
              <a:rPr lang="en-US" dirty="0" smtClean="0"/>
              <a:t>Environment…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16000" y="1600200"/>
            <a:ext cx="10871200" cy="4933604"/>
          </a:xfrm>
        </p:spPr>
        <p:txBody>
          <a:bodyPr/>
          <a:lstStyle/>
          <a:p>
            <a:r>
              <a:rPr lang="en-US" dirty="0" smtClean="0"/>
              <a:t>Patch </a:t>
            </a:r>
            <a:r>
              <a:rPr lang="en-US" dirty="0"/>
              <a:t>Management</a:t>
            </a:r>
          </a:p>
          <a:p>
            <a:pPr lvl="1"/>
            <a:r>
              <a:rPr lang="en-US" dirty="0"/>
              <a:t>Regular Updates: Ensure all systems, applications, and devices are regularly updated with the latest security patches.</a:t>
            </a:r>
          </a:p>
          <a:p>
            <a:pPr lvl="1"/>
            <a:r>
              <a:rPr lang="en-US" dirty="0"/>
              <a:t>Vulnerability Management: Conduct regular vulnerability assessments and remediate identified vulnerabilities promptly.</a:t>
            </a:r>
          </a:p>
          <a:p>
            <a:r>
              <a:rPr lang="en-US" dirty="0" smtClean="0"/>
              <a:t>Physical </a:t>
            </a:r>
            <a:r>
              <a:rPr lang="en-US" dirty="0"/>
              <a:t>Security</a:t>
            </a:r>
          </a:p>
          <a:p>
            <a:pPr lvl="1"/>
            <a:r>
              <a:rPr lang="en-US" dirty="0"/>
              <a:t>Secure Facilities: Implement physical security controls to protect IT infrastructure, such as access controls, surveillance, and environmental controls.</a:t>
            </a:r>
          </a:p>
          <a:p>
            <a:pPr lvl="1"/>
            <a:r>
              <a:rPr lang="en-US" dirty="0"/>
              <a:t>Hardware Security: Protect hardware from theft, damage, and unauthorized access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1413458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Controlling IT </a:t>
            </a:r>
            <a:r>
              <a:rPr lang="en-US" dirty="0" smtClean="0"/>
              <a:t>Environment…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16000" y="1600200"/>
            <a:ext cx="10871200" cy="4933604"/>
          </a:xfrm>
        </p:spPr>
        <p:txBody>
          <a:bodyPr/>
          <a:lstStyle/>
          <a:p>
            <a:r>
              <a:rPr lang="en-US" dirty="0" smtClean="0"/>
              <a:t>User </a:t>
            </a:r>
            <a:r>
              <a:rPr lang="en-US" dirty="0"/>
              <a:t>Education and Training</a:t>
            </a:r>
          </a:p>
          <a:p>
            <a:pPr lvl="1"/>
            <a:r>
              <a:rPr lang="en-US" dirty="0"/>
              <a:t>Security Awareness Programs: Conduct regular training sessions to educate employees about security best practices, social engineering, and phishing attacks.</a:t>
            </a:r>
          </a:p>
          <a:p>
            <a:pPr lvl="1"/>
            <a:r>
              <a:rPr lang="en-US" dirty="0"/>
              <a:t>Policy Enforcement: Ensure employees adhere to IT policies and procedures through regular audits and enforcement actions.</a:t>
            </a:r>
          </a:p>
          <a:p>
            <a:r>
              <a:rPr lang="en-US" dirty="0" smtClean="0"/>
              <a:t>Incident </a:t>
            </a:r>
            <a:r>
              <a:rPr lang="en-US" dirty="0"/>
              <a:t>Response</a:t>
            </a:r>
          </a:p>
          <a:p>
            <a:pPr lvl="1"/>
            <a:r>
              <a:rPr lang="en-US" dirty="0"/>
              <a:t>Incident Response Plan (IRP): Develop and maintain an IRP to respond effectively to security incidents. Conduct regular drills and updates.</a:t>
            </a:r>
          </a:p>
          <a:p>
            <a:pPr lvl="1"/>
            <a:r>
              <a:rPr lang="en-US" dirty="0"/>
              <a:t>Forensic Analysis: Use forensic tools and techniques to investigate and understand the impact of security incidents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7895489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Controlling IT </a:t>
            </a:r>
            <a:r>
              <a:rPr lang="en-US" dirty="0" smtClean="0"/>
              <a:t>Environment…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16000" y="1600200"/>
            <a:ext cx="10871200" cy="4933604"/>
          </a:xfrm>
        </p:spPr>
        <p:txBody>
          <a:bodyPr/>
          <a:lstStyle/>
          <a:p>
            <a:r>
              <a:rPr lang="en-US" dirty="0" smtClean="0"/>
              <a:t>Compliance </a:t>
            </a:r>
            <a:r>
              <a:rPr lang="en-US" dirty="0"/>
              <a:t>and Auditing</a:t>
            </a:r>
          </a:p>
          <a:p>
            <a:pPr lvl="1"/>
            <a:r>
              <a:rPr lang="en-US" dirty="0"/>
              <a:t>Compliance Monitoring: Ensure compliance with relevant laws, regulations, and industry standards (e.g., GDPR, HIPAA, ISO/IEC 27001).</a:t>
            </a:r>
          </a:p>
          <a:p>
            <a:pPr lvl="1"/>
            <a:r>
              <a:rPr lang="en-US" dirty="0"/>
              <a:t>Regular Audits: Conduct regular internal and external audits to assess the effectiveness of security controls and identify areas for improvement.</a:t>
            </a:r>
          </a:p>
          <a:p>
            <a:r>
              <a:rPr lang="en-US" dirty="0" smtClean="0"/>
              <a:t>Cloud </a:t>
            </a:r>
            <a:r>
              <a:rPr lang="en-US" dirty="0"/>
              <a:t>Security</a:t>
            </a:r>
          </a:p>
          <a:p>
            <a:pPr lvl="1"/>
            <a:r>
              <a:rPr lang="en-US" dirty="0"/>
              <a:t>Cloud Governance: Define policies and procedures for using cloud services securely.</a:t>
            </a:r>
          </a:p>
          <a:p>
            <a:pPr lvl="1"/>
            <a:r>
              <a:rPr lang="en-US" dirty="0"/>
              <a:t>Secure Configuration: Ensure cloud resources are securely configured and monitored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0132477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Controlling IT </a:t>
            </a:r>
            <a:r>
              <a:rPr lang="en-US" dirty="0" smtClean="0"/>
              <a:t>Environment…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16000" y="1600200"/>
            <a:ext cx="10871200" cy="4933604"/>
          </a:xfrm>
        </p:spPr>
        <p:txBody>
          <a:bodyPr/>
          <a:lstStyle/>
          <a:p>
            <a:r>
              <a:rPr lang="en-US" dirty="0" smtClean="0"/>
              <a:t>Change </a:t>
            </a:r>
            <a:r>
              <a:rPr lang="en-US" dirty="0"/>
              <a:t>Management</a:t>
            </a:r>
          </a:p>
          <a:p>
            <a:pPr lvl="1"/>
            <a:r>
              <a:rPr lang="en-US" dirty="0"/>
              <a:t>Change Control Process: Implement a formal change control process to manage changes to the IT environment, ensuring they are authorized, tested, and documented.</a:t>
            </a:r>
          </a:p>
          <a:p>
            <a:pPr lvl="1"/>
            <a:r>
              <a:rPr lang="en-US" dirty="0"/>
              <a:t>Configuration Management: Maintain an inventory of IT assets and configurations to track and manage changes effectively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9243517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Information </a:t>
            </a:r>
            <a:r>
              <a:rPr lang="en-US" dirty="0" smtClean="0"/>
              <a:t>Security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0" dirty="0" smtClean="0"/>
              <a:t>Information security (InfoSec) </a:t>
            </a:r>
            <a:r>
              <a:rPr lang="en-US" b="0" dirty="0"/>
              <a:t>refers to the processes and methodologies involved in protecting information from unauthorized access, use, disclosure, disruption, modification, or destruction. </a:t>
            </a:r>
            <a:endParaRPr lang="en-US" b="0" dirty="0" smtClean="0"/>
          </a:p>
          <a:p>
            <a:r>
              <a:rPr lang="en-US" b="0" dirty="0" smtClean="0"/>
              <a:t>It </a:t>
            </a:r>
            <a:r>
              <a:rPr lang="en-US" b="0" dirty="0"/>
              <a:t>encompasses various strategies and technologies to safeguard digital and physical data. </a:t>
            </a:r>
            <a:endParaRPr lang="en-US" b="0" dirty="0" smtClean="0"/>
          </a:p>
          <a:p>
            <a:r>
              <a:rPr lang="en-US" b="0" dirty="0"/>
              <a:t>Key concepts in information security </a:t>
            </a:r>
            <a:r>
              <a:rPr lang="en-US" b="0" dirty="0" smtClean="0"/>
              <a:t>is known as the CIA Triad.</a:t>
            </a:r>
          </a:p>
        </p:txBody>
      </p:sp>
    </p:spTree>
    <p:extLst>
      <p:ext uri="{BB962C8B-B14F-4D97-AF65-F5344CB8AC3E}">
        <p14:creationId xmlns:p14="http://schemas.microsoft.com/office/powerpoint/2010/main" val="3981477159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</a:t>
            </a:r>
            <a:r>
              <a:rPr lang="en-US" dirty="0" smtClean="0"/>
              <a:t>nformation Security Management System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0" dirty="0"/>
              <a:t>An Information Security Management System (ISMS) is a systematic approach to managing sensitive company information so that it remains secure. It encompasses people, processes, and IT systems by applying a risk management process. </a:t>
            </a:r>
            <a:endParaRPr lang="en-US" b="0" dirty="0" smtClean="0"/>
          </a:p>
          <a:p>
            <a:r>
              <a:rPr lang="en-US" b="0" dirty="0" smtClean="0"/>
              <a:t>The </a:t>
            </a:r>
            <a:r>
              <a:rPr lang="en-US" b="0" dirty="0"/>
              <a:t>ISMS framework helps to protect and manage the organization's information through effective risk management. Here are the key components and steps involved in developing and maintaining an ISMS</a:t>
            </a:r>
            <a:r>
              <a:rPr lang="en-US" b="0" dirty="0" smtClean="0"/>
              <a:t>:</a:t>
            </a:r>
            <a:endParaRPr lang="en-US" b="0" dirty="0"/>
          </a:p>
        </p:txBody>
      </p:sp>
    </p:spTree>
    <p:extLst>
      <p:ext uri="{BB962C8B-B14F-4D97-AF65-F5344CB8AC3E}">
        <p14:creationId xmlns:p14="http://schemas.microsoft.com/office/powerpoint/2010/main" val="3757045048"/>
      </p:ext>
    </p:extLst>
  </p:cSld>
  <p:clrMapOvr>
    <a:masterClrMapping/>
  </p:clrMapOvr>
  <p:transition spd="slow"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16000" y="576350"/>
            <a:ext cx="10871200" cy="990600"/>
          </a:xfrm>
        </p:spPr>
        <p:txBody>
          <a:bodyPr/>
          <a:lstStyle/>
          <a:p>
            <a:r>
              <a:rPr lang="en-US" dirty="0" smtClean="0"/>
              <a:t>Key </a:t>
            </a:r>
            <a:r>
              <a:rPr lang="en-US" dirty="0" smtClean="0"/>
              <a:t>Components of </a:t>
            </a:r>
            <a:r>
              <a:rPr lang="en-US" dirty="0" smtClean="0"/>
              <a:t>Information Security Management System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16000" y="1752600"/>
            <a:ext cx="10871200" cy="4531822"/>
          </a:xfrm>
        </p:spPr>
        <p:txBody>
          <a:bodyPr/>
          <a:lstStyle/>
          <a:p>
            <a:r>
              <a:rPr lang="en-US" dirty="0" smtClean="0"/>
              <a:t>Policy</a:t>
            </a:r>
            <a:endParaRPr lang="en-US" dirty="0"/>
          </a:p>
          <a:p>
            <a:pPr lvl="1"/>
            <a:r>
              <a:rPr lang="en-US" dirty="0"/>
              <a:t>Develop an information security policy that aligns with organizational goals and objectives.</a:t>
            </a:r>
          </a:p>
          <a:p>
            <a:pPr lvl="1"/>
            <a:r>
              <a:rPr lang="en-US" dirty="0"/>
              <a:t>Define the scope of the ISMS, including boundaries and applicability.</a:t>
            </a:r>
          </a:p>
          <a:p>
            <a:r>
              <a:rPr lang="en-US" dirty="0"/>
              <a:t>Risk Assessment</a:t>
            </a:r>
          </a:p>
          <a:p>
            <a:pPr lvl="1"/>
            <a:r>
              <a:rPr lang="en-US" dirty="0"/>
              <a:t>Identify and assess information security risks.</a:t>
            </a:r>
          </a:p>
          <a:p>
            <a:pPr lvl="1"/>
            <a:r>
              <a:rPr lang="en-US" dirty="0"/>
              <a:t>Determine the likelihood and impact of different threats.</a:t>
            </a:r>
          </a:p>
          <a:p>
            <a:r>
              <a:rPr lang="en-US" dirty="0"/>
              <a:t>Risk Treatment</a:t>
            </a:r>
          </a:p>
          <a:p>
            <a:pPr lvl="1"/>
            <a:r>
              <a:rPr lang="en-US" dirty="0"/>
              <a:t>Develop a risk treatment plan that outlines how identified risks will be managed.</a:t>
            </a:r>
          </a:p>
          <a:p>
            <a:pPr lvl="1"/>
            <a:r>
              <a:rPr lang="en-US" dirty="0"/>
              <a:t>Implement controls to mitigate identified risks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7385987"/>
      </p:ext>
    </p:extLst>
  </p:cSld>
  <p:clrMapOvr>
    <a:masterClrMapping/>
  </p:clrMapOvr>
  <p:transition spd="slow"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16000" y="576350"/>
            <a:ext cx="10871200" cy="990600"/>
          </a:xfrm>
        </p:spPr>
        <p:txBody>
          <a:bodyPr/>
          <a:lstStyle/>
          <a:p>
            <a:r>
              <a:rPr lang="en-US" dirty="0" smtClean="0"/>
              <a:t>Key </a:t>
            </a:r>
            <a:r>
              <a:rPr lang="en-US" dirty="0" smtClean="0"/>
              <a:t>Components of </a:t>
            </a:r>
            <a:r>
              <a:rPr lang="en-US" dirty="0" smtClean="0"/>
              <a:t>Information Security Management System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48145" y="1752599"/>
            <a:ext cx="11139055" cy="4631575"/>
          </a:xfrm>
        </p:spPr>
        <p:txBody>
          <a:bodyPr/>
          <a:lstStyle/>
          <a:p>
            <a:r>
              <a:rPr lang="en-US" dirty="0" smtClean="0"/>
              <a:t>Objectives </a:t>
            </a:r>
            <a:r>
              <a:rPr lang="en-US" dirty="0"/>
              <a:t>and Controls</a:t>
            </a:r>
          </a:p>
          <a:p>
            <a:pPr lvl="1"/>
            <a:r>
              <a:rPr lang="en-US" dirty="0"/>
              <a:t>Set information security objectives that are measurable and achievable.</a:t>
            </a:r>
          </a:p>
          <a:p>
            <a:pPr lvl="1"/>
            <a:r>
              <a:rPr lang="en-US" dirty="0"/>
              <a:t>Implement controls to achieve these objectives, such as technical measures, organizational policies, and procedures.</a:t>
            </a:r>
          </a:p>
          <a:p>
            <a:r>
              <a:rPr lang="en-US" dirty="0"/>
              <a:t>Roles and Responsibilities</a:t>
            </a:r>
          </a:p>
          <a:p>
            <a:pPr lvl="1"/>
            <a:r>
              <a:rPr lang="en-US" dirty="0"/>
              <a:t>Define roles and responsibilities for information security management.</a:t>
            </a:r>
          </a:p>
          <a:p>
            <a:pPr lvl="1"/>
            <a:r>
              <a:rPr lang="en-US" dirty="0"/>
              <a:t>Ensure top management support and commitment to the ISMS.</a:t>
            </a:r>
          </a:p>
          <a:p>
            <a:r>
              <a:rPr lang="en-US" dirty="0"/>
              <a:t>Asset Management</a:t>
            </a:r>
          </a:p>
          <a:p>
            <a:pPr lvl="1"/>
            <a:r>
              <a:rPr lang="en-US" dirty="0"/>
              <a:t>Identify and classify information assets.</a:t>
            </a:r>
          </a:p>
          <a:p>
            <a:pPr lvl="1"/>
            <a:r>
              <a:rPr lang="en-US" dirty="0"/>
              <a:t>Implement measures to protect these assets according to their value and sensitivity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8899413"/>
      </p:ext>
    </p:extLst>
  </p:cSld>
  <p:clrMapOvr>
    <a:masterClrMapping/>
  </p:clrMapOvr>
  <p:transition spd="slow"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16000" y="576350"/>
            <a:ext cx="10871200" cy="990600"/>
          </a:xfrm>
        </p:spPr>
        <p:txBody>
          <a:bodyPr/>
          <a:lstStyle/>
          <a:p>
            <a:r>
              <a:rPr lang="en-US" dirty="0" smtClean="0"/>
              <a:t>Key </a:t>
            </a:r>
            <a:r>
              <a:rPr lang="en-US" dirty="0" smtClean="0"/>
              <a:t>Components of </a:t>
            </a:r>
            <a:r>
              <a:rPr lang="en-US" dirty="0" smtClean="0"/>
              <a:t>Information Security Management System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Access </a:t>
            </a:r>
            <a:r>
              <a:rPr lang="en-US" dirty="0"/>
              <a:t>Control</a:t>
            </a:r>
          </a:p>
          <a:p>
            <a:pPr lvl="1"/>
            <a:r>
              <a:rPr lang="en-US" dirty="0"/>
              <a:t>Implement access control measures to ensure that only authorized personnel have access to sensitive information.</a:t>
            </a:r>
          </a:p>
          <a:p>
            <a:pPr lvl="1"/>
            <a:r>
              <a:rPr lang="en-US" dirty="0"/>
              <a:t>Use authentication and authorization mechanisms.</a:t>
            </a:r>
          </a:p>
          <a:p>
            <a:r>
              <a:rPr lang="en-US" dirty="0"/>
              <a:t>Compliance and Legal Requirements</a:t>
            </a:r>
          </a:p>
          <a:p>
            <a:pPr lvl="1"/>
            <a:r>
              <a:rPr lang="en-US" dirty="0"/>
              <a:t>Ensure compliance with relevant laws, regulations, and industry standards (e.g., GDPR, HIPAA, ISO/IEC 27001).</a:t>
            </a:r>
          </a:p>
          <a:p>
            <a:pPr lvl="1"/>
            <a:r>
              <a:rPr lang="en-US" dirty="0"/>
              <a:t>Regularly review and update compliance requirements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6776649"/>
      </p:ext>
    </p:extLst>
  </p:cSld>
  <p:clrMapOvr>
    <a:masterClrMapping/>
  </p:clrMapOvr>
  <p:transition spd="slow"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16000" y="576350"/>
            <a:ext cx="10871200" cy="990600"/>
          </a:xfrm>
        </p:spPr>
        <p:txBody>
          <a:bodyPr/>
          <a:lstStyle/>
          <a:p>
            <a:r>
              <a:rPr lang="en-US" dirty="0" smtClean="0"/>
              <a:t>Key </a:t>
            </a:r>
            <a:r>
              <a:rPr lang="en-US" dirty="0" smtClean="0"/>
              <a:t>Components of </a:t>
            </a:r>
            <a:r>
              <a:rPr lang="en-US" dirty="0" smtClean="0"/>
              <a:t>Information Security Management System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Incident </a:t>
            </a:r>
            <a:r>
              <a:rPr lang="en-US" dirty="0"/>
              <a:t>Management</a:t>
            </a:r>
          </a:p>
          <a:p>
            <a:pPr lvl="1"/>
            <a:r>
              <a:rPr lang="en-US" dirty="0"/>
              <a:t>Develop and implement an incident management plan to detect, report, and respond to security incidents.</a:t>
            </a:r>
          </a:p>
          <a:p>
            <a:pPr lvl="1"/>
            <a:r>
              <a:rPr lang="en-US" dirty="0"/>
              <a:t>Conduct post-incident reviews to improve response strategies.</a:t>
            </a:r>
          </a:p>
          <a:p>
            <a:r>
              <a:rPr lang="en-US" dirty="0"/>
              <a:t>Business Continuity Management</a:t>
            </a:r>
          </a:p>
          <a:p>
            <a:pPr lvl="1"/>
            <a:r>
              <a:rPr lang="en-US" dirty="0"/>
              <a:t>Develop and implement business continuity and disaster recovery plans to ensure the availability of critical information systems during disruptions.</a:t>
            </a:r>
          </a:p>
          <a:p>
            <a:pPr lvl="1"/>
            <a:r>
              <a:rPr lang="en-US" dirty="0"/>
              <a:t>Regularly test and update these plans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8705148"/>
      </p:ext>
    </p:extLst>
  </p:cSld>
  <p:clrMapOvr>
    <a:masterClrMapping/>
  </p:clrMapOvr>
  <p:transition spd="slow"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16000" y="576350"/>
            <a:ext cx="10871200" cy="990600"/>
          </a:xfrm>
        </p:spPr>
        <p:txBody>
          <a:bodyPr/>
          <a:lstStyle/>
          <a:p>
            <a:r>
              <a:rPr lang="en-US" dirty="0" smtClean="0"/>
              <a:t>Key </a:t>
            </a:r>
            <a:r>
              <a:rPr lang="en-US" dirty="0" smtClean="0"/>
              <a:t>Components of </a:t>
            </a:r>
            <a:r>
              <a:rPr lang="en-US" dirty="0" smtClean="0"/>
              <a:t>Information Security Management System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Training </a:t>
            </a:r>
            <a:r>
              <a:rPr lang="en-US" dirty="0"/>
              <a:t>and Awareness</a:t>
            </a:r>
          </a:p>
          <a:p>
            <a:pPr lvl="1"/>
            <a:r>
              <a:rPr lang="en-US" dirty="0"/>
              <a:t>Conduct regular training sessions to raise awareness about information security policies and best practices.</a:t>
            </a:r>
          </a:p>
          <a:p>
            <a:pPr lvl="1"/>
            <a:r>
              <a:rPr lang="en-US" dirty="0"/>
              <a:t>Ensure that all employees understand their roles and responsibilities related to information security.</a:t>
            </a:r>
          </a:p>
          <a:p>
            <a:r>
              <a:rPr lang="en-US" dirty="0"/>
              <a:t>Monitoring and Review</a:t>
            </a:r>
          </a:p>
          <a:p>
            <a:pPr lvl="1"/>
            <a:r>
              <a:rPr lang="en-US" dirty="0"/>
              <a:t>Continuously monitor information security controls and processes.</a:t>
            </a:r>
          </a:p>
          <a:p>
            <a:pPr lvl="1"/>
            <a:r>
              <a:rPr lang="en-US" dirty="0"/>
              <a:t>Conduct regular internal audits and reviews to assess the effectiveness of the ISMS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2143233"/>
      </p:ext>
    </p:extLst>
  </p:cSld>
  <p:clrMapOvr>
    <a:masterClrMapping/>
  </p:clrMapOvr>
  <p:transition spd="slow"/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16000" y="576350"/>
            <a:ext cx="10871200" cy="990600"/>
          </a:xfrm>
        </p:spPr>
        <p:txBody>
          <a:bodyPr/>
          <a:lstStyle/>
          <a:p>
            <a:r>
              <a:rPr lang="en-US" dirty="0" smtClean="0"/>
              <a:t>Key </a:t>
            </a:r>
            <a:r>
              <a:rPr lang="en-US" dirty="0" smtClean="0"/>
              <a:t>Components of </a:t>
            </a:r>
            <a:r>
              <a:rPr lang="en-US" dirty="0" smtClean="0"/>
              <a:t>Information Security Management System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Continuous </a:t>
            </a:r>
            <a:r>
              <a:rPr lang="en-US" dirty="0"/>
              <a:t>Improvement</a:t>
            </a:r>
          </a:p>
          <a:p>
            <a:pPr lvl="1"/>
            <a:r>
              <a:rPr lang="en-US" dirty="0"/>
              <a:t>Implement a process for continual improvement of the ISMS.</a:t>
            </a:r>
          </a:p>
          <a:p>
            <a:pPr lvl="1"/>
            <a:r>
              <a:rPr lang="en-US" dirty="0"/>
              <a:t>Use feedback from audits, incidents, and monitoring activities to make improvements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2855643"/>
      </p:ext>
    </p:extLst>
  </p:cSld>
  <p:clrMapOvr>
    <a:masterClrMapping/>
  </p:clrMapOvr>
  <p:transition spd="slow"/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16000" y="576350"/>
            <a:ext cx="10871200" cy="990600"/>
          </a:xfrm>
        </p:spPr>
        <p:txBody>
          <a:bodyPr/>
          <a:lstStyle/>
          <a:p>
            <a:r>
              <a:rPr lang="en-US" dirty="0"/>
              <a:t>Steps to Implement an</a:t>
            </a:r>
            <a:r>
              <a:rPr lang="en-US" dirty="0" smtClean="0"/>
              <a:t> </a:t>
            </a:r>
            <a:r>
              <a:rPr lang="en-US" dirty="0" smtClean="0"/>
              <a:t>Information Security Management System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Initiate </a:t>
            </a:r>
            <a:r>
              <a:rPr lang="en-US" dirty="0"/>
              <a:t>the ISMS Project</a:t>
            </a:r>
          </a:p>
          <a:p>
            <a:pPr lvl="1"/>
            <a:r>
              <a:rPr lang="en-US" dirty="0"/>
              <a:t>Obtain management support and define the project scope.</a:t>
            </a:r>
          </a:p>
          <a:p>
            <a:pPr lvl="1"/>
            <a:r>
              <a:rPr lang="en-US" dirty="0"/>
              <a:t>Develop a project plan and establish a project team.</a:t>
            </a:r>
          </a:p>
          <a:p>
            <a:r>
              <a:rPr lang="en-US" dirty="0"/>
              <a:t>Define the ISMS Scope and Policy</a:t>
            </a:r>
          </a:p>
          <a:p>
            <a:pPr lvl="1"/>
            <a:r>
              <a:rPr lang="en-US" dirty="0"/>
              <a:t>Determine the boundaries and applicability of the ISMS.</a:t>
            </a:r>
          </a:p>
          <a:p>
            <a:pPr lvl="1"/>
            <a:r>
              <a:rPr lang="en-US" dirty="0"/>
              <a:t>Develop an information security policy that reflects the organization's objectives.</a:t>
            </a:r>
          </a:p>
          <a:p>
            <a:r>
              <a:rPr lang="en-US" dirty="0"/>
              <a:t>Perform a Risk Assessment</a:t>
            </a:r>
          </a:p>
          <a:p>
            <a:pPr lvl="1"/>
            <a:r>
              <a:rPr lang="en-US" dirty="0"/>
              <a:t>Identify information assets and assess risks.</a:t>
            </a:r>
          </a:p>
          <a:p>
            <a:pPr lvl="1"/>
            <a:r>
              <a:rPr lang="en-US" dirty="0"/>
              <a:t>Analyze threats, vulnerabilities, and impacts to determine risk levels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8568547"/>
      </p:ext>
    </p:extLst>
  </p:cSld>
  <p:clrMapOvr>
    <a:masterClrMapping/>
  </p:clrMapOvr>
  <p:transition spd="slow"/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16000" y="576350"/>
            <a:ext cx="10871200" cy="990600"/>
          </a:xfrm>
        </p:spPr>
        <p:txBody>
          <a:bodyPr/>
          <a:lstStyle/>
          <a:p>
            <a:r>
              <a:rPr lang="en-US" dirty="0"/>
              <a:t>Steps to Implement an</a:t>
            </a:r>
            <a:r>
              <a:rPr lang="en-US" dirty="0" smtClean="0"/>
              <a:t> </a:t>
            </a:r>
            <a:r>
              <a:rPr lang="en-US" dirty="0" smtClean="0"/>
              <a:t>Information Security Management System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16000" y="1752600"/>
            <a:ext cx="10871200" cy="4465320"/>
          </a:xfrm>
        </p:spPr>
        <p:txBody>
          <a:bodyPr/>
          <a:lstStyle/>
          <a:p>
            <a:r>
              <a:rPr lang="en-US" dirty="0" smtClean="0"/>
              <a:t>Develop </a:t>
            </a:r>
            <a:r>
              <a:rPr lang="en-US" dirty="0"/>
              <a:t>a Risk Treatment Plan</a:t>
            </a:r>
          </a:p>
          <a:p>
            <a:pPr lvl="1"/>
            <a:r>
              <a:rPr lang="en-US" dirty="0"/>
              <a:t>Identify and select appropriate controls to mitigate risks.</a:t>
            </a:r>
          </a:p>
          <a:p>
            <a:pPr lvl="1"/>
            <a:r>
              <a:rPr lang="en-US" dirty="0"/>
              <a:t>Develop a risk treatment plan that outlines the implementation of these controls.</a:t>
            </a:r>
          </a:p>
          <a:p>
            <a:r>
              <a:rPr lang="en-US" dirty="0"/>
              <a:t>Implement Controls</a:t>
            </a:r>
          </a:p>
          <a:p>
            <a:pPr lvl="1"/>
            <a:r>
              <a:rPr lang="en-US" dirty="0"/>
              <a:t>Implement the selected controls and ensure they are operating effectively.</a:t>
            </a:r>
          </a:p>
          <a:p>
            <a:pPr lvl="1"/>
            <a:r>
              <a:rPr lang="en-US" dirty="0"/>
              <a:t>Develop and document procedures to support the controls.</a:t>
            </a:r>
          </a:p>
          <a:p>
            <a:r>
              <a:rPr lang="en-US" dirty="0"/>
              <a:t>Establish ISMS Documentation</a:t>
            </a:r>
          </a:p>
          <a:p>
            <a:pPr lvl="1"/>
            <a:r>
              <a:rPr lang="en-US" dirty="0"/>
              <a:t>Develop and maintain ISMS documentation, including policies, procedures, and records.</a:t>
            </a:r>
          </a:p>
          <a:p>
            <a:pPr lvl="1"/>
            <a:r>
              <a:rPr lang="en-US" dirty="0"/>
              <a:t>Ensure documentation is accessible and regularly updated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0396923"/>
      </p:ext>
    </p:extLst>
  </p:cSld>
  <p:clrMapOvr>
    <a:masterClrMapping/>
  </p:clrMapOvr>
  <p:transition spd="slow"/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16000" y="576350"/>
            <a:ext cx="10871200" cy="990600"/>
          </a:xfrm>
        </p:spPr>
        <p:txBody>
          <a:bodyPr/>
          <a:lstStyle/>
          <a:p>
            <a:r>
              <a:rPr lang="en-US" dirty="0"/>
              <a:t>Steps to Implement an</a:t>
            </a:r>
            <a:r>
              <a:rPr lang="en-US" dirty="0" smtClean="0"/>
              <a:t> </a:t>
            </a:r>
            <a:r>
              <a:rPr lang="en-US" dirty="0" smtClean="0"/>
              <a:t>Information Security Management System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16000" y="1752600"/>
            <a:ext cx="10871200" cy="4465320"/>
          </a:xfrm>
        </p:spPr>
        <p:txBody>
          <a:bodyPr/>
          <a:lstStyle/>
          <a:p>
            <a:r>
              <a:rPr lang="en-US" dirty="0" smtClean="0"/>
              <a:t>Conduct </a:t>
            </a:r>
            <a:r>
              <a:rPr lang="en-US" dirty="0"/>
              <a:t>Training and Awareness Programs</a:t>
            </a:r>
          </a:p>
          <a:p>
            <a:pPr lvl="1"/>
            <a:r>
              <a:rPr lang="en-US" dirty="0"/>
              <a:t>Train employees on information security policies and procedures.</a:t>
            </a:r>
          </a:p>
          <a:p>
            <a:pPr lvl="1"/>
            <a:r>
              <a:rPr lang="en-US" dirty="0"/>
              <a:t>Raise awareness about the importance of information security.</a:t>
            </a:r>
          </a:p>
          <a:p>
            <a:r>
              <a:rPr lang="en-US" dirty="0"/>
              <a:t>Monitor and Review the ISMS</a:t>
            </a:r>
          </a:p>
          <a:p>
            <a:pPr lvl="1"/>
            <a:r>
              <a:rPr lang="en-US" dirty="0"/>
              <a:t>Continuously monitor information security controls and processes.</a:t>
            </a:r>
          </a:p>
          <a:p>
            <a:pPr lvl="1"/>
            <a:r>
              <a:rPr lang="en-US" dirty="0"/>
              <a:t>Conduct regular internal audits and management reviews.</a:t>
            </a:r>
          </a:p>
          <a:p>
            <a:r>
              <a:rPr lang="en-US" dirty="0"/>
              <a:t>Maintain and Improve the ISMS</a:t>
            </a:r>
          </a:p>
          <a:p>
            <a:pPr lvl="1"/>
            <a:r>
              <a:rPr lang="en-US" dirty="0"/>
              <a:t>Implement a process for continual improvement based on feedback from audits, incidents, and monitoring activities.</a:t>
            </a:r>
          </a:p>
          <a:p>
            <a:pPr lvl="1"/>
            <a:r>
              <a:rPr lang="en-US" dirty="0"/>
              <a:t>Make necessary adjustments to policies, procedures, and controls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3094602"/>
      </p:ext>
    </p:extLst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Components/ Pillars/ Principles of </a:t>
            </a:r>
            <a:r>
              <a:rPr lang="en-US" dirty="0" err="1" smtClean="0"/>
              <a:t>Infosec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Confidentiality</a:t>
            </a:r>
            <a:endParaRPr lang="en-US" dirty="0"/>
          </a:p>
          <a:p>
            <a:pPr lvl="1"/>
            <a:r>
              <a:rPr lang="en-US" dirty="0"/>
              <a:t>Definition: Ensuring that sensitive information is accessed only by authorized individuals.</a:t>
            </a:r>
          </a:p>
          <a:p>
            <a:pPr lvl="1"/>
            <a:r>
              <a:rPr lang="en-US" dirty="0"/>
              <a:t>Techniques: Encryption, access controls, secure communication channels, and authentication methods (passwords, biometrics, two-factor authentication).</a:t>
            </a:r>
          </a:p>
          <a:p>
            <a:r>
              <a:rPr lang="en-US" dirty="0" smtClean="0"/>
              <a:t>Integrity</a:t>
            </a:r>
            <a:endParaRPr lang="en-US" dirty="0"/>
          </a:p>
          <a:p>
            <a:pPr lvl="1"/>
            <a:r>
              <a:rPr lang="en-US" dirty="0"/>
              <a:t>Definition: Maintaining the accuracy, completeness, and reliability of data over its lifecycle.</a:t>
            </a:r>
          </a:p>
          <a:p>
            <a:pPr lvl="1"/>
            <a:r>
              <a:rPr lang="en-US" dirty="0"/>
              <a:t>Techniques: Checksums, hash functions, digital signatures, version control, and audit trails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0997361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16000" y="576350"/>
            <a:ext cx="10871200" cy="990600"/>
          </a:xfrm>
        </p:spPr>
        <p:txBody>
          <a:bodyPr/>
          <a:lstStyle/>
          <a:p>
            <a:r>
              <a:rPr lang="en-US" dirty="0"/>
              <a:t>Certification and Standards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16000" y="1752600"/>
            <a:ext cx="10871200" cy="4465320"/>
          </a:xfrm>
        </p:spPr>
        <p:txBody>
          <a:bodyPr/>
          <a:lstStyle/>
          <a:p>
            <a:r>
              <a:rPr lang="en-US" b="0" dirty="0" smtClean="0"/>
              <a:t>ISO/IEC </a:t>
            </a:r>
            <a:r>
              <a:rPr lang="en-US" b="0" dirty="0"/>
              <a:t>27001: The international standard for ISMS, providing a framework for managing information security.</a:t>
            </a:r>
          </a:p>
          <a:p>
            <a:r>
              <a:rPr lang="en-US" b="0" dirty="0"/>
              <a:t>ISO/IEC 27002: A code of practice for information security controls.</a:t>
            </a:r>
          </a:p>
          <a:p>
            <a:r>
              <a:rPr lang="en-US" b="0" dirty="0"/>
              <a:t>NIST SP 800-53: Provides a catalog of security and privacy controls for federal information systems and organizations</a:t>
            </a:r>
            <a:r>
              <a:rPr lang="en-US" b="0" dirty="0" smtClean="0"/>
              <a:t>.</a:t>
            </a:r>
            <a:endParaRPr lang="en-US" b="0" dirty="0"/>
          </a:p>
        </p:txBody>
      </p:sp>
    </p:spTree>
    <p:extLst>
      <p:ext uri="{BB962C8B-B14F-4D97-AF65-F5344CB8AC3E}">
        <p14:creationId xmlns:p14="http://schemas.microsoft.com/office/powerpoint/2010/main" val="890380483"/>
      </p:ext>
    </p:extLst>
  </p:cSld>
  <p:clrMapOvr>
    <a:masterClrMapping/>
  </p:clrMapOvr>
  <p:transition spd="slow"/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16000" y="576350"/>
            <a:ext cx="10871200" cy="990600"/>
          </a:xfrm>
        </p:spPr>
        <p:txBody>
          <a:bodyPr/>
          <a:lstStyle/>
          <a:p>
            <a:r>
              <a:rPr lang="en-US" dirty="0"/>
              <a:t>Benefits of an ISMS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16000" y="1752600"/>
            <a:ext cx="10871200" cy="4465320"/>
          </a:xfrm>
        </p:spPr>
        <p:txBody>
          <a:bodyPr/>
          <a:lstStyle/>
          <a:p>
            <a:r>
              <a:rPr lang="en-US" b="0" dirty="0" smtClean="0"/>
              <a:t>Enhanced </a:t>
            </a:r>
            <a:r>
              <a:rPr lang="en-US" b="0" dirty="0"/>
              <a:t>Security: Protects sensitive information from threats.</a:t>
            </a:r>
          </a:p>
          <a:p>
            <a:r>
              <a:rPr lang="en-US" b="0" dirty="0"/>
              <a:t>Compliance: Helps meet regulatory and legal requirements.</a:t>
            </a:r>
          </a:p>
          <a:p>
            <a:r>
              <a:rPr lang="en-US" b="0" dirty="0"/>
              <a:t>Risk Management: Identifies and mitigates risks effectively.</a:t>
            </a:r>
          </a:p>
          <a:p>
            <a:r>
              <a:rPr lang="en-US" b="0" dirty="0"/>
              <a:t>Improved Reputation: Builds trust with customers and stakeholders.</a:t>
            </a:r>
          </a:p>
          <a:p>
            <a:r>
              <a:rPr lang="en-US" b="0" dirty="0"/>
              <a:t>Business Continuity: Ensures operations continue during disruptions</a:t>
            </a:r>
            <a:r>
              <a:rPr lang="en-US" b="0" dirty="0" smtClean="0"/>
              <a:t>.</a:t>
            </a:r>
            <a:endParaRPr lang="en-US" b="0" dirty="0"/>
          </a:p>
        </p:txBody>
      </p:sp>
    </p:spTree>
    <p:extLst>
      <p:ext uri="{BB962C8B-B14F-4D97-AF65-F5344CB8AC3E}">
        <p14:creationId xmlns:p14="http://schemas.microsoft.com/office/powerpoint/2010/main" val="2743370643"/>
      </p:ext>
    </p:extLst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Components/ Pillars/ Principles of </a:t>
            </a:r>
            <a:r>
              <a:rPr lang="en-US" dirty="0" err="1" smtClean="0"/>
              <a:t>Infosec</a:t>
            </a:r>
            <a:r>
              <a:rPr lang="en-US" dirty="0" smtClean="0"/>
              <a:t>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Availability</a:t>
            </a:r>
            <a:endParaRPr lang="en-US" dirty="0"/>
          </a:p>
          <a:p>
            <a:pPr lvl="1"/>
            <a:r>
              <a:rPr lang="en-US" dirty="0"/>
              <a:t>Definition: Ensuring that information and resources are accessible to authorized users when needed.</a:t>
            </a:r>
          </a:p>
          <a:p>
            <a:pPr lvl="1"/>
            <a:r>
              <a:rPr lang="en-US" dirty="0"/>
              <a:t>Techniques: Redundant systems, backup solutions, disaster recovery plans, and network security measures (firewalls, </a:t>
            </a:r>
            <a:r>
              <a:rPr lang="en-US" dirty="0" err="1"/>
              <a:t>DDoS</a:t>
            </a:r>
            <a:r>
              <a:rPr lang="en-US" dirty="0"/>
              <a:t> protection).</a:t>
            </a:r>
          </a:p>
          <a:p>
            <a:r>
              <a:rPr lang="en-US" dirty="0" smtClean="0"/>
              <a:t>Authentication</a:t>
            </a:r>
            <a:endParaRPr lang="en-US" dirty="0"/>
          </a:p>
          <a:p>
            <a:pPr lvl="1"/>
            <a:r>
              <a:rPr lang="en-US" dirty="0"/>
              <a:t>Definition: Verifying the identity of users or systems.</a:t>
            </a:r>
          </a:p>
          <a:p>
            <a:pPr lvl="1"/>
            <a:r>
              <a:rPr lang="en-US" dirty="0"/>
              <a:t>Techniques: Passwords, biometrics, smart cards, and multi-factor authentication (MFA</a:t>
            </a:r>
            <a:r>
              <a:rPr lang="en-US" dirty="0" smtClean="0"/>
              <a:t>).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9591898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Components/ Pillars/ Principles of </a:t>
            </a:r>
            <a:r>
              <a:rPr lang="en-US" dirty="0" err="1" smtClean="0"/>
              <a:t>Infosec</a:t>
            </a:r>
            <a:r>
              <a:rPr lang="en-US" dirty="0" smtClean="0"/>
              <a:t>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Authorization</a:t>
            </a:r>
            <a:endParaRPr lang="en-US" dirty="0"/>
          </a:p>
          <a:p>
            <a:pPr lvl="1"/>
            <a:r>
              <a:rPr lang="en-US" dirty="0"/>
              <a:t>Definition: Granting or denying permissions to access resources or perform actions.</a:t>
            </a:r>
          </a:p>
          <a:p>
            <a:pPr lvl="1"/>
            <a:r>
              <a:rPr lang="en-US" dirty="0"/>
              <a:t>Techniques: Role-based access control (RBAC), access control lists (ACLs), and policy enforcement.</a:t>
            </a:r>
          </a:p>
          <a:p>
            <a:r>
              <a:rPr lang="en-US" dirty="0" smtClean="0"/>
              <a:t>Non-repudiation</a:t>
            </a:r>
            <a:endParaRPr lang="en-US" dirty="0"/>
          </a:p>
          <a:p>
            <a:pPr lvl="1"/>
            <a:r>
              <a:rPr lang="en-US" dirty="0"/>
              <a:t>Definition: Ensuring that a party in a communication cannot deny the authenticity of their signature on a document or the sending of a message.</a:t>
            </a:r>
          </a:p>
          <a:p>
            <a:pPr lvl="1"/>
            <a:r>
              <a:rPr lang="en-US" dirty="0"/>
              <a:t>Techniques: Digital signatures, cryptographic protocols, and secure logging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0695861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Components/ Pillars/ Principles of </a:t>
            </a:r>
            <a:r>
              <a:rPr lang="en-US" dirty="0" err="1" smtClean="0"/>
              <a:t>Infosec</a:t>
            </a:r>
            <a:r>
              <a:rPr lang="en-US" dirty="0" smtClean="0"/>
              <a:t>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Risk </a:t>
            </a:r>
            <a:r>
              <a:rPr lang="en-US" dirty="0"/>
              <a:t>Management</a:t>
            </a:r>
          </a:p>
          <a:p>
            <a:pPr lvl="1"/>
            <a:r>
              <a:rPr lang="en-US" dirty="0"/>
              <a:t>Definition: Identifying, assessing, and mitigating risks to information assets.</a:t>
            </a:r>
          </a:p>
          <a:p>
            <a:pPr lvl="1"/>
            <a:r>
              <a:rPr lang="en-US" dirty="0"/>
              <a:t>Techniques: Risk assessments, threat modeling, implementing controls, and continuous monitoring.</a:t>
            </a:r>
          </a:p>
          <a:p>
            <a:r>
              <a:rPr lang="en-US" dirty="0" smtClean="0"/>
              <a:t>Incident </a:t>
            </a:r>
            <a:r>
              <a:rPr lang="en-US" dirty="0"/>
              <a:t>Response</a:t>
            </a:r>
          </a:p>
          <a:p>
            <a:pPr lvl="1"/>
            <a:r>
              <a:rPr lang="en-US" dirty="0"/>
              <a:t>Definition: Preparing for and responding to security breaches or attacks.</a:t>
            </a:r>
          </a:p>
          <a:p>
            <a:pPr lvl="1"/>
            <a:r>
              <a:rPr lang="en-US" dirty="0"/>
              <a:t>Techniques: Incident response plans, regular training, forensic analysis, and post-incident reviews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9196811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Components/ Pillars/ Principles of </a:t>
            </a:r>
            <a:r>
              <a:rPr lang="en-US" dirty="0" err="1" smtClean="0"/>
              <a:t>Infosec</a:t>
            </a:r>
            <a:r>
              <a:rPr lang="en-US" dirty="0" smtClean="0"/>
              <a:t>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Security </a:t>
            </a:r>
            <a:r>
              <a:rPr lang="en-US" dirty="0"/>
              <a:t>Policies and Procedures</a:t>
            </a:r>
          </a:p>
          <a:p>
            <a:pPr lvl="1"/>
            <a:r>
              <a:rPr lang="en-US" dirty="0"/>
              <a:t>Definition: Establishing and enforcing guidelines to protect information.</a:t>
            </a:r>
          </a:p>
          <a:p>
            <a:pPr lvl="1"/>
            <a:r>
              <a:rPr lang="en-US" dirty="0"/>
              <a:t>Techniques: Creating policies for acceptable use, data classification, and security awareness training programs.</a:t>
            </a:r>
          </a:p>
          <a:p>
            <a:r>
              <a:rPr lang="en-US" dirty="0" smtClean="0"/>
              <a:t>Compliance </a:t>
            </a:r>
            <a:r>
              <a:rPr lang="en-US" dirty="0"/>
              <a:t>and Legal Requirements</a:t>
            </a:r>
          </a:p>
          <a:p>
            <a:pPr lvl="1"/>
            <a:r>
              <a:rPr lang="en-US" dirty="0"/>
              <a:t>Definition: Adhering to relevant laws, regulations, and standards related to information security.</a:t>
            </a:r>
          </a:p>
          <a:p>
            <a:pPr lvl="1"/>
            <a:r>
              <a:rPr lang="en-US" dirty="0"/>
              <a:t>Techniques: Compliance audits, legal assessments, and adhering to frameworks like GDPR, HIPAA, and ISO/IEC 27001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5142480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Components/ Pillars/ Principles of </a:t>
            </a:r>
            <a:r>
              <a:rPr lang="en-US" dirty="0" err="1" smtClean="0"/>
              <a:t>Infosec</a:t>
            </a:r>
            <a:r>
              <a:rPr lang="en-US" dirty="0" smtClean="0"/>
              <a:t>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Physical </a:t>
            </a:r>
            <a:r>
              <a:rPr lang="en-US" dirty="0"/>
              <a:t>Security</a:t>
            </a:r>
          </a:p>
          <a:p>
            <a:pPr lvl="1"/>
            <a:r>
              <a:rPr lang="en-US" dirty="0"/>
              <a:t>Definition: Protecting the physical infrastructure and hardware that support information systems.</a:t>
            </a:r>
          </a:p>
          <a:p>
            <a:pPr lvl="1"/>
            <a:r>
              <a:rPr lang="en-US" dirty="0"/>
              <a:t>Techniques: Secure facilities, surveillance systems, access controls (badges, locks), and environmental controls (fire suppression, climate control).</a:t>
            </a:r>
          </a:p>
          <a:p>
            <a:r>
              <a:rPr lang="en-US" dirty="0" smtClean="0"/>
              <a:t>Network </a:t>
            </a:r>
            <a:r>
              <a:rPr lang="en-US" dirty="0"/>
              <a:t>Security</a:t>
            </a:r>
          </a:p>
          <a:p>
            <a:pPr lvl="1"/>
            <a:r>
              <a:rPr lang="en-US" dirty="0"/>
              <a:t>Definition: Protecting the integrity, confidentiality, and availability of information as it is transmitted across networks.</a:t>
            </a:r>
          </a:p>
          <a:p>
            <a:pPr lvl="1"/>
            <a:r>
              <a:rPr lang="en-US" dirty="0"/>
              <a:t>Techniques: Firewalls, intrusion detection/prevention systems (IDS/IPS), virtual private networks (VPNs), and secure network architecture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0362670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Components/ Pillars/ Principles of </a:t>
            </a:r>
            <a:r>
              <a:rPr lang="en-US" dirty="0" err="1" smtClean="0"/>
              <a:t>Infosec</a:t>
            </a:r>
            <a:r>
              <a:rPr lang="en-US" dirty="0" smtClean="0"/>
              <a:t>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Application </a:t>
            </a:r>
            <a:r>
              <a:rPr lang="en-US" dirty="0"/>
              <a:t>Security</a:t>
            </a:r>
          </a:p>
          <a:p>
            <a:pPr lvl="1"/>
            <a:r>
              <a:rPr lang="en-US" dirty="0"/>
              <a:t>Definition: Ensuring that applications are secure from threats throughout their lifecycle.</a:t>
            </a:r>
          </a:p>
          <a:p>
            <a:pPr lvl="1"/>
            <a:r>
              <a:rPr lang="en-US" dirty="0"/>
              <a:t>Techniques: Secure coding practices, application testing (penetration testing, static code analysis), and regular updates/patches.</a:t>
            </a:r>
          </a:p>
          <a:p>
            <a:r>
              <a:rPr lang="en-US" dirty="0" smtClean="0"/>
              <a:t>Data </a:t>
            </a:r>
            <a:r>
              <a:rPr lang="en-US" dirty="0"/>
              <a:t>Security</a:t>
            </a:r>
          </a:p>
          <a:p>
            <a:pPr lvl="1"/>
            <a:r>
              <a:rPr lang="en-US" dirty="0"/>
              <a:t>Definition: Protecting data at rest, in transit, and in use.</a:t>
            </a:r>
          </a:p>
          <a:p>
            <a:pPr lvl="1"/>
            <a:r>
              <a:rPr lang="en-US" dirty="0"/>
              <a:t>Techniques: Encryption, data masking, tokenization, and secure data storage solutions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9748263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eme1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Chapter 3 teaching version">
      <a:majorFont>
        <a:latin typeface="Arial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2700" cap="flat" cmpd="sng" algn="ctr">
          <a:noFill/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2700" cap="flat" cmpd="sng" algn="ctr">
          <a:noFill/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Chapter 3 teaching vers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hapter 3 teaching versio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hapter 3 teaching versio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hapter 3 teaching versio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hapter 3 teaching versio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hapter 3 teaching versio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hapter 3 teaching versio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Theme1" id="{3331C4E4-7656-492A-8A3B-54E74B1FDB6D}" vid="{851B3941-2BF4-486B-A2FA-B5BFF3C4789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Theme1</Template>
  <TotalTime>6152</TotalTime>
  <Words>2170</Words>
  <Application>Microsoft Office PowerPoint</Application>
  <PresentationFormat>Widescreen</PresentationFormat>
  <Paragraphs>212</Paragraphs>
  <Slides>31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6" baseType="lpstr">
      <vt:lpstr>Arial</vt:lpstr>
      <vt:lpstr>Calibri</vt:lpstr>
      <vt:lpstr>Times New Roman</vt:lpstr>
      <vt:lpstr>Wingdings</vt:lpstr>
      <vt:lpstr>Theme1</vt:lpstr>
      <vt:lpstr>INTRODUCTION TO INFORMATION SECURITY</vt:lpstr>
      <vt:lpstr>Information Security</vt:lpstr>
      <vt:lpstr>Components/ Pillars/ Principles of Infosec</vt:lpstr>
      <vt:lpstr>Components/ Pillars/ Principles of Infosec…</vt:lpstr>
      <vt:lpstr>Components/ Pillars/ Principles of Infosec…</vt:lpstr>
      <vt:lpstr>Components/ Pillars/ Principles of Infosec…</vt:lpstr>
      <vt:lpstr>Components/ Pillars/ Principles of Infosec…</vt:lpstr>
      <vt:lpstr>Components/ Pillars/ Principles of Infosec…</vt:lpstr>
      <vt:lpstr>Components/ Pillars/ Principles of Infosec…</vt:lpstr>
      <vt:lpstr>Components/ Pillars/ Principles of Infosec…</vt:lpstr>
      <vt:lpstr>Controlling IT Environment</vt:lpstr>
      <vt:lpstr>Controlling IT Environment</vt:lpstr>
      <vt:lpstr>Controlling IT Environment…</vt:lpstr>
      <vt:lpstr>Controlling IT Environment…</vt:lpstr>
      <vt:lpstr>Controlling IT Environment…</vt:lpstr>
      <vt:lpstr>Controlling IT Environment…</vt:lpstr>
      <vt:lpstr>Controlling IT Environment…</vt:lpstr>
      <vt:lpstr>Controlling IT Environment…</vt:lpstr>
      <vt:lpstr>Controlling IT Environment…</vt:lpstr>
      <vt:lpstr>Information Security Management System</vt:lpstr>
      <vt:lpstr>Key Components of Information Security Management System</vt:lpstr>
      <vt:lpstr>Key Components of Information Security Management System</vt:lpstr>
      <vt:lpstr>Key Components of Information Security Management System</vt:lpstr>
      <vt:lpstr>Key Components of Information Security Management System</vt:lpstr>
      <vt:lpstr>Key Components of Information Security Management System</vt:lpstr>
      <vt:lpstr>Key Components of Information Security Management System</vt:lpstr>
      <vt:lpstr>Steps to Implement an Information Security Management System</vt:lpstr>
      <vt:lpstr>Steps to Implement an Information Security Management System</vt:lpstr>
      <vt:lpstr>Steps to Implement an Information Security Management System</vt:lpstr>
      <vt:lpstr>Certification and Standards</vt:lpstr>
      <vt:lpstr>Benefits of an ISMS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hp i5</dc:creator>
  <cp:lastModifiedBy>hp i5</cp:lastModifiedBy>
  <cp:revision>17</cp:revision>
  <dcterms:created xsi:type="dcterms:W3CDTF">2024-08-12T08:46:43Z</dcterms:created>
  <dcterms:modified xsi:type="dcterms:W3CDTF">2024-10-23T13:55:02Z</dcterms:modified>
</cp:coreProperties>
</file>