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33"/>
  </p:notesMasterIdLst>
  <p:sldIdLst>
    <p:sldId id="256" r:id="rId2"/>
    <p:sldId id="264" r:id="rId3"/>
    <p:sldId id="265" r:id="rId4"/>
    <p:sldId id="266" r:id="rId5"/>
    <p:sldId id="267" r:id="rId6"/>
    <p:sldId id="268" r:id="rId7"/>
    <p:sldId id="257" r:id="rId8"/>
    <p:sldId id="258" r:id="rId9"/>
    <p:sldId id="259" r:id="rId10"/>
    <p:sldId id="260" r:id="rId11"/>
    <p:sldId id="261" r:id="rId12"/>
    <p:sldId id="262" r:id="rId13"/>
    <p:sldId id="263" r:id="rId14"/>
    <p:sldId id="269" r:id="rId15"/>
    <p:sldId id="270" r:id="rId16"/>
    <p:sldId id="271" r:id="rId17"/>
    <p:sldId id="272" r:id="rId18"/>
    <p:sldId id="273" r:id="rId19"/>
    <p:sldId id="274" r:id="rId20"/>
    <p:sldId id="275" r:id="rId21"/>
    <p:sldId id="277" r:id="rId22"/>
    <p:sldId id="278" r:id="rId23"/>
    <p:sldId id="279" r:id="rId24"/>
    <p:sldId id="280" r:id="rId25"/>
    <p:sldId id="282" r:id="rId26"/>
    <p:sldId id="283" r:id="rId27"/>
    <p:sldId id="284" r:id="rId28"/>
    <p:sldId id="285" r:id="rId29"/>
    <p:sldId id="286" r:id="rId30"/>
    <p:sldId id="287" r:id="rId31"/>
    <p:sldId id="288"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8921" autoAdjust="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B95486-FE11-435B-BD59-137A9437F1BF}" type="datetimeFigureOut">
              <a:rPr lang="en-GB" smtClean="0"/>
              <a:t>07/09/2023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CA12AF-F427-440A-85B4-1B4F6458C757}" type="slidenum">
              <a:rPr lang="en-GB" smtClean="0"/>
              <a:t>‹#›</a:t>
            </a:fld>
            <a:endParaRPr lang="en-GB"/>
          </a:p>
        </p:txBody>
      </p:sp>
    </p:spTree>
    <p:extLst>
      <p:ext uri="{BB962C8B-B14F-4D97-AF65-F5344CB8AC3E}">
        <p14:creationId xmlns:p14="http://schemas.microsoft.com/office/powerpoint/2010/main" val="3531447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CA12AF-F427-440A-85B4-1B4F6458C757}" type="slidenum">
              <a:rPr lang="en-GB" smtClean="0"/>
              <a:t>17</a:t>
            </a:fld>
            <a:endParaRPr lang="en-GB"/>
          </a:p>
        </p:txBody>
      </p:sp>
    </p:spTree>
    <p:extLst>
      <p:ext uri="{BB962C8B-B14F-4D97-AF65-F5344CB8AC3E}">
        <p14:creationId xmlns:p14="http://schemas.microsoft.com/office/powerpoint/2010/main" val="3829129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CA12AF-F427-440A-85B4-1B4F6458C757}" type="slidenum">
              <a:rPr lang="en-GB" smtClean="0"/>
              <a:t>30</a:t>
            </a:fld>
            <a:endParaRPr lang="en-GB"/>
          </a:p>
        </p:txBody>
      </p:sp>
    </p:spTree>
    <p:extLst>
      <p:ext uri="{BB962C8B-B14F-4D97-AF65-F5344CB8AC3E}">
        <p14:creationId xmlns:p14="http://schemas.microsoft.com/office/powerpoint/2010/main" val="2495071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140998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841049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381DCB-DF7F-4E67-A22B-6D0BF1B04773}"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1945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D4A2665F-F0B5-4C7D-A118-ADDBF03C883E}"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842280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D4A2665F-F0B5-4C7D-A118-ADDBF03C883E}"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381DCB-DF7F-4E67-A22B-6D0BF1B04773}"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606158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D4A2665F-F0B5-4C7D-A118-ADDBF03C883E}"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891588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2306708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120176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3730755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A2665F-F0B5-4C7D-A118-ADDBF03C883E}"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94064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4A2665F-F0B5-4C7D-A118-ADDBF03C883E}"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737506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4A2665F-F0B5-4C7D-A118-ADDBF03C883E}" type="datetimeFigureOut">
              <a:rPr lang="en-GB" smtClean="0"/>
              <a:t>07/09/2023</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356958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4A2665F-F0B5-4C7D-A118-ADDBF03C883E}" type="datetimeFigureOut">
              <a:rPr lang="en-GB" smtClean="0"/>
              <a:t>07/09/2023</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373339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2665F-F0B5-4C7D-A118-ADDBF03C883E}" type="datetimeFigureOut">
              <a:rPr lang="en-GB" smtClean="0"/>
              <a:t>07/09/2023</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1074268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4A2665F-F0B5-4C7D-A118-ADDBF03C883E}"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1021446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4A2665F-F0B5-4C7D-A118-ADDBF03C883E}"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381DCB-DF7F-4E67-A22B-6D0BF1B04773}" type="slidenum">
              <a:rPr lang="en-GB" smtClean="0"/>
              <a:t>‹#›</a:t>
            </a:fld>
            <a:endParaRPr lang="en-GB"/>
          </a:p>
        </p:txBody>
      </p:sp>
    </p:spTree>
    <p:extLst>
      <p:ext uri="{BB962C8B-B14F-4D97-AF65-F5344CB8AC3E}">
        <p14:creationId xmlns:p14="http://schemas.microsoft.com/office/powerpoint/2010/main" val="231007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4A2665F-F0B5-4C7D-A118-ADDBF03C883E}" type="datetimeFigureOut">
              <a:rPr lang="en-GB" smtClean="0"/>
              <a:t>07/09/2023</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5381DCB-DF7F-4E67-A22B-6D0BF1B04773}" type="slidenum">
              <a:rPr lang="en-GB" smtClean="0"/>
              <a:t>‹#›</a:t>
            </a:fld>
            <a:endParaRPr lang="en-GB"/>
          </a:p>
        </p:txBody>
      </p:sp>
    </p:spTree>
    <p:extLst>
      <p:ext uri="{BB962C8B-B14F-4D97-AF65-F5344CB8AC3E}">
        <p14:creationId xmlns:p14="http://schemas.microsoft.com/office/powerpoint/2010/main" val="3328193291"/>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2839" y="280220"/>
            <a:ext cx="9144000" cy="2824986"/>
          </a:xfrm>
        </p:spPr>
        <p:txBody>
          <a:bodyPr>
            <a:normAutofit fontScale="90000"/>
          </a:bodyPr>
          <a:lstStyle/>
          <a:p>
            <a:r>
              <a:rPr lang="en-US" dirty="0" smtClean="0"/>
              <a:t/>
            </a:r>
            <a:br>
              <a:rPr lang="en-US" dirty="0" smtClean="0"/>
            </a:br>
            <a:r>
              <a:rPr lang="en-US" sz="3600" b="1" dirty="0" smtClean="0">
                <a:solidFill>
                  <a:schemeClr val="tx2">
                    <a:lumMod val="50000"/>
                  </a:schemeClr>
                </a:solidFill>
              </a:rPr>
              <a:t>MAKERERE UNIVERSITY BUSINESS SCHOOL</a:t>
            </a:r>
            <a:br>
              <a:rPr lang="en-US" sz="3600" b="1" dirty="0" smtClean="0">
                <a:solidFill>
                  <a:schemeClr val="tx2">
                    <a:lumMod val="50000"/>
                  </a:schemeClr>
                </a:solidFill>
              </a:rPr>
            </a:br>
            <a:r>
              <a:rPr lang="en-US" sz="3600" b="1" dirty="0" smtClean="0">
                <a:solidFill>
                  <a:schemeClr val="tx2">
                    <a:lumMod val="50000"/>
                  </a:schemeClr>
                </a:solidFill>
              </a:rPr>
              <a:t>FACULTY OF COMPUTING AND INFORMATICS</a:t>
            </a:r>
            <a:br>
              <a:rPr lang="en-US" sz="3600" b="1" dirty="0" smtClean="0">
                <a:solidFill>
                  <a:schemeClr val="tx2">
                    <a:lumMod val="50000"/>
                  </a:schemeClr>
                </a:solidFill>
              </a:rPr>
            </a:br>
            <a:r>
              <a:rPr lang="en-US" sz="3600" b="1" dirty="0" smtClean="0">
                <a:solidFill>
                  <a:schemeClr val="tx2">
                    <a:lumMod val="50000"/>
                  </a:schemeClr>
                </a:solidFill>
              </a:rPr>
              <a:t>DEPARTMENT OF APPLIED COMPUTING AND </a:t>
            </a:r>
            <a:r>
              <a:rPr lang="en-US" sz="3600" dirty="0" smtClean="0">
                <a:solidFill>
                  <a:schemeClr val="tx2">
                    <a:lumMod val="50000"/>
                  </a:schemeClr>
                </a:solidFill>
              </a:rPr>
              <a:t>IT</a:t>
            </a:r>
            <a:endParaRPr lang="en-GB" sz="3600" dirty="0">
              <a:solidFill>
                <a:schemeClr val="tx2">
                  <a:lumMod val="50000"/>
                </a:schemeClr>
              </a:solidFill>
            </a:endParaRPr>
          </a:p>
        </p:txBody>
      </p:sp>
      <p:sp>
        <p:nvSpPr>
          <p:cNvPr id="3" name="Subtitle 2"/>
          <p:cNvSpPr>
            <a:spLocks noGrp="1"/>
          </p:cNvSpPr>
          <p:nvPr>
            <p:ph type="subTitle" idx="1"/>
          </p:nvPr>
        </p:nvSpPr>
        <p:spPr/>
        <p:txBody>
          <a:bodyPr>
            <a:normAutofit lnSpcReduction="10000"/>
          </a:bodyPr>
          <a:lstStyle/>
          <a:p>
            <a:r>
              <a:rPr lang="en-US" dirty="0" smtClean="0">
                <a:solidFill>
                  <a:schemeClr val="tx1">
                    <a:lumMod val="95000"/>
                    <a:lumOff val="5000"/>
                  </a:schemeClr>
                </a:solidFill>
              </a:rPr>
              <a:t>HIGHER EDUCATION CERTIFICATE IN BUSINESS STUDIES</a:t>
            </a:r>
          </a:p>
          <a:p>
            <a:r>
              <a:rPr lang="en-US" dirty="0" smtClean="0">
                <a:solidFill>
                  <a:schemeClr val="tx1">
                    <a:lumMod val="95000"/>
                    <a:lumOff val="5000"/>
                  </a:schemeClr>
                </a:solidFill>
              </a:rPr>
              <a:t>SEMESTER: ONE, ACADEMIC YEAR: 2023/2024</a:t>
            </a:r>
          </a:p>
          <a:p>
            <a:r>
              <a:rPr lang="en-US" dirty="0" smtClean="0">
                <a:solidFill>
                  <a:schemeClr val="tx1">
                    <a:lumMod val="95000"/>
                    <a:lumOff val="5000"/>
                  </a:schemeClr>
                </a:solidFill>
              </a:rPr>
              <a:t>COMPUTING SKILLS By Carol Atuhaire</a:t>
            </a:r>
            <a:endParaRPr lang="en-GB" dirty="0">
              <a:solidFill>
                <a:schemeClr val="tx1">
                  <a:lumMod val="95000"/>
                  <a:lumOff val="5000"/>
                </a:schemeClr>
              </a:solidFill>
            </a:endParaRPr>
          </a:p>
        </p:txBody>
      </p:sp>
    </p:spTree>
    <p:extLst>
      <p:ext uri="{BB962C8B-B14F-4D97-AF65-F5344CB8AC3E}">
        <p14:creationId xmlns:p14="http://schemas.microsoft.com/office/powerpoint/2010/main" val="742338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b="1" dirty="0" smtClean="0"/>
              <a:t>Third </a:t>
            </a:r>
            <a:r>
              <a:rPr lang="en-GB" b="1" dirty="0" smtClean="0"/>
              <a:t>Generation Computers (1960s-1970s</a:t>
            </a:r>
            <a:r>
              <a:rPr lang="en-GB" dirty="0" smtClean="0"/>
              <a:t>):</a:t>
            </a:r>
            <a:br>
              <a:rPr lang="en-GB" dirty="0" smtClean="0"/>
            </a:b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US" dirty="0" smtClean="0"/>
              <a:t> Computers used Integrated circuits (ICs) technology to process data.</a:t>
            </a:r>
          </a:p>
          <a:p>
            <a:r>
              <a:rPr lang="en-US" dirty="0" smtClean="0"/>
              <a:t>Minicomputers and mainframes became more accessible, leading to broader commercial use.</a:t>
            </a:r>
          </a:p>
          <a:p>
            <a:r>
              <a:rPr lang="en-US" dirty="0" smtClean="0"/>
              <a:t>Speed increased to millions of instructions per second.</a:t>
            </a:r>
          </a:p>
          <a:p>
            <a:r>
              <a:rPr lang="en-US" dirty="0" smtClean="0"/>
              <a:t>Storage capacity increased compared to second-generation computers.</a:t>
            </a:r>
          </a:p>
          <a:p>
            <a:r>
              <a:rPr lang="en-US" dirty="0" smtClean="0"/>
              <a:t>Operating systems allowed different applications to run on them.</a:t>
            </a:r>
          </a:p>
          <a:p>
            <a:r>
              <a:rPr lang="en-US" dirty="0" smtClean="0"/>
              <a:t>The heat produced by computers reduced.</a:t>
            </a:r>
          </a:p>
          <a:p>
            <a:endParaRPr lang="en-US" dirty="0" smtClean="0"/>
          </a:p>
        </p:txBody>
      </p:sp>
    </p:spTree>
    <p:extLst>
      <p:ext uri="{BB962C8B-B14F-4D97-AF65-F5344CB8AC3E}">
        <p14:creationId xmlns:p14="http://schemas.microsoft.com/office/powerpoint/2010/main" val="2349239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b="1" dirty="0" smtClean="0"/>
              <a:t>Fourth </a:t>
            </a:r>
            <a:r>
              <a:rPr lang="en-GB" b="1" dirty="0" smtClean="0"/>
              <a:t>Generation (1970s-1980s</a:t>
            </a:r>
            <a:r>
              <a:rPr lang="en-GB" dirty="0" smtClean="0"/>
              <a:t>):</a:t>
            </a:r>
            <a:br>
              <a:rPr lang="en-GB" dirty="0" smtClean="0"/>
            </a:b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US" dirty="0" smtClean="0"/>
              <a:t>Computers used very large integrated circuits to process data.</a:t>
            </a:r>
          </a:p>
          <a:p>
            <a:r>
              <a:rPr lang="en-US" dirty="0" smtClean="0"/>
              <a:t>Microprocessors were introduced, enabling the creation of personal computers (PCs).</a:t>
            </a:r>
          </a:p>
          <a:p>
            <a:r>
              <a:rPr lang="en-US" dirty="0" smtClean="0"/>
              <a:t>GUIs (Graphical User Interfaces) and operating systems evolved, making computers more user-friendly.</a:t>
            </a:r>
          </a:p>
          <a:p>
            <a:r>
              <a:rPr lang="en-US" dirty="0" smtClean="0"/>
              <a:t>Apple II, IBM PC, and Commodore 64 are iconic machines from this period.</a:t>
            </a:r>
            <a:endParaRPr lang="en-GB" dirty="0"/>
          </a:p>
        </p:txBody>
      </p:sp>
    </p:spTree>
    <p:extLst>
      <p:ext uri="{BB962C8B-B14F-4D97-AF65-F5344CB8AC3E}">
        <p14:creationId xmlns:p14="http://schemas.microsoft.com/office/powerpoint/2010/main" val="4013249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b="1" dirty="0" smtClean="0"/>
              <a:t>Fifth Generation (1980s-Present):</a:t>
            </a:r>
            <a:br>
              <a:rPr lang="en-GB" b="1" dirty="0" smtClean="0"/>
            </a:br>
            <a:endParaRPr lang="en-GB" b="1" dirty="0"/>
          </a:p>
        </p:txBody>
      </p:sp>
      <p:sp>
        <p:nvSpPr>
          <p:cNvPr id="3" name="Content Placeholder 2"/>
          <p:cNvSpPr>
            <a:spLocks noGrp="1"/>
          </p:cNvSpPr>
          <p:nvPr>
            <p:ph idx="1"/>
          </p:nvPr>
        </p:nvSpPr>
        <p:spPr>
          <a:xfrm>
            <a:off x="2441728" y="1735394"/>
            <a:ext cx="8915400" cy="3777622"/>
          </a:xfrm>
        </p:spPr>
        <p:txBody>
          <a:bodyPr>
            <a:normAutofit/>
          </a:bodyPr>
          <a:lstStyle/>
          <a:p>
            <a:pPr marL="0" indent="0">
              <a:buNone/>
            </a:pPr>
            <a:endParaRPr lang="en-US" dirty="0" smtClean="0"/>
          </a:p>
          <a:p>
            <a:r>
              <a:rPr lang="en-US" dirty="0" smtClean="0"/>
              <a:t>Computers used super conductor circuits.</a:t>
            </a:r>
          </a:p>
          <a:p>
            <a:r>
              <a:rPr lang="en-US" dirty="0" smtClean="0"/>
              <a:t>Networking and the internet revolutionized communication and information sharing.</a:t>
            </a:r>
          </a:p>
          <a:p>
            <a:r>
              <a:rPr lang="en-US" dirty="0" smtClean="0"/>
              <a:t>Mobile devices, laptops, and advanced workstations became common.</a:t>
            </a:r>
          </a:p>
          <a:p>
            <a:r>
              <a:rPr lang="en-US" dirty="0" smtClean="0"/>
              <a:t>AI and machine learning technologies began to be integrated into computer systems</a:t>
            </a:r>
          </a:p>
          <a:p>
            <a:r>
              <a:rPr lang="en-US" dirty="0" smtClean="0"/>
              <a:t>Multimedia was introduced</a:t>
            </a:r>
          </a:p>
        </p:txBody>
      </p:sp>
    </p:spTree>
    <p:extLst>
      <p:ext uri="{BB962C8B-B14F-4D97-AF65-F5344CB8AC3E}">
        <p14:creationId xmlns:p14="http://schemas.microsoft.com/office/powerpoint/2010/main" val="3584566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Current and Future Developments</a:t>
            </a:r>
            <a:r>
              <a:rPr lang="en-GB" dirty="0" smtClean="0"/>
              <a:t>:</a:t>
            </a:r>
            <a:endParaRPr lang="en-GB" dirty="0"/>
          </a:p>
        </p:txBody>
      </p:sp>
      <p:sp>
        <p:nvSpPr>
          <p:cNvPr id="3" name="Content Placeholder 2"/>
          <p:cNvSpPr>
            <a:spLocks noGrp="1"/>
          </p:cNvSpPr>
          <p:nvPr>
            <p:ph idx="1"/>
          </p:nvPr>
        </p:nvSpPr>
        <p:spPr/>
        <p:txBody>
          <a:bodyPr>
            <a:normAutofit/>
          </a:bodyPr>
          <a:lstStyle/>
          <a:p>
            <a:r>
              <a:rPr lang="en-US" dirty="0" smtClean="0"/>
              <a:t>Processing Power: Computers are becoming increasingly powerful, with multi-core processors and high clock speeds.</a:t>
            </a:r>
          </a:p>
          <a:p>
            <a:r>
              <a:rPr lang="en-US" dirty="0" smtClean="0"/>
              <a:t>Artificial Intelligence(AI) is growing.</a:t>
            </a:r>
          </a:p>
          <a:p>
            <a:r>
              <a:rPr lang="en-US" dirty="0" smtClean="0"/>
              <a:t>Cloud computing and edge computing are expanding the ways we use and interact with technology.</a:t>
            </a:r>
          </a:p>
          <a:p>
            <a:r>
              <a:rPr lang="en-US" dirty="0" smtClean="0"/>
              <a:t> Virtual Reality (VR) is starting to gain attention, particularly in gaming.</a:t>
            </a:r>
          </a:p>
          <a:p>
            <a:r>
              <a:rPr lang="en-US" dirty="0" smtClean="0"/>
              <a:t>Security features such </a:t>
            </a:r>
            <a:r>
              <a:rPr lang="en-US" dirty="0"/>
              <a:t>as </a:t>
            </a:r>
            <a:r>
              <a:rPr lang="en-US" dirty="0" smtClean="0"/>
              <a:t>fingerprint </a:t>
            </a:r>
            <a:r>
              <a:rPr lang="en-US" dirty="0"/>
              <a:t>and facial </a:t>
            </a:r>
            <a:r>
              <a:rPr lang="en-US" dirty="0" smtClean="0"/>
              <a:t>recognition and </a:t>
            </a:r>
            <a:r>
              <a:rPr lang="en-US" dirty="0"/>
              <a:t>hardware-based encryption </a:t>
            </a:r>
            <a:r>
              <a:rPr lang="en-US" dirty="0" smtClean="0"/>
              <a:t>have become </a:t>
            </a:r>
            <a:r>
              <a:rPr lang="en-US" dirty="0"/>
              <a:t>more common.</a:t>
            </a:r>
            <a:endParaRPr lang="en-US" dirty="0" smtClean="0"/>
          </a:p>
          <a:p>
            <a:endParaRPr lang="en-US" dirty="0" smtClean="0"/>
          </a:p>
          <a:p>
            <a:endParaRPr lang="en-GB" dirty="0"/>
          </a:p>
        </p:txBody>
      </p:sp>
    </p:spTree>
    <p:extLst>
      <p:ext uri="{BB962C8B-B14F-4D97-AF65-F5344CB8AC3E}">
        <p14:creationId xmlns:p14="http://schemas.microsoft.com/office/powerpoint/2010/main" val="302027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5103" y="0"/>
            <a:ext cx="9706897" cy="997527"/>
          </a:xfrm>
        </p:spPr>
        <p:txBody>
          <a:bodyPr/>
          <a:lstStyle/>
          <a:p>
            <a:r>
              <a:rPr lang="en-GB" b="1" dirty="0" smtClean="0"/>
              <a:t>Uses of computers</a:t>
            </a:r>
            <a:endParaRPr lang="en-GB" b="1" dirty="0"/>
          </a:p>
        </p:txBody>
      </p:sp>
      <p:sp>
        <p:nvSpPr>
          <p:cNvPr id="3" name="Content Placeholder 2"/>
          <p:cNvSpPr>
            <a:spLocks noGrp="1"/>
          </p:cNvSpPr>
          <p:nvPr>
            <p:ph idx="1"/>
          </p:nvPr>
        </p:nvSpPr>
        <p:spPr>
          <a:xfrm>
            <a:off x="1546122" y="962667"/>
            <a:ext cx="10515600" cy="5860473"/>
          </a:xfrm>
        </p:spPr>
        <p:txBody>
          <a:bodyPr>
            <a:normAutofit/>
          </a:bodyPr>
          <a:lstStyle/>
          <a:p>
            <a:r>
              <a:rPr lang="en-US" dirty="0"/>
              <a:t>Communication: Computers are essential for communication through email, messaging apps, video conferencing, and social media platforms.</a:t>
            </a:r>
          </a:p>
          <a:p>
            <a:endParaRPr lang="en-US" dirty="0"/>
          </a:p>
          <a:p>
            <a:r>
              <a:rPr lang="en-US" dirty="0"/>
              <a:t>Education: Computers are used in schools, colleges, and universities for research, online learning, interactive educational software, and virtual classrooms.</a:t>
            </a:r>
          </a:p>
          <a:p>
            <a:endParaRPr lang="en-US" dirty="0"/>
          </a:p>
          <a:p>
            <a:r>
              <a:rPr lang="en-US" dirty="0"/>
              <a:t>Business and Finance: Computers handle tasks such as accounting, payroll, inventory management, data analysis, and financial modeling.</a:t>
            </a:r>
          </a:p>
          <a:p>
            <a:endParaRPr lang="en-US" dirty="0"/>
          </a:p>
          <a:p>
            <a:r>
              <a:rPr lang="en-US" dirty="0"/>
              <a:t>Entertainment: Computers are integral to the entertainment industry, powering video games, streaming services, digital art creation, music production, and movie special effects. </a:t>
            </a:r>
            <a:endParaRPr lang="en-US" dirty="0" smtClean="0"/>
          </a:p>
          <a:p>
            <a:r>
              <a:rPr lang="en-US" dirty="0" smtClean="0"/>
              <a:t>Security</a:t>
            </a:r>
            <a:r>
              <a:rPr lang="en-US" dirty="0"/>
              <a:t>: Computers play a role in cybersecurity, cryptography, surveillance, and access control systems.</a:t>
            </a:r>
            <a:endParaRPr lang="en-US" dirty="0" smtClean="0"/>
          </a:p>
          <a:p>
            <a:endParaRPr lang="en-GB" dirty="0"/>
          </a:p>
        </p:txBody>
      </p:sp>
    </p:spTree>
    <p:extLst>
      <p:ext uri="{BB962C8B-B14F-4D97-AF65-F5344CB8AC3E}">
        <p14:creationId xmlns:p14="http://schemas.microsoft.com/office/powerpoint/2010/main" val="720465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Uses of Computers cont.;</a:t>
            </a:r>
            <a:endParaRPr lang="en-GB" b="1" dirty="0"/>
          </a:p>
        </p:txBody>
      </p:sp>
      <p:sp>
        <p:nvSpPr>
          <p:cNvPr id="3" name="Content Placeholder 2"/>
          <p:cNvSpPr>
            <a:spLocks noGrp="1"/>
          </p:cNvSpPr>
          <p:nvPr>
            <p:ph idx="1"/>
          </p:nvPr>
        </p:nvSpPr>
        <p:spPr>
          <a:xfrm>
            <a:off x="838200" y="1825624"/>
            <a:ext cx="10515600" cy="5032375"/>
          </a:xfrm>
        </p:spPr>
        <p:txBody>
          <a:bodyPr>
            <a:normAutofit/>
          </a:bodyPr>
          <a:lstStyle/>
          <a:p>
            <a:r>
              <a:rPr lang="en-US" dirty="0"/>
              <a:t>Research and Development: Scientists use computers for simulations, data analysis, modeling complex systems, and conducting experiments in various fields like physics, biology, and chemistry.</a:t>
            </a:r>
          </a:p>
          <a:p>
            <a:endParaRPr lang="en-US" dirty="0"/>
          </a:p>
          <a:p>
            <a:r>
              <a:rPr lang="en-US" dirty="0"/>
              <a:t>E-commerce: Computers enable online shopping platforms, digital payment systems, and supply chain management.</a:t>
            </a:r>
          </a:p>
          <a:p>
            <a:endParaRPr lang="en-US" dirty="0"/>
          </a:p>
          <a:p>
            <a:r>
              <a:rPr lang="en-US" dirty="0"/>
              <a:t>Social Interaction: Social networking sites and online communities rely on computers for connecting people worldwide. Transportation: Computers control traffic lights, manage air traffic, aid navigation systems, and are essential in designing and testing vehicles.</a:t>
            </a:r>
          </a:p>
          <a:p>
            <a:endParaRPr lang="en-US" dirty="0"/>
          </a:p>
          <a:p>
            <a:endParaRPr lang="en-US" dirty="0"/>
          </a:p>
          <a:p>
            <a:endParaRPr lang="en-GB" dirty="0"/>
          </a:p>
        </p:txBody>
      </p:sp>
    </p:spTree>
    <p:extLst>
      <p:ext uri="{BB962C8B-B14F-4D97-AF65-F5344CB8AC3E}">
        <p14:creationId xmlns:p14="http://schemas.microsoft.com/office/powerpoint/2010/main" val="1233697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Components of a Computer</a:t>
            </a:r>
            <a:endParaRPr lang="en-GB" b="1" dirty="0"/>
          </a:p>
        </p:txBody>
      </p:sp>
      <p:sp>
        <p:nvSpPr>
          <p:cNvPr id="3" name="Content Placeholder 2"/>
          <p:cNvSpPr>
            <a:spLocks noGrp="1"/>
          </p:cNvSpPr>
          <p:nvPr>
            <p:ph idx="1"/>
          </p:nvPr>
        </p:nvSpPr>
        <p:spPr/>
        <p:txBody>
          <a:bodyPr>
            <a:normAutofit/>
          </a:bodyPr>
          <a:lstStyle/>
          <a:p>
            <a:r>
              <a:rPr lang="en-US" dirty="0" smtClean="0"/>
              <a:t>A </a:t>
            </a:r>
            <a:r>
              <a:rPr lang="en-US" dirty="0"/>
              <a:t>computer system consists of </a:t>
            </a:r>
            <a:r>
              <a:rPr lang="en-US" dirty="0" smtClean="0"/>
              <a:t>hardware </a:t>
            </a:r>
            <a:r>
              <a:rPr lang="en-US" dirty="0"/>
              <a:t>and software components that work together to perform tasks, process information, and provide functionality. </a:t>
            </a:r>
            <a:endParaRPr lang="en-US" dirty="0" smtClean="0"/>
          </a:p>
          <a:p>
            <a:pPr marL="0" indent="0">
              <a:buNone/>
            </a:pPr>
            <a:endParaRPr lang="en-GB" dirty="0"/>
          </a:p>
          <a:p>
            <a:pPr marL="0" indent="0">
              <a:buNone/>
            </a:pPr>
            <a:r>
              <a:rPr lang="en-GB" b="1" dirty="0" smtClean="0"/>
              <a:t>HARDWARE COMPONENTS</a:t>
            </a:r>
            <a:endParaRPr lang="en-GB" dirty="0" smtClean="0"/>
          </a:p>
          <a:p>
            <a:pPr marL="0" indent="0">
              <a:buNone/>
            </a:pPr>
            <a:r>
              <a:rPr lang="en-US" dirty="0"/>
              <a:t>Hardware components refer to the physical, tangible, and electronic elements that make up a computer system </a:t>
            </a:r>
            <a:r>
              <a:rPr lang="en-US" dirty="0" smtClean="0"/>
              <a:t>or any electronic device.</a:t>
            </a:r>
          </a:p>
          <a:p>
            <a:pPr marL="0" indent="0">
              <a:buNone/>
            </a:pPr>
            <a:r>
              <a:rPr lang="en-US" dirty="0"/>
              <a:t>These components are responsible for performing specific functions and tasks within the system. Hardware components can be broadly categorized into several types, each serving a unique purpose:</a:t>
            </a:r>
            <a:endParaRPr lang="en-GB" dirty="0"/>
          </a:p>
        </p:txBody>
      </p:sp>
    </p:spTree>
    <p:extLst>
      <p:ext uri="{BB962C8B-B14F-4D97-AF65-F5344CB8AC3E}">
        <p14:creationId xmlns:p14="http://schemas.microsoft.com/office/powerpoint/2010/main" val="3375089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6414" y="0"/>
            <a:ext cx="9911560" cy="1018309"/>
          </a:xfrm>
        </p:spPr>
        <p:txBody>
          <a:bodyPr/>
          <a:lstStyle/>
          <a:p>
            <a:r>
              <a:rPr lang="en-GB" b="1" dirty="0" smtClean="0"/>
              <a:t>Types of Hardware Components</a:t>
            </a:r>
            <a:endParaRPr lang="en-GB" b="1" dirty="0"/>
          </a:p>
        </p:txBody>
      </p:sp>
      <p:sp>
        <p:nvSpPr>
          <p:cNvPr id="3" name="Content Placeholder 2"/>
          <p:cNvSpPr>
            <a:spLocks noGrp="1"/>
          </p:cNvSpPr>
          <p:nvPr>
            <p:ph idx="1"/>
          </p:nvPr>
        </p:nvSpPr>
        <p:spPr>
          <a:xfrm>
            <a:off x="1428135" y="1004230"/>
            <a:ext cx="10515600" cy="5839691"/>
          </a:xfrm>
        </p:spPr>
        <p:txBody>
          <a:bodyPr/>
          <a:lstStyle/>
          <a:p>
            <a:pPr marL="0" indent="0">
              <a:buNone/>
            </a:pPr>
            <a:r>
              <a:rPr lang="en-GB" sz="3200" b="1" dirty="0" smtClean="0"/>
              <a:t>1. Input Devices</a:t>
            </a:r>
          </a:p>
          <a:p>
            <a:pPr marL="0" indent="0">
              <a:buNone/>
            </a:pPr>
            <a:r>
              <a:rPr lang="en-GB" dirty="0"/>
              <a:t> </a:t>
            </a:r>
            <a:r>
              <a:rPr lang="en-GB" dirty="0" smtClean="0"/>
              <a:t> These are devices that enter data into the computer system. </a:t>
            </a:r>
            <a:r>
              <a:rPr lang="en-US" dirty="0" smtClean="0"/>
              <a:t>They include </a:t>
            </a:r>
            <a:r>
              <a:rPr lang="en-US" dirty="0"/>
              <a:t>devices that allow interaction between the user and the computer, such </a:t>
            </a:r>
            <a:r>
              <a:rPr lang="en-US" dirty="0" smtClean="0"/>
              <a:t>as; keyboards, mouse, </a:t>
            </a:r>
            <a:r>
              <a:rPr lang="en-US" dirty="0"/>
              <a:t>touch </a:t>
            </a:r>
            <a:r>
              <a:rPr lang="en-US" dirty="0" smtClean="0"/>
              <a:t>screens, Joysticks , light pens , digital cameras, Scanners, Microphones etc.</a:t>
            </a: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0440" y="3080084"/>
            <a:ext cx="7631119" cy="3777915"/>
          </a:xfrm>
          <a:prstGeom prst="rect">
            <a:avLst/>
          </a:prstGeom>
        </p:spPr>
      </p:pic>
    </p:spTree>
    <p:extLst>
      <p:ext uri="{BB962C8B-B14F-4D97-AF65-F5344CB8AC3E}">
        <p14:creationId xmlns:p14="http://schemas.microsoft.com/office/powerpoint/2010/main" val="3184828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2. Processing components</a:t>
            </a:r>
            <a:r>
              <a:rPr lang="en-GB" dirty="0" smtClean="0"/>
              <a:t>.</a:t>
            </a:r>
            <a:endParaRPr lang="en-GB" dirty="0"/>
          </a:p>
        </p:txBody>
      </p:sp>
      <p:sp>
        <p:nvSpPr>
          <p:cNvPr id="3" name="Content Placeholder 2"/>
          <p:cNvSpPr>
            <a:spLocks noGrp="1"/>
          </p:cNvSpPr>
          <p:nvPr>
            <p:ph idx="1"/>
          </p:nvPr>
        </p:nvSpPr>
        <p:spPr/>
        <p:txBody>
          <a:bodyPr/>
          <a:lstStyle/>
          <a:p>
            <a:r>
              <a:rPr lang="en-US" dirty="0"/>
              <a:t>Processing components are integral parts of a computer that handle the execution of instructions and the manipulation of data. </a:t>
            </a:r>
            <a:r>
              <a:rPr lang="en-US" dirty="0" smtClean="0"/>
              <a:t>The primary </a:t>
            </a:r>
            <a:r>
              <a:rPr lang="en-US" dirty="0"/>
              <a:t>processing </a:t>
            </a:r>
            <a:r>
              <a:rPr lang="en-US" dirty="0" smtClean="0"/>
              <a:t>component </a:t>
            </a:r>
            <a:r>
              <a:rPr lang="en-US" dirty="0"/>
              <a:t>in a computer </a:t>
            </a:r>
            <a:r>
              <a:rPr lang="en-US" dirty="0" smtClean="0"/>
              <a:t>is </a:t>
            </a:r>
            <a:r>
              <a:rPr lang="en-US" b="1" dirty="0"/>
              <a:t>the Central Processing Unit (CPU</a:t>
            </a:r>
            <a:r>
              <a:rPr lang="en-US" b="1" dirty="0" smtClean="0"/>
              <a:t>)</a:t>
            </a:r>
          </a:p>
          <a:p>
            <a:r>
              <a:rPr lang="en-US" dirty="0"/>
              <a:t>The CPU is often referred to as the "brain" of the computer. It executes instructions from computer programs by performing arithmetic, logical, control, and input/output (I/O) operations.</a:t>
            </a:r>
            <a:endParaRPr lang="en-US" dirty="0" smtClean="0"/>
          </a:p>
          <a:p>
            <a:endParaRPr lang="en-US" b="1" dirty="0"/>
          </a:p>
          <a:p>
            <a:endParaRPr lang="en-GB" b="1" dirty="0"/>
          </a:p>
        </p:txBody>
      </p:sp>
    </p:spTree>
    <p:extLst>
      <p:ext uri="{BB962C8B-B14F-4D97-AF65-F5344CB8AC3E}">
        <p14:creationId xmlns:p14="http://schemas.microsoft.com/office/powerpoint/2010/main" val="4231001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447" y="898151"/>
            <a:ext cx="10632553" cy="5293757"/>
          </a:xfrm>
          <a:prstGeom prst="rect">
            <a:avLst/>
          </a:prstGeom>
        </p:spPr>
        <p:txBody>
          <a:bodyPr wrap="square">
            <a:spAutoFit/>
          </a:bodyPr>
          <a:lstStyle/>
          <a:p>
            <a:r>
              <a:rPr lang="en-US" sz="2400" dirty="0"/>
              <a:t>The CPU consists of </a:t>
            </a:r>
            <a:r>
              <a:rPr lang="en-US" sz="2400" dirty="0" smtClean="0"/>
              <a:t>3 key </a:t>
            </a:r>
            <a:r>
              <a:rPr lang="en-US" sz="2400" dirty="0"/>
              <a:t>components:</a:t>
            </a:r>
          </a:p>
          <a:p>
            <a:endParaRPr lang="en-US" sz="2400" dirty="0"/>
          </a:p>
          <a:p>
            <a:r>
              <a:rPr lang="en-US" sz="2400" b="1" dirty="0"/>
              <a:t>Control Unit</a:t>
            </a:r>
            <a:r>
              <a:rPr lang="en-US" sz="2400" dirty="0"/>
              <a:t>: Manages and coordinates the execution of </a:t>
            </a:r>
            <a:r>
              <a:rPr lang="en-US" sz="2400" dirty="0" smtClean="0"/>
              <a:t>instructions / all activities that take place in the CPU.</a:t>
            </a:r>
            <a:endParaRPr lang="en-US" sz="2400" dirty="0"/>
          </a:p>
          <a:p>
            <a:endParaRPr lang="en-US" sz="2400" dirty="0"/>
          </a:p>
          <a:p>
            <a:r>
              <a:rPr lang="en-US" sz="2400" b="1" dirty="0"/>
              <a:t>Arithmetic Logic </a:t>
            </a:r>
            <a:r>
              <a:rPr lang="en-US" sz="2400" dirty="0"/>
              <a:t>Unit (ALU): Performs arithmetic operations (addition, subtraction, multiplication, division) and logical operations (AND, OR, NOT) on data.</a:t>
            </a:r>
          </a:p>
          <a:p>
            <a:endParaRPr lang="en-US" sz="2400" dirty="0"/>
          </a:p>
          <a:p>
            <a:r>
              <a:rPr lang="en-US" sz="2400" b="1" dirty="0"/>
              <a:t>Registers</a:t>
            </a:r>
            <a:r>
              <a:rPr lang="en-US" sz="2400" dirty="0"/>
              <a:t>: Small, high-speed storage areas within the CPU used to store data temporarily during processing. These include data registers, address registers, and status registers</a:t>
            </a:r>
            <a:r>
              <a:rPr lang="en-US" sz="2400" dirty="0" smtClean="0"/>
              <a:t>. Their main work is to hold data for a short time and then send it to the processor for processing.</a:t>
            </a:r>
            <a:endParaRPr lang="en-US" sz="2400" dirty="0"/>
          </a:p>
          <a:p>
            <a:endParaRPr lang="en-US" sz="2600" dirty="0"/>
          </a:p>
        </p:txBody>
      </p:sp>
    </p:spTree>
    <p:extLst>
      <p:ext uri="{BB962C8B-B14F-4D97-AF65-F5344CB8AC3E}">
        <p14:creationId xmlns:p14="http://schemas.microsoft.com/office/powerpoint/2010/main" val="302332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Foundations of Computing/ Introduction to Computing</a:t>
            </a:r>
            <a:endParaRPr lang="en-GB" b="1" dirty="0"/>
          </a:p>
        </p:txBody>
      </p:sp>
      <p:sp>
        <p:nvSpPr>
          <p:cNvPr id="3" name="Content Placeholder 2"/>
          <p:cNvSpPr>
            <a:spLocks noGrp="1"/>
          </p:cNvSpPr>
          <p:nvPr>
            <p:ph idx="1"/>
          </p:nvPr>
        </p:nvSpPr>
        <p:spPr/>
        <p:txBody>
          <a:bodyPr>
            <a:normAutofit/>
          </a:bodyPr>
          <a:lstStyle/>
          <a:p>
            <a:pPr marL="0" indent="0">
              <a:buNone/>
            </a:pPr>
            <a:r>
              <a:rPr lang="en-GB" b="1" dirty="0" smtClean="0"/>
              <a:t>A computer</a:t>
            </a:r>
            <a:r>
              <a:rPr lang="en-GB" dirty="0" smtClean="0"/>
              <a:t>;</a:t>
            </a:r>
            <a:r>
              <a:rPr lang="en-US" dirty="0"/>
              <a:t> </a:t>
            </a:r>
            <a:endParaRPr lang="en-US" dirty="0" smtClean="0"/>
          </a:p>
          <a:p>
            <a:r>
              <a:rPr lang="en-US" dirty="0" smtClean="0"/>
              <a:t>A </a:t>
            </a:r>
            <a:r>
              <a:rPr lang="en-US" dirty="0"/>
              <a:t>computer is an electronic device that is capable of processing and storing data, as well as executing a variety of tasks and </a:t>
            </a:r>
            <a:r>
              <a:rPr lang="en-US" dirty="0" smtClean="0"/>
              <a:t>operations.</a:t>
            </a:r>
            <a:endParaRPr lang="en-GB" dirty="0" smtClean="0"/>
          </a:p>
          <a:p>
            <a:r>
              <a:rPr lang="en-US" dirty="0" smtClean="0"/>
              <a:t>Computers can perform calculations, manipulate information, display graphics, connect to networks, and interact with users, among many other functions.</a:t>
            </a:r>
          </a:p>
          <a:p>
            <a:r>
              <a:rPr lang="en-US" dirty="0" smtClean="0"/>
              <a:t>Computers are smart machines </a:t>
            </a:r>
            <a:r>
              <a:rPr lang="en-US" dirty="0"/>
              <a:t>that </a:t>
            </a:r>
            <a:r>
              <a:rPr lang="en-US" dirty="0" smtClean="0"/>
              <a:t>follow </a:t>
            </a:r>
            <a:r>
              <a:rPr lang="en-US" dirty="0"/>
              <a:t>instructions to process information, helping people with tasks like calculations, data storage, communication, and more.</a:t>
            </a:r>
          </a:p>
          <a:p>
            <a:pPr marL="0" indent="0">
              <a:buNone/>
            </a:pPr>
            <a:r>
              <a:rPr lang="en-US" dirty="0" smtClean="0"/>
              <a:t/>
            </a:r>
            <a:br>
              <a:rPr lang="en-US" dirty="0" smtClean="0"/>
            </a:br>
            <a:endParaRPr lang="en-GB" dirty="0"/>
          </a:p>
        </p:txBody>
      </p:sp>
    </p:spTree>
    <p:extLst>
      <p:ext uri="{BB962C8B-B14F-4D97-AF65-F5344CB8AC3E}">
        <p14:creationId xmlns:p14="http://schemas.microsoft.com/office/powerpoint/2010/main" val="1815246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3. Storage Devices</a:t>
            </a:r>
            <a:endParaRPr lang="en-GB" b="1" dirty="0"/>
          </a:p>
        </p:txBody>
      </p:sp>
      <p:sp>
        <p:nvSpPr>
          <p:cNvPr id="3" name="Content Placeholder 2"/>
          <p:cNvSpPr>
            <a:spLocks noGrp="1"/>
          </p:cNvSpPr>
          <p:nvPr>
            <p:ph idx="1"/>
          </p:nvPr>
        </p:nvSpPr>
        <p:spPr/>
        <p:txBody>
          <a:bodyPr/>
          <a:lstStyle/>
          <a:p>
            <a:pPr marL="0" indent="0">
              <a:buNone/>
            </a:pPr>
            <a:r>
              <a:rPr lang="en-GB" dirty="0" smtClean="0"/>
              <a:t>These are devices that store data in the computer system. They are divided into Primary and secondary storage devices.</a:t>
            </a:r>
          </a:p>
          <a:p>
            <a:r>
              <a:rPr lang="en-GB" dirty="0" smtClean="0"/>
              <a:t> </a:t>
            </a:r>
            <a:r>
              <a:rPr lang="en-GB" b="1" dirty="0" smtClean="0"/>
              <a:t>Primary storage devices</a:t>
            </a:r>
          </a:p>
          <a:p>
            <a:pPr marL="0" indent="0">
              <a:buNone/>
            </a:pPr>
            <a:r>
              <a:rPr lang="en-US" dirty="0"/>
              <a:t>Primary storage </a:t>
            </a:r>
            <a:r>
              <a:rPr lang="en-US" dirty="0" smtClean="0"/>
              <a:t>devices are often </a:t>
            </a:r>
            <a:r>
              <a:rPr lang="en-US" dirty="0"/>
              <a:t>referred to as primary memory or main </a:t>
            </a:r>
            <a:r>
              <a:rPr lang="en-US" dirty="0" smtClean="0"/>
              <a:t>memory.  These devices store data for a short time/ temporarily.</a:t>
            </a:r>
          </a:p>
          <a:p>
            <a:pPr marL="0" indent="0">
              <a:buNone/>
            </a:pPr>
            <a:r>
              <a:rPr lang="en-US" dirty="0" smtClean="0"/>
              <a:t>There </a:t>
            </a:r>
            <a:r>
              <a:rPr lang="en-US" dirty="0"/>
              <a:t>are two main types of primary storage </a:t>
            </a:r>
            <a:r>
              <a:rPr lang="en-US" dirty="0" smtClean="0"/>
              <a:t>devices ie. Random Access Memory (RAM) and Read  Only Memory( ROM)</a:t>
            </a:r>
          </a:p>
          <a:p>
            <a:pPr marL="0" indent="0">
              <a:buNone/>
            </a:pPr>
            <a:r>
              <a:rPr lang="en-US" dirty="0" smtClean="0"/>
              <a:t>RAM is a temporary storage and its contents are erased when power is switched off.</a:t>
            </a:r>
            <a:endParaRPr lang="en-GB" dirty="0"/>
          </a:p>
        </p:txBody>
      </p:sp>
    </p:spTree>
    <p:extLst>
      <p:ext uri="{BB962C8B-B14F-4D97-AF65-F5344CB8AC3E}">
        <p14:creationId xmlns:p14="http://schemas.microsoft.com/office/powerpoint/2010/main" val="2260640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1813" y="0"/>
            <a:ext cx="10100187" cy="818147"/>
          </a:xfrm>
        </p:spPr>
        <p:txBody>
          <a:bodyPr>
            <a:normAutofit/>
          </a:bodyPr>
          <a:lstStyle/>
          <a:p>
            <a:pPr marL="457200" indent="-457200">
              <a:buFont typeface="Arial" panose="020B0604020202020204" pitchFamily="34" charset="0"/>
              <a:buChar char="•"/>
            </a:pPr>
            <a:r>
              <a:rPr lang="en-GB" sz="3200" b="1" dirty="0" smtClean="0"/>
              <a:t>Secondary Storage devices</a:t>
            </a:r>
            <a:endParaRPr lang="en-GB" sz="3200" b="1" dirty="0"/>
          </a:p>
        </p:txBody>
      </p:sp>
      <p:sp>
        <p:nvSpPr>
          <p:cNvPr id="3" name="Content Placeholder 2"/>
          <p:cNvSpPr>
            <a:spLocks noGrp="1"/>
          </p:cNvSpPr>
          <p:nvPr>
            <p:ph idx="1"/>
          </p:nvPr>
        </p:nvSpPr>
        <p:spPr>
          <a:xfrm>
            <a:off x="1676400" y="810384"/>
            <a:ext cx="10515600" cy="6853738"/>
          </a:xfrm>
        </p:spPr>
        <p:txBody>
          <a:bodyPr/>
          <a:lstStyle/>
          <a:p>
            <a:pPr marL="0" indent="0">
              <a:buNone/>
            </a:pPr>
            <a:r>
              <a:rPr lang="en-GB" dirty="0" smtClean="0"/>
              <a:t>Secondary </a:t>
            </a:r>
            <a:r>
              <a:rPr lang="en-GB" dirty="0"/>
              <a:t>storage devices are hardware components used to store data and information on a long-term basis/ permanently. </a:t>
            </a:r>
            <a:endParaRPr lang="en-GB" dirty="0" smtClean="0"/>
          </a:p>
          <a:p>
            <a:pPr marL="0" indent="0">
              <a:buNone/>
            </a:pPr>
            <a:r>
              <a:rPr lang="en-GB" dirty="0" smtClean="0"/>
              <a:t> </a:t>
            </a:r>
            <a:r>
              <a:rPr lang="en-GB" dirty="0"/>
              <a:t>These include Hard Disk Drive (HDD), Solid State Drive (SSD</a:t>
            </a:r>
            <a:r>
              <a:rPr lang="en-GB" dirty="0" smtClean="0"/>
              <a:t>), </a:t>
            </a:r>
            <a:r>
              <a:rPr lang="en-GB" dirty="0"/>
              <a:t>CDS, Flash disks, Memory cards, DVDs, Hard disks,  Floppy disks, Magnetic tapes, </a:t>
            </a:r>
            <a:r>
              <a:rPr lang="en-GB" dirty="0" smtClean="0"/>
              <a:t>iPods, DVDRom, </a:t>
            </a:r>
            <a:r>
              <a:rPr lang="en-GB" dirty="0"/>
              <a:t>etc.</a:t>
            </a:r>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6695" y="2651208"/>
            <a:ext cx="6324600" cy="4010025"/>
          </a:xfrm>
          <a:prstGeom prst="rect">
            <a:avLst/>
          </a:prstGeom>
        </p:spPr>
      </p:pic>
    </p:spTree>
    <p:extLst>
      <p:ext uri="{BB962C8B-B14F-4D97-AF65-F5344CB8AC3E}">
        <p14:creationId xmlns:p14="http://schemas.microsoft.com/office/powerpoint/2010/main" val="488475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4. Output Devices</a:t>
            </a:r>
            <a:endParaRPr lang="en-GB" b="1" dirty="0"/>
          </a:p>
        </p:txBody>
      </p:sp>
      <p:sp>
        <p:nvSpPr>
          <p:cNvPr id="3" name="Content Placeholder 2"/>
          <p:cNvSpPr>
            <a:spLocks noGrp="1"/>
          </p:cNvSpPr>
          <p:nvPr>
            <p:ph idx="1"/>
          </p:nvPr>
        </p:nvSpPr>
        <p:spPr/>
        <p:txBody>
          <a:bodyPr/>
          <a:lstStyle/>
          <a:p>
            <a:r>
              <a:rPr lang="en-US" dirty="0"/>
              <a:t>Output devices are devices that display or present information from a computer. </a:t>
            </a:r>
            <a:endParaRPr lang="en-US" dirty="0" smtClean="0"/>
          </a:p>
          <a:p>
            <a:r>
              <a:rPr lang="en-US" dirty="0" smtClean="0"/>
              <a:t>These </a:t>
            </a:r>
            <a:r>
              <a:rPr lang="en-US" dirty="0"/>
              <a:t>devices allow you to see, hear, or receive the results of your interactions with a computer or device</a:t>
            </a:r>
            <a:r>
              <a:rPr lang="en-US" dirty="0" smtClean="0"/>
              <a:t>.</a:t>
            </a:r>
          </a:p>
          <a:p>
            <a:r>
              <a:rPr lang="en-US" dirty="0"/>
              <a:t>Examples of output devices include monitors (displays</a:t>
            </a:r>
            <a:r>
              <a:rPr lang="en-US" dirty="0" smtClean="0"/>
              <a:t>), projectors, </a:t>
            </a:r>
            <a:r>
              <a:rPr lang="en-US" dirty="0"/>
              <a:t>printers, speakers, and </a:t>
            </a:r>
            <a:r>
              <a:rPr lang="en-US" dirty="0" smtClean="0"/>
              <a:t>headphones.</a:t>
            </a:r>
            <a:endParaRPr lang="en-US" dirty="0"/>
          </a:p>
          <a:p>
            <a:endParaRPr lang="en-GB" dirty="0"/>
          </a:p>
        </p:txBody>
      </p:sp>
    </p:spTree>
    <p:extLst>
      <p:ext uri="{BB962C8B-B14F-4D97-AF65-F5344CB8AC3E}">
        <p14:creationId xmlns:p14="http://schemas.microsoft.com/office/powerpoint/2010/main" val="573635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5. Communication Devices</a:t>
            </a:r>
            <a:endParaRPr lang="en-GB" b="1" dirty="0"/>
          </a:p>
        </p:txBody>
      </p:sp>
      <p:sp>
        <p:nvSpPr>
          <p:cNvPr id="3" name="Content Placeholder 2"/>
          <p:cNvSpPr>
            <a:spLocks noGrp="1"/>
          </p:cNvSpPr>
          <p:nvPr>
            <p:ph idx="1"/>
          </p:nvPr>
        </p:nvSpPr>
        <p:spPr/>
        <p:txBody>
          <a:bodyPr/>
          <a:lstStyle/>
          <a:p>
            <a:pPr marL="0" indent="0">
              <a:buNone/>
            </a:pPr>
            <a:r>
              <a:rPr lang="en-US" dirty="0" smtClean="0"/>
              <a:t>These are </a:t>
            </a:r>
            <a:r>
              <a:rPr lang="en-US" dirty="0"/>
              <a:t>hardware components or devices that enable computers and other digital devices to exchange information and communicate with each other</a:t>
            </a:r>
            <a:r>
              <a:rPr lang="en-US" dirty="0" smtClean="0"/>
              <a:t>. There are two common communication devices;</a:t>
            </a:r>
          </a:p>
          <a:p>
            <a:r>
              <a:rPr lang="en-US" b="1" dirty="0"/>
              <a:t>Modem (</a:t>
            </a:r>
            <a:r>
              <a:rPr lang="en-US" b="1" dirty="0" smtClean="0"/>
              <a:t>modulator-demodulator</a:t>
            </a:r>
            <a:r>
              <a:rPr lang="en-US" dirty="0" smtClean="0"/>
              <a:t>)</a:t>
            </a:r>
          </a:p>
          <a:p>
            <a:pPr marL="0" indent="0">
              <a:buNone/>
            </a:pPr>
            <a:r>
              <a:rPr lang="en-US" dirty="0" smtClean="0"/>
              <a:t> Modems are devices used to connect computers to the internet. They allow a computer to send and receive data over a satellite connection.</a:t>
            </a:r>
          </a:p>
          <a:p>
            <a:r>
              <a:rPr lang="en-US" b="1" dirty="0"/>
              <a:t>Network Interface </a:t>
            </a:r>
            <a:r>
              <a:rPr lang="en-US" b="1" dirty="0" smtClean="0"/>
              <a:t>Card </a:t>
            </a:r>
            <a:r>
              <a:rPr lang="en-US" b="1" dirty="0"/>
              <a:t>(</a:t>
            </a:r>
            <a:r>
              <a:rPr lang="en-US" b="1" dirty="0" smtClean="0"/>
              <a:t>NIC</a:t>
            </a:r>
            <a:r>
              <a:rPr lang="en-US" dirty="0" smtClean="0"/>
              <a:t>): NICs are also </a:t>
            </a:r>
            <a:r>
              <a:rPr lang="en-US" dirty="0"/>
              <a:t>known as network </a:t>
            </a:r>
            <a:r>
              <a:rPr lang="en-US" dirty="0" smtClean="0"/>
              <a:t>adapters. These allow communication of two or more computers on a network.</a:t>
            </a:r>
          </a:p>
          <a:p>
            <a:pPr marL="0" indent="0">
              <a:buNone/>
            </a:pPr>
            <a:endParaRPr lang="en-GB" dirty="0"/>
          </a:p>
        </p:txBody>
      </p:sp>
    </p:spTree>
    <p:extLst>
      <p:ext uri="{BB962C8B-B14F-4D97-AF65-F5344CB8AC3E}">
        <p14:creationId xmlns:p14="http://schemas.microsoft.com/office/powerpoint/2010/main" val="2490776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Software Components/ System software</a:t>
            </a:r>
            <a:endParaRPr lang="en-GB" b="1" dirty="0"/>
          </a:p>
        </p:txBody>
      </p:sp>
      <p:sp>
        <p:nvSpPr>
          <p:cNvPr id="3" name="Content Placeholder 2"/>
          <p:cNvSpPr>
            <a:spLocks noGrp="1"/>
          </p:cNvSpPr>
          <p:nvPr>
            <p:ph idx="1"/>
          </p:nvPr>
        </p:nvSpPr>
        <p:spPr/>
        <p:txBody>
          <a:bodyPr/>
          <a:lstStyle/>
          <a:p>
            <a:r>
              <a:rPr lang="en-GB" dirty="0" smtClean="0"/>
              <a:t>These are programs that help in the coordination and general operation of the entire computer system. These include </a:t>
            </a:r>
          </a:p>
          <a:p>
            <a:r>
              <a:rPr lang="en-US" dirty="0"/>
              <a:t>Operating System</a:t>
            </a:r>
          </a:p>
          <a:p>
            <a:r>
              <a:rPr lang="en-US" dirty="0"/>
              <a:t>Utilities programs</a:t>
            </a:r>
          </a:p>
          <a:p>
            <a:r>
              <a:rPr lang="en-US" dirty="0" smtClean="0"/>
              <a:t>Security programs</a:t>
            </a:r>
            <a:endParaRPr lang="en-US" dirty="0"/>
          </a:p>
          <a:p>
            <a:r>
              <a:rPr lang="en-US" dirty="0"/>
              <a:t>Programming languages</a:t>
            </a:r>
          </a:p>
          <a:p>
            <a:endParaRPr lang="en-GB" dirty="0" smtClean="0"/>
          </a:p>
          <a:p>
            <a:endParaRPr lang="en-GB" dirty="0" smtClean="0"/>
          </a:p>
          <a:p>
            <a:endParaRPr lang="en-GB" dirty="0"/>
          </a:p>
        </p:txBody>
      </p:sp>
    </p:spTree>
    <p:extLst>
      <p:ext uri="{BB962C8B-B14F-4D97-AF65-F5344CB8AC3E}">
        <p14:creationId xmlns:p14="http://schemas.microsoft.com/office/powerpoint/2010/main" val="3053828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OPERATING SYSTEM </a:t>
            </a:r>
            <a:r>
              <a:rPr lang="en-GB" dirty="0" smtClean="0"/>
              <a:t>(OS)</a:t>
            </a:r>
            <a:endParaRPr lang="en-GB" dirty="0"/>
          </a:p>
        </p:txBody>
      </p:sp>
      <p:sp>
        <p:nvSpPr>
          <p:cNvPr id="3" name="Content Placeholder 2"/>
          <p:cNvSpPr>
            <a:spLocks noGrp="1"/>
          </p:cNvSpPr>
          <p:nvPr>
            <p:ph idx="1"/>
          </p:nvPr>
        </p:nvSpPr>
        <p:spPr/>
        <p:txBody>
          <a:bodyPr/>
          <a:lstStyle/>
          <a:p>
            <a:r>
              <a:rPr lang="en-GB" dirty="0" smtClean="0"/>
              <a:t>These are programs that manage the operations of the central processing unit (CPU). They control the Input, storage and output resources.</a:t>
            </a:r>
          </a:p>
          <a:p>
            <a:r>
              <a:rPr lang="en-GB" dirty="0" smtClean="0"/>
              <a:t>They also provide various support services throughout the entire system.</a:t>
            </a:r>
            <a:endParaRPr lang="en-GB" dirty="0"/>
          </a:p>
        </p:txBody>
      </p:sp>
    </p:spTree>
    <p:extLst>
      <p:ext uri="{BB962C8B-B14F-4D97-AF65-F5344CB8AC3E}">
        <p14:creationId xmlns:p14="http://schemas.microsoft.com/office/powerpoint/2010/main" val="4110846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34715"/>
          </a:xfrm>
        </p:spPr>
        <p:txBody>
          <a:bodyPr/>
          <a:lstStyle/>
          <a:p>
            <a:r>
              <a:rPr lang="en-GB" b="1" dirty="0" smtClean="0"/>
              <a:t>Functions of the Operating System</a:t>
            </a:r>
            <a:endParaRPr lang="en-GB" b="1" dirty="0"/>
          </a:p>
        </p:txBody>
      </p:sp>
      <p:sp>
        <p:nvSpPr>
          <p:cNvPr id="3" name="Content Placeholder 2"/>
          <p:cNvSpPr>
            <a:spLocks noGrp="1"/>
          </p:cNvSpPr>
          <p:nvPr>
            <p:ph idx="1"/>
          </p:nvPr>
        </p:nvSpPr>
        <p:spPr>
          <a:xfrm>
            <a:off x="838200" y="1452727"/>
            <a:ext cx="10515600" cy="5823283"/>
          </a:xfrm>
        </p:spPr>
        <p:txBody>
          <a:bodyPr>
            <a:normAutofit/>
          </a:bodyPr>
          <a:lstStyle/>
          <a:p>
            <a:r>
              <a:rPr lang="en-GB" dirty="0" smtClean="0"/>
              <a:t>File Management: For example cutting, copying, pasting, </a:t>
            </a:r>
            <a:r>
              <a:rPr lang="en-GB" dirty="0" smtClean="0"/>
              <a:t>saving, </a:t>
            </a:r>
            <a:r>
              <a:rPr lang="en-GB" dirty="0" smtClean="0"/>
              <a:t>and deleting.</a:t>
            </a:r>
          </a:p>
          <a:p>
            <a:r>
              <a:rPr lang="en-GB" dirty="0" smtClean="0"/>
              <a:t>Resource Management: The operating system checks </a:t>
            </a:r>
            <a:r>
              <a:rPr lang="en-GB" dirty="0" smtClean="0"/>
              <a:t>the connection </a:t>
            </a:r>
            <a:r>
              <a:rPr lang="en-GB" dirty="0" smtClean="0"/>
              <a:t>and installation of hardware components.</a:t>
            </a:r>
          </a:p>
          <a:p>
            <a:r>
              <a:rPr lang="en-GB" dirty="0" smtClean="0"/>
              <a:t>Security: Provides data security by providing passwords.</a:t>
            </a:r>
          </a:p>
          <a:p>
            <a:r>
              <a:rPr lang="en-GB" dirty="0"/>
              <a:t>M</a:t>
            </a:r>
            <a:r>
              <a:rPr lang="en-GB" dirty="0" smtClean="0"/>
              <a:t>emory management: It helps in managing the computer memory such as </a:t>
            </a:r>
            <a:r>
              <a:rPr lang="en-GB" dirty="0" smtClean="0"/>
              <a:t>the storage </a:t>
            </a:r>
            <a:r>
              <a:rPr lang="en-GB" dirty="0" smtClean="0"/>
              <a:t>of files.</a:t>
            </a:r>
          </a:p>
          <a:p>
            <a:r>
              <a:rPr lang="en-GB" dirty="0" smtClean="0"/>
              <a:t>Task management. The operating system makes sure that all the activities are running properly.</a:t>
            </a:r>
          </a:p>
          <a:p>
            <a:r>
              <a:rPr lang="en-GB" dirty="0" smtClean="0"/>
              <a:t>Helps in the initial </a:t>
            </a:r>
            <a:r>
              <a:rPr lang="en-GB" dirty="0" smtClean="0"/>
              <a:t>start-up </a:t>
            </a:r>
            <a:r>
              <a:rPr lang="en-GB" dirty="0" smtClean="0"/>
              <a:t>of a computer (booting)</a:t>
            </a:r>
          </a:p>
          <a:p>
            <a:r>
              <a:rPr lang="en-GB" dirty="0" smtClean="0"/>
              <a:t>Acts as a user interface. User Interface allows the user to interact with the computer.</a:t>
            </a:r>
          </a:p>
          <a:p>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2472414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Common Types of the operating System</a:t>
            </a:r>
            <a:endParaRPr lang="en-GB" b="1" dirty="0"/>
          </a:p>
        </p:txBody>
      </p:sp>
      <p:sp>
        <p:nvSpPr>
          <p:cNvPr id="3" name="Content Placeholder 2"/>
          <p:cNvSpPr>
            <a:spLocks noGrp="1"/>
          </p:cNvSpPr>
          <p:nvPr>
            <p:ph idx="1"/>
          </p:nvPr>
        </p:nvSpPr>
        <p:spPr/>
        <p:txBody>
          <a:bodyPr/>
          <a:lstStyle/>
          <a:p>
            <a:pPr marL="0" indent="0">
              <a:buNone/>
            </a:pPr>
            <a:r>
              <a:rPr lang="en-GB" dirty="0" smtClean="0"/>
              <a:t>These include;</a:t>
            </a:r>
          </a:p>
          <a:p>
            <a:pPr marL="0" indent="0">
              <a:buNone/>
            </a:pPr>
            <a:r>
              <a:rPr lang="en-GB" dirty="0" smtClean="0"/>
              <a:t>Windows Operating System</a:t>
            </a:r>
          </a:p>
          <a:p>
            <a:pPr marL="0" indent="0">
              <a:buNone/>
            </a:pPr>
            <a:r>
              <a:rPr lang="en-GB" dirty="0" smtClean="0"/>
              <a:t>Unix Operating system (Linux)</a:t>
            </a:r>
          </a:p>
          <a:p>
            <a:pPr marL="0" indent="0">
              <a:buNone/>
            </a:pPr>
            <a:r>
              <a:rPr lang="en-GB" dirty="0" smtClean="0"/>
              <a:t>Macintosh Operating system</a:t>
            </a:r>
          </a:p>
          <a:p>
            <a:endParaRPr lang="en-GB" dirty="0"/>
          </a:p>
        </p:txBody>
      </p:sp>
    </p:spTree>
    <p:extLst>
      <p:ext uri="{BB962C8B-B14F-4D97-AF65-F5344CB8AC3E}">
        <p14:creationId xmlns:p14="http://schemas.microsoft.com/office/powerpoint/2010/main" val="28828037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5408" y="470263"/>
            <a:ext cx="9773265" cy="842211"/>
          </a:xfrm>
        </p:spPr>
        <p:txBody>
          <a:bodyPr>
            <a:normAutofit/>
          </a:bodyPr>
          <a:lstStyle/>
          <a:p>
            <a:r>
              <a:rPr lang="en-GB" b="1" dirty="0" smtClean="0"/>
              <a:t>Windows </a:t>
            </a:r>
            <a:r>
              <a:rPr lang="en-GB" b="1" dirty="0" smtClean="0"/>
              <a:t>Operating System</a:t>
            </a:r>
            <a:endParaRPr lang="en-GB" b="1" dirty="0"/>
          </a:p>
        </p:txBody>
      </p:sp>
      <p:sp>
        <p:nvSpPr>
          <p:cNvPr id="3" name="Content Placeholder 2"/>
          <p:cNvSpPr>
            <a:spLocks noGrp="1"/>
          </p:cNvSpPr>
          <p:nvPr>
            <p:ph idx="1"/>
          </p:nvPr>
        </p:nvSpPr>
        <p:spPr>
          <a:xfrm>
            <a:off x="1676399" y="1459403"/>
            <a:ext cx="10515600" cy="5200817"/>
          </a:xfrm>
        </p:spPr>
        <p:txBody>
          <a:bodyPr/>
          <a:lstStyle/>
          <a:p>
            <a:r>
              <a:rPr lang="en-US" dirty="0" smtClean="0"/>
              <a:t>The </a:t>
            </a:r>
            <a:r>
              <a:rPr lang="en-US" dirty="0"/>
              <a:t>Windows operating system </a:t>
            </a:r>
            <a:r>
              <a:rPr lang="en-US" dirty="0" smtClean="0"/>
              <a:t>was </a:t>
            </a:r>
            <a:r>
              <a:rPr lang="en-US" dirty="0"/>
              <a:t>developed and marketed by </a:t>
            </a:r>
            <a:r>
              <a:rPr lang="en-US" dirty="0" smtClean="0"/>
              <a:t>Microsoft</a:t>
            </a:r>
            <a:r>
              <a:rPr lang="en-US" dirty="0"/>
              <a:t> </a:t>
            </a:r>
            <a:r>
              <a:rPr lang="en-US" dirty="0" smtClean="0"/>
              <a:t>whose founder is Bill Gates. </a:t>
            </a:r>
            <a:r>
              <a:rPr lang="en-US" dirty="0"/>
              <a:t>It has been one of the most widely used operating </a:t>
            </a:r>
            <a:r>
              <a:rPr lang="en-US" dirty="0" smtClean="0"/>
              <a:t>systems.</a:t>
            </a:r>
          </a:p>
          <a:p>
            <a:pPr marL="0" indent="0">
              <a:buNone/>
            </a:pPr>
            <a:r>
              <a:rPr lang="en-US" dirty="0" smtClean="0"/>
              <a:t>The latest windows include;</a:t>
            </a:r>
          </a:p>
          <a:p>
            <a:pPr marL="0" indent="0">
              <a:buNone/>
            </a:pPr>
            <a:r>
              <a:rPr lang="en-US" dirty="0" smtClean="0"/>
              <a:t>Windows 11</a:t>
            </a:r>
          </a:p>
          <a:p>
            <a:pPr marL="0" indent="0">
              <a:buNone/>
            </a:pPr>
            <a:r>
              <a:rPr lang="en-US" dirty="0" smtClean="0"/>
              <a:t>Windows 10</a:t>
            </a:r>
          </a:p>
          <a:p>
            <a:pPr marL="0" indent="0">
              <a:buNone/>
            </a:pPr>
            <a:r>
              <a:rPr lang="en-US" dirty="0" smtClean="0"/>
              <a:t>Windows 8.1</a:t>
            </a:r>
          </a:p>
          <a:p>
            <a:pPr marL="0" indent="0">
              <a:buNone/>
            </a:pPr>
            <a:r>
              <a:rPr lang="en-US" dirty="0" smtClean="0"/>
              <a:t>Windows 8</a:t>
            </a:r>
          </a:p>
          <a:p>
            <a:pPr marL="0" indent="0">
              <a:buNone/>
            </a:pPr>
            <a:r>
              <a:rPr lang="en-US" dirty="0" smtClean="0"/>
              <a:t>Windows 7</a:t>
            </a:r>
          </a:p>
          <a:p>
            <a:pPr marL="0" indent="0">
              <a:buNone/>
            </a:pPr>
            <a:r>
              <a:rPr lang="en-US" dirty="0" smtClean="0"/>
              <a:t>The old models include Windows 95, Windows XP, Windows NT, etc.</a:t>
            </a:r>
          </a:p>
          <a:p>
            <a:pPr marL="0" indent="0">
              <a:buNone/>
            </a:pPr>
            <a:endParaRPr lang="en-US" dirty="0" smtClean="0"/>
          </a:p>
          <a:p>
            <a:endParaRPr lang="en-GB" dirty="0"/>
          </a:p>
        </p:txBody>
      </p:sp>
    </p:spTree>
    <p:extLst>
      <p:ext uri="{BB962C8B-B14F-4D97-AF65-F5344CB8AC3E}">
        <p14:creationId xmlns:p14="http://schemas.microsoft.com/office/powerpoint/2010/main" val="1699406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Unix Operating System</a:t>
            </a:r>
            <a:endParaRPr lang="en-GB" b="1" dirty="0"/>
          </a:p>
        </p:txBody>
      </p:sp>
      <p:sp>
        <p:nvSpPr>
          <p:cNvPr id="3" name="Content Placeholder 2"/>
          <p:cNvSpPr>
            <a:spLocks noGrp="1"/>
          </p:cNvSpPr>
          <p:nvPr>
            <p:ph idx="1"/>
          </p:nvPr>
        </p:nvSpPr>
        <p:spPr/>
        <p:txBody>
          <a:bodyPr/>
          <a:lstStyle/>
          <a:p>
            <a:r>
              <a:rPr lang="en-GB" dirty="0" smtClean="0"/>
              <a:t>This operating system was developed by a whole history of individuals, corporations, and collaborations. It is so complex to learn and it mainly runs on computers made by the same family.</a:t>
            </a:r>
          </a:p>
          <a:p>
            <a:pPr marL="0" indent="0">
              <a:buNone/>
            </a:pPr>
            <a:r>
              <a:rPr lang="en-GB" dirty="0" smtClean="0"/>
              <a:t>Examples include;</a:t>
            </a:r>
          </a:p>
          <a:p>
            <a:r>
              <a:rPr lang="en-GB" dirty="0" smtClean="0"/>
              <a:t>Linux</a:t>
            </a:r>
          </a:p>
          <a:p>
            <a:r>
              <a:rPr lang="en-GB" dirty="0" smtClean="0"/>
              <a:t>Ubuntu</a:t>
            </a:r>
          </a:p>
        </p:txBody>
      </p:sp>
    </p:spTree>
    <p:extLst>
      <p:ext uri="{BB962C8B-B14F-4D97-AF65-F5344CB8AC3E}">
        <p14:creationId xmlns:p14="http://schemas.microsoft.com/office/powerpoint/2010/main" val="4032535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Characteristics of Computers</a:t>
            </a:r>
            <a:endParaRPr lang="en-GB" b="1" dirty="0"/>
          </a:p>
        </p:txBody>
      </p:sp>
      <p:sp>
        <p:nvSpPr>
          <p:cNvPr id="3" name="Content Placeholder 2"/>
          <p:cNvSpPr>
            <a:spLocks noGrp="1"/>
          </p:cNvSpPr>
          <p:nvPr>
            <p:ph idx="1"/>
          </p:nvPr>
        </p:nvSpPr>
        <p:spPr/>
        <p:txBody>
          <a:bodyPr>
            <a:normAutofit fontScale="92500" lnSpcReduction="10000"/>
          </a:bodyPr>
          <a:lstStyle/>
          <a:p>
            <a:r>
              <a:rPr lang="en-US" dirty="0" smtClean="0"/>
              <a:t>Speed: Computers can perform tasks at incredibly high speeds, processing and executing instructions in microseconds or even nanoseconds.</a:t>
            </a:r>
          </a:p>
          <a:p>
            <a:endParaRPr lang="en-US" dirty="0" smtClean="0"/>
          </a:p>
          <a:p>
            <a:r>
              <a:rPr lang="en-US" dirty="0" smtClean="0"/>
              <a:t>Accuracy: Computers execute tasks with a high degree of accuracy and precision, minimizing errors that can occur from human involvement.</a:t>
            </a:r>
          </a:p>
          <a:p>
            <a:endParaRPr lang="en-US" dirty="0" smtClean="0"/>
          </a:p>
          <a:p>
            <a:r>
              <a:rPr lang="en-US" dirty="0" smtClean="0"/>
              <a:t>Versatility: Computers can be programmed to perform a wide range of tasks, from complex calculations to multimedia processing, data analysis, communication, and more.</a:t>
            </a:r>
          </a:p>
          <a:p>
            <a:endParaRPr lang="en-US" dirty="0" smtClean="0"/>
          </a:p>
          <a:p>
            <a:r>
              <a:rPr lang="en-US" dirty="0" smtClean="0"/>
              <a:t>Automation: Computers can automate repetitive tasks, leading to increased efficiency and productivity in various industries.</a:t>
            </a:r>
            <a:endParaRPr lang="en-GB" dirty="0"/>
          </a:p>
        </p:txBody>
      </p:sp>
    </p:spTree>
    <p:extLst>
      <p:ext uri="{BB962C8B-B14F-4D97-AF65-F5344CB8AC3E}">
        <p14:creationId xmlns:p14="http://schemas.microsoft.com/office/powerpoint/2010/main" val="42395456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2761" y="0"/>
            <a:ext cx="10009239" cy="825910"/>
          </a:xfrm>
        </p:spPr>
        <p:txBody>
          <a:bodyPr/>
          <a:lstStyle/>
          <a:p>
            <a:r>
              <a:rPr lang="en-GB" dirty="0" smtClean="0"/>
              <a:t>Macintosh Operating system (Mac OS)</a:t>
            </a:r>
            <a:endParaRPr lang="en-GB" dirty="0"/>
          </a:p>
        </p:txBody>
      </p:sp>
      <p:sp>
        <p:nvSpPr>
          <p:cNvPr id="3" name="Content Placeholder 2"/>
          <p:cNvSpPr>
            <a:spLocks noGrp="1"/>
          </p:cNvSpPr>
          <p:nvPr>
            <p:ph idx="1"/>
          </p:nvPr>
        </p:nvSpPr>
        <p:spPr>
          <a:xfrm>
            <a:off x="1642827" y="995126"/>
            <a:ext cx="10549173" cy="5221707"/>
          </a:xfrm>
        </p:spPr>
        <p:txBody>
          <a:bodyPr>
            <a:normAutofit/>
          </a:bodyPr>
          <a:lstStyle/>
          <a:p>
            <a:pPr marL="0" indent="0">
              <a:buNone/>
            </a:pPr>
            <a:r>
              <a:rPr lang="en-US" dirty="0" smtClean="0"/>
              <a:t>Mac OS </a:t>
            </a:r>
            <a:r>
              <a:rPr lang="en-US" dirty="0"/>
              <a:t>is an operating system developed and marketed by Apple Inc. It is the primary operating system for Apple's Mac computers.</a:t>
            </a:r>
            <a:endParaRPr lang="en-GB" dirty="0" smtClean="0"/>
          </a:p>
          <a:p>
            <a:pPr marL="0" indent="0">
              <a:buNone/>
            </a:pPr>
            <a:r>
              <a:rPr lang="en-GB" dirty="0" smtClean="0"/>
              <a:t>These were developed by the Apple family. Most of the operations run by the Mac family can only run on Apple machines.</a:t>
            </a:r>
          </a:p>
          <a:p>
            <a:r>
              <a:rPr lang="en-GB" dirty="0" smtClean="0"/>
              <a:t>These came up with smartphones such as;</a:t>
            </a:r>
          </a:p>
          <a:p>
            <a:r>
              <a:rPr lang="en-GB" dirty="0" smtClean="0"/>
              <a:t>iPhones</a:t>
            </a:r>
          </a:p>
          <a:p>
            <a:r>
              <a:rPr lang="en-GB" dirty="0" smtClean="0"/>
              <a:t>iPads </a:t>
            </a:r>
          </a:p>
          <a:p>
            <a:r>
              <a:rPr lang="en-US" dirty="0" smtClean="0"/>
              <a:t>iMac</a:t>
            </a:r>
          </a:p>
          <a:p>
            <a:r>
              <a:rPr lang="en-US" dirty="0" smtClean="0"/>
              <a:t> MacBook</a:t>
            </a:r>
          </a:p>
          <a:p>
            <a:r>
              <a:rPr lang="en-US" dirty="0" smtClean="0"/>
              <a:t>iPods.</a:t>
            </a:r>
            <a:r>
              <a:rPr lang="en-US" dirty="0"/>
              <a:t> </a:t>
            </a:r>
            <a:endParaRPr lang="en-GB" dirty="0"/>
          </a:p>
        </p:txBody>
      </p:sp>
    </p:spTree>
    <p:extLst>
      <p:ext uri="{BB962C8B-B14F-4D97-AF65-F5344CB8AC3E}">
        <p14:creationId xmlns:p14="http://schemas.microsoft.com/office/powerpoint/2010/main" val="11114589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0"/>
            <a:ext cx="1236232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8137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Characteristics of Computers continuation;</a:t>
            </a:r>
            <a:endParaRPr lang="en-GB" b="1" dirty="0"/>
          </a:p>
        </p:txBody>
      </p:sp>
      <p:sp>
        <p:nvSpPr>
          <p:cNvPr id="3" name="Content Placeholder 2"/>
          <p:cNvSpPr>
            <a:spLocks noGrp="1"/>
          </p:cNvSpPr>
          <p:nvPr>
            <p:ph idx="1"/>
          </p:nvPr>
        </p:nvSpPr>
        <p:spPr/>
        <p:txBody>
          <a:bodyPr>
            <a:normAutofit fontScale="92500" lnSpcReduction="20000"/>
          </a:bodyPr>
          <a:lstStyle/>
          <a:p>
            <a:r>
              <a:rPr lang="en-US" dirty="0" smtClean="0"/>
              <a:t>Storage: Computers can store vast amounts of data, ranging from small text files to large multimedia files, in various forms such as hard drives, solid-state drives, and cloud storage.</a:t>
            </a:r>
          </a:p>
          <a:p>
            <a:endParaRPr lang="en-US" dirty="0" smtClean="0"/>
          </a:p>
          <a:p>
            <a:r>
              <a:rPr lang="en-US" dirty="0" smtClean="0"/>
              <a:t>Diligence: Computers can perform repetitive tasks without getting tired or making mistakes due to fatigue, as long as they are programmed and maintained correctly.</a:t>
            </a:r>
          </a:p>
          <a:p>
            <a:endParaRPr lang="en-US" dirty="0" smtClean="0"/>
          </a:p>
          <a:p>
            <a:r>
              <a:rPr lang="en-US" dirty="0" smtClean="0"/>
              <a:t>Multitasking: Modern computers can handle multiple tasks simultaneously, thanks to their multi-core processors and sophisticated operating systems.</a:t>
            </a:r>
          </a:p>
          <a:p>
            <a:endParaRPr lang="en-US" dirty="0" smtClean="0"/>
          </a:p>
          <a:p>
            <a:r>
              <a:rPr lang="en-US" dirty="0" smtClean="0"/>
              <a:t>Connectivity: Computers can be interconnected in networks, allowing for seamless communication and data sharing across different locations.</a:t>
            </a:r>
            <a:endParaRPr lang="en-GB" dirty="0"/>
          </a:p>
        </p:txBody>
      </p:sp>
    </p:spTree>
    <p:extLst>
      <p:ext uri="{BB962C8B-B14F-4D97-AF65-F5344CB8AC3E}">
        <p14:creationId xmlns:p14="http://schemas.microsoft.com/office/powerpoint/2010/main" val="2584236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1230" y="250723"/>
            <a:ext cx="9051123" cy="1023672"/>
          </a:xfrm>
        </p:spPr>
        <p:txBody>
          <a:bodyPr>
            <a:normAutofit fontScale="90000"/>
          </a:bodyPr>
          <a:lstStyle/>
          <a:p>
            <a:r>
              <a:rPr lang="en-GB" b="1" dirty="0" smtClean="0"/>
              <a:t>Characteristics of Computers Continuation;</a:t>
            </a:r>
            <a:endParaRPr lang="en-GB" b="1" dirty="0"/>
          </a:p>
        </p:txBody>
      </p:sp>
      <p:sp>
        <p:nvSpPr>
          <p:cNvPr id="3" name="Content Placeholder 2"/>
          <p:cNvSpPr>
            <a:spLocks noGrp="1"/>
          </p:cNvSpPr>
          <p:nvPr>
            <p:ph idx="1"/>
          </p:nvPr>
        </p:nvSpPr>
        <p:spPr>
          <a:xfrm>
            <a:off x="838200" y="1392382"/>
            <a:ext cx="10515600" cy="5465618"/>
          </a:xfrm>
        </p:spPr>
        <p:txBody>
          <a:bodyPr>
            <a:normAutofit/>
          </a:bodyPr>
          <a:lstStyle/>
          <a:p>
            <a:r>
              <a:rPr lang="en-US" dirty="0" smtClean="0"/>
              <a:t>Reliability: Computers are designed to be reliable, provided they are well-maintained and protected against hardware failures, viruses, and other potential issues.</a:t>
            </a:r>
          </a:p>
          <a:p>
            <a:endParaRPr lang="en-US" dirty="0" smtClean="0"/>
          </a:p>
          <a:p>
            <a:r>
              <a:rPr lang="en-US" dirty="0" smtClean="0"/>
              <a:t>Digital Processing: Computers work with digital data represented in binary code (0s and 1s), enabling them to manipulate and process information using logical operations.</a:t>
            </a:r>
          </a:p>
          <a:p>
            <a:endParaRPr lang="en-US" dirty="0" smtClean="0"/>
          </a:p>
          <a:p>
            <a:r>
              <a:rPr lang="en-US" dirty="0" smtClean="0"/>
              <a:t>User Interaction: Computers provide various interfaces for user interaction, including graphical user interfaces (GUIs), command-line interfaces (CLIs), and more recently, voice and gesture recognition.</a:t>
            </a:r>
          </a:p>
          <a:p>
            <a:endParaRPr lang="en-US" dirty="0" smtClean="0"/>
          </a:p>
          <a:p>
            <a:r>
              <a:rPr lang="en-US" dirty="0" smtClean="0"/>
              <a:t>Software Dependency: Computers rely on software to perform tasks. This includes the operating system, application software, and utility programs that enable the computer's functionality.</a:t>
            </a:r>
            <a:endParaRPr lang="en-GB" dirty="0"/>
          </a:p>
        </p:txBody>
      </p:sp>
    </p:spTree>
    <p:extLst>
      <p:ext uri="{BB962C8B-B14F-4D97-AF65-F5344CB8AC3E}">
        <p14:creationId xmlns:p14="http://schemas.microsoft.com/office/powerpoint/2010/main" val="43409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Characteristics of computers continuation;</a:t>
            </a:r>
            <a:endParaRPr lang="en-GB" b="1" dirty="0"/>
          </a:p>
        </p:txBody>
      </p:sp>
      <p:sp>
        <p:nvSpPr>
          <p:cNvPr id="3" name="Content Placeholder 2"/>
          <p:cNvSpPr>
            <a:spLocks noGrp="1"/>
          </p:cNvSpPr>
          <p:nvPr>
            <p:ph idx="1"/>
          </p:nvPr>
        </p:nvSpPr>
        <p:spPr/>
        <p:txBody>
          <a:bodyPr>
            <a:normAutofit fontScale="92500" lnSpcReduction="20000"/>
          </a:bodyPr>
          <a:lstStyle/>
          <a:p>
            <a:r>
              <a:rPr lang="en-US" dirty="0" smtClean="0"/>
              <a:t>Upgradability: Computers can often be upgraded with new hardware components such as more memory, faster processors, or larger storage drives, enhancing their capabilities over time.</a:t>
            </a:r>
          </a:p>
          <a:p>
            <a:endParaRPr lang="en-US" dirty="0" smtClean="0"/>
          </a:p>
          <a:p>
            <a:r>
              <a:rPr lang="en-US" dirty="0" smtClean="0"/>
              <a:t>Security Concerns: Computers require measures to ensure data security and privacy, as they can be vulnerable to hacking, malware, and unauthorized access.</a:t>
            </a:r>
          </a:p>
          <a:p>
            <a:endParaRPr lang="en-US" dirty="0" smtClean="0"/>
          </a:p>
          <a:p>
            <a:r>
              <a:rPr lang="en-US" dirty="0" smtClean="0"/>
              <a:t>Electricity Dependence: Computers require a stable source of electricity to function, which can be a limitation in areas with unreliable power infrastructure</a:t>
            </a:r>
          </a:p>
          <a:p>
            <a:endParaRPr lang="en-US" dirty="0" smtClean="0"/>
          </a:p>
          <a:p>
            <a:r>
              <a:rPr lang="en-US" dirty="0" smtClean="0"/>
              <a:t>Artificial Intelligence: With advancements in machine learning and AI, computers can now learn from data and make decisions, enabling tasks like image recognition, natural language processing, and autonomous driving.</a:t>
            </a:r>
          </a:p>
          <a:p>
            <a:endParaRPr lang="en-US" dirty="0" smtClean="0"/>
          </a:p>
          <a:p>
            <a:endParaRPr lang="en-GB" dirty="0"/>
          </a:p>
        </p:txBody>
      </p:sp>
    </p:spTree>
    <p:extLst>
      <p:ext uri="{BB962C8B-B14F-4D97-AF65-F5344CB8AC3E}">
        <p14:creationId xmlns:p14="http://schemas.microsoft.com/office/powerpoint/2010/main" val="319546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EVOLUTION OF COMPUTERS</a:t>
            </a:r>
            <a:endParaRPr lang="en-GB" b="1" dirty="0"/>
          </a:p>
        </p:txBody>
      </p:sp>
      <p:sp>
        <p:nvSpPr>
          <p:cNvPr id="3" name="Content Placeholder 2"/>
          <p:cNvSpPr>
            <a:spLocks noGrp="1"/>
          </p:cNvSpPr>
          <p:nvPr>
            <p:ph idx="1"/>
          </p:nvPr>
        </p:nvSpPr>
        <p:spPr/>
        <p:txBody>
          <a:bodyPr/>
          <a:lstStyle/>
          <a:p>
            <a:r>
              <a:rPr lang="en-US" dirty="0"/>
              <a:t>The evolution of computers refers to the gradual development and advancement of computing technology over time. It encompasses the progression from early mechanical devices designed to perform simple calculations to the complex and highly capable electronic machines we use today. This evolution can be categorized into several generations, each marked by significant technological innovations and changes. </a:t>
            </a:r>
          </a:p>
          <a:p>
            <a:r>
              <a:rPr lang="en-GB" dirty="0" smtClean="0"/>
              <a:t>In short, these are stages that computers have gone through to develop up to date.</a:t>
            </a:r>
            <a:endParaRPr lang="en-GB" dirty="0"/>
          </a:p>
        </p:txBody>
      </p:sp>
    </p:spTree>
    <p:extLst>
      <p:ext uri="{BB962C8B-B14F-4D97-AF65-F5344CB8AC3E}">
        <p14:creationId xmlns:p14="http://schemas.microsoft.com/office/powerpoint/2010/main" val="1552342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First Generation (1940s-1950s):</a:t>
            </a:r>
            <a:endParaRPr lang="en-GB" b="1" dirty="0"/>
          </a:p>
        </p:txBody>
      </p:sp>
      <p:sp>
        <p:nvSpPr>
          <p:cNvPr id="3" name="Content Placeholder 2"/>
          <p:cNvSpPr>
            <a:spLocks noGrp="1"/>
          </p:cNvSpPr>
          <p:nvPr>
            <p:ph idx="1"/>
          </p:nvPr>
        </p:nvSpPr>
        <p:spPr/>
        <p:txBody>
          <a:bodyPr/>
          <a:lstStyle/>
          <a:p>
            <a:r>
              <a:rPr lang="en-US" dirty="0" smtClean="0"/>
              <a:t>The first computers were massive and relied on vacuum tubes for processing data.</a:t>
            </a:r>
          </a:p>
          <a:p>
            <a:r>
              <a:rPr lang="en-US" dirty="0" smtClean="0"/>
              <a:t>They generated a lot of heat</a:t>
            </a:r>
          </a:p>
          <a:p>
            <a:r>
              <a:rPr lang="en-US" dirty="0" smtClean="0"/>
              <a:t>They were very slow </a:t>
            </a:r>
          </a:p>
          <a:p>
            <a:r>
              <a:rPr lang="en-US" dirty="0" smtClean="0"/>
              <a:t>These computers consumed a lot of power</a:t>
            </a:r>
          </a:p>
          <a:p>
            <a:r>
              <a:rPr lang="en-US" dirty="0" smtClean="0"/>
              <a:t>Computers of this generation used machine language to communicate i.e. the binary language.</a:t>
            </a:r>
          </a:p>
          <a:p>
            <a:endParaRPr lang="en-US" dirty="0" smtClean="0"/>
          </a:p>
          <a:p>
            <a:endParaRPr lang="en-US" dirty="0" smtClean="0"/>
          </a:p>
          <a:p>
            <a:pPr marL="0" indent="0">
              <a:buNone/>
            </a:pPr>
            <a:endParaRPr lang="en-GB" dirty="0"/>
          </a:p>
        </p:txBody>
      </p:sp>
    </p:spTree>
    <p:extLst>
      <p:ext uri="{BB962C8B-B14F-4D97-AF65-F5344CB8AC3E}">
        <p14:creationId xmlns:p14="http://schemas.microsoft.com/office/powerpoint/2010/main" val="108996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Second Generation (1950s-1960s</a:t>
            </a:r>
            <a:endParaRPr lang="en-GB" b="1" dirty="0"/>
          </a:p>
        </p:txBody>
      </p:sp>
      <p:sp>
        <p:nvSpPr>
          <p:cNvPr id="3" name="Content Placeholder 2"/>
          <p:cNvSpPr>
            <a:spLocks noGrp="1"/>
          </p:cNvSpPr>
          <p:nvPr>
            <p:ph idx="1"/>
          </p:nvPr>
        </p:nvSpPr>
        <p:spPr/>
        <p:txBody>
          <a:bodyPr/>
          <a:lstStyle/>
          <a:p>
            <a:r>
              <a:rPr lang="en-US" dirty="0" smtClean="0"/>
              <a:t>Transistors replaced vacuum tubes, leading to smaller, more reliable, and more efficient computers.</a:t>
            </a:r>
          </a:p>
          <a:p>
            <a:r>
              <a:rPr lang="en-US" dirty="0" smtClean="0"/>
              <a:t>High-level languages were used to replace machine language.</a:t>
            </a:r>
          </a:p>
          <a:p>
            <a:r>
              <a:rPr lang="en-US" dirty="0" smtClean="0"/>
              <a:t>Speed increased compared to first-generation computers.</a:t>
            </a:r>
          </a:p>
          <a:p>
            <a:r>
              <a:rPr lang="en-US" dirty="0" smtClean="0"/>
              <a:t>Computers started processing financial information</a:t>
            </a:r>
          </a:p>
          <a:p>
            <a:r>
              <a:rPr lang="en-US" dirty="0" smtClean="0"/>
              <a:t>IBM 1401 and UNIVAC 1107 are examples of this era.</a:t>
            </a:r>
            <a:endParaRPr lang="en-GB" dirty="0"/>
          </a:p>
        </p:txBody>
      </p:sp>
    </p:spTree>
    <p:extLst>
      <p:ext uri="{BB962C8B-B14F-4D97-AF65-F5344CB8AC3E}">
        <p14:creationId xmlns:p14="http://schemas.microsoft.com/office/powerpoint/2010/main" val="372781566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731</TotalTime>
  <Words>2182</Words>
  <Application>Microsoft Office PowerPoint</Application>
  <PresentationFormat>Widescreen</PresentationFormat>
  <Paragraphs>186</Paragraphs>
  <Slides>31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Century Gothic</vt:lpstr>
      <vt:lpstr>Wingdings 3</vt:lpstr>
      <vt:lpstr>Wisp</vt:lpstr>
      <vt:lpstr> MAKERERE UNIVERSITY BUSINESS SCHOOL FACULTY OF COMPUTING AND INFORMATICS DEPARTMENT OF APPLIED COMPUTING AND IT</vt:lpstr>
      <vt:lpstr>Foundations of Computing/ Introduction to Computing</vt:lpstr>
      <vt:lpstr>Characteristics of Computers</vt:lpstr>
      <vt:lpstr>Characteristics of Computers continuation;</vt:lpstr>
      <vt:lpstr>Characteristics of Computers Continuation;</vt:lpstr>
      <vt:lpstr>Characteristics of computers continuation;</vt:lpstr>
      <vt:lpstr>EVOLUTION OF COMPUTERS</vt:lpstr>
      <vt:lpstr>First Generation (1940s-1950s):</vt:lpstr>
      <vt:lpstr>Second Generation (1950s-1960s</vt:lpstr>
      <vt:lpstr> Third Generation Computers (1960s-1970s):  </vt:lpstr>
      <vt:lpstr> Fourth Generation (1970s-1980s):  </vt:lpstr>
      <vt:lpstr> Fifth Generation (1980s-Present): </vt:lpstr>
      <vt:lpstr>Current and Future Developments:</vt:lpstr>
      <vt:lpstr>Uses of computers</vt:lpstr>
      <vt:lpstr>Uses of Computers cont.;</vt:lpstr>
      <vt:lpstr>Components of a Computer</vt:lpstr>
      <vt:lpstr>Types of Hardware Components</vt:lpstr>
      <vt:lpstr>2. Processing components.</vt:lpstr>
      <vt:lpstr>PowerPoint Presentation</vt:lpstr>
      <vt:lpstr>3. Storage Devices</vt:lpstr>
      <vt:lpstr>Secondary Storage devices</vt:lpstr>
      <vt:lpstr>4. Output Devices</vt:lpstr>
      <vt:lpstr>5. Communication Devices</vt:lpstr>
      <vt:lpstr>Software Components/ System software</vt:lpstr>
      <vt:lpstr>OPERATING SYSTEM (OS)</vt:lpstr>
      <vt:lpstr>Functions of the Operating System</vt:lpstr>
      <vt:lpstr>Common Types of the operating System</vt:lpstr>
      <vt:lpstr>Windows Operating System</vt:lpstr>
      <vt:lpstr>The Unix Operating System</vt:lpstr>
      <vt:lpstr>Macintosh Operating system (Mac OS)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MAKERERE UNIVERSITY BUSINESS SCHOOL FACULTY OF COMPUTING AND INFORMATICS DEPARTMENT OF APPLIED COMPUTING AND IT</dc:title>
  <dc:creator>mmi</dc:creator>
  <cp:lastModifiedBy>mmi</cp:lastModifiedBy>
  <cp:revision>48</cp:revision>
  <dcterms:created xsi:type="dcterms:W3CDTF">2023-08-31T04:08:01Z</dcterms:created>
  <dcterms:modified xsi:type="dcterms:W3CDTF">2023-09-07T14:28:38Z</dcterms:modified>
</cp:coreProperties>
</file>