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7375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7986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737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 defTabSz="457200"/>
            <a:r>
              <a:rPr lang="en-US" sz="8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64313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287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 defTabSz="457200"/>
            <a:r>
              <a:rPr lang="en-US" sz="8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861595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10541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09989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007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747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007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646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139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834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905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66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593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defTabSz="457200"/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 defTabSz="457200"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defTabSz="457200"/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defTabSz="457200"/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 defTabSz="457200"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4469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Literature review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0178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a Literature Review </a:t>
            </a:r>
            <a:r>
              <a:rPr lang="en-US" dirty="0" smtClean="0"/>
              <a:t>Excerpt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Topic - </a:t>
            </a:r>
            <a:r>
              <a:rPr lang="en-US" dirty="0"/>
              <a:t>The impact of social media marketing on event attendance.</a:t>
            </a:r>
          </a:p>
          <a:p>
            <a:r>
              <a:rPr lang="en-US" dirty="0" smtClean="0"/>
              <a:t>Thematic </a:t>
            </a:r>
            <a:r>
              <a:rPr lang="en-US" dirty="0" smtClean="0"/>
              <a:t>organization</a:t>
            </a:r>
            <a:endParaRPr lang="en-US" dirty="0"/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Studies </a:t>
            </a:r>
            <a:r>
              <a:rPr lang="en-US" dirty="0"/>
              <a:t>on social media engagement and consumer behavior.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Research </a:t>
            </a:r>
            <a:r>
              <a:rPr lang="en-US" dirty="0"/>
              <a:t>on event marketing strategies.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Gaps</a:t>
            </a:r>
            <a:r>
              <a:rPr lang="en-US" dirty="0"/>
              <a:t>: Limited focus on small-scale community events.</a:t>
            </a:r>
          </a:p>
          <a:p>
            <a:r>
              <a:rPr lang="en-US" dirty="0" smtClean="0"/>
              <a:t>Conclusion - </a:t>
            </a:r>
            <a:r>
              <a:rPr lang="en-US" dirty="0"/>
              <a:t>While existing studies highlight the potential of social media for large-scale events, there is little research on its effectiveness for local cultural festivals.</a:t>
            </a:r>
          </a:p>
        </p:txBody>
      </p:sp>
    </p:spTree>
    <p:extLst>
      <p:ext uri="{BB962C8B-B14F-4D97-AF65-F5344CB8AC3E}">
        <p14:creationId xmlns:p14="http://schemas.microsoft.com/office/powerpoint/2010/main" val="26766422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AI for Literature </a:t>
            </a:r>
            <a:r>
              <a:rPr lang="en-US" dirty="0" smtClean="0"/>
              <a:t>Reviews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How </a:t>
            </a:r>
            <a:r>
              <a:rPr lang="en-US" dirty="0"/>
              <a:t>AI </a:t>
            </a:r>
            <a:r>
              <a:rPr lang="en-US" dirty="0" smtClean="0"/>
              <a:t>tools can </a:t>
            </a:r>
            <a:r>
              <a:rPr lang="en-US" dirty="0"/>
              <a:t>a</a:t>
            </a:r>
            <a:r>
              <a:rPr lang="en-US" dirty="0" smtClean="0"/>
              <a:t>ssist</a:t>
            </a:r>
            <a:endParaRPr lang="en-US" dirty="0"/>
          </a:p>
          <a:p>
            <a:r>
              <a:rPr lang="en-US" dirty="0" smtClean="0"/>
              <a:t>Search </a:t>
            </a:r>
            <a:r>
              <a:rPr lang="en-US" dirty="0" smtClean="0"/>
              <a:t>automation</a:t>
            </a:r>
            <a:endParaRPr lang="en-US" dirty="0"/>
          </a:p>
          <a:p>
            <a:pPr lvl="1"/>
            <a:r>
              <a:rPr lang="en-US" dirty="0" smtClean="0"/>
              <a:t>AI </a:t>
            </a:r>
            <a:r>
              <a:rPr lang="en-US" dirty="0"/>
              <a:t>tools like </a:t>
            </a:r>
            <a:r>
              <a:rPr lang="en-US" dirty="0" err="1"/>
              <a:t>ChatGPT</a:t>
            </a:r>
            <a:r>
              <a:rPr lang="en-US" dirty="0"/>
              <a:t> can generate lists of key concepts or sources.</a:t>
            </a:r>
          </a:p>
          <a:p>
            <a:r>
              <a:rPr lang="en-US" dirty="0" smtClean="0"/>
              <a:t>Summarization</a:t>
            </a:r>
            <a:endParaRPr lang="en-US" dirty="0"/>
          </a:p>
          <a:p>
            <a:pPr lvl="1"/>
            <a:r>
              <a:rPr lang="en-US" dirty="0" smtClean="0"/>
              <a:t>Large </a:t>
            </a:r>
            <a:r>
              <a:rPr lang="en-US" dirty="0"/>
              <a:t>Language Models (LLMs) can summarize long research articles.</a:t>
            </a:r>
          </a:p>
          <a:p>
            <a:r>
              <a:rPr lang="en-US" dirty="0" smtClean="0"/>
              <a:t>Theme </a:t>
            </a:r>
            <a:r>
              <a:rPr lang="en-US" dirty="0" smtClean="0"/>
              <a:t>identification</a:t>
            </a:r>
            <a:endParaRPr lang="en-US" dirty="0"/>
          </a:p>
          <a:p>
            <a:pPr lvl="1"/>
            <a:r>
              <a:rPr lang="en-US" dirty="0" smtClean="0"/>
              <a:t>AI </a:t>
            </a:r>
            <a:r>
              <a:rPr lang="en-US" dirty="0"/>
              <a:t>can identify patterns and trends across multiple studies.</a:t>
            </a:r>
          </a:p>
        </p:txBody>
      </p:sp>
    </p:spTree>
    <p:extLst>
      <p:ext uri="{BB962C8B-B14F-4D97-AF65-F5344CB8AC3E}">
        <p14:creationId xmlns:p14="http://schemas.microsoft.com/office/powerpoint/2010/main" val="39526802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of AI in Literature </a:t>
            </a:r>
            <a:r>
              <a:rPr lang="en-US" dirty="0" smtClean="0"/>
              <a:t>Reviews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Efficiency</a:t>
            </a:r>
            <a:endParaRPr lang="en-US" dirty="0"/>
          </a:p>
          <a:p>
            <a:pPr lvl="1"/>
            <a:r>
              <a:rPr lang="en-US" dirty="0" smtClean="0"/>
              <a:t>Saves </a:t>
            </a:r>
            <a:r>
              <a:rPr lang="en-US" dirty="0"/>
              <a:t>time in searching and summarizing vast amounts of data.</a:t>
            </a:r>
          </a:p>
          <a:p>
            <a:r>
              <a:rPr lang="en-US" dirty="0" smtClean="0"/>
              <a:t>Accessibility</a:t>
            </a:r>
            <a:endParaRPr lang="en-US" dirty="0"/>
          </a:p>
          <a:p>
            <a:pPr lvl="1"/>
            <a:r>
              <a:rPr lang="en-US" dirty="0" smtClean="0"/>
              <a:t>Makes </a:t>
            </a:r>
            <a:r>
              <a:rPr lang="en-US" dirty="0"/>
              <a:t>complex information easier to understand.</a:t>
            </a:r>
          </a:p>
          <a:p>
            <a:r>
              <a:rPr lang="en-US" dirty="0" smtClean="0"/>
              <a:t>Exploration</a:t>
            </a:r>
            <a:endParaRPr lang="en-US" dirty="0"/>
          </a:p>
          <a:p>
            <a:pPr lvl="1"/>
            <a:r>
              <a:rPr lang="en-US" dirty="0" smtClean="0"/>
              <a:t>Suggests </a:t>
            </a:r>
            <a:r>
              <a:rPr lang="en-US" dirty="0"/>
              <a:t>related topics or hidden connections between studies.</a:t>
            </a:r>
          </a:p>
        </p:txBody>
      </p:sp>
    </p:spTree>
    <p:extLst>
      <p:ext uri="{BB962C8B-B14F-4D97-AF65-F5344CB8AC3E}">
        <p14:creationId xmlns:p14="http://schemas.microsoft.com/office/powerpoint/2010/main" val="9853260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Limitations and Ethical </a:t>
            </a:r>
            <a:r>
              <a:rPr lang="en-US" dirty="0" smtClean="0"/>
              <a:t>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Accuracy</a:t>
            </a:r>
            <a:endParaRPr lang="en-US" dirty="0"/>
          </a:p>
          <a:p>
            <a:pPr lvl="1"/>
            <a:r>
              <a:rPr lang="en-US" dirty="0" smtClean="0"/>
              <a:t>AI </a:t>
            </a:r>
            <a:r>
              <a:rPr lang="en-US" dirty="0"/>
              <a:t>outputs may contain errors or biases.</a:t>
            </a:r>
          </a:p>
          <a:p>
            <a:r>
              <a:rPr lang="en-US" dirty="0" smtClean="0"/>
              <a:t>Credibility</a:t>
            </a:r>
            <a:endParaRPr lang="en-US" dirty="0"/>
          </a:p>
          <a:p>
            <a:pPr lvl="1"/>
            <a:r>
              <a:rPr lang="en-US" dirty="0" smtClean="0"/>
              <a:t>AI </a:t>
            </a:r>
            <a:r>
              <a:rPr lang="en-US" dirty="0"/>
              <a:t>cannot assess the reliability of sources.</a:t>
            </a:r>
          </a:p>
          <a:p>
            <a:r>
              <a:rPr lang="en-US" dirty="0" smtClean="0"/>
              <a:t>Ethics</a:t>
            </a:r>
            <a:endParaRPr lang="en-US" dirty="0"/>
          </a:p>
          <a:p>
            <a:pPr lvl="1"/>
            <a:r>
              <a:rPr lang="en-US" dirty="0" smtClean="0"/>
              <a:t>Avoid </a:t>
            </a:r>
            <a:r>
              <a:rPr lang="en-US" dirty="0"/>
              <a:t>over-reliance; always validate findings manually.</a:t>
            </a:r>
          </a:p>
          <a:p>
            <a:r>
              <a:rPr lang="en-US" dirty="0" smtClean="0"/>
              <a:t>Plagiarism</a:t>
            </a:r>
            <a:endParaRPr lang="en-US" dirty="0"/>
          </a:p>
          <a:p>
            <a:pPr lvl="1"/>
            <a:r>
              <a:rPr lang="en-US" dirty="0" smtClean="0"/>
              <a:t>Ensure </a:t>
            </a:r>
            <a:r>
              <a:rPr lang="en-US" dirty="0"/>
              <a:t>proper citation and avoid copying AI-generated content verbatim.</a:t>
            </a:r>
          </a:p>
        </p:txBody>
      </p:sp>
    </p:spTree>
    <p:extLst>
      <p:ext uri="{BB962C8B-B14F-4D97-AF65-F5344CB8AC3E}">
        <p14:creationId xmlns:p14="http://schemas.microsoft.com/office/powerpoint/2010/main" val="37470564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Using </a:t>
            </a:r>
            <a:r>
              <a:rPr lang="en-US" dirty="0" err="1"/>
              <a:t>ChatGPT</a:t>
            </a:r>
            <a:r>
              <a:rPr lang="en-US" dirty="0"/>
              <a:t> for a Literature </a:t>
            </a:r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Scenario</a:t>
            </a:r>
            <a:endParaRPr lang="en-US" dirty="0"/>
          </a:p>
          <a:p>
            <a:r>
              <a:rPr lang="en-US" dirty="0" smtClean="0"/>
              <a:t>Research </a:t>
            </a:r>
            <a:r>
              <a:rPr lang="en-US" dirty="0"/>
              <a:t>Topic: The impact of sustainable tourism on local communities.</a:t>
            </a:r>
          </a:p>
          <a:p>
            <a:pPr marL="0" indent="0">
              <a:buNone/>
            </a:pPr>
            <a:r>
              <a:rPr lang="en-US" dirty="0" smtClean="0"/>
              <a:t>AI Usage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Generate </a:t>
            </a:r>
            <a:r>
              <a:rPr lang="en-US" dirty="0"/>
              <a:t>a list of key concepts and search terms.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Summarize </a:t>
            </a:r>
            <a:r>
              <a:rPr lang="en-US" dirty="0"/>
              <a:t>an article on sustainable tourism practices</a:t>
            </a:r>
            <a:r>
              <a:rPr lang="en-US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Identify contrasting views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Create </a:t>
            </a:r>
            <a:r>
              <a:rPr lang="en-US" dirty="0"/>
              <a:t>an outline for organizing the literature </a:t>
            </a:r>
            <a:r>
              <a:rPr lang="en-US" dirty="0" smtClean="0"/>
              <a:t>review.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Draft and language edit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8942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Practical Tips for Integrating AI </a:t>
            </a:r>
            <a:r>
              <a:rPr lang="en-US" dirty="0" smtClean="0"/>
              <a:t>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Combine </a:t>
            </a:r>
            <a:r>
              <a:rPr lang="en-US" dirty="0"/>
              <a:t>with </a:t>
            </a:r>
            <a:r>
              <a:rPr lang="en-US" dirty="0" smtClean="0"/>
              <a:t>traditional </a:t>
            </a:r>
            <a:r>
              <a:rPr lang="en-US" dirty="0"/>
              <a:t>m</a:t>
            </a:r>
            <a:r>
              <a:rPr lang="en-US" dirty="0" smtClean="0"/>
              <a:t>ethods</a:t>
            </a:r>
            <a:endParaRPr lang="en-US" dirty="0"/>
          </a:p>
          <a:p>
            <a:pPr lvl="1"/>
            <a:r>
              <a:rPr lang="en-US" dirty="0" smtClean="0"/>
              <a:t>Use </a:t>
            </a:r>
            <a:r>
              <a:rPr lang="en-US" dirty="0"/>
              <a:t>AI as a supplement, not a replacement, for academic databases.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Refine </a:t>
            </a:r>
            <a:r>
              <a:rPr lang="en-US" dirty="0"/>
              <a:t>AI </a:t>
            </a:r>
            <a:r>
              <a:rPr lang="en-US" dirty="0"/>
              <a:t>p</a:t>
            </a:r>
            <a:r>
              <a:rPr lang="en-US" dirty="0" smtClean="0"/>
              <a:t>rompts</a:t>
            </a:r>
            <a:endParaRPr lang="en-US" dirty="0"/>
          </a:p>
          <a:p>
            <a:pPr lvl="1"/>
            <a:r>
              <a:rPr lang="en-US" dirty="0" smtClean="0"/>
              <a:t>Be </a:t>
            </a:r>
            <a:r>
              <a:rPr lang="en-US" dirty="0"/>
              <a:t>specific about the topic or type of information needed.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Cross-verify </a:t>
            </a:r>
            <a:r>
              <a:rPr lang="en-US" dirty="0"/>
              <a:t>r</a:t>
            </a:r>
            <a:r>
              <a:rPr lang="en-US" dirty="0" smtClean="0"/>
              <a:t>esults</a:t>
            </a:r>
            <a:endParaRPr lang="en-US" dirty="0"/>
          </a:p>
          <a:p>
            <a:pPr lvl="1"/>
            <a:r>
              <a:rPr lang="en-US" dirty="0" smtClean="0"/>
              <a:t>Double-check </a:t>
            </a:r>
            <a:r>
              <a:rPr lang="en-US" dirty="0"/>
              <a:t>AI-generated insights with credible sources.</a:t>
            </a:r>
          </a:p>
        </p:txBody>
      </p:sp>
    </p:spTree>
    <p:extLst>
      <p:ext uri="{BB962C8B-B14F-4D97-AF65-F5344CB8AC3E}">
        <p14:creationId xmlns:p14="http://schemas.microsoft.com/office/powerpoint/2010/main" val="8601692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Avoiding Plagiarism and Referencing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Plagiarism is the use of someone </a:t>
            </a:r>
            <a:r>
              <a:rPr lang="en-US" dirty="0"/>
              <a:t>else’s work or ideas without proper acknowledgment.</a:t>
            </a:r>
          </a:p>
          <a:p>
            <a:r>
              <a:rPr lang="en-US" dirty="0" smtClean="0"/>
              <a:t>Strategies </a:t>
            </a:r>
            <a:r>
              <a:rPr lang="en-US" dirty="0"/>
              <a:t>to </a:t>
            </a:r>
            <a:r>
              <a:rPr lang="en-US" smtClean="0"/>
              <a:t>avoid plagiarism</a:t>
            </a:r>
            <a:r>
              <a:rPr lang="en-US" dirty="0"/>
              <a:t>:</a:t>
            </a:r>
          </a:p>
          <a:p>
            <a:pPr lvl="1"/>
            <a:r>
              <a:rPr lang="en-US" dirty="0" smtClean="0"/>
              <a:t>Paraphrase </a:t>
            </a:r>
            <a:r>
              <a:rPr lang="en-US" dirty="0"/>
              <a:t>content while retaining the original meaning.</a:t>
            </a:r>
          </a:p>
          <a:p>
            <a:pPr lvl="1"/>
            <a:r>
              <a:rPr lang="en-US" dirty="0" smtClean="0"/>
              <a:t>Use </a:t>
            </a:r>
            <a:r>
              <a:rPr lang="en-US" dirty="0"/>
              <a:t>quotation marks for direct quotes.</a:t>
            </a:r>
          </a:p>
          <a:p>
            <a:pPr lvl="1"/>
            <a:r>
              <a:rPr lang="en-US" dirty="0" smtClean="0"/>
              <a:t>Cite </a:t>
            </a:r>
            <a:r>
              <a:rPr lang="en-US" dirty="0"/>
              <a:t>all sources appropriately.</a:t>
            </a:r>
          </a:p>
          <a:p>
            <a:r>
              <a:rPr lang="en-US" dirty="0" smtClean="0"/>
              <a:t>Common referencing styles</a:t>
            </a:r>
            <a:endParaRPr lang="en-US" dirty="0"/>
          </a:p>
          <a:p>
            <a:pPr lvl="1"/>
            <a:r>
              <a:rPr lang="en-US" dirty="0" smtClean="0"/>
              <a:t>APA (American Psychological Association): Common in social sciences.</a:t>
            </a:r>
          </a:p>
          <a:p>
            <a:pPr lvl="1"/>
            <a:r>
              <a:rPr lang="en-US" dirty="0" smtClean="0"/>
              <a:t>MLA (Modern Language Association): Used in humanities.</a:t>
            </a:r>
          </a:p>
          <a:p>
            <a:pPr lvl="1"/>
            <a:r>
              <a:rPr lang="en-US" dirty="0" smtClean="0"/>
              <a:t>Chicago: Preferred in history and business.</a:t>
            </a:r>
          </a:p>
          <a:p>
            <a:r>
              <a:rPr lang="en-US" dirty="0" smtClean="0"/>
              <a:t>Reference list - </a:t>
            </a:r>
            <a:r>
              <a:rPr lang="en-US" dirty="0"/>
              <a:t>Includes full details of all cited works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1203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/>
              <a:t>literature review provides the foundation for your research by summarizing and analyzing existing studies.</a:t>
            </a:r>
          </a:p>
          <a:p>
            <a:r>
              <a:rPr lang="en-US" dirty="0" smtClean="0"/>
              <a:t>Key </a:t>
            </a:r>
            <a:r>
              <a:rPr lang="en-US" dirty="0"/>
              <a:t>steps include defining the scope, searching for literature, evaluating sources, organizing themes, and synthesizing findings.</a:t>
            </a:r>
          </a:p>
          <a:p>
            <a:r>
              <a:rPr lang="en-US" dirty="0" smtClean="0"/>
              <a:t>Avoid </a:t>
            </a:r>
            <a:r>
              <a:rPr lang="en-US" dirty="0"/>
              <a:t>common pitfalls by being critical, organized, and focused.</a:t>
            </a:r>
          </a:p>
        </p:txBody>
      </p:sp>
    </p:spTree>
    <p:extLst>
      <p:ext uri="{BB962C8B-B14F-4D97-AF65-F5344CB8AC3E}">
        <p14:creationId xmlns:p14="http://schemas.microsoft.com/office/powerpoint/2010/main" val="1923889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 what a literature review is and its purpose in research.</a:t>
            </a:r>
          </a:p>
          <a:p>
            <a:r>
              <a:rPr lang="en-US" dirty="0" smtClean="0"/>
              <a:t>Identify </a:t>
            </a:r>
            <a:r>
              <a:rPr lang="en-US" dirty="0"/>
              <a:t>sources of literature relevant to research problems.</a:t>
            </a:r>
          </a:p>
          <a:p>
            <a:r>
              <a:rPr lang="en-US" dirty="0" smtClean="0"/>
              <a:t>Evaluate </a:t>
            </a:r>
            <a:r>
              <a:rPr lang="en-US" dirty="0"/>
              <a:t>the credibility and relevance of sources.</a:t>
            </a:r>
          </a:p>
          <a:p>
            <a:r>
              <a:rPr lang="en-US" dirty="0" smtClean="0"/>
              <a:t>Structure </a:t>
            </a:r>
            <a:r>
              <a:rPr lang="en-US" dirty="0"/>
              <a:t>and write a coherent literature review.</a:t>
            </a:r>
          </a:p>
        </p:txBody>
      </p:sp>
    </p:spTree>
    <p:extLst>
      <p:ext uri="{BB962C8B-B14F-4D97-AF65-F5344CB8AC3E}">
        <p14:creationId xmlns:p14="http://schemas.microsoft.com/office/powerpoint/2010/main" val="4275454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Literature Review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/>
              <a:t>literature review is a comprehensive summary of previous research on a specific topic.</a:t>
            </a:r>
          </a:p>
          <a:p>
            <a:r>
              <a:rPr lang="en-US" dirty="0" smtClean="0"/>
              <a:t>Purpose -</a:t>
            </a:r>
            <a:endParaRPr lang="en-US" dirty="0"/>
          </a:p>
          <a:p>
            <a:pPr lvl="1"/>
            <a:r>
              <a:rPr lang="en-US" dirty="0" smtClean="0"/>
              <a:t>To </a:t>
            </a:r>
            <a:r>
              <a:rPr lang="en-US" dirty="0"/>
              <a:t>identify gaps in the existing research.</a:t>
            </a:r>
          </a:p>
          <a:p>
            <a:pPr lvl="1"/>
            <a:r>
              <a:rPr lang="en-US" dirty="0" smtClean="0"/>
              <a:t>To </a:t>
            </a:r>
            <a:r>
              <a:rPr lang="en-US" dirty="0"/>
              <a:t>establish the theoretical framework of the study.</a:t>
            </a:r>
          </a:p>
          <a:p>
            <a:pPr lvl="1"/>
            <a:r>
              <a:rPr lang="en-US" dirty="0" smtClean="0"/>
              <a:t>To </a:t>
            </a:r>
            <a:r>
              <a:rPr lang="en-US" dirty="0"/>
              <a:t>justify the need for the current research.</a:t>
            </a:r>
          </a:p>
        </p:txBody>
      </p:sp>
    </p:spTree>
    <p:extLst>
      <p:ext uri="{BB962C8B-B14F-4D97-AF65-F5344CB8AC3E}">
        <p14:creationId xmlns:p14="http://schemas.microsoft.com/office/powerpoint/2010/main" val="2538348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Conduct a Literature Review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Provides </a:t>
            </a:r>
            <a:r>
              <a:rPr lang="en-US" dirty="0" smtClean="0"/>
              <a:t>context</a:t>
            </a:r>
            <a:endParaRPr lang="en-US" dirty="0"/>
          </a:p>
          <a:p>
            <a:pPr lvl="1"/>
            <a:r>
              <a:rPr lang="en-US" dirty="0" smtClean="0"/>
              <a:t>Helps </a:t>
            </a:r>
            <a:r>
              <a:rPr lang="en-US" dirty="0"/>
              <a:t>situate your research within the broader academic conversation.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Identifies </a:t>
            </a:r>
            <a:r>
              <a:rPr lang="en-US" dirty="0" smtClean="0"/>
              <a:t>gaps</a:t>
            </a:r>
            <a:endParaRPr lang="en-US" dirty="0"/>
          </a:p>
          <a:p>
            <a:pPr lvl="1"/>
            <a:r>
              <a:rPr lang="en-US" dirty="0" smtClean="0"/>
              <a:t>Highlights </a:t>
            </a:r>
            <a:r>
              <a:rPr lang="en-US" dirty="0"/>
              <a:t>areas that require further exploration.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Avoids </a:t>
            </a:r>
            <a:r>
              <a:rPr lang="en-US" dirty="0" smtClean="0"/>
              <a:t>duplication</a:t>
            </a:r>
            <a:endParaRPr lang="en-US" dirty="0"/>
          </a:p>
          <a:p>
            <a:pPr lvl="1"/>
            <a:r>
              <a:rPr lang="en-US" dirty="0" smtClean="0"/>
              <a:t>Ensures </a:t>
            </a:r>
            <a:r>
              <a:rPr lang="en-US" dirty="0"/>
              <a:t>your research adds new insights rather than repeating existing work.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Builds </a:t>
            </a:r>
            <a:r>
              <a:rPr lang="en-US" dirty="0" smtClean="0"/>
              <a:t>credibility</a:t>
            </a:r>
            <a:endParaRPr lang="en-US" dirty="0"/>
          </a:p>
          <a:p>
            <a:pPr lvl="1"/>
            <a:r>
              <a:rPr lang="en-US" dirty="0" smtClean="0"/>
              <a:t>Demonstrates </a:t>
            </a:r>
            <a:r>
              <a:rPr lang="en-US" dirty="0"/>
              <a:t>your understanding of the field.</a:t>
            </a:r>
          </a:p>
        </p:txBody>
      </p:sp>
    </p:spTree>
    <p:extLst>
      <p:ext uri="{BB962C8B-B14F-4D97-AF65-F5344CB8AC3E}">
        <p14:creationId xmlns:p14="http://schemas.microsoft.com/office/powerpoint/2010/main" val="4269745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Sources of </a:t>
            </a:r>
            <a:r>
              <a:rPr lang="en-US" dirty="0" smtClean="0"/>
              <a:t>Literature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Academic </a:t>
            </a:r>
            <a:r>
              <a:rPr lang="en-US" dirty="0" smtClean="0"/>
              <a:t>journals</a:t>
            </a:r>
            <a:endParaRPr lang="en-US" dirty="0"/>
          </a:p>
          <a:p>
            <a:pPr lvl="1"/>
            <a:r>
              <a:rPr lang="en-US" dirty="0" smtClean="0"/>
              <a:t>Peer-reviewed </a:t>
            </a:r>
            <a:r>
              <a:rPr lang="en-US" dirty="0"/>
              <a:t>articles.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Books</a:t>
            </a:r>
            <a:endParaRPr lang="en-US" dirty="0"/>
          </a:p>
          <a:p>
            <a:pPr lvl="1"/>
            <a:r>
              <a:rPr lang="en-US" dirty="0" smtClean="0"/>
              <a:t>Textbooks</a:t>
            </a:r>
            <a:r>
              <a:rPr lang="en-US" dirty="0"/>
              <a:t>, edited volumes, and research monographs.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Conference </a:t>
            </a:r>
            <a:r>
              <a:rPr lang="en-US" dirty="0" smtClean="0"/>
              <a:t>proceedings</a:t>
            </a:r>
            <a:endParaRPr lang="en-US" dirty="0"/>
          </a:p>
          <a:p>
            <a:pPr lvl="1"/>
            <a:r>
              <a:rPr lang="en-US" dirty="0" smtClean="0"/>
              <a:t>Emerging </a:t>
            </a:r>
            <a:r>
              <a:rPr lang="en-US" dirty="0"/>
              <a:t>research and discussions.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Theses </a:t>
            </a:r>
            <a:r>
              <a:rPr lang="en-US" dirty="0"/>
              <a:t>and </a:t>
            </a:r>
            <a:r>
              <a:rPr lang="en-US" dirty="0"/>
              <a:t>d</a:t>
            </a:r>
            <a:r>
              <a:rPr lang="en-US" dirty="0" smtClean="0"/>
              <a:t>issertations</a:t>
            </a:r>
            <a:endParaRPr lang="en-US" dirty="0"/>
          </a:p>
          <a:p>
            <a:pPr lvl="1"/>
            <a:r>
              <a:rPr lang="en-US" dirty="0" smtClean="0"/>
              <a:t>In-depth </a:t>
            </a:r>
            <a:r>
              <a:rPr lang="en-US" dirty="0"/>
              <a:t>studies on specific topics.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Reliable </a:t>
            </a:r>
            <a:r>
              <a:rPr lang="en-US" dirty="0" smtClean="0"/>
              <a:t>websites</a:t>
            </a:r>
            <a:endParaRPr lang="en-US" dirty="0"/>
          </a:p>
          <a:p>
            <a:pPr lvl="1"/>
            <a:r>
              <a:rPr lang="en-US" dirty="0" smtClean="0"/>
              <a:t>Government </a:t>
            </a:r>
            <a:r>
              <a:rPr lang="en-US" dirty="0"/>
              <a:t>publications, organizational reports, etc.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Industry </a:t>
            </a:r>
            <a:r>
              <a:rPr lang="en-US" dirty="0" smtClean="0"/>
              <a:t>reports</a:t>
            </a:r>
            <a:endParaRPr lang="en-US" dirty="0"/>
          </a:p>
          <a:p>
            <a:pPr lvl="1"/>
            <a:r>
              <a:rPr lang="en-US" dirty="0" smtClean="0"/>
              <a:t>Relevant </a:t>
            </a:r>
            <a:r>
              <a:rPr lang="en-US" dirty="0"/>
              <a:t>for applied research in leisure, events, and hospitality.</a:t>
            </a:r>
          </a:p>
        </p:txBody>
      </p:sp>
    </p:spTree>
    <p:extLst>
      <p:ext uri="{BB962C8B-B14F-4D97-AF65-F5344CB8AC3E}">
        <p14:creationId xmlns:p14="http://schemas.microsoft.com/office/powerpoint/2010/main" val="320106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Steps in Conducting a Literature </a:t>
            </a:r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Define </a:t>
            </a:r>
            <a:r>
              <a:rPr lang="en-US" dirty="0"/>
              <a:t>the </a:t>
            </a:r>
            <a:r>
              <a:rPr lang="en-US" dirty="0"/>
              <a:t>s</a:t>
            </a:r>
            <a:r>
              <a:rPr lang="en-US" dirty="0" smtClean="0"/>
              <a:t>cope</a:t>
            </a:r>
            <a:endParaRPr lang="en-US" dirty="0"/>
          </a:p>
          <a:p>
            <a:pPr lvl="1"/>
            <a:r>
              <a:rPr lang="en-US" dirty="0" smtClean="0"/>
              <a:t>What </a:t>
            </a:r>
            <a:r>
              <a:rPr lang="en-US" dirty="0"/>
              <a:t>is the topic or problem you are investigating?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Search </a:t>
            </a:r>
            <a:r>
              <a:rPr lang="en-US" dirty="0"/>
              <a:t>for </a:t>
            </a:r>
            <a:r>
              <a:rPr lang="en-US" dirty="0"/>
              <a:t>l</a:t>
            </a:r>
            <a:r>
              <a:rPr lang="en-US" dirty="0" smtClean="0"/>
              <a:t>iterature</a:t>
            </a:r>
            <a:endParaRPr lang="en-US" dirty="0"/>
          </a:p>
          <a:p>
            <a:pPr lvl="1"/>
            <a:r>
              <a:rPr lang="en-US" dirty="0" smtClean="0"/>
              <a:t>Use </a:t>
            </a:r>
            <a:r>
              <a:rPr lang="en-US" dirty="0"/>
              <a:t>academic databases (e.g., Google Scholar, JSTOR, PubMed).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Evaluate </a:t>
            </a:r>
            <a:r>
              <a:rPr lang="en-US" dirty="0" smtClean="0"/>
              <a:t>sources</a:t>
            </a:r>
            <a:endParaRPr lang="en-US" dirty="0"/>
          </a:p>
          <a:p>
            <a:pPr lvl="1"/>
            <a:r>
              <a:rPr lang="en-US" dirty="0" smtClean="0"/>
              <a:t>Assess </a:t>
            </a:r>
            <a:r>
              <a:rPr lang="en-US" dirty="0"/>
              <a:t>credibility, relevance, and bias.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Organize </a:t>
            </a:r>
            <a:r>
              <a:rPr lang="en-US" dirty="0"/>
              <a:t>the </a:t>
            </a:r>
            <a:r>
              <a:rPr lang="en-US" dirty="0"/>
              <a:t>l</a:t>
            </a:r>
            <a:r>
              <a:rPr lang="en-US" dirty="0" smtClean="0"/>
              <a:t>iterature</a:t>
            </a:r>
            <a:endParaRPr lang="en-US" dirty="0"/>
          </a:p>
          <a:p>
            <a:pPr lvl="1"/>
            <a:r>
              <a:rPr lang="en-US" dirty="0" smtClean="0"/>
              <a:t>Group </a:t>
            </a:r>
            <a:r>
              <a:rPr lang="en-US" dirty="0"/>
              <a:t>sources by themes, methods, or theories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I USED TO USE A TABLE HERE BUT AI CHANGED IT ALL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Synthesize </a:t>
            </a:r>
            <a:r>
              <a:rPr lang="en-US" dirty="0" smtClean="0"/>
              <a:t>information</a:t>
            </a:r>
            <a:endParaRPr lang="en-US" dirty="0"/>
          </a:p>
          <a:p>
            <a:pPr lvl="1"/>
            <a:r>
              <a:rPr lang="en-US" dirty="0" smtClean="0"/>
              <a:t>Identify </a:t>
            </a:r>
            <a:r>
              <a:rPr lang="en-US" dirty="0"/>
              <a:t>patterns, relationships, and gaps.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Write </a:t>
            </a:r>
            <a:r>
              <a:rPr lang="en-US" dirty="0"/>
              <a:t>the </a:t>
            </a:r>
            <a:r>
              <a:rPr lang="en-US" dirty="0"/>
              <a:t>r</a:t>
            </a:r>
            <a:r>
              <a:rPr lang="en-US" dirty="0" smtClean="0"/>
              <a:t>eview</a:t>
            </a:r>
            <a:endParaRPr lang="en-US" dirty="0"/>
          </a:p>
          <a:p>
            <a:pPr lvl="1"/>
            <a:r>
              <a:rPr lang="en-US" dirty="0" smtClean="0"/>
              <a:t>Present </a:t>
            </a:r>
            <a:r>
              <a:rPr lang="en-US" dirty="0"/>
              <a:t>a clear, organized summary and analysis.</a:t>
            </a:r>
          </a:p>
        </p:txBody>
      </p:sp>
    </p:spTree>
    <p:extLst>
      <p:ext uri="{BB962C8B-B14F-4D97-AF65-F5344CB8AC3E}">
        <p14:creationId xmlns:p14="http://schemas.microsoft.com/office/powerpoint/2010/main" val="3213237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Evaluating Credibility of </a:t>
            </a:r>
            <a:r>
              <a:rPr lang="en-US" dirty="0" smtClean="0"/>
              <a:t>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Key </a:t>
            </a:r>
            <a:r>
              <a:rPr lang="en-US" dirty="0"/>
              <a:t>q</a:t>
            </a:r>
            <a:r>
              <a:rPr lang="en-US" dirty="0" smtClean="0"/>
              <a:t>uestions </a:t>
            </a:r>
            <a:r>
              <a:rPr lang="en-US" dirty="0"/>
              <a:t>to </a:t>
            </a:r>
            <a:r>
              <a:rPr lang="en-US" dirty="0"/>
              <a:t>a</a:t>
            </a:r>
            <a:r>
              <a:rPr lang="en-US" dirty="0" smtClean="0"/>
              <a:t>sk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Is </a:t>
            </a:r>
            <a:r>
              <a:rPr lang="en-US" dirty="0"/>
              <a:t>the source peer-reviewed?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Who </a:t>
            </a:r>
            <a:r>
              <a:rPr lang="en-US" dirty="0"/>
              <a:t>is the author, and what are their qualifications</a:t>
            </a:r>
            <a:r>
              <a:rPr lang="en-US" dirty="0" smtClean="0"/>
              <a:t>? - Racism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When </a:t>
            </a:r>
            <a:r>
              <a:rPr lang="en-US" dirty="0"/>
              <a:t>was the source published? Is it up-to-date?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Is </a:t>
            </a:r>
            <a:r>
              <a:rPr lang="en-US" dirty="0"/>
              <a:t>the source relevant to your research question?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Are </a:t>
            </a:r>
            <a:r>
              <a:rPr lang="en-US" dirty="0"/>
              <a:t>the arguments supported by evidence?</a:t>
            </a:r>
          </a:p>
        </p:txBody>
      </p:sp>
    </p:spTree>
    <p:extLst>
      <p:ext uri="{BB962C8B-B14F-4D97-AF65-F5344CB8AC3E}">
        <p14:creationId xmlns:p14="http://schemas.microsoft.com/office/powerpoint/2010/main" val="22650904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Structuring a Literature </a:t>
            </a:r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Introduction</a:t>
            </a:r>
            <a:endParaRPr lang="en-US" dirty="0"/>
          </a:p>
          <a:p>
            <a:pPr lvl="1"/>
            <a:r>
              <a:rPr lang="en-US" dirty="0" smtClean="0"/>
              <a:t>Define </a:t>
            </a:r>
            <a:r>
              <a:rPr lang="en-US" dirty="0"/>
              <a:t>the topic and objectives of the review.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Body</a:t>
            </a:r>
            <a:endParaRPr lang="en-US" dirty="0"/>
          </a:p>
          <a:p>
            <a:pPr lvl="1"/>
            <a:r>
              <a:rPr lang="en-US" dirty="0" smtClean="0"/>
              <a:t>Thematic</a:t>
            </a:r>
            <a:r>
              <a:rPr lang="en-US" dirty="0"/>
              <a:t>, chronological, or methodological organization.</a:t>
            </a:r>
          </a:p>
          <a:p>
            <a:pPr lvl="1"/>
            <a:r>
              <a:rPr lang="en-US" dirty="0" smtClean="0"/>
              <a:t>Discuss </a:t>
            </a:r>
            <a:r>
              <a:rPr lang="en-US" dirty="0"/>
              <a:t>trends, gaps, and conflicting findings.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Conclusion</a:t>
            </a:r>
            <a:endParaRPr lang="en-US" dirty="0"/>
          </a:p>
          <a:p>
            <a:pPr lvl="1"/>
            <a:r>
              <a:rPr lang="en-US" dirty="0" smtClean="0"/>
              <a:t>Summarize </a:t>
            </a:r>
            <a:r>
              <a:rPr lang="en-US" dirty="0"/>
              <a:t>key insights.</a:t>
            </a:r>
          </a:p>
          <a:p>
            <a:pPr lvl="1"/>
            <a:r>
              <a:rPr lang="en-US" dirty="0" smtClean="0"/>
              <a:t>Highlight </a:t>
            </a:r>
            <a:r>
              <a:rPr lang="en-US" dirty="0"/>
              <a:t>gaps and justify your research.</a:t>
            </a:r>
          </a:p>
        </p:txBody>
      </p:sp>
    </p:spTree>
    <p:extLst>
      <p:ext uri="{BB962C8B-B14F-4D97-AF65-F5344CB8AC3E}">
        <p14:creationId xmlns:p14="http://schemas.microsoft.com/office/powerpoint/2010/main" val="4775678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Pitfalls in Literature </a:t>
            </a:r>
            <a:r>
              <a:rPr lang="en-US" dirty="0" smtClean="0"/>
              <a:t>Reviews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Too </a:t>
            </a:r>
            <a:r>
              <a:rPr lang="en-US" dirty="0"/>
              <a:t>b</a:t>
            </a:r>
            <a:r>
              <a:rPr lang="en-US" dirty="0" smtClean="0"/>
              <a:t>road </a:t>
            </a:r>
            <a:r>
              <a:rPr lang="en-US" dirty="0"/>
              <a:t>or </a:t>
            </a:r>
            <a:r>
              <a:rPr lang="en-US" dirty="0" smtClean="0"/>
              <a:t>narrow</a:t>
            </a:r>
            <a:endParaRPr lang="en-US" dirty="0"/>
          </a:p>
          <a:p>
            <a:pPr lvl="1"/>
            <a:r>
              <a:rPr lang="en-US" dirty="0" smtClean="0"/>
              <a:t>Avoid </a:t>
            </a:r>
            <a:r>
              <a:rPr lang="en-US" dirty="0"/>
              <a:t>trying to cover everything or focusing too narrowly.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Lack </a:t>
            </a:r>
            <a:r>
              <a:rPr lang="en-US" dirty="0"/>
              <a:t>of </a:t>
            </a:r>
            <a:r>
              <a:rPr lang="en-US" dirty="0" smtClean="0"/>
              <a:t>critical analysis</a:t>
            </a:r>
            <a:endParaRPr lang="en-US" dirty="0"/>
          </a:p>
          <a:p>
            <a:pPr lvl="1"/>
            <a:r>
              <a:rPr lang="en-US" dirty="0" smtClean="0"/>
              <a:t>Don’t </a:t>
            </a:r>
            <a:r>
              <a:rPr lang="en-US" dirty="0"/>
              <a:t>just summarize; evaluate and synthesize.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Ignoring </a:t>
            </a:r>
            <a:r>
              <a:rPr lang="en-US" dirty="0" smtClean="0"/>
              <a:t>key </a:t>
            </a:r>
            <a:r>
              <a:rPr lang="en-US" dirty="0"/>
              <a:t>s</a:t>
            </a:r>
            <a:r>
              <a:rPr lang="en-US" dirty="0" smtClean="0"/>
              <a:t>tudies</a:t>
            </a:r>
            <a:endParaRPr lang="en-US" dirty="0"/>
          </a:p>
          <a:p>
            <a:pPr lvl="1"/>
            <a:r>
              <a:rPr lang="en-US" dirty="0" smtClean="0"/>
              <a:t>Include </a:t>
            </a:r>
            <a:r>
              <a:rPr lang="en-US" dirty="0"/>
              <a:t>foundational and recent research.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Poor </a:t>
            </a:r>
            <a:r>
              <a:rPr lang="en-US" dirty="0" smtClean="0"/>
              <a:t>organization</a:t>
            </a:r>
            <a:endParaRPr lang="en-US" dirty="0"/>
          </a:p>
          <a:p>
            <a:pPr lvl="1"/>
            <a:r>
              <a:rPr lang="en-US" dirty="0" smtClean="0"/>
              <a:t>Ensure </a:t>
            </a:r>
            <a:r>
              <a:rPr lang="en-US" dirty="0"/>
              <a:t>a logical flow of ideas.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Overreliance </a:t>
            </a:r>
            <a:r>
              <a:rPr lang="en-US" dirty="0"/>
              <a:t>on </a:t>
            </a:r>
            <a:r>
              <a:rPr lang="en-US" dirty="0" smtClean="0"/>
              <a:t>secondary sources</a:t>
            </a:r>
            <a:endParaRPr lang="en-US" dirty="0"/>
          </a:p>
          <a:p>
            <a:pPr lvl="1"/>
            <a:r>
              <a:rPr lang="en-US" dirty="0" smtClean="0"/>
              <a:t>Prioritize </a:t>
            </a:r>
            <a:r>
              <a:rPr lang="en-US" dirty="0"/>
              <a:t>primary research over reviews.</a:t>
            </a:r>
          </a:p>
        </p:txBody>
      </p:sp>
    </p:spTree>
    <p:extLst>
      <p:ext uri="{BB962C8B-B14F-4D97-AF65-F5344CB8AC3E}">
        <p14:creationId xmlns:p14="http://schemas.microsoft.com/office/powerpoint/2010/main" val="1521685474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885</Words>
  <Application>Microsoft Office PowerPoint</Application>
  <PresentationFormat>Widescreen</PresentationFormat>
  <Paragraphs>137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Century Gothic</vt:lpstr>
      <vt:lpstr>Wingdings 3</vt:lpstr>
      <vt:lpstr>Slice</vt:lpstr>
      <vt:lpstr>Literature review</vt:lpstr>
      <vt:lpstr>Learning Objectives</vt:lpstr>
      <vt:lpstr>What is a Literature Review?</vt:lpstr>
      <vt:lpstr>Why Conduct a Literature Review?</vt:lpstr>
      <vt:lpstr>Sources of Literature</vt:lpstr>
      <vt:lpstr>Steps in Conducting a Literature Review</vt:lpstr>
      <vt:lpstr>Evaluating Credibility of Sources</vt:lpstr>
      <vt:lpstr>Structuring a Literature Review</vt:lpstr>
      <vt:lpstr>Common Pitfalls in Literature Reviews</vt:lpstr>
      <vt:lpstr>Example of a Literature Review Excerpt</vt:lpstr>
      <vt:lpstr>Using AI for Literature Reviews</vt:lpstr>
      <vt:lpstr>Benefits of AI in Literature Reviews</vt:lpstr>
      <vt:lpstr>Limitations and Ethical Considerations</vt:lpstr>
      <vt:lpstr>Example of Using ChatGPT for a Literature Review</vt:lpstr>
      <vt:lpstr>Practical Tips for Integrating AI Tools</vt:lpstr>
      <vt:lpstr>Avoiding Plagiarism and Referencing Styles</vt:lpstr>
      <vt:lpstr>Summary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Literature review</dc:title>
  <dc:creator>Sam Dawa</dc:creator>
  <cp:lastModifiedBy>Sam Dawa</cp:lastModifiedBy>
  <cp:revision>1</cp:revision>
  <dcterms:created xsi:type="dcterms:W3CDTF">2025-01-30T08:04:24Z</dcterms:created>
  <dcterms:modified xsi:type="dcterms:W3CDTF">2025-01-30T08:04:36Z</dcterms:modified>
</cp:coreProperties>
</file>