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7" r:id="rId1"/>
  </p:sldMasterIdLst>
  <p:notesMasterIdLst>
    <p:notesMasterId r:id="rId47"/>
  </p:notesMasterIdLst>
  <p:handoutMasterIdLst>
    <p:handoutMasterId r:id="rId48"/>
  </p:handoutMasterIdLst>
  <p:sldIdLst>
    <p:sldId id="263" r:id="rId2"/>
    <p:sldId id="384" r:id="rId3"/>
    <p:sldId id="401" r:id="rId4"/>
    <p:sldId id="385" r:id="rId5"/>
    <p:sldId id="427" r:id="rId6"/>
    <p:sldId id="386" r:id="rId7"/>
    <p:sldId id="403" r:id="rId8"/>
    <p:sldId id="402" r:id="rId9"/>
    <p:sldId id="404" r:id="rId10"/>
    <p:sldId id="405" r:id="rId11"/>
    <p:sldId id="387" r:id="rId12"/>
    <p:sldId id="388" r:id="rId13"/>
    <p:sldId id="396" r:id="rId14"/>
    <p:sldId id="379" r:id="rId15"/>
    <p:sldId id="397" r:id="rId16"/>
    <p:sldId id="398" r:id="rId17"/>
    <p:sldId id="383" r:id="rId18"/>
    <p:sldId id="389" r:id="rId19"/>
    <p:sldId id="390" r:id="rId20"/>
    <p:sldId id="380" r:id="rId21"/>
    <p:sldId id="391" r:id="rId22"/>
    <p:sldId id="408" r:id="rId23"/>
    <p:sldId id="407" r:id="rId24"/>
    <p:sldId id="409" r:id="rId25"/>
    <p:sldId id="410" r:id="rId26"/>
    <p:sldId id="392" r:id="rId27"/>
    <p:sldId id="393" r:id="rId28"/>
    <p:sldId id="394" r:id="rId29"/>
    <p:sldId id="395" r:id="rId30"/>
    <p:sldId id="411" r:id="rId31"/>
    <p:sldId id="412" r:id="rId32"/>
    <p:sldId id="413" r:id="rId33"/>
    <p:sldId id="414" r:id="rId34"/>
    <p:sldId id="415" r:id="rId35"/>
    <p:sldId id="416" r:id="rId36"/>
    <p:sldId id="417" r:id="rId37"/>
    <p:sldId id="418" r:id="rId38"/>
    <p:sldId id="419" r:id="rId39"/>
    <p:sldId id="420" r:id="rId40"/>
    <p:sldId id="421" r:id="rId41"/>
    <p:sldId id="422" r:id="rId42"/>
    <p:sldId id="423" r:id="rId43"/>
    <p:sldId id="424" r:id="rId44"/>
    <p:sldId id="425" r:id="rId45"/>
    <p:sldId id="426" r:id="rId4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FF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95778" autoAdjust="0"/>
  </p:normalViewPr>
  <p:slideViewPr>
    <p:cSldViewPr>
      <p:cViewPr varScale="1">
        <p:scale>
          <a:sx n="52" d="100"/>
          <a:sy n="52" d="100"/>
        </p:scale>
        <p:origin x="-96" y="-5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49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244CF5-61EC-4BEC-BBD3-03BCFC6202F0}"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20CE5826-5957-43E7-BB75-14387A492CE8}">
      <dgm:prSet phldrT="[Text]"/>
      <dgm:spPr/>
      <dgm:t>
        <a:bodyPr/>
        <a:lstStyle/>
        <a:p>
          <a:r>
            <a:rPr lang="en-US" dirty="0" smtClean="0"/>
            <a:t>Friendship</a:t>
          </a:r>
          <a:endParaRPr lang="en-US" dirty="0"/>
        </a:p>
      </dgm:t>
    </dgm:pt>
    <dgm:pt modelId="{25607782-2654-45B3-A967-17B3F2633539}" type="parTrans" cxnId="{C19DCFDE-B87D-42F4-A2F5-9B51D9E369BE}">
      <dgm:prSet/>
      <dgm:spPr/>
      <dgm:t>
        <a:bodyPr/>
        <a:lstStyle/>
        <a:p>
          <a:endParaRPr lang="en-US"/>
        </a:p>
      </dgm:t>
    </dgm:pt>
    <dgm:pt modelId="{D5B5F198-C738-4B8B-9445-407261CAECDF}" type="sibTrans" cxnId="{C19DCFDE-B87D-42F4-A2F5-9B51D9E369BE}">
      <dgm:prSet/>
      <dgm:spPr/>
      <dgm:t>
        <a:bodyPr/>
        <a:lstStyle/>
        <a:p>
          <a:endParaRPr lang="en-US"/>
        </a:p>
      </dgm:t>
    </dgm:pt>
    <dgm:pt modelId="{E5048AA5-9026-4382-86C4-2F267A5F18D9}">
      <dgm:prSet phldrT="[Text]"/>
      <dgm:spPr/>
      <dgm:t>
        <a:bodyPr/>
        <a:lstStyle/>
        <a:p>
          <a:r>
            <a:rPr lang="en-US" dirty="0" smtClean="0"/>
            <a:t>Keeping in Touch</a:t>
          </a:r>
          <a:endParaRPr lang="en-US" dirty="0"/>
        </a:p>
      </dgm:t>
    </dgm:pt>
    <dgm:pt modelId="{095155F0-877C-4112-8E70-DE24209B991A}" type="parTrans" cxnId="{0672ABE6-B099-43F5-868A-D09523E8C35D}">
      <dgm:prSet/>
      <dgm:spPr/>
      <dgm:t>
        <a:bodyPr/>
        <a:lstStyle/>
        <a:p>
          <a:endParaRPr lang="en-US"/>
        </a:p>
      </dgm:t>
    </dgm:pt>
    <dgm:pt modelId="{167333D9-4BF7-478C-B9A3-BAB486C85450}" type="sibTrans" cxnId="{0672ABE6-B099-43F5-868A-D09523E8C35D}">
      <dgm:prSet/>
      <dgm:spPr/>
      <dgm:t>
        <a:bodyPr/>
        <a:lstStyle/>
        <a:p>
          <a:endParaRPr lang="en-US"/>
        </a:p>
      </dgm:t>
    </dgm:pt>
    <dgm:pt modelId="{B7AF7D08-D3D1-45EE-85AF-FC32C0630CE5}">
      <dgm:prSet phldrT="[Text]"/>
      <dgm:spPr/>
      <dgm:t>
        <a:bodyPr/>
        <a:lstStyle/>
        <a:p>
          <a:r>
            <a:rPr lang="en-US" dirty="0" smtClean="0"/>
            <a:t>Developing new relationships</a:t>
          </a:r>
          <a:endParaRPr lang="en-US" dirty="0"/>
        </a:p>
      </dgm:t>
    </dgm:pt>
    <dgm:pt modelId="{6A383BF9-FBC5-4813-B022-78095731D2D8}" type="parTrans" cxnId="{679F5524-1A08-4AE3-9738-F7A68137B2DB}">
      <dgm:prSet/>
      <dgm:spPr/>
      <dgm:t>
        <a:bodyPr/>
        <a:lstStyle/>
        <a:p>
          <a:endParaRPr lang="en-US"/>
        </a:p>
      </dgm:t>
    </dgm:pt>
    <dgm:pt modelId="{7FCC3983-3B78-4E4C-B1AD-06B269C412F8}" type="sibTrans" cxnId="{679F5524-1A08-4AE3-9738-F7A68137B2DB}">
      <dgm:prSet/>
      <dgm:spPr/>
      <dgm:t>
        <a:bodyPr/>
        <a:lstStyle/>
        <a:p>
          <a:endParaRPr lang="en-US"/>
        </a:p>
      </dgm:t>
    </dgm:pt>
    <dgm:pt modelId="{E7189DAE-C493-43A2-80C2-BD5924270563}">
      <dgm:prSet phldrT="[Text]"/>
      <dgm:spPr/>
      <dgm:t>
        <a:bodyPr/>
        <a:lstStyle/>
        <a:p>
          <a:r>
            <a:rPr lang="en-US" dirty="0" smtClean="0"/>
            <a:t>Sharing</a:t>
          </a:r>
          <a:endParaRPr lang="en-US" dirty="0"/>
        </a:p>
      </dgm:t>
    </dgm:pt>
    <dgm:pt modelId="{69C3B3EB-E0B7-43A3-ACD8-8A1B906C6DB7}" type="parTrans" cxnId="{46D5A61F-FEFC-4D26-B4AB-8D3907EB8084}">
      <dgm:prSet/>
      <dgm:spPr/>
      <dgm:t>
        <a:bodyPr/>
        <a:lstStyle/>
        <a:p>
          <a:endParaRPr lang="en-US"/>
        </a:p>
      </dgm:t>
    </dgm:pt>
    <dgm:pt modelId="{61440C1D-9486-411D-94ED-01AC6A88E03D}" type="sibTrans" cxnId="{46D5A61F-FEFC-4D26-B4AB-8D3907EB8084}">
      <dgm:prSet/>
      <dgm:spPr/>
      <dgm:t>
        <a:bodyPr/>
        <a:lstStyle/>
        <a:p>
          <a:endParaRPr lang="en-US"/>
        </a:p>
      </dgm:t>
    </dgm:pt>
    <dgm:pt modelId="{671A80B2-0C47-4F0C-8091-C2B678A7097B}">
      <dgm:prSet phldrT="[Text]"/>
      <dgm:spPr/>
      <dgm:t>
        <a:bodyPr/>
        <a:lstStyle/>
        <a:p>
          <a:r>
            <a:rPr lang="en-US" dirty="0" smtClean="0"/>
            <a:t>Photos</a:t>
          </a:r>
          <a:endParaRPr lang="en-US" dirty="0"/>
        </a:p>
      </dgm:t>
    </dgm:pt>
    <dgm:pt modelId="{D56AC2B6-4237-4D2E-B4A4-6B222CF9FBE5}" type="parTrans" cxnId="{A6697AD7-A374-4230-A76C-4CF47FFC6BD5}">
      <dgm:prSet/>
      <dgm:spPr/>
      <dgm:t>
        <a:bodyPr/>
        <a:lstStyle/>
        <a:p>
          <a:endParaRPr lang="en-US"/>
        </a:p>
      </dgm:t>
    </dgm:pt>
    <dgm:pt modelId="{ECDD2283-A254-493C-88C5-52DF24252A89}" type="sibTrans" cxnId="{A6697AD7-A374-4230-A76C-4CF47FFC6BD5}">
      <dgm:prSet/>
      <dgm:spPr/>
      <dgm:t>
        <a:bodyPr/>
        <a:lstStyle/>
        <a:p>
          <a:endParaRPr lang="en-US"/>
        </a:p>
      </dgm:t>
    </dgm:pt>
    <dgm:pt modelId="{97681E8A-1DED-44DD-AFCE-F77EACBFFBC7}">
      <dgm:prSet phldrT="[Text]"/>
      <dgm:spPr/>
      <dgm:t>
        <a:bodyPr/>
        <a:lstStyle/>
        <a:p>
          <a:r>
            <a:rPr lang="en-US" dirty="0" smtClean="0"/>
            <a:t>Community</a:t>
          </a:r>
          <a:endParaRPr lang="en-US" dirty="0"/>
        </a:p>
      </dgm:t>
    </dgm:pt>
    <dgm:pt modelId="{C1E38168-3F83-4D4A-8822-04FEFFF61656}" type="parTrans" cxnId="{51A60D1B-F4CE-4D29-B663-8E26AE9D9F6A}">
      <dgm:prSet/>
      <dgm:spPr/>
      <dgm:t>
        <a:bodyPr/>
        <a:lstStyle/>
        <a:p>
          <a:endParaRPr lang="en-US"/>
        </a:p>
      </dgm:t>
    </dgm:pt>
    <dgm:pt modelId="{60AC781B-7AF1-441A-9D6F-8305C233DE53}" type="sibTrans" cxnId="{51A60D1B-F4CE-4D29-B663-8E26AE9D9F6A}">
      <dgm:prSet/>
      <dgm:spPr/>
      <dgm:t>
        <a:bodyPr/>
        <a:lstStyle/>
        <a:p>
          <a:endParaRPr lang="en-US"/>
        </a:p>
      </dgm:t>
    </dgm:pt>
    <dgm:pt modelId="{3D7F1A4B-09E0-449C-9CEE-56EF12A8C7DE}">
      <dgm:prSet phldrT="[Text]"/>
      <dgm:spPr/>
      <dgm:t>
        <a:bodyPr/>
        <a:lstStyle/>
        <a:p>
          <a:r>
            <a:rPr lang="en-US" dirty="0" smtClean="0"/>
            <a:t>Causes</a:t>
          </a:r>
          <a:endParaRPr lang="en-US" dirty="0"/>
        </a:p>
      </dgm:t>
    </dgm:pt>
    <dgm:pt modelId="{4250C5DA-44F5-42B5-A114-7419BEE58284}" type="parTrans" cxnId="{339D05CD-3BC2-4337-B9F8-8A3875322201}">
      <dgm:prSet/>
      <dgm:spPr/>
      <dgm:t>
        <a:bodyPr/>
        <a:lstStyle/>
        <a:p>
          <a:endParaRPr lang="en-US"/>
        </a:p>
      </dgm:t>
    </dgm:pt>
    <dgm:pt modelId="{3553A672-CA37-488F-A911-E91DB480B549}" type="sibTrans" cxnId="{339D05CD-3BC2-4337-B9F8-8A3875322201}">
      <dgm:prSet/>
      <dgm:spPr/>
      <dgm:t>
        <a:bodyPr/>
        <a:lstStyle/>
        <a:p>
          <a:endParaRPr lang="en-US"/>
        </a:p>
      </dgm:t>
    </dgm:pt>
    <dgm:pt modelId="{CD732726-ED35-400A-9BCA-AC8AE73BC74C}">
      <dgm:prSet phldrT="[Text]"/>
      <dgm:spPr/>
      <dgm:t>
        <a:bodyPr/>
        <a:lstStyle/>
        <a:p>
          <a:r>
            <a:rPr lang="en-US" dirty="0" smtClean="0"/>
            <a:t>Beliefs</a:t>
          </a:r>
          <a:endParaRPr lang="en-US" dirty="0"/>
        </a:p>
      </dgm:t>
    </dgm:pt>
    <dgm:pt modelId="{3D3427D1-806E-43E5-A3B8-90DB0167D09C}" type="parTrans" cxnId="{DBCFE2FB-74F9-474E-A0D5-801F1A120182}">
      <dgm:prSet/>
      <dgm:spPr/>
      <dgm:t>
        <a:bodyPr/>
        <a:lstStyle/>
        <a:p>
          <a:endParaRPr lang="en-US"/>
        </a:p>
      </dgm:t>
    </dgm:pt>
    <dgm:pt modelId="{9685A103-3371-463C-9E1C-2D22F03B2E41}" type="sibTrans" cxnId="{DBCFE2FB-74F9-474E-A0D5-801F1A120182}">
      <dgm:prSet/>
      <dgm:spPr/>
      <dgm:t>
        <a:bodyPr/>
        <a:lstStyle/>
        <a:p>
          <a:endParaRPr lang="en-US"/>
        </a:p>
      </dgm:t>
    </dgm:pt>
    <dgm:pt modelId="{5413071B-C9D0-48C1-A357-2E9A59C0F068}">
      <dgm:prSet phldrT="[Text]"/>
      <dgm:spPr/>
      <dgm:t>
        <a:bodyPr/>
        <a:lstStyle/>
        <a:p>
          <a:r>
            <a:rPr lang="en-US" dirty="0" smtClean="0"/>
            <a:t>Advocacy</a:t>
          </a:r>
          <a:endParaRPr lang="en-US" dirty="0"/>
        </a:p>
      </dgm:t>
    </dgm:pt>
    <dgm:pt modelId="{DCD66367-99E4-4D62-A366-C7DA2DF017D9}" type="parTrans" cxnId="{CA1705EE-EFC3-4727-8737-56185932F625}">
      <dgm:prSet/>
      <dgm:spPr/>
      <dgm:t>
        <a:bodyPr/>
        <a:lstStyle/>
        <a:p>
          <a:endParaRPr lang="en-US"/>
        </a:p>
      </dgm:t>
    </dgm:pt>
    <dgm:pt modelId="{2505E9A6-17DD-4369-ACF9-DC66976E3033}" type="sibTrans" cxnId="{CA1705EE-EFC3-4727-8737-56185932F625}">
      <dgm:prSet/>
      <dgm:spPr/>
      <dgm:t>
        <a:bodyPr/>
        <a:lstStyle/>
        <a:p>
          <a:endParaRPr lang="en-US"/>
        </a:p>
      </dgm:t>
    </dgm:pt>
    <dgm:pt modelId="{29BB8B94-66D2-43A4-B416-3031BA13820E}">
      <dgm:prSet phldrT="[Text]"/>
      <dgm:spPr/>
      <dgm:t>
        <a:bodyPr/>
        <a:lstStyle/>
        <a:p>
          <a:r>
            <a:rPr lang="en-US" dirty="0" smtClean="0"/>
            <a:t>Links</a:t>
          </a:r>
          <a:endParaRPr lang="en-US" dirty="0"/>
        </a:p>
      </dgm:t>
    </dgm:pt>
    <dgm:pt modelId="{DECD53D9-E197-42B5-BE3B-A5A2BB9BF62D}" type="parTrans" cxnId="{625B0437-28E6-493A-9687-51F4C86C5718}">
      <dgm:prSet/>
      <dgm:spPr/>
      <dgm:t>
        <a:bodyPr/>
        <a:lstStyle/>
        <a:p>
          <a:endParaRPr lang="en-US"/>
        </a:p>
      </dgm:t>
    </dgm:pt>
    <dgm:pt modelId="{8ACDE6DA-23E4-44FD-9763-173FDA009CB0}" type="sibTrans" cxnId="{625B0437-28E6-493A-9687-51F4C86C5718}">
      <dgm:prSet/>
      <dgm:spPr/>
      <dgm:t>
        <a:bodyPr/>
        <a:lstStyle/>
        <a:p>
          <a:endParaRPr lang="en-US"/>
        </a:p>
      </dgm:t>
    </dgm:pt>
    <dgm:pt modelId="{DD86B348-1ADA-4274-B9D9-459BCEE195EB}">
      <dgm:prSet phldrT="[Text]"/>
      <dgm:spPr/>
      <dgm:t>
        <a:bodyPr/>
        <a:lstStyle/>
        <a:p>
          <a:r>
            <a:rPr lang="en-US" dirty="0" smtClean="0"/>
            <a:t>Interests</a:t>
          </a:r>
          <a:endParaRPr lang="en-US" dirty="0"/>
        </a:p>
      </dgm:t>
    </dgm:pt>
    <dgm:pt modelId="{DC54157B-A7BF-43DE-A8DB-6270EC93A09C}" type="parTrans" cxnId="{F342506D-90F0-46D9-9E62-BC9052E2A29D}">
      <dgm:prSet/>
      <dgm:spPr/>
      <dgm:t>
        <a:bodyPr/>
        <a:lstStyle/>
        <a:p>
          <a:endParaRPr lang="en-US"/>
        </a:p>
      </dgm:t>
    </dgm:pt>
    <dgm:pt modelId="{0F35FFA5-FFF0-4261-9CE0-94F7AF585713}" type="sibTrans" cxnId="{F342506D-90F0-46D9-9E62-BC9052E2A29D}">
      <dgm:prSet/>
      <dgm:spPr/>
      <dgm:t>
        <a:bodyPr/>
        <a:lstStyle/>
        <a:p>
          <a:endParaRPr lang="en-US"/>
        </a:p>
      </dgm:t>
    </dgm:pt>
    <dgm:pt modelId="{AA2A0C9B-8754-48D9-A510-A38EC6D5E85D}">
      <dgm:prSet phldrT="[Text]"/>
      <dgm:spPr/>
      <dgm:t>
        <a:bodyPr/>
        <a:lstStyle/>
        <a:p>
          <a:r>
            <a:rPr lang="en-US" dirty="0" smtClean="0"/>
            <a:t>Teaching</a:t>
          </a:r>
          <a:endParaRPr lang="en-US" dirty="0"/>
        </a:p>
      </dgm:t>
    </dgm:pt>
    <dgm:pt modelId="{34577F29-495B-4204-A8D8-BCBAF144E4F4}" type="parTrans" cxnId="{DBC79967-6740-4089-88A8-CE3E17A59244}">
      <dgm:prSet/>
      <dgm:spPr/>
    </dgm:pt>
    <dgm:pt modelId="{C1FD752D-5645-42AD-98DF-FEC076551D1C}" type="sibTrans" cxnId="{DBC79967-6740-4089-88A8-CE3E17A59244}">
      <dgm:prSet/>
      <dgm:spPr/>
    </dgm:pt>
    <dgm:pt modelId="{042EEB63-A84D-4511-AFDE-48D80132EA05}" type="pres">
      <dgm:prSet presAssocID="{D2244CF5-61EC-4BEC-BBD3-03BCFC6202F0}" presName="Name0" presStyleCnt="0">
        <dgm:presLayoutVars>
          <dgm:dir/>
          <dgm:animLvl val="lvl"/>
          <dgm:resizeHandles val="exact"/>
        </dgm:presLayoutVars>
      </dgm:prSet>
      <dgm:spPr/>
      <dgm:t>
        <a:bodyPr/>
        <a:lstStyle/>
        <a:p>
          <a:endParaRPr lang="en-US"/>
        </a:p>
      </dgm:t>
    </dgm:pt>
    <dgm:pt modelId="{64F86A68-DC11-44F3-85B4-64405757B54F}" type="pres">
      <dgm:prSet presAssocID="{20CE5826-5957-43E7-BB75-14387A492CE8}" presName="composite" presStyleCnt="0"/>
      <dgm:spPr/>
    </dgm:pt>
    <dgm:pt modelId="{642DA670-A063-49F6-9133-4A964CC51448}" type="pres">
      <dgm:prSet presAssocID="{20CE5826-5957-43E7-BB75-14387A492CE8}" presName="parTx" presStyleLbl="alignNode1" presStyleIdx="0" presStyleCnt="3">
        <dgm:presLayoutVars>
          <dgm:chMax val="0"/>
          <dgm:chPref val="0"/>
          <dgm:bulletEnabled val="1"/>
        </dgm:presLayoutVars>
      </dgm:prSet>
      <dgm:spPr/>
      <dgm:t>
        <a:bodyPr/>
        <a:lstStyle/>
        <a:p>
          <a:endParaRPr lang="en-US"/>
        </a:p>
      </dgm:t>
    </dgm:pt>
    <dgm:pt modelId="{9FF2108C-D510-4575-9024-4D561CA7CBB9}" type="pres">
      <dgm:prSet presAssocID="{20CE5826-5957-43E7-BB75-14387A492CE8}" presName="desTx" presStyleLbl="alignAccFollowNode1" presStyleIdx="0" presStyleCnt="3">
        <dgm:presLayoutVars>
          <dgm:bulletEnabled val="1"/>
        </dgm:presLayoutVars>
      </dgm:prSet>
      <dgm:spPr/>
      <dgm:t>
        <a:bodyPr/>
        <a:lstStyle/>
        <a:p>
          <a:endParaRPr lang="en-US"/>
        </a:p>
      </dgm:t>
    </dgm:pt>
    <dgm:pt modelId="{AFB3A94C-02AD-4B1F-8C51-B87FF36F600F}" type="pres">
      <dgm:prSet presAssocID="{D5B5F198-C738-4B8B-9445-407261CAECDF}" presName="space" presStyleCnt="0"/>
      <dgm:spPr/>
    </dgm:pt>
    <dgm:pt modelId="{AC060FEE-CACD-46BC-831E-81A2EA42F5E2}" type="pres">
      <dgm:prSet presAssocID="{E7189DAE-C493-43A2-80C2-BD5924270563}" presName="composite" presStyleCnt="0"/>
      <dgm:spPr/>
    </dgm:pt>
    <dgm:pt modelId="{43794F78-B1AF-42D1-B91F-2E7FCC4649B7}" type="pres">
      <dgm:prSet presAssocID="{E7189DAE-C493-43A2-80C2-BD5924270563}" presName="parTx" presStyleLbl="alignNode1" presStyleIdx="1" presStyleCnt="3">
        <dgm:presLayoutVars>
          <dgm:chMax val="0"/>
          <dgm:chPref val="0"/>
          <dgm:bulletEnabled val="1"/>
        </dgm:presLayoutVars>
      </dgm:prSet>
      <dgm:spPr/>
      <dgm:t>
        <a:bodyPr/>
        <a:lstStyle/>
        <a:p>
          <a:endParaRPr lang="en-US"/>
        </a:p>
      </dgm:t>
    </dgm:pt>
    <dgm:pt modelId="{4F8E44A5-AFCF-4441-B981-6187EE29E3B1}" type="pres">
      <dgm:prSet presAssocID="{E7189DAE-C493-43A2-80C2-BD5924270563}" presName="desTx" presStyleLbl="alignAccFollowNode1" presStyleIdx="1" presStyleCnt="3">
        <dgm:presLayoutVars>
          <dgm:bulletEnabled val="1"/>
        </dgm:presLayoutVars>
      </dgm:prSet>
      <dgm:spPr/>
      <dgm:t>
        <a:bodyPr/>
        <a:lstStyle/>
        <a:p>
          <a:endParaRPr lang="en-US"/>
        </a:p>
      </dgm:t>
    </dgm:pt>
    <dgm:pt modelId="{A22B675A-232E-48F6-95C4-6E8B13164703}" type="pres">
      <dgm:prSet presAssocID="{61440C1D-9486-411D-94ED-01AC6A88E03D}" presName="space" presStyleCnt="0"/>
      <dgm:spPr/>
    </dgm:pt>
    <dgm:pt modelId="{9252E966-CBE3-4AE2-B01B-6EC39949656A}" type="pres">
      <dgm:prSet presAssocID="{97681E8A-1DED-44DD-AFCE-F77EACBFFBC7}" presName="composite" presStyleCnt="0"/>
      <dgm:spPr/>
    </dgm:pt>
    <dgm:pt modelId="{95CE020B-52E3-479D-A50E-5B177A493FF1}" type="pres">
      <dgm:prSet presAssocID="{97681E8A-1DED-44DD-AFCE-F77EACBFFBC7}" presName="parTx" presStyleLbl="alignNode1" presStyleIdx="2" presStyleCnt="3">
        <dgm:presLayoutVars>
          <dgm:chMax val="0"/>
          <dgm:chPref val="0"/>
          <dgm:bulletEnabled val="1"/>
        </dgm:presLayoutVars>
      </dgm:prSet>
      <dgm:spPr/>
      <dgm:t>
        <a:bodyPr/>
        <a:lstStyle/>
        <a:p>
          <a:endParaRPr lang="en-US"/>
        </a:p>
      </dgm:t>
    </dgm:pt>
    <dgm:pt modelId="{365DFFEC-3A41-42BE-A2CE-638A781B58C1}" type="pres">
      <dgm:prSet presAssocID="{97681E8A-1DED-44DD-AFCE-F77EACBFFBC7}" presName="desTx" presStyleLbl="alignAccFollowNode1" presStyleIdx="2" presStyleCnt="3">
        <dgm:presLayoutVars>
          <dgm:bulletEnabled val="1"/>
        </dgm:presLayoutVars>
      </dgm:prSet>
      <dgm:spPr/>
      <dgm:t>
        <a:bodyPr/>
        <a:lstStyle/>
        <a:p>
          <a:endParaRPr lang="en-US"/>
        </a:p>
      </dgm:t>
    </dgm:pt>
  </dgm:ptLst>
  <dgm:cxnLst>
    <dgm:cxn modelId="{AD7CDB4F-6BB7-4A50-B24B-2127425A91B9}" type="presOf" srcId="{CD732726-ED35-400A-9BCA-AC8AE73BC74C}" destId="{365DFFEC-3A41-42BE-A2CE-638A781B58C1}" srcOrd="0" destOrd="1" presId="urn:microsoft.com/office/officeart/2005/8/layout/hList1"/>
    <dgm:cxn modelId="{DBC79967-6740-4089-88A8-CE3E17A59244}" srcId="{97681E8A-1DED-44DD-AFCE-F77EACBFFBC7}" destId="{AA2A0C9B-8754-48D9-A510-A38EC6D5E85D}" srcOrd="3" destOrd="0" parTransId="{34577F29-495B-4204-A8D8-BCBAF144E4F4}" sibTransId="{C1FD752D-5645-42AD-98DF-FEC076551D1C}"/>
    <dgm:cxn modelId="{84143662-C35E-4917-95C3-02EE03A225A9}" type="presOf" srcId="{3D7F1A4B-09E0-449C-9CEE-56EF12A8C7DE}" destId="{365DFFEC-3A41-42BE-A2CE-638A781B58C1}" srcOrd="0" destOrd="0" presId="urn:microsoft.com/office/officeart/2005/8/layout/hList1"/>
    <dgm:cxn modelId="{E421CF58-4AD1-4C4A-8F90-AB0A5374FF12}" type="presOf" srcId="{AA2A0C9B-8754-48D9-A510-A38EC6D5E85D}" destId="{365DFFEC-3A41-42BE-A2CE-638A781B58C1}" srcOrd="0" destOrd="3" presId="urn:microsoft.com/office/officeart/2005/8/layout/hList1"/>
    <dgm:cxn modelId="{E96736E6-11E8-4FC3-9193-552D12F09A34}" type="presOf" srcId="{D2244CF5-61EC-4BEC-BBD3-03BCFC6202F0}" destId="{042EEB63-A84D-4511-AFDE-48D80132EA05}" srcOrd="0" destOrd="0" presId="urn:microsoft.com/office/officeart/2005/8/layout/hList1"/>
    <dgm:cxn modelId="{73C8DEE2-2D5B-40EE-BCD1-F1D4E1C1B50B}" type="presOf" srcId="{20CE5826-5957-43E7-BB75-14387A492CE8}" destId="{642DA670-A063-49F6-9133-4A964CC51448}" srcOrd="0" destOrd="0" presId="urn:microsoft.com/office/officeart/2005/8/layout/hList1"/>
    <dgm:cxn modelId="{0298C23C-B6BD-4522-BBB1-54487E3CE28C}" type="presOf" srcId="{E5048AA5-9026-4382-86C4-2F267A5F18D9}" destId="{9FF2108C-D510-4575-9024-4D561CA7CBB9}" srcOrd="0" destOrd="0" presId="urn:microsoft.com/office/officeart/2005/8/layout/hList1"/>
    <dgm:cxn modelId="{A6697AD7-A374-4230-A76C-4CF47FFC6BD5}" srcId="{E7189DAE-C493-43A2-80C2-BD5924270563}" destId="{671A80B2-0C47-4F0C-8091-C2B678A7097B}" srcOrd="0" destOrd="0" parTransId="{D56AC2B6-4237-4D2E-B4A4-6B222CF9FBE5}" sibTransId="{ECDD2283-A254-493C-88C5-52DF24252A89}"/>
    <dgm:cxn modelId="{C19DCFDE-B87D-42F4-A2F5-9B51D9E369BE}" srcId="{D2244CF5-61EC-4BEC-BBD3-03BCFC6202F0}" destId="{20CE5826-5957-43E7-BB75-14387A492CE8}" srcOrd="0" destOrd="0" parTransId="{25607782-2654-45B3-A967-17B3F2633539}" sibTransId="{D5B5F198-C738-4B8B-9445-407261CAECDF}"/>
    <dgm:cxn modelId="{9D13768A-1E90-4CBC-9301-DC8BCE230791}" type="presOf" srcId="{5413071B-C9D0-48C1-A357-2E9A59C0F068}" destId="{365DFFEC-3A41-42BE-A2CE-638A781B58C1}" srcOrd="0" destOrd="2" presId="urn:microsoft.com/office/officeart/2005/8/layout/hList1"/>
    <dgm:cxn modelId="{625B0437-28E6-493A-9687-51F4C86C5718}" srcId="{E7189DAE-C493-43A2-80C2-BD5924270563}" destId="{29BB8B94-66D2-43A4-B416-3031BA13820E}" srcOrd="1" destOrd="0" parTransId="{DECD53D9-E197-42B5-BE3B-A5A2BB9BF62D}" sibTransId="{8ACDE6DA-23E4-44FD-9763-173FDA009CB0}"/>
    <dgm:cxn modelId="{C7DCED7D-F3C7-4965-AA15-CFAB1E23EBD9}" type="presOf" srcId="{B7AF7D08-D3D1-45EE-85AF-FC32C0630CE5}" destId="{9FF2108C-D510-4575-9024-4D561CA7CBB9}" srcOrd="0" destOrd="1" presId="urn:microsoft.com/office/officeart/2005/8/layout/hList1"/>
    <dgm:cxn modelId="{51A60D1B-F4CE-4D29-B663-8E26AE9D9F6A}" srcId="{D2244CF5-61EC-4BEC-BBD3-03BCFC6202F0}" destId="{97681E8A-1DED-44DD-AFCE-F77EACBFFBC7}" srcOrd="2" destOrd="0" parTransId="{C1E38168-3F83-4D4A-8822-04FEFFF61656}" sibTransId="{60AC781B-7AF1-441A-9D6F-8305C233DE53}"/>
    <dgm:cxn modelId="{679F5524-1A08-4AE3-9738-F7A68137B2DB}" srcId="{20CE5826-5957-43E7-BB75-14387A492CE8}" destId="{B7AF7D08-D3D1-45EE-85AF-FC32C0630CE5}" srcOrd="1" destOrd="0" parTransId="{6A383BF9-FBC5-4813-B022-78095731D2D8}" sibTransId="{7FCC3983-3B78-4E4C-B1AD-06B269C412F8}"/>
    <dgm:cxn modelId="{35184BF3-7CCF-4BA4-9C48-A75A55576302}" type="presOf" srcId="{E7189DAE-C493-43A2-80C2-BD5924270563}" destId="{43794F78-B1AF-42D1-B91F-2E7FCC4649B7}" srcOrd="0" destOrd="0" presId="urn:microsoft.com/office/officeart/2005/8/layout/hList1"/>
    <dgm:cxn modelId="{339D05CD-3BC2-4337-B9F8-8A3875322201}" srcId="{97681E8A-1DED-44DD-AFCE-F77EACBFFBC7}" destId="{3D7F1A4B-09E0-449C-9CEE-56EF12A8C7DE}" srcOrd="0" destOrd="0" parTransId="{4250C5DA-44F5-42B5-A114-7419BEE58284}" sibTransId="{3553A672-CA37-488F-A911-E91DB480B549}"/>
    <dgm:cxn modelId="{66BA150F-322B-43F2-BAEF-6497526E369F}" type="presOf" srcId="{29BB8B94-66D2-43A4-B416-3031BA13820E}" destId="{4F8E44A5-AFCF-4441-B981-6187EE29E3B1}" srcOrd="0" destOrd="1" presId="urn:microsoft.com/office/officeart/2005/8/layout/hList1"/>
    <dgm:cxn modelId="{F342506D-90F0-46D9-9E62-BC9052E2A29D}" srcId="{E7189DAE-C493-43A2-80C2-BD5924270563}" destId="{DD86B348-1ADA-4274-B9D9-459BCEE195EB}" srcOrd="2" destOrd="0" parTransId="{DC54157B-A7BF-43DE-A8DB-6270EC93A09C}" sibTransId="{0F35FFA5-FFF0-4261-9CE0-94F7AF585713}"/>
    <dgm:cxn modelId="{46D5A61F-FEFC-4D26-B4AB-8D3907EB8084}" srcId="{D2244CF5-61EC-4BEC-BBD3-03BCFC6202F0}" destId="{E7189DAE-C493-43A2-80C2-BD5924270563}" srcOrd="1" destOrd="0" parTransId="{69C3B3EB-E0B7-43A3-ACD8-8A1B906C6DB7}" sibTransId="{61440C1D-9486-411D-94ED-01AC6A88E03D}"/>
    <dgm:cxn modelId="{DBCFE2FB-74F9-474E-A0D5-801F1A120182}" srcId="{97681E8A-1DED-44DD-AFCE-F77EACBFFBC7}" destId="{CD732726-ED35-400A-9BCA-AC8AE73BC74C}" srcOrd="1" destOrd="0" parTransId="{3D3427D1-806E-43E5-A3B8-90DB0167D09C}" sibTransId="{9685A103-3371-463C-9E1C-2D22F03B2E41}"/>
    <dgm:cxn modelId="{CA1705EE-EFC3-4727-8737-56185932F625}" srcId="{97681E8A-1DED-44DD-AFCE-F77EACBFFBC7}" destId="{5413071B-C9D0-48C1-A357-2E9A59C0F068}" srcOrd="2" destOrd="0" parTransId="{DCD66367-99E4-4D62-A366-C7DA2DF017D9}" sibTransId="{2505E9A6-17DD-4369-ACF9-DC66976E3033}"/>
    <dgm:cxn modelId="{0672ABE6-B099-43F5-868A-D09523E8C35D}" srcId="{20CE5826-5957-43E7-BB75-14387A492CE8}" destId="{E5048AA5-9026-4382-86C4-2F267A5F18D9}" srcOrd="0" destOrd="0" parTransId="{095155F0-877C-4112-8E70-DE24209B991A}" sibTransId="{167333D9-4BF7-478C-B9A3-BAB486C85450}"/>
    <dgm:cxn modelId="{8E9FCBD6-37D9-47D1-B2B5-59B1986A21F5}" type="presOf" srcId="{97681E8A-1DED-44DD-AFCE-F77EACBFFBC7}" destId="{95CE020B-52E3-479D-A50E-5B177A493FF1}" srcOrd="0" destOrd="0" presId="urn:microsoft.com/office/officeart/2005/8/layout/hList1"/>
    <dgm:cxn modelId="{BD978057-FBA5-4DAD-9722-C2C6730A68C3}" type="presOf" srcId="{DD86B348-1ADA-4274-B9D9-459BCEE195EB}" destId="{4F8E44A5-AFCF-4441-B981-6187EE29E3B1}" srcOrd="0" destOrd="2" presId="urn:microsoft.com/office/officeart/2005/8/layout/hList1"/>
    <dgm:cxn modelId="{9A159498-1F9E-47C8-9768-D7D25DD5D9AD}" type="presOf" srcId="{671A80B2-0C47-4F0C-8091-C2B678A7097B}" destId="{4F8E44A5-AFCF-4441-B981-6187EE29E3B1}" srcOrd="0" destOrd="0" presId="urn:microsoft.com/office/officeart/2005/8/layout/hList1"/>
    <dgm:cxn modelId="{6A06E86C-2D7F-44D9-BB81-23FEDE58B539}" type="presParOf" srcId="{042EEB63-A84D-4511-AFDE-48D80132EA05}" destId="{64F86A68-DC11-44F3-85B4-64405757B54F}" srcOrd="0" destOrd="0" presId="urn:microsoft.com/office/officeart/2005/8/layout/hList1"/>
    <dgm:cxn modelId="{BEB54099-B5A5-43A0-9D5B-6E0364CF0A9A}" type="presParOf" srcId="{64F86A68-DC11-44F3-85B4-64405757B54F}" destId="{642DA670-A063-49F6-9133-4A964CC51448}" srcOrd="0" destOrd="0" presId="urn:microsoft.com/office/officeart/2005/8/layout/hList1"/>
    <dgm:cxn modelId="{58ADB723-7211-45FC-B439-85E848E7A020}" type="presParOf" srcId="{64F86A68-DC11-44F3-85B4-64405757B54F}" destId="{9FF2108C-D510-4575-9024-4D561CA7CBB9}" srcOrd="1" destOrd="0" presId="urn:microsoft.com/office/officeart/2005/8/layout/hList1"/>
    <dgm:cxn modelId="{BC98B714-CD97-4222-B81D-1AABF6E07988}" type="presParOf" srcId="{042EEB63-A84D-4511-AFDE-48D80132EA05}" destId="{AFB3A94C-02AD-4B1F-8C51-B87FF36F600F}" srcOrd="1" destOrd="0" presId="urn:microsoft.com/office/officeart/2005/8/layout/hList1"/>
    <dgm:cxn modelId="{B8F3DB05-4902-4E45-9558-D44E570A11E2}" type="presParOf" srcId="{042EEB63-A84D-4511-AFDE-48D80132EA05}" destId="{AC060FEE-CACD-46BC-831E-81A2EA42F5E2}" srcOrd="2" destOrd="0" presId="urn:microsoft.com/office/officeart/2005/8/layout/hList1"/>
    <dgm:cxn modelId="{CA24B8F4-BDA2-4A8E-B3BB-E024782B854F}" type="presParOf" srcId="{AC060FEE-CACD-46BC-831E-81A2EA42F5E2}" destId="{43794F78-B1AF-42D1-B91F-2E7FCC4649B7}" srcOrd="0" destOrd="0" presId="urn:microsoft.com/office/officeart/2005/8/layout/hList1"/>
    <dgm:cxn modelId="{1FDBB111-5667-45E5-AE81-452C19F10121}" type="presParOf" srcId="{AC060FEE-CACD-46BC-831E-81A2EA42F5E2}" destId="{4F8E44A5-AFCF-4441-B981-6187EE29E3B1}" srcOrd="1" destOrd="0" presId="urn:microsoft.com/office/officeart/2005/8/layout/hList1"/>
    <dgm:cxn modelId="{E5470092-3898-4C8B-82FE-2EDD1A610F5A}" type="presParOf" srcId="{042EEB63-A84D-4511-AFDE-48D80132EA05}" destId="{A22B675A-232E-48F6-95C4-6E8B13164703}" srcOrd="3" destOrd="0" presId="urn:microsoft.com/office/officeart/2005/8/layout/hList1"/>
    <dgm:cxn modelId="{A8836D8B-0D1B-4483-BDB3-4FE052251FA6}" type="presParOf" srcId="{042EEB63-A84D-4511-AFDE-48D80132EA05}" destId="{9252E966-CBE3-4AE2-B01B-6EC39949656A}" srcOrd="4" destOrd="0" presId="urn:microsoft.com/office/officeart/2005/8/layout/hList1"/>
    <dgm:cxn modelId="{795B8931-84CC-492B-A7DF-6BD79E64939F}" type="presParOf" srcId="{9252E966-CBE3-4AE2-B01B-6EC39949656A}" destId="{95CE020B-52E3-479D-A50E-5B177A493FF1}" srcOrd="0" destOrd="0" presId="urn:microsoft.com/office/officeart/2005/8/layout/hList1"/>
    <dgm:cxn modelId="{F588D683-C4BE-490E-AEBC-4954521A78FF}" type="presParOf" srcId="{9252E966-CBE3-4AE2-B01B-6EC39949656A}" destId="{365DFFEC-3A41-42BE-A2CE-638A781B58C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DA670-A063-49F6-9133-4A964CC51448}">
      <dsp:nvSpPr>
        <dsp:cNvPr id="0" name=""/>
        <dsp:cNvSpPr/>
      </dsp:nvSpPr>
      <dsp:spPr>
        <a:xfrm>
          <a:off x="2428" y="755235"/>
          <a:ext cx="2368153" cy="662400"/>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Friendship</a:t>
          </a:r>
          <a:endParaRPr lang="en-US" sz="2300" kern="1200" dirty="0"/>
        </a:p>
      </dsp:txBody>
      <dsp:txXfrm>
        <a:off x="2428" y="755235"/>
        <a:ext cx="2368153" cy="662400"/>
      </dsp:txXfrm>
    </dsp:sp>
    <dsp:sp modelId="{9FF2108C-D510-4575-9024-4D561CA7CBB9}">
      <dsp:nvSpPr>
        <dsp:cNvPr id="0" name=""/>
        <dsp:cNvSpPr/>
      </dsp:nvSpPr>
      <dsp:spPr>
        <a:xfrm>
          <a:off x="2428" y="1417635"/>
          <a:ext cx="2368153" cy="239912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Keeping in Touch</a:t>
          </a:r>
          <a:endParaRPr lang="en-US" sz="2300" kern="1200" dirty="0"/>
        </a:p>
        <a:p>
          <a:pPr marL="228600" lvl="1" indent="-228600" algn="l" defTabSz="1022350">
            <a:lnSpc>
              <a:spcPct val="90000"/>
            </a:lnSpc>
            <a:spcBef>
              <a:spcPct val="0"/>
            </a:spcBef>
            <a:spcAft>
              <a:spcPct val="15000"/>
            </a:spcAft>
            <a:buChar char="••"/>
          </a:pPr>
          <a:r>
            <a:rPr lang="en-US" sz="2300" kern="1200" dirty="0" smtClean="0"/>
            <a:t>Developing new relationships</a:t>
          </a:r>
          <a:endParaRPr lang="en-US" sz="2300" kern="1200" dirty="0"/>
        </a:p>
      </dsp:txBody>
      <dsp:txXfrm>
        <a:off x="2428" y="1417635"/>
        <a:ext cx="2368153" cy="2399129"/>
      </dsp:txXfrm>
    </dsp:sp>
    <dsp:sp modelId="{43794F78-B1AF-42D1-B91F-2E7FCC4649B7}">
      <dsp:nvSpPr>
        <dsp:cNvPr id="0" name=""/>
        <dsp:cNvSpPr/>
      </dsp:nvSpPr>
      <dsp:spPr>
        <a:xfrm>
          <a:off x="2702123" y="755235"/>
          <a:ext cx="2368153" cy="662400"/>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Sharing</a:t>
          </a:r>
          <a:endParaRPr lang="en-US" sz="2300" kern="1200" dirty="0"/>
        </a:p>
      </dsp:txBody>
      <dsp:txXfrm>
        <a:off x="2702123" y="755235"/>
        <a:ext cx="2368153" cy="662400"/>
      </dsp:txXfrm>
    </dsp:sp>
    <dsp:sp modelId="{4F8E44A5-AFCF-4441-B981-6187EE29E3B1}">
      <dsp:nvSpPr>
        <dsp:cNvPr id="0" name=""/>
        <dsp:cNvSpPr/>
      </dsp:nvSpPr>
      <dsp:spPr>
        <a:xfrm>
          <a:off x="2702123" y="1417635"/>
          <a:ext cx="2368153" cy="239912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Photos</a:t>
          </a:r>
          <a:endParaRPr lang="en-US" sz="2300" kern="1200" dirty="0"/>
        </a:p>
        <a:p>
          <a:pPr marL="228600" lvl="1" indent="-228600" algn="l" defTabSz="1022350">
            <a:lnSpc>
              <a:spcPct val="90000"/>
            </a:lnSpc>
            <a:spcBef>
              <a:spcPct val="0"/>
            </a:spcBef>
            <a:spcAft>
              <a:spcPct val="15000"/>
            </a:spcAft>
            <a:buChar char="••"/>
          </a:pPr>
          <a:r>
            <a:rPr lang="en-US" sz="2300" kern="1200" dirty="0" smtClean="0"/>
            <a:t>Links</a:t>
          </a:r>
          <a:endParaRPr lang="en-US" sz="2300" kern="1200" dirty="0"/>
        </a:p>
        <a:p>
          <a:pPr marL="228600" lvl="1" indent="-228600" algn="l" defTabSz="1022350">
            <a:lnSpc>
              <a:spcPct val="90000"/>
            </a:lnSpc>
            <a:spcBef>
              <a:spcPct val="0"/>
            </a:spcBef>
            <a:spcAft>
              <a:spcPct val="15000"/>
            </a:spcAft>
            <a:buChar char="••"/>
          </a:pPr>
          <a:r>
            <a:rPr lang="en-US" sz="2300" kern="1200" dirty="0" smtClean="0"/>
            <a:t>Interests</a:t>
          </a:r>
          <a:endParaRPr lang="en-US" sz="2300" kern="1200" dirty="0"/>
        </a:p>
      </dsp:txBody>
      <dsp:txXfrm>
        <a:off x="2702123" y="1417635"/>
        <a:ext cx="2368153" cy="2399129"/>
      </dsp:txXfrm>
    </dsp:sp>
    <dsp:sp modelId="{95CE020B-52E3-479D-A50E-5B177A493FF1}">
      <dsp:nvSpPr>
        <dsp:cNvPr id="0" name=""/>
        <dsp:cNvSpPr/>
      </dsp:nvSpPr>
      <dsp:spPr>
        <a:xfrm>
          <a:off x="5401818" y="755235"/>
          <a:ext cx="2368153" cy="662400"/>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Community</a:t>
          </a:r>
          <a:endParaRPr lang="en-US" sz="2300" kern="1200" dirty="0"/>
        </a:p>
      </dsp:txBody>
      <dsp:txXfrm>
        <a:off x="5401818" y="755235"/>
        <a:ext cx="2368153" cy="662400"/>
      </dsp:txXfrm>
    </dsp:sp>
    <dsp:sp modelId="{365DFFEC-3A41-42BE-A2CE-638A781B58C1}">
      <dsp:nvSpPr>
        <dsp:cNvPr id="0" name=""/>
        <dsp:cNvSpPr/>
      </dsp:nvSpPr>
      <dsp:spPr>
        <a:xfrm>
          <a:off x="5401818" y="1417635"/>
          <a:ext cx="2368153" cy="239912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Causes</a:t>
          </a:r>
          <a:endParaRPr lang="en-US" sz="2300" kern="1200" dirty="0"/>
        </a:p>
        <a:p>
          <a:pPr marL="228600" lvl="1" indent="-228600" algn="l" defTabSz="1022350">
            <a:lnSpc>
              <a:spcPct val="90000"/>
            </a:lnSpc>
            <a:spcBef>
              <a:spcPct val="0"/>
            </a:spcBef>
            <a:spcAft>
              <a:spcPct val="15000"/>
            </a:spcAft>
            <a:buChar char="••"/>
          </a:pPr>
          <a:r>
            <a:rPr lang="en-US" sz="2300" kern="1200" dirty="0" smtClean="0"/>
            <a:t>Beliefs</a:t>
          </a:r>
          <a:endParaRPr lang="en-US" sz="2300" kern="1200" dirty="0"/>
        </a:p>
        <a:p>
          <a:pPr marL="228600" lvl="1" indent="-228600" algn="l" defTabSz="1022350">
            <a:lnSpc>
              <a:spcPct val="90000"/>
            </a:lnSpc>
            <a:spcBef>
              <a:spcPct val="0"/>
            </a:spcBef>
            <a:spcAft>
              <a:spcPct val="15000"/>
            </a:spcAft>
            <a:buChar char="••"/>
          </a:pPr>
          <a:r>
            <a:rPr lang="en-US" sz="2300" kern="1200" dirty="0" smtClean="0"/>
            <a:t>Advocacy</a:t>
          </a:r>
          <a:endParaRPr lang="en-US" sz="2300" kern="1200" dirty="0"/>
        </a:p>
        <a:p>
          <a:pPr marL="228600" lvl="1" indent="-228600" algn="l" defTabSz="1022350">
            <a:lnSpc>
              <a:spcPct val="90000"/>
            </a:lnSpc>
            <a:spcBef>
              <a:spcPct val="0"/>
            </a:spcBef>
            <a:spcAft>
              <a:spcPct val="15000"/>
            </a:spcAft>
            <a:buChar char="••"/>
          </a:pPr>
          <a:r>
            <a:rPr lang="en-US" sz="2300" kern="1200" dirty="0" smtClean="0"/>
            <a:t>Teaching</a:t>
          </a:r>
          <a:endParaRPr lang="en-US" sz="2300" kern="1200" dirty="0"/>
        </a:p>
      </dsp:txBody>
      <dsp:txXfrm>
        <a:off x="5401818" y="1417635"/>
        <a:ext cx="2368153" cy="239912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8435"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8436"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8437"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FC9AF10-46F2-43B5-A3B6-3C2F668ED14B}" type="slidenum">
              <a:rPr lang="en-US"/>
              <a:pPr>
                <a:defRPr/>
              </a:pPr>
              <a:t>‹#›</a:t>
            </a:fld>
            <a:endParaRPr lang="en-US"/>
          </a:p>
        </p:txBody>
      </p:sp>
    </p:spTree>
    <p:extLst>
      <p:ext uri="{BB962C8B-B14F-4D97-AF65-F5344CB8AC3E}">
        <p14:creationId xmlns:p14="http://schemas.microsoft.com/office/powerpoint/2010/main" val="2672494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eaLnBrk="1" hangingPunct="1">
              <a:defRPr sz="1200"/>
            </a:lvl1pPr>
          </a:lstStyle>
          <a:p>
            <a:pPr>
              <a:defRPr/>
            </a:pPr>
            <a:fld id="{1D8B2CE6-A4FE-4E70-A3AB-C75F6CC378A9}" type="datetimeFigureOut">
              <a:rPr lang="en-US"/>
              <a:pPr>
                <a:defRPr/>
              </a:pPr>
              <a:t>12/2/2022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0088" y="4414838"/>
            <a:ext cx="5610225" cy="418465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4637392-996E-49F5-9BAA-AB15152132E3}" type="slidenum">
              <a:rPr lang="en-US"/>
              <a:pPr>
                <a:defRPr/>
              </a:pPr>
              <a:t>‹#›</a:t>
            </a:fld>
            <a:endParaRPr lang="en-US"/>
          </a:p>
        </p:txBody>
      </p:sp>
    </p:spTree>
    <p:extLst>
      <p:ext uri="{BB962C8B-B14F-4D97-AF65-F5344CB8AC3E}">
        <p14:creationId xmlns:p14="http://schemas.microsoft.com/office/powerpoint/2010/main" val="2793091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26BD527F-7C4F-4BA5-B4CA-317EEB47B750}" type="datetime2">
              <a:rPr lang="en-US" smtClean="0"/>
              <a:pPr>
                <a:defRPr/>
              </a:pPr>
              <a:t>Friday, December 2, 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B0BE7DCD-AC32-483E-AAA4-1E1E0EB62222}"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F3379023-4039-4AF6-9308-9C3B5896D10D}" type="datetime2">
              <a:rPr lang="en-US" smtClean="0"/>
              <a:pPr>
                <a:defRPr/>
              </a:pPr>
              <a:t>Friday, December 2, 2022</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DC1624B4-70FD-47E9-9B21-23B3D9ABF05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094643C1-EA20-4774-BD75-6EDF8E549D3C}" type="datetime2">
              <a:rPr lang="en-US" smtClean="0"/>
              <a:pPr>
                <a:defRPr/>
              </a:pPr>
              <a:t>Friday, December 2, 2022</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DE73E58B-D606-4E2B-90A5-AE69474E507C}"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9E0E310A-DD83-4936-A59C-8C5D95761791}" type="datetime2">
              <a:rPr lang="en-US" smtClean="0"/>
              <a:pPr>
                <a:defRPr/>
              </a:pPr>
              <a:t>Friday, December 2, 2022</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03EDD36E-0B26-4184-9CB9-04F59BCF6C6E}" type="slidenum">
              <a:rPr lang="en-US" smtClean="0"/>
              <a:pPr>
                <a:defRPr/>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1D12EEDC-204C-4AD0-A244-FA0F745310DB}" type="datetime2">
              <a:rPr lang="en-US" smtClean="0"/>
              <a:pPr>
                <a:defRPr/>
              </a:pPr>
              <a:t>Friday, December 2, 2022</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5F569D31-4939-489D-B068-CE16F84D2379}"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8D829C38-41B2-4F0D-BC0D-C5ACCAC5A3C5}" type="datetime2">
              <a:rPr lang="en-US" smtClean="0"/>
              <a:pPr>
                <a:defRPr/>
              </a:pPr>
              <a:t>Friday, December 2, 2022</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61D6CB6D-3BF8-47E4-807B-0B0183048F32}"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4A2ADDAD-E2F3-426C-83F5-C6A96E64AE37}" type="datetime2">
              <a:rPr lang="en-US" smtClean="0"/>
              <a:pPr>
                <a:defRPr/>
              </a:pPr>
              <a:t>Friday, December 2, 2022</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87E86F59-6C05-4B19-A978-956EFD9D78C1}"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5472705E-A1A0-4A36-9212-1C1626DD5C74}" type="datetime2">
              <a:rPr lang="en-US" smtClean="0"/>
              <a:pPr>
                <a:defRPr/>
              </a:pPr>
              <a:t>Friday, December 2, 2022</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DF70CFD3-7AA4-42D8-9260-0A0BE8F30B97}"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E0DCD62B-8B58-4A01-B079-79E69D531080}" type="datetime2">
              <a:rPr lang="en-US" smtClean="0"/>
              <a:pPr>
                <a:defRPr/>
              </a:pPr>
              <a:t>Friday, December 2, 2022</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C96A7344-4B5D-40E6-8065-C516F10D21F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BC32AC76-7D2E-4095-91F4-8EC7D655515A}" type="datetime2">
              <a:rPr lang="en-US" smtClean="0"/>
              <a:pPr>
                <a:defRPr/>
              </a:pPr>
              <a:t>Friday, December 2, 2022</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311E8F9A-6E20-4D2F-9E38-A07F2FE1E8CE}"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3A5DA89B-DA62-4527-8558-5E06CFA6F0FF}" type="datetime2">
              <a:rPr lang="en-US" smtClean="0"/>
              <a:pPr>
                <a:defRPr/>
              </a:pPr>
              <a:t>Friday, December 2, 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6BB9D6DD-98F1-4897-B38A-C84DB4C25916}"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0910295E-4BFE-4FEB-9469-701B5BDF58BF}" type="datetime2">
              <a:rPr lang="en-US" smtClean="0"/>
              <a:pPr>
                <a:defRPr/>
              </a:pPr>
              <a:t>Friday, December 2, 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340B1B79-D1C2-4C33-B9C5-50A5FAC6BD29}"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hf hdr="0" ft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flickr.com/photos/dbarefoot/1814873464/" TargetMode="Externa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762000"/>
            <a:ext cx="7772400" cy="1143000"/>
          </a:xfrm>
        </p:spPr>
        <p:txBody>
          <a:bodyPr/>
          <a:lstStyle/>
          <a:p>
            <a:pPr algn="ctr" eaLnBrk="1" hangingPunct="1"/>
            <a:r>
              <a:rPr lang="en-US" sz="3600" b="1" dirty="0" smtClean="0"/>
              <a:t>The </a:t>
            </a:r>
            <a:r>
              <a:rPr lang="en-US" sz="3600" b="1" dirty="0" smtClean="0"/>
              <a:t>Internet &amp; Social Media</a:t>
            </a:r>
          </a:p>
        </p:txBody>
      </p:sp>
      <p:sp>
        <p:nvSpPr>
          <p:cNvPr id="3075" name="Rectangle 3"/>
          <p:cNvSpPr>
            <a:spLocks noGrp="1" noChangeArrowheads="1"/>
          </p:cNvSpPr>
          <p:nvPr>
            <p:ph type="subTitle" idx="1"/>
          </p:nvPr>
        </p:nvSpPr>
        <p:spPr>
          <a:xfrm>
            <a:off x="1676400" y="2209800"/>
            <a:ext cx="6400800" cy="838200"/>
          </a:xfrm>
        </p:spPr>
        <p:txBody>
          <a:bodyPr/>
          <a:lstStyle/>
          <a:p>
            <a:pPr eaLnBrk="1" hangingPunct="1"/>
            <a:endParaRPr lang="en-US" sz="4000" b="1" dirty="0" smtClean="0"/>
          </a:p>
        </p:txBody>
      </p:sp>
      <p:sp>
        <p:nvSpPr>
          <p:cNvPr id="307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77823745-36C5-4883-A513-483BC46535CD}" type="slidenum">
              <a:rPr lang="en-US" sz="1400" smtClean="0">
                <a:solidFill>
                  <a:schemeClr val="bg2"/>
                </a:solidFill>
              </a:rPr>
              <a:pPr/>
              <a:t>1</a:t>
            </a:fld>
            <a:endParaRPr lang="en-US" sz="1400" smtClean="0">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p:txBody>
          <a:bodyPr/>
          <a:lstStyle/>
          <a:p>
            <a:r>
              <a:rPr lang="en-US" smtClean="0"/>
              <a:t>A </a:t>
            </a:r>
            <a:r>
              <a:rPr lang="en-US" b="1" smtClean="0"/>
              <a:t>scripting language</a:t>
            </a:r>
            <a:r>
              <a:rPr lang="en-US" smtClean="0"/>
              <a:t> is a </a:t>
            </a:r>
            <a:r>
              <a:rPr lang="en-US" b="1" smtClean="0"/>
              <a:t>programming language</a:t>
            </a:r>
            <a:r>
              <a:rPr lang="en-US" smtClean="0"/>
              <a:t> designed for integrating and communicating with other </a:t>
            </a:r>
            <a:r>
              <a:rPr lang="en-US" b="1" smtClean="0"/>
              <a:t>programming languages</a:t>
            </a:r>
            <a:r>
              <a:rPr lang="en-US" smtClean="0"/>
              <a:t>. Some of the most widely used </a:t>
            </a:r>
            <a:r>
              <a:rPr lang="en-US" b="1" smtClean="0"/>
              <a:t>scripting languages</a:t>
            </a:r>
            <a:r>
              <a:rPr lang="en-US" smtClean="0"/>
              <a:t> are JavaScript, VBScript, PHP, Perl, Python, Ruby, ASP and Tcl</a:t>
            </a:r>
          </a:p>
        </p:txBody>
      </p:sp>
      <p:sp>
        <p:nvSpPr>
          <p:cNvPr id="1229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8B32990-3EFF-4845-A1DC-07B84157C225}" type="datetime2">
              <a:rPr lang="en-US" sz="1400" smtClean="0"/>
              <a:pPr/>
              <a:t>Friday, December 2, 2022</a:t>
            </a:fld>
            <a:endParaRPr lang="en-US" sz="1400" smtClean="0"/>
          </a:p>
        </p:txBody>
      </p:sp>
      <p:sp>
        <p:nvSpPr>
          <p:cNvPr id="122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2A0EAD43-DF9C-4417-9FAD-817617390CA3}" type="slidenum">
              <a:rPr lang="en-US" sz="1400" smtClean="0"/>
              <a:pPr/>
              <a:t>10</a:t>
            </a:fld>
            <a:endParaRPr lang="en-US" sz="1400" smtClean="0"/>
          </a:p>
        </p:txBody>
      </p:sp>
      <p:sp>
        <p:nvSpPr>
          <p:cNvPr id="12290" name="Title 1"/>
          <p:cNvSpPr>
            <a:spLocks noGrp="1"/>
          </p:cNvSpPr>
          <p:nvPr>
            <p:ph type="title"/>
          </p:nvPr>
        </p:nvSpPr>
        <p:spPr/>
        <p:txBody>
          <a:bodyPr/>
          <a:lstStyle/>
          <a:p>
            <a:r>
              <a:rPr lang="en-US" smtClean="0"/>
              <a:t>Scripting languages etc.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381000" y="2017713"/>
            <a:ext cx="8574088" cy="4611687"/>
          </a:xfrm>
        </p:spPr>
        <p:txBody>
          <a:bodyPr/>
          <a:lstStyle/>
          <a:p>
            <a:r>
              <a:rPr lang="en-US" smtClean="0"/>
              <a:t>Every computer in internet is identified by a unique IP address.</a:t>
            </a:r>
          </a:p>
          <a:p>
            <a:r>
              <a:rPr lang="en-US" smtClean="0"/>
              <a:t>IP Address is a unique set of numbers (such as 192.145.236.94) which identifies a computer location.</a:t>
            </a:r>
          </a:p>
          <a:p>
            <a:r>
              <a:rPr lang="en-US" smtClean="0"/>
              <a:t>A special computer DNS (Domain Name Server) is used to give name to the IP Address so that user can locate a computer by a name</a:t>
            </a:r>
          </a:p>
          <a:p>
            <a:endParaRPr lang="en-US" smtClean="0"/>
          </a:p>
        </p:txBody>
      </p:sp>
      <p:sp>
        <p:nvSpPr>
          <p:cNvPr id="1434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A1544B62-CFDA-410B-8773-13F724FD5464}" type="slidenum">
              <a:rPr lang="en-US" sz="1400" smtClean="0"/>
              <a:pPr/>
              <a:t>11</a:t>
            </a:fld>
            <a:endParaRPr lang="en-US" sz="1400" smtClean="0"/>
          </a:p>
        </p:txBody>
      </p:sp>
      <p:sp>
        <p:nvSpPr>
          <p:cNvPr id="14338" name="Title 1"/>
          <p:cNvSpPr>
            <a:spLocks noGrp="1"/>
          </p:cNvSpPr>
          <p:nvPr>
            <p:ph type="title"/>
          </p:nvPr>
        </p:nvSpPr>
        <p:spPr/>
        <p:txBody>
          <a:bodyPr/>
          <a:lstStyle/>
          <a:p>
            <a:r>
              <a:rPr lang="en-US" smtClean="0"/>
              <a:t>Internet Technologies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p:txBody>
          <a:bodyPr/>
          <a:lstStyle/>
          <a:p>
            <a:r>
              <a:rPr lang="en-US" smtClean="0"/>
              <a:t>For example, a DNS server will resolve aname </a:t>
            </a:r>
            <a:r>
              <a:rPr lang="en-US" b="1" smtClean="0"/>
              <a:t>http://www.mubs.ac.ug</a:t>
            </a:r>
            <a:r>
              <a:rPr lang="en-US" smtClean="0"/>
              <a:t> to a particular IP address (192.145.236.94) to uniquely identify the computer on which this website is hosted.</a:t>
            </a:r>
          </a:p>
          <a:p>
            <a:r>
              <a:rPr lang="en-US" smtClean="0"/>
              <a:t>Internet is accessible to every user all over the world.</a:t>
            </a:r>
          </a:p>
        </p:txBody>
      </p:sp>
      <p:sp>
        <p:nvSpPr>
          <p:cNvPr id="1536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A7D2816-E50D-4E24-ACDC-40E86C43B04A}" type="datetime2">
              <a:rPr lang="en-US" sz="1400" smtClean="0"/>
              <a:pPr/>
              <a:t>Friday, December 2, 2022</a:t>
            </a:fld>
            <a:endParaRPr lang="en-US" sz="1400" smtClean="0"/>
          </a:p>
        </p:txBody>
      </p:sp>
      <p:sp>
        <p:nvSpPr>
          <p:cNvPr id="153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ECD8526-843A-4327-B7EB-0BEB5DB5CEC9}" type="slidenum">
              <a:rPr lang="en-US" sz="1400" smtClean="0"/>
              <a:pPr/>
              <a:t>12</a:t>
            </a:fld>
            <a:endParaRPr lang="en-US" sz="1400" smtClean="0"/>
          </a:p>
        </p:txBody>
      </p:sp>
      <p:sp>
        <p:nvSpPr>
          <p:cNvPr id="15362" name="Title 1"/>
          <p:cNvSpPr>
            <a:spLocks noGrp="1"/>
          </p:cNvSpPr>
          <p:nvPr>
            <p:ph type="title"/>
          </p:nvPr>
        </p:nvSpPr>
        <p:spPr/>
        <p:txBody>
          <a:bodyPr/>
          <a:lstStyle/>
          <a:p>
            <a:r>
              <a:rPr lang="en-US" smtClean="0"/>
              <a:t>Internet Technologies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r>
              <a:rPr lang="en-US" dirty="0" smtClean="0"/>
              <a:t>Intranet is defined as private network of computers within an organization with its own server and firewall. Moreover we can define Intranet as:</a:t>
            </a:r>
          </a:p>
          <a:p>
            <a:pPr lvl="1"/>
            <a:r>
              <a:rPr lang="en-US" dirty="0" smtClean="0"/>
              <a:t>Intranet is system in which multiple PCs are networked to be connected to each other. PCs in intranet are not available to the world outside of the intranet.</a:t>
            </a:r>
          </a:p>
        </p:txBody>
      </p:sp>
      <p:sp>
        <p:nvSpPr>
          <p:cNvPr id="1638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D52BBC05-0AC5-49F2-B0F9-2478D530D925}" type="datetime2">
              <a:rPr lang="en-US" sz="1400" smtClean="0"/>
              <a:pPr/>
              <a:t>Friday, December 2, 2022</a:t>
            </a:fld>
            <a:endParaRPr lang="en-US" sz="1400" smtClean="0"/>
          </a:p>
        </p:txBody>
      </p:sp>
      <p:sp>
        <p:nvSpPr>
          <p:cNvPr id="163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14A7AFE6-BE7C-46F3-A639-B956076CC835}" type="slidenum">
              <a:rPr lang="en-US" sz="1400" smtClean="0"/>
              <a:pPr/>
              <a:t>13</a:t>
            </a:fld>
            <a:endParaRPr lang="en-US" sz="1400" smtClean="0"/>
          </a:p>
        </p:txBody>
      </p:sp>
      <p:sp>
        <p:nvSpPr>
          <p:cNvPr id="16386" name="Title 1"/>
          <p:cNvSpPr>
            <a:spLocks noGrp="1"/>
          </p:cNvSpPr>
          <p:nvPr>
            <p:ph type="title"/>
          </p:nvPr>
        </p:nvSpPr>
        <p:spPr/>
        <p:txBody>
          <a:bodyPr/>
          <a:lstStyle/>
          <a:p>
            <a:r>
              <a:rPr lang="en-US" smtClean="0"/>
              <a:t>Forms of Internet - Intranet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685800" y="1905000"/>
            <a:ext cx="7772400" cy="2338388"/>
          </a:xfrm>
        </p:spPr>
        <p:txBody>
          <a:bodyPr/>
          <a:lstStyle/>
          <a:p>
            <a:pPr lvl="1" algn="just"/>
            <a:r>
              <a:rPr lang="en-US" sz="2400" smtClean="0"/>
              <a:t>An intranet is an internal internet, available to individuals within a specific organization.</a:t>
            </a:r>
          </a:p>
          <a:p>
            <a:pPr lvl="1" algn="just"/>
            <a:r>
              <a:rPr lang="en-US" sz="2400" smtClean="0"/>
              <a:t>The intranet also refers to a closed community of users, often within an organization. Intranets are designed to be used for internal business purposes only. </a:t>
            </a:r>
          </a:p>
          <a:p>
            <a:endParaRPr lang="en-US" smtClean="0"/>
          </a:p>
        </p:txBody>
      </p:sp>
      <p:sp>
        <p:nvSpPr>
          <p:cNvPr id="1741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1E9CC7D-620A-4DE0-A700-A7A1A4B6BB90}" type="datetime2">
              <a:rPr lang="en-US" sz="1400" smtClean="0"/>
              <a:pPr/>
              <a:t>Friday, December 2, 2022</a:t>
            </a:fld>
            <a:endParaRPr lang="en-US" sz="1400" smtClean="0"/>
          </a:p>
        </p:txBody>
      </p:sp>
      <p:sp>
        <p:nvSpPr>
          <p:cNvPr id="174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F7B862C-5B71-400C-9779-CBF287242CDC}" type="slidenum">
              <a:rPr lang="en-US" sz="1400" smtClean="0"/>
              <a:pPr/>
              <a:t>14</a:t>
            </a:fld>
            <a:endParaRPr lang="en-US" sz="1400" smtClean="0"/>
          </a:p>
        </p:txBody>
      </p:sp>
      <p:sp>
        <p:nvSpPr>
          <p:cNvPr id="17410" name="Title 1"/>
          <p:cNvSpPr>
            <a:spLocks noGrp="1"/>
          </p:cNvSpPr>
          <p:nvPr>
            <p:ph type="title"/>
          </p:nvPr>
        </p:nvSpPr>
        <p:spPr/>
        <p:txBody>
          <a:bodyPr/>
          <a:lstStyle/>
          <a:p>
            <a:r>
              <a:rPr lang="en-US" smtClean="0"/>
              <a:t>Intranet con’t</a:t>
            </a:r>
          </a:p>
        </p:txBody>
      </p:sp>
      <p:pic>
        <p:nvPicPr>
          <p:cNvPr id="112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913" y="4225925"/>
            <a:ext cx="3738562" cy="263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1270"/>
                                        </p:tgtEl>
                                        <p:attrNameLst>
                                          <p:attrName>style.visibility</p:attrName>
                                        </p:attrNameLst>
                                      </p:cBhvr>
                                      <p:to>
                                        <p:strVal val="visible"/>
                                      </p:to>
                                    </p:set>
                                    <p:anim calcmode="lin" valueType="num">
                                      <p:cBhvr additive="base">
                                        <p:cTn id="19" dur="500" fill="hold"/>
                                        <p:tgtEl>
                                          <p:spTgt spid="11270"/>
                                        </p:tgtEl>
                                        <p:attrNameLst>
                                          <p:attrName>ppt_x</p:attrName>
                                        </p:attrNameLst>
                                      </p:cBhvr>
                                      <p:tavLst>
                                        <p:tav tm="0">
                                          <p:val>
                                            <p:strVal val="0-#ppt_w/2"/>
                                          </p:val>
                                        </p:tav>
                                        <p:tav tm="100000">
                                          <p:val>
                                            <p:strVal val="#ppt_x"/>
                                          </p:val>
                                        </p:tav>
                                      </p:tavLst>
                                    </p:anim>
                                    <p:anim calcmode="lin" valueType="num">
                                      <p:cBhvr additive="base">
                                        <p:cTn id="20" dur="500" fill="hold"/>
                                        <p:tgtEl>
                                          <p:spTgt spid="112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p:txBody>
          <a:bodyPr/>
          <a:lstStyle/>
          <a:p>
            <a:pPr lvl="1"/>
            <a:r>
              <a:rPr lang="en-US" smtClean="0"/>
              <a:t>Usually each company or organization has their own Intranet network and members/employees of that company can access the computers in their intranet.</a:t>
            </a:r>
          </a:p>
          <a:p>
            <a:pPr lvl="1"/>
            <a:r>
              <a:rPr lang="en-US" smtClean="0"/>
              <a:t>Every computer in internet is identified by a unique IP address.</a:t>
            </a:r>
          </a:p>
          <a:p>
            <a:pPr lvl="1"/>
            <a:r>
              <a:rPr lang="en-US" smtClean="0"/>
              <a:t>Each computer in Intranet is also identified by a IP Address, which is unique among the computers in that Intranet</a:t>
            </a:r>
          </a:p>
        </p:txBody>
      </p:sp>
      <p:sp>
        <p:nvSpPr>
          <p:cNvPr id="1843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1790429-A76C-4D77-8694-0ED2714ACEE7}" type="datetime2">
              <a:rPr lang="en-US" sz="1400" smtClean="0"/>
              <a:pPr/>
              <a:t>Friday, December 2, 2022</a:t>
            </a:fld>
            <a:endParaRPr lang="en-US" sz="1400" smtClean="0"/>
          </a:p>
        </p:txBody>
      </p:sp>
      <p:sp>
        <p:nvSpPr>
          <p:cNvPr id="184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FB26470-A48C-4BB3-AE34-5F3B61D00BCF}" type="slidenum">
              <a:rPr lang="en-US" sz="1400" smtClean="0"/>
              <a:pPr/>
              <a:t>15</a:t>
            </a:fld>
            <a:endParaRPr lang="en-US" sz="1400" smtClean="0"/>
          </a:p>
        </p:txBody>
      </p:sp>
      <p:sp>
        <p:nvSpPr>
          <p:cNvPr id="18434" name="Title 1"/>
          <p:cNvSpPr>
            <a:spLocks noGrp="1"/>
          </p:cNvSpPr>
          <p:nvPr>
            <p:ph type="title"/>
          </p:nvPr>
        </p:nvSpPr>
        <p:spPr>
          <a:xfrm>
            <a:off x="1143000" y="609600"/>
            <a:ext cx="7793038" cy="1143000"/>
          </a:xfrm>
        </p:spPr>
        <p:txBody>
          <a:bodyPr/>
          <a:lstStyle/>
          <a:p>
            <a:r>
              <a:rPr lang="en-US" smtClean="0"/>
              <a:t>Intranet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7325F18C-87A6-464A-8687-B640B1B3117C}" type="datetime2">
              <a:rPr lang="en-US" sz="1400" smtClean="0"/>
              <a:pPr/>
              <a:t>Friday, December 2, 2022</a:t>
            </a:fld>
            <a:endParaRPr lang="en-US" sz="1400" smtClean="0"/>
          </a:p>
        </p:txBody>
      </p:sp>
      <p:sp>
        <p:nvSpPr>
          <p:cNvPr id="1946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B3CE9F0-7425-4126-86E3-68D549DDA1BC}" type="slidenum">
              <a:rPr lang="en-US" sz="1400" smtClean="0"/>
              <a:pPr/>
              <a:t>16</a:t>
            </a:fld>
            <a:endParaRPr lang="en-US" sz="1400" smtClean="0"/>
          </a:p>
        </p:txBody>
      </p:sp>
      <p:sp>
        <p:nvSpPr>
          <p:cNvPr id="19458" name="Title 1"/>
          <p:cNvSpPr>
            <a:spLocks noGrp="1"/>
          </p:cNvSpPr>
          <p:nvPr>
            <p:ph type="title"/>
          </p:nvPr>
        </p:nvSpPr>
        <p:spPr/>
        <p:txBody>
          <a:bodyPr/>
          <a:lstStyle/>
          <a:p>
            <a:endParaRPr lang="en-US" smtClean="0"/>
          </a:p>
        </p:txBody>
      </p:sp>
      <p:pic>
        <p:nvPicPr>
          <p:cNvPr id="194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225"/>
            <a:ext cx="8915400" cy="695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533400" y="1828800"/>
            <a:ext cx="8421688" cy="2173288"/>
          </a:xfrm>
        </p:spPr>
        <p:txBody>
          <a:bodyPr>
            <a:normAutofit fontScale="92500" lnSpcReduction="20000"/>
          </a:bodyPr>
          <a:lstStyle/>
          <a:p>
            <a:pPr algn="just"/>
            <a:r>
              <a:rPr lang="en-US" sz="2800" smtClean="0"/>
              <a:t>Extranet refers to network within an organization, using internet to connect to the outsiders in controlled manner. It helps to connect businesses with their customers and suppliers and therefore allows working in a collaborative manner.</a:t>
            </a:r>
          </a:p>
          <a:p>
            <a:endParaRPr lang="en-US" smtClean="0"/>
          </a:p>
        </p:txBody>
      </p:sp>
      <p:sp>
        <p:nvSpPr>
          <p:cNvPr id="2048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F0EFF499-FD5E-49AE-8A18-9556FDB7E1A2}" type="slidenum">
              <a:rPr lang="en-US" sz="1400" smtClean="0"/>
              <a:pPr/>
              <a:t>17</a:t>
            </a:fld>
            <a:endParaRPr lang="en-US" sz="1400" smtClean="0"/>
          </a:p>
        </p:txBody>
      </p:sp>
      <p:sp>
        <p:nvSpPr>
          <p:cNvPr id="20482" name="Title 1"/>
          <p:cNvSpPr>
            <a:spLocks noGrp="1"/>
          </p:cNvSpPr>
          <p:nvPr>
            <p:ph type="title"/>
          </p:nvPr>
        </p:nvSpPr>
        <p:spPr/>
        <p:txBody>
          <a:bodyPr/>
          <a:lstStyle/>
          <a:p>
            <a:r>
              <a:rPr lang="en-US" smtClean="0"/>
              <a:t>Forms of Internet - Extranet</a:t>
            </a:r>
          </a:p>
        </p:txBody>
      </p:sp>
      <p:pic>
        <p:nvPicPr>
          <p:cNvPr id="1434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213225"/>
            <a:ext cx="547052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0-#ppt_w/2"/>
                                          </p:val>
                                        </p:tav>
                                        <p:tav tm="100000">
                                          <p:val>
                                            <p:strVal val="#ppt_x"/>
                                          </p:val>
                                        </p:tav>
                                      </p:tavLst>
                                    </p:anim>
                                    <p:anim calcmode="lin" valueType="num">
                                      <p:cBhvr additive="base">
                                        <p:cTn id="8" dur="500" fill="hold"/>
                                        <p:tgtEl>
                                          <p:spTgt spid="1434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 calcmode="lin" valueType="num">
                                      <p:cBhvr additive="base">
                                        <p:cTn id="13"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533400" y="2017713"/>
            <a:ext cx="8421688" cy="4114800"/>
          </a:xfrm>
        </p:spPr>
        <p:txBody>
          <a:bodyPr>
            <a:normAutofit fontScale="92500"/>
          </a:bodyPr>
          <a:lstStyle/>
          <a:p>
            <a:pPr algn="just"/>
            <a:r>
              <a:rPr lang="en-US" sz="2800" dirty="0" smtClean="0"/>
              <a:t>An extranet is an extension of an organization’s Intranet. The difference is that an extranet is accessible to selected people or groups outside the organization e.g. organization’s suppliers, distributors and corporate customers. </a:t>
            </a:r>
          </a:p>
          <a:p>
            <a:pPr algn="just"/>
            <a:r>
              <a:rPr lang="en-US" sz="2800" dirty="0" smtClean="0"/>
              <a:t>An individual can obtain a password authorization and then be routed to the organizations extranet to conduct transactions &amp; obtain information not available to the public. </a:t>
            </a:r>
          </a:p>
          <a:p>
            <a:endParaRPr lang="en-US" sz="2800" dirty="0" smtClean="0"/>
          </a:p>
        </p:txBody>
      </p:sp>
      <p:sp>
        <p:nvSpPr>
          <p:cNvPr id="2150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5BC5170-2245-47DF-ABD7-DEFD0CD4433B}" type="slidenum">
              <a:rPr lang="en-US" sz="1400" smtClean="0"/>
              <a:pPr/>
              <a:t>18</a:t>
            </a:fld>
            <a:endParaRPr lang="en-US" sz="1400" smtClean="0"/>
          </a:p>
        </p:txBody>
      </p:sp>
      <p:sp>
        <p:nvSpPr>
          <p:cNvPr id="21506" name="Title 1"/>
          <p:cNvSpPr>
            <a:spLocks noGrp="1"/>
          </p:cNvSpPr>
          <p:nvPr>
            <p:ph type="title"/>
          </p:nvPr>
        </p:nvSpPr>
        <p:spPr/>
        <p:txBody>
          <a:bodyPr/>
          <a:lstStyle/>
          <a:p>
            <a:r>
              <a:rPr lang="en-US" smtClean="0"/>
              <a:t>Extranet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DF46BDE-FB38-4DA1-BA5B-6B3939E37C4A}" type="datetime2">
              <a:rPr lang="en-US" sz="1400" smtClean="0"/>
              <a:pPr/>
              <a:t>Friday, December 2, 2022</a:t>
            </a:fld>
            <a:endParaRPr lang="en-US" sz="1400" smtClean="0"/>
          </a:p>
        </p:txBody>
      </p:sp>
      <p:sp>
        <p:nvSpPr>
          <p:cNvPr id="2253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2CEBCFAA-1E3F-408A-A855-A062BAF010CC}" type="slidenum">
              <a:rPr lang="en-US" sz="1400" smtClean="0"/>
              <a:pPr/>
              <a:t>19</a:t>
            </a:fld>
            <a:endParaRPr lang="en-US" sz="1400" smtClean="0"/>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0"/>
            <a:ext cx="91836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533400" y="1371601"/>
            <a:ext cx="8421688" cy="5105400"/>
          </a:xfrm>
        </p:spPr>
        <p:txBody>
          <a:bodyPr>
            <a:normAutofit/>
          </a:bodyPr>
          <a:lstStyle/>
          <a:p>
            <a:pPr algn="just"/>
            <a:r>
              <a:rPr lang="en-US" sz="3000" dirty="0" smtClean="0"/>
              <a:t>The </a:t>
            </a:r>
            <a:r>
              <a:rPr lang="en-US" sz="3000" b="1" dirty="0" smtClean="0"/>
              <a:t>Internet</a:t>
            </a:r>
            <a:r>
              <a:rPr lang="en-US" sz="3000" dirty="0" smtClean="0"/>
              <a:t> is the global system of interconnected computer networks that use the Internet protocol suite</a:t>
            </a:r>
            <a:r>
              <a:rPr lang="en-US" sz="3000" dirty="0"/>
              <a:t> </a:t>
            </a:r>
            <a:r>
              <a:rPr lang="en-US" sz="3000" dirty="0" smtClean="0"/>
              <a:t>(TCP/IP) to link billions of devices worldwide.</a:t>
            </a:r>
          </a:p>
          <a:p>
            <a:pPr algn="just"/>
            <a:r>
              <a:rPr lang="en-US" sz="3000" dirty="0" smtClean="0"/>
              <a:t>It is a </a:t>
            </a:r>
            <a:r>
              <a:rPr lang="en-US" sz="3000" i="1" dirty="0" smtClean="0"/>
              <a:t>network of networks</a:t>
            </a:r>
            <a:r>
              <a:rPr lang="en-US" sz="3000" dirty="0" smtClean="0"/>
              <a:t> that consists of millions of private, public, academic, business, and government networks of local to global scope, linked by a broad array of electronic, wireless, and optical networking technologies.</a:t>
            </a:r>
          </a:p>
        </p:txBody>
      </p:sp>
      <p:sp>
        <p:nvSpPr>
          <p:cNvPr id="512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AC68D35-128F-4B33-B2EC-E8E6EBC5A5F5}" type="slidenum">
              <a:rPr lang="en-US" sz="1400" smtClean="0"/>
              <a:pPr/>
              <a:t>2</a:t>
            </a:fld>
            <a:endParaRPr lang="en-US" sz="1400" smtClean="0"/>
          </a:p>
        </p:txBody>
      </p:sp>
      <p:sp>
        <p:nvSpPr>
          <p:cNvPr id="5122" name="Title 1"/>
          <p:cNvSpPr>
            <a:spLocks noGrp="1"/>
          </p:cNvSpPr>
          <p:nvPr>
            <p:ph type="title"/>
          </p:nvPr>
        </p:nvSpPr>
        <p:spPr/>
        <p:txBody>
          <a:bodyPr/>
          <a:lstStyle/>
          <a:p>
            <a:r>
              <a:rPr lang="en-US" sz="4000" smtClean="0"/>
              <a:t>Internet definition (Wikipedia)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p:txBody>
          <a:bodyPr/>
          <a:lstStyle/>
          <a:p>
            <a:pPr algn="just"/>
            <a:r>
              <a:rPr lang="en-US" sz="2700" smtClean="0"/>
              <a:t>A reasonably powerful PC (preferably Pentium or similar) that has sufficient hard disk space on which to store files (at least 10GB storage capacity).</a:t>
            </a:r>
          </a:p>
          <a:p>
            <a:pPr algn="just"/>
            <a:r>
              <a:rPr lang="en-US" sz="2700" smtClean="0"/>
              <a:t>A modem that works at a high transmission rate.  </a:t>
            </a:r>
          </a:p>
          <a:p>
            <a:pPr algn="just"/>
            <a:r>
              <a:rPr lang="en-US" sz="2700" smtClean="0"/>
              <a:t>Computer software/telecommunication program</a:t>
            </a:r>
          </a:p>
          <a:p>
            <a:pPr algn="just"/>
            <a:r>
              <a:rPr lang="en-US" sz="2700" smtClean="0"/>
              <a:t>Telephone lines or points</a:t>
            </a:r>
          </a:p>
          <a:p>
            <a:pPr algn="just"/>
            <a:r>
              <a:rPr lang="en-US" sz="2700" smtClean="0"/>
              <a:t>Internet Service Provider (ISP)  </a:t>
            </a:r>
          </a:p>
          <a:p>
            <a:endParaRPr lang="en-US" smtClean="0"/>
          </a:p>
        </p:txBody>
      </p:sp>
      <p:sp>
        <p:nvSpPr>
          <p:cNvPr id="2355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0E5908F-B289-4B91-A73A-723747105585}" type="datetime2">
              <a:rPr lang="en-US" sz="1400" smtClean="0"/>
              <a:pPr/>
              <a:t>Friday, December 2, 2022</a:t>
            </a:fld>
            <a:endParaRPr lang="en-US" sz="1400" smtClean="0"/>
          </a:p>
        </p:txBody>
      </p:sp>
      <p:sp>
        <p:nvSpPr>
          <p:cNvPr id="235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0F904F2-6642-4D8A-9609-2911825A9213}" type="slidenum">
              <a:rPr lang="en-US" sz="1400" smtClean="0"/>
              <a:pPr/>
              <a:t>20</a:t>
            </a:fld>
            <a:endParaRPr lang="en-US" sz="1400" smtClean="0"/>
          </a:p>
        </p:txBody>
      </p:sp>
      <p:sp>
        <p:nvSpPr>
          <p:cNvPr id="23554" name="Title 1"/>
          <p:cNvSpPr>
            <a:spLocks noGrp="1"/>
          </p:cNvSpPr>
          <p:nvPr>
            <p:ph type="title"/>
          </p:nvPr>
        </p:nvSpPr>
        <p:spPr/>
        <p:txBody>
          <a:bodyPr/>
          <a:lstStyle/>
          <a:p>
            <a:r>
              <a:rPr lang="en-US" smtClean="0"/>
              <a:t>Vital Internet Technologies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p:txBody>
          <a:bodyPr/>
          <a:lstStyle/>
          <a:p>
            <a:r>
              <a:rPr lang="en-US" sz="1800" smtClean="0"/>
              <a:t>Electronic mail or e-mail.</a:t>
            </a:r>
          </a:p>
          <a:p>
            <a:r>
              <a:rPr lang="en-US" sz="1800" smtClean="0"/>
              <a:t>Electronic conferencing.</a:t>
            </a:r>
          </a:p>
          <a:p>
            <a:r>
              <a:rPr lang="en-US" sz="1800" smtClean="0"/>
              <a:t>Electronic education / learning/ research.</a:t>
            </a:r>
          </a:p>
          <a:p>
            <a:r>
              <a:rPr lang="en-US" sz="1800" smtClean="0"/>
              <a:t>Electronic chart services.</a:t>
            </a:r>
          </a:p>
          <a:p>
            <a:r>
              <a:rPr lang="en-US" sz="1800" smtClean="0"/>
              <a:t>Electronic collaboration.</a:t>
            </a:r>
          </a:p>
          <a:p>
            <a:r>
              <a:rPr lang="en-US" sz="1800" smtClean="0"/>
              <a:t>Electronic medicine.</a:t>
            </a:r>
          </a:p>
          <a:p>
            <a:r>
              <a:rPr lang="en-US" sz="1800" smtClean="0"/>
              <a:t>Electronic shopping.</a:t>
            </a:r>
          </a:p>
          <a:p>
            <a:r>
              <a:rPr lang="en-US" sz="1800" smtClean="0"/>
              <a:t>Electronic entertainment.</a:t>
            </a:r>
          </a:p>
          <a:p>
            <a:r>
              <a:rPr lang="en-US" sz="1800" smtClean="0"/>
              <a:t>Electronic marketing/selling products or services.</a:t>
            </a:r>
          </a:p>
          <a:p>
            <a:r>
              <a:rPr lang="en-US" sz="1800" smtClean="0"/>
              <a:t>Electronic funds transfer/purchase products.</a:t>
            </a:r>
          </a:p>
          <a:p>
            <a:r>
              <a:rPr lang="en-US" sz="1800" smtClean="0"/>
              <a:t>Electronic banking.</a:t>
            </a:r>
          </a:p>
          <a:p>
            <a:r>
              <a:rPr lang="en-US" sz="1800" smtClean="0"/>
              <a:t>Electronic commerce</a:t>
            </a:r>
          </a:p>
          <a:p>
            <a:r>
              <a:rPr lang="en-US" sz="1800" smtClean="0"/>
              <a:t>E.t.c.</a:t>
            </a:r>
          </a:p>
          <a:p>
            <a:endParaRPr lang="en-US" smtClean="0"/>
          </a:p>
        </p:txBody>
      </p:sp>
      <p:sp>
        <p:nvSpPr>
          <p:cNvPr id="2458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734824AE-B0FA-4880-9D6F-13501303E573}" type="datetime2">
              <a:rPr lang="en-US" sz="1400" smtClean="0"/>
              <a:pPr/>
              <a:t>Friday, December 2, 2022</a:t>
            </a:fld>
            <a:endParaRPr lang="en-US" sz="1400" smtClean="0"/>
          </a:p>
        </p:txBody>
      </p:sp>
      <p:sp>
        <p:nvSpPr>
          <p:cNvPr id="245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5945D6C-7778-4A6A-9D29-E5B82948D16D}" type="slidenum">
              <a:rPr lang="en-US" sz="1400" smtClean="0"/>
              <a:pPr/>
              <a:t>21</a:t>
            </a:fld>
            <a:endParaRPr lang="en-US" sz="1400" smtClean="0"/>
          </a:p>
        </p:txBody>
      </p:sp>
      <p:sp>
        <p:nvSpPr>
          <p:cNvPr id="24578" name="Title 1"/>
          <p:cNvSpPr>
            <a:spLocks noGrp="1"/>
          </p:cNvSpPr>
          <p:nvPr>
            <p:ph type="title"/>
          </p:nvPr>
        </p:nvSpPr>
        <p:spPr/>
        <p:txBody>
          <a:bodyPr/>
          <a:lstStyle/>
          <a:p>
            <a:r>
              <a:rPr lang="en-US" smtClean="0"/>
              <a:t>Internet Applications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8435">
                                            <p:txEl>
                                              <p:pRg st="6" end="6"/>
                                            </p:txEl>
                                          </p:spTgt>
                                        </p:tgtEl>
                                        <p:attrNameLst>
                                          <p:attrName>style.visibility</p:attrName>
                                        </p:attrNameLst>
                                      </p:cBhvr>
                                      <p:to>
                                        <p:strVal val="visible"/>
                                      </p:to>
                                    </p:set>
                                    <p:anim calcmode="lin" valueType="num">
                                      <p:cBhvr additive="base">
                                        <p:cTn id="43"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8435">
                                            <p:txEl>
                                              <p:pRg st="7" end="7"/>
                                            </p:txEl>
                                          </p:spTgt>
                                        </p:tgtEl>
                                        <p:attrNameLst>
                                          <p:attrName>style.visibility</p:attrName>
                                        </p:attrNameLst>
                                      </p:cBhvr>
                                      <p:to>
                                        <p:strVal val="visible"/>
                                      </p:to>
                                    </p:set>
                                    <p:anim calcmode="lin" valueType="num">
                                      <p:cBhvr additive="base">
                                        <p:cTn id="49"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43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8435">
                                            <p:txEl>
                                              <p:pRg st="8" end="8"/>
                                            </p:txEl>
                                          </p:spTgt>
                                        </p:tgtEl>
                                        <p:attrNameLst>
                                          <p:attrName>style.visibility</p:attrName>
                                        </p:attrNameLst>
                                      </p:cBhvr>
                                      <p:to>
                                        <p:strVal val="visible"/>
                                      </p:to>
                                    </p:set>
                                    <p:anim calcmode="lin" valueType="num">
                                      <p:cBhvr additive="base">
                                        <p:cTn id="55" dur="5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843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8435">
                                            <p:txEl>
                                              <p:pRg st="9" end="9"/>
                                            </p:txEl>
                                          </p:spTgt>
                                        </p:tgtEl>
                                        <p:attrNameLst>
                                          <p:attrName>style.visibility</p:attrName>
                                        </p:attrNameLst>
                                      </p:cBhvr>
                                      <p:to>
                                        <p:strVal val="visible"/>
                                      </p:to>
                                    </p:set>
                                    <p:anim calcmode="lin" valueType="num">
                                      <p:cBhvr additive="base">
                                        <p:cTn id="61" dur="500" fill="hold"/>
                                        <p:tgtEl>
                                          <p:spTgt spid="1843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843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8435">
                                            <p:txEl>
                                              <p:pRg st="10" end="10"/>
                                            </p:txEl>
                                          </p:spTgt>
                                        </p:tgtEl>
                                        <p:attrNameLst>
                                          <p:attrName>style.visibility</p:attrName>
                                        </p:attrNameLst>
                                      </p:cBhvr>
                                      <p:to>
                                        <p:strVal val="visible"/>
                                      </p:to>
                                    </p:set>
                                    <p:anim calcmode="lin" valueType="num">
                                      <p:cBhvr additive="base">
                                        <p:cTn id="67" dur="500" fill="hold"/>
                                        <p:tgtEl>
                                          <p:spTgt spid="18435">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843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8435">
                                            <p:txEl>
                                              <p:pRg st="11" end="11"/>
                                            </p:txEl>
                                          </p:spTgt>
                                        </p:tgtEl>
                                        <p:attrNameLst>
                                          <p:attrName>style.visibility</p:attrName>
                                        </p:attrNameLst>
                                      </p:cBhvr>
                                      <p:to>
                                        <p:strVal val="visible"/>
                                      </p:to>
                                    </p:set>
                                    <p:anim calcmode="lin" valueType="num">
                                      <p:cBhvr additive="base">
                                        <p:cTn id="73" dur="500" fill="hold"/>
                                        <p:tgtEl>
                                          <p:spTgt spid="18435">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843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18435">
                                            <p:txEl>
                                              <p:pRg st="12" end="12"/>
                                            </p:txEl>
                                          </p:spTgt>
                                        </p:tgtEl>
                                        <p:attrNameLst>
                                          <p:attrName>style.visibility</p:attrName>
                                        </p:attrNameLst>
                                      </p:cBhvr>
                                      <p:to>
                                        <p:strVal val="visible"/>
                                      </p:to>
                                    </p:set>
                                    <p:anim calcmode="lin" valueType="num">
                                      <p:cBhvr additive="base">
                                        <p:cTn id="79" dur="500" fill="hold"/>
                                        <p:tgtEl>
                                          <p:spTgt spid="18435">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43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9E0E310A-DD83-4936-A59C-8C5D95761791}" type="datetime2">
              <a:rPr lang="en-US" smtClean="0"/>
              <a:pPr>
                <a:defRPr/>
              </a:pPr>
              <a:t>Friday, December 2, 2022</a:t>
            </a:fld>
            <a:endParaRPr lang="en-US"/>
          </a:p>
        </p:txBody>
      </p:sp>
      <p:sp>
        <p:nvSpPr>
          <p:cNvPr id="4" name="Slide Number Placeholder 3"/>
          <p:cNvSpPr>
            <a:spLocks noGrp="1"/>
          </p:cNvSpPr>
          <p:nvPr>
            <p:ph type="sldNum" sz="quarter" idx="12"/>
          </p:nvPr>
        </p:nvSpPr>
        <p:spPr/>
        <p:txBody>
          <a:bodyPr/>
          <a:lstStyle/>
          <a:p>
            <a:pPr>
              <a:defRPr/>
            </a:pPr>
            <a:fld id="{03EDD36E-0B26-4184-9CB9-04F59BCF6C6E}" type="slidenum">
              <a:rPr lang="en-US" smtClean="0"/>
              <a:pPr>
                <a:defRPr/>
              </a:pPr>
              <a:t>22</a:t>
            </a:fld>
            <a:endParaRPr lang="en-US"/>
          </a:p>
        </p:txBody>
      </p:sp>
      <p:sp>
        <p:nvSpPr>
          <p:cNvPr id="5" name="Title 4"/>
          <p:cNvSpPr>
            <a:spLocks noGrp="1"/>
          </p:cNvSpPr>
          <p:nvPr>
            <p:ph type="title"/>
          </p:nvPr>
        </p:nvSpPr>
        <p:spPr/>
        <p:txBody>
          <a:bodyPr/>
          <a:lstStyle/>
          <a:p>
            <a:r>
              <a:rPr lang="en-US" dirty="0"/>
              <a:t>Internet Business Opportunities</a:t>
            </a:r>
          </a:p>
        </p:txBody>
      </p:sp>
      <p:pic>
        <p:nvPicPr>
          <p:cNvPr id="44034" name="Picture 2" descr="Image result for new digital world jo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81099"/>
            <a:ext cx="8515350" cy="567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277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9E0E310A-DD83-4936-A59C-8C5D95761791}" type="datetime2">
              <a:rPr lang="en-US" smtClean="0"/>
              <a:pPr>
                <a:defRPr/>
              </a:pPr>
              <a:t>Friday, December 2, 2022</a:t>
            </a:fld>
            <a:endParaRPr lang="en-US"/>
          </a:p>
        </p:txBody>
      </p:sp>
      <p:sp>
        <p:nvSpPr>
          <p:cNvPr id="4" name="Slide Number Placeholder 3"/>
          <p:cNvSpPr>
            <a:spLocks noGrp="1"/>
          </p:cNvSpPr>
          <p:nvPr>
            <p:ph type="sldNum" sz="quarter" idx="12"/>
          </p:nvPr>
        </p:nvSpPr>
        <p:spPr/>
        <p:txBody>
          <a:bodyPr/>
          <a:lstStyle/>
          <a:p>
            <a:pPr>
              <a:defRPr/>
            </a:pPr>
            <a:fld id="{03EDD36E-0B26-4184-9CB9-04F59BCF6C6E}" type="slidenum">
              <a:rPr lang="en-US" smtClean="0"/>
              <a:pPr>
                <a:defRPr/>
              </a:pPr>
              <a:t>23</a:t>
            </a:fld>
            <a:endParaRPr lang="en-US"/>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5819775"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6821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9E0E310A-DD83-4936-A59C-8C5D95761791}" type="datetime2">
              <a:rPr lang="en-US" smtClean="0"/>
              <a:pPr>
                <a:defRPr/>
              </a:pPr>
              <a:t>Friday, December 2, 2022</a:t>
            </a:fld>
            <a:endParaRPr lang="en-US"/>
          </a:p>
        </p:txBody>
      </p:sp>
      <p:sp>
        <p:nvSpPr>
          <p:cNvPr id="4" name="Slide Number Placeholder 3"/>
          <p:cNvSpPr>
            <a:spLocks noGrp="1"/>
          </p:cNvSpPr>
          <p:nvPr>
            <p:ph type="sldNum" sz="quarter" idx="12"/>
          </p:nvPr>
        </p:nvSpPr>
        <p:spPr/>
        <p:txBody>
          <a:bodyPr/>
          <a:lstStyle/>
          <a:p>
            <a:pPr>
              <a:defRPr/>
            </a:pPr>
            <a:fld id="{03EDD36E-0B26-4184-9CB9-04F59BCF6C6E}" type="slidenum">
              <a:rPr lang="en-US" smtClean="0"/>
              <a:pPr>
                <a:defRPr/>
              </a:pPr>
              <a:t>24</a:t>
            </a:fld>
            <a:endParaRPr lang="en-US"/>
          </a:p>
        </p:txBody>
      </p:sp>
      <p:sp>
        <p:nvSpPr>
          <p:cNvPr id="5" name="Title 4"/>
          <p:cNvSpPr>
            <a:spLocks noGrp="1"/>
          </p:cNvSpPr>
          <p:nvPr>
            <p:ph type="title"/>
          </p:nvPr>
        </p:nvSpPr>
        <p:spPr>
          <a:xfrm>
            <a:off x="411423" y="533400"/>
            <a:ext cx="8229600" cy="1143000"/>
          </a:xfrm>
        </p:spPr>
        <p:txBody>
          <a:bodyPr>
            <a:noAutofit/>
          </a:bodyPr>
          <a:lstStyle/>
          <a:p>
            <a:r>
              <a:rPr lang="en-US" sz="3600" dirty="0" smtClean="0"/>
              <a:t>New Professions in the digital world</a:t>
            </a:r>
            <a:endParaRPr lang="en-US" sz="3600" dirty="0"/>
          </a:p>
        </p:txBody>
      </p:sp>
      <p:pic>
        <p:nvPicPr>
          <p:cNvPr id="44" name="Shape 253" descr="icon10"/>
          <p:cNvPicPr preferRelativeResize="0"/>
          <p:nvPr/>
        </p:nvPicPr>
        <p:blipFill rotWithShape="1">
          <a:blip r:embed="rId2">
            <a:alphaModFix/>
          </a:blip>
          <a:srcRect/>
          <a:stretch/>
        </p:blipFill>
        <p:spPr>
          <a:xfrm>
            <a:off x="4640244" y="2267787"/>
            <a:ext cx="1482630" cy="993923"/>
          </a:xfrm>
          <a:prstGeom prst="rect">
            <a:avLst/>
          </a:prstGeom>
          <a:noFill/>
          <a:ln>
            <a:noFill/>
          </a:ln>
        </p:spPr>
      </p:pic>
      <p:pic>
        <p:nvPicPr>
          <p:cNvPr id="45" name="Shape 254" descr="icon5"/>
          <p:cNvPicPr preferRelativeResize="0"/>
          <p:nvPr/>
        </p:nvPicPr>
        <p:blipFill rotWithShape="1">
          <a:blip r:embed="rId3">
            <a:alphaModFix/>
          </a:blip>
          <a:srcRect/>
          <a:stretch/>
        </p:blipFill>
        <p:spPr>
          <a:xfrm>
            <a:off x="6044180" y="2267787"/>
            <a:ext cx="1482630" cy="993923"/>
          </a:xfrm>
          <a:prstGeom prst="rect">
            <a:avLst/>
          </a:prstGeom>
          <a:noFill/>
          <a:ln>
            <a:noFill/>
          </a:ln>
        </p:spPr>
      </p:pic>
      <p:pic>
        <p:nvPicPr>
          <p:cNvPr id="46" name="Shape 256" descr="icon11"/>
          <p:cNvPicPr preferRelativeResize="0"/>
          <p:nvPr/>
        </p:nvPicPr>
        <p:blipFill rotWithShape="1">
          <a:blip r:embed="rId4">
            <a:alphaModFix/>
          </a:blip>
          <a:srcRect/>
          <a:stretch/>
        </p:blipFill>
        <p:spPr>
          <a:xfrm>
            <a:off x="1166602" y="3650068"/>
            <a:ext cx="1399320" cy="938062"/>
          </a:xfrm>
          <a:prstGeom prst="rect">
            <a:avLst/>
          </a:prstGeom>
          <a:noFill/>
          <a:ln>
            <a:noFill/>
          </a:ln>
        </p:spPr>
      </p:pic>
      <p:pic>
        <p:nvPicPr>
          <p:cNvPr id="47" name="Shape 257" descr="icon9"/>
          <p:cNvPicPr preferRelativeResize="0"/>
          <p:nvPr/>
        </p:nvPicPr>
        <p:blipFill rotWithShape="1">
          <a:blip r:embed="rId5">
            <a:alphaModFix/>
          </a:blip>
          <a:srcRect/>
          <a:stretch/>
        </p:blipFill>
        <p:spPr>
          <a:xfrm>
            <a:off x="2565928" y="3650068"/>
            <a:ext cx="1399320" cy="938062"/>
          </a:xfrm>
          <a:prstGeom prst="rect">
            <a:avLst/>
          </a:prstGeom>
          <a:noFill/>
          <a:ln>
            <a:noFill/>
          </a:ln>
        </p:spPr>
      </p:pic>
      <p:pic>
        <p:nvPicPr>
          <p:cNvPr id="48" name="Shape 258" descr="icon7"/>
          <p:cNvPicPr preferRelativeResize="0"/>
          <p:nvPr/>
        </p:nvPicPr>
        <p:blipFill rotWithShape="1">
          <a:blip r:embed="rId6">
            <a:alphaModFix/>
          </a:blip>
          <a:srcRect/>
          <a:stretch/>
        </p:blipFill>
        <p:spPr>
          <a:xfrm>
            <a:off x="5335216" y="3650068"/>
            <a:ext cx="1399320" cy="938062"/>
          </a:xfrm>
          <a:prstGeom prst="rect">
            <a:avLst/>
          </a:prstGeom>
          <a:noFill/>
          <a:ln>
            <a:noFill/>
          </a:ln>
        </p:spPr>
      </p:pic>
      <p:pic>
        <p:nvPicPr>
          <p:cNvPr id="49" name="Shape 259" descr="icon8"/>
          <p:cNvPicPr preferRelativeResize="0"/>
          <p:nvPr/>
        </p:nvPicPr>
        <p:blipFill rotWithShape="1">
          <a:blip r:embed="rId7">
            <a:alphaModFix/>
          </a:blip>
          <a:srcRect/>
          <a:stretch/>
        </p:blipFill>
        <p:spPr>
          <a:xfrm>
            <a:off x="7290070" y="2273769"/>
            <a:ext cx="1436466" cy="962981"/>
          </a:xfrm>
          <a:prstGeom prst="rect">
            <a:avLst/>
          </a:prstGeom>
          <a:noFill/>
          <a:ln>
            <a:noFill/>
          </a:ln>
        </p:spPr>
      </p:pic>
      <p:pic>
        <p:nvPicPr>
          <p:cNvPr id="50" name="Shape 260" descr="icon12"/>
          <p:cNvPicPr preferRelativeResize="0"/>
          <p:nvPr/>
        </p:nvPicPr>
        <p:blipFill rotWithShape="1">
          <a:blip r:embed="rId8">
            <a:alphaModFix/>
          </a:blip>
          <a:srcRect/>
          <a:stretch/>
        </p:blipFill>
        <p:spPr>
          <a:xfrm>
            <a:off x="6582982" y="3688906"/>
            <a:ext cx="1436466" cy="962981"/>
          </a:xfrm>
          <a:prstGeom prst="rect">
            <a:avLst/>
          </a:prstGeom>
          <a:noFill/>
          <a:ln>
            <a:noFill/>
          </a:ln>
        </p:spPr>
      </p:pic>
      <p:sp>
        <p:nvSpPr>
          <p:cNvPr id="51" name="Shape 264"/>
          <p:cNvSpPr txBox="1"/>
          <p:nvPr/>
        </p:nvSpPr>
        <p:spPr>
          <a:xfrm>
            <a:off x="411423" y="3098588"/>
            <a:ext cx="1560900" cy="611400"/>
          </a:xfrm>
          <a:prstGeom prst="rect">
            <a:avLst/>
          </a:prstGeom>
          <a:noFill/>
          <a:ln>
            <a:noFill/>
          </a:ln>
        </p:spPr>
        <p:txBody>
          <a:bodyPr lIns="91425" tIns="91425" rIns="91425" bIns="91425" anchor="t" anchorCtr="0">
            <a:noAutofit/>
          </a:bodyPr>
          <a:lstStyle/>
          <a:p>
            <a:pPr lvl="0" algn="ctr">
              <a:spcBef>
                <a:spcPts val="0"/>
              </a:spcBef>
              <a:buNone/>
            </a:pPr>
            <a:r>
              <a:rPr lang="en" sz="1000">
                <a:solidFill>
                  <a:srgbClr val="666666"/>
                </a:solidFill>
                <a:latin typeface="Roboto"/>
                <a:ea typeface="Roboto"/>
                <a:cs typeface="Roboto"/>
                <a:sym typeface="Roboto"/>
              </a:rPr>
              <a:t>Customer Acquisition and Retention</a:t>
            </a:r>
          </a:p>
        </p:txBody>
      </p:sp>
      <p:sp>
        <p:nvSpPr>
          <p:cNvPr id="52" name="Shape 265"/>
          <p:cNvSpPr txBox="1"/>
          <p:nvPr/>
        </p:nvSpPr>
        <p:spPr>
          <a:xfrm>
            <a:off x="2232725" y="3172188"/>
            <a:ext cx="1317300" cy="303600"/>
          </a:xfrm>
          <a:prstGeom prst="rect">
            <a:avLst/>
          </a:prstGeom>
          <a:noFill/>
          <a:ln>
            <a:noFill/>
          </a:ln>
        </p:spPr>
        <p:txBody>
          <a:bodyPr lIns="91425" tIns="91425" rIns="91425" bIns="91425" anchor="t" anchorCtr="0">
            <a:noAutofit/>
          </a:bodyPr>
          <a:lstStyle/>
          <a:p>
            <a:pPr lvl="0" rtl="0">
              <a:spcBef>
                <a:spcPts val="0"/>
              </a:spcBef>
              <a:buNone/>
            </a:pPr>
            <a:r>
              <a:rPr lang="en" sz="1000">
                <a:solidFill>
                  <a:srgbClr val="666666"/>
                </a:solidFill>
                <a:latin typeface="Roboto"/>
                <a:ea typeface="Roboto"/>
                <a:cs typeface="Roboto"/>
                <a:sym typeface="Roboto"/>
              </a:rPr>
              <a:t>SEO Manager</a:t>
            </a:r>
            <a:r>
              <a:rPr lang="en" sz="1000"/>
              <a:t> </a:t>
            </a:r>
          </a:p>
        </p:txBody>
      </p:sp>
      <p:sp>
        <p:nvSpPr>
          <p:cNvPr id="53" name="Shape 266"/>
          <p:cNvSpPr txBox="1"/>
          <p:nvPr/>
        </p:nvSpPr>
        <p:spPr>
          <a:xfrm>
            <a:off x="3579275" y="3136788"/>
            <a:ext cx="1560900" cy="374400"/>
          </a:xfrm>
          <a:prstGeom prst="rect">
            <a:avLst/>
          </a:prstGeom>
          <a:noFill/>
          <a:ln>
            <a:noFill/>
          </a:ln>
        </p:spPr>
        <p:txBody>
          <a:bodyPr lIns="91425" tIns="91425" rIns="91425" bIns="91425" anchor="t" anchorCtr="0">
            <a:noAutofit/>
          </a:bodyPr>
          <a:lstStyle/>
          <a:p>
            <a:pPr lvl="0" rtl="0">
              <a:spcBef>
                <a:spcPts val="0"/>
              </a:spcBef>
              <a:buNone/>
            </a:pPr>
            <a:r>
              <a:rPr lang="en" sz="1000">
                <a:solidFill>
                  <a:srgbClr val="666666"/>
                </a:solidFill>
                <a:latin typeface="Roboto"/>
                <a:ea typeface="Roboto"/>
                <a:cs typeface="Roboto"/>
                <a:sym typeface="Roboto"/>
              </a:rPr>
              <a:t>SEM Manager</a:t>
            </a:r>
            <a:r>
              <a:rPr lang="en"/>
              <a:t> </a:t>
            </a:r>
          </a:p>
        </p:txBody>
      </p:sp>
      <p:sp>
        <p:nvSpPr>
          <p:cNvPr id="54" name="Shape 268"/>
          <p:cNvSpPr txBox="1"/>
          <p:nvPr/>
        </p:nvSpPr>
        <p:spPr>
          <a:xfrm>
            <a:off x="6781200" y="4651888"/>
            <a:ext cx="1209300" cy="412800"/>
          </a:xfrm>
          <a:prstGeom prst="rect">
            <a:avLst/>
          </a:prstGeom>
          <a:noFill/>
          <a:ln>
            <a:noFill/>
          </a:ln>
        </p:spPr>
        <p:txBody>
          <a:bodyPr lIns="91425" tIns="91425" rIns="91425" bIns="91425" anchor="t" anchorCtr="0">
            <a:noAutofit/>
          </a:bodyPr>
          <a:lstStyle/>
          <a:p>
            <a:pPr lvl="0" algn="ctr" rtl="0">
              <a:spcBef>
                <a:spcPts val="0"/>
              </a:spcBef>
              <a:buNone/>
            </a:pPr>
            <a:r>
              <a:rPr lang="en" sz="1000">
                <a:solidFill>
                  <a:srgbClr val="666666"/>
                </a:solidFill>
                <a:latin typeface="Roboto"/>
                <a:ea typeface="Roboto"/>
                <a:cs typeface="Roboto"/>
                <a:sym typeface="Roboto"/>
              </a:rPr>
              <a:t>User Experience Specialist</a:t>
            </a:r>
          </a:p>
        </p:txBody>
      </p:sp>
      <p:sp>
        <p:nvSpPr>
          <p:cNvPr id="55" name="Shape 269"/>
          <p:cNvSpPr txBox="1"/>
          <p:nvPr/>
        </p:nvSpPr>
        <p:spPr>
          <a:xfrm>
            <a:off x="2644525" y="4520413"/>
            <a:ext cx="1209300" cy="412800"/>
          </a:xfrm>
          <a:prstGeom prst="rect">
            <a:avLst/>
          </a:prstGeom>
          <a:noFill/>
          <a:ln>
            <a:noFill/>
          </a:ln>
        </p:spPr>
        <p:txBody>
          <a:bodyPr lIns="91425" tIns="91425" rIns="91425" bIns="91425" anchor="t" anchorCtr="0">
            <a:noAutofit/>
          </a:bodyPr>
          <a:lstStyle/>
          <a:p>
            <a:pPr lvl="0" algn="ctr" rtl="0">
              <a:spcBef>
                <a:spcPts val="0"/>
              </a:spcBef>
              <a:buNone/>
            </a:pPr>
            <a:r>
              <a:rPr lang="en" sz="1000">
                <a:solidFill>
                  <a:srgbClr val="666666"/>
                </a:solidFill>
                <a:latin typeface="Roboto"/>
                <a:ea typeface="Roboto"/>
                <a:cs typeface="Roboto"/>
                <a:sym typeface="Roboto"/>
              </a:rPr>
              <a:t>Quality Assurance and Tester</a:t>
            </a:r>
          </a:p>
        </p:txBody>
      </p:sp>
      <p:sp>
        <p:nvSpPr>
          <p:cNvPr id="56" name="Shape 270"/>
          <p:cNvSpPr txBox="1"/>
          <p:nvPr/>
        </p:nvSpPr>
        <p:spPr>
          <a:xfrm>
            <a:off x="1396050" y="4563488"/>
            <a:ext cx="901200" cy="412800"/>
          </a:xfrm>
          <a:prstGeom prst="rect">
            <a:avLst/>
          </a:prstGeom>
          <a:noFill/>
          <a:ln>
            <a:noFill/>
          </a:ln>
        </p:spPr>
        <p:txBody>
          <a:bodyPr lIns="91425" tIns="91425" rIns="91425" bIns="91425" anchor="t" anchorCtr="0">
            <a:noAutofit/>
          </a:bodyPr>
          <a:lstStyle/>
          <a:p>
            <a:pPr lvl="0" rtl="0">
              <a:spcBef>
                <a:spcPts val="0"/>
              </a:spcBef>
              <a:buNone/>
            </a:pPr>
            <a:r>
              <a:rPr lang="en" sz="1000">
                <a:solidFill>
                  <a:srgbClr val="666666"/>
                </a:solidFill>
                <a:latin typeface="Roboto"/>
                <a:ea typeface="Roboto"/>
                <a:cs typeface="Roboto"/>
                <a:sym typeface="Roboto"/>
              </a:rPr>
              <a:t>Webmaster</a:t>
            </a:r>
          </a:p>
        </p:txBody>
      </p:sp>
      <p:sp>
        <p:nvSpPr>
          <p:cNvPr id="57" name="Shape 272"/>
          <p:cNvSpPr txBox="1"/>
          <p:nvPr/>
        </p:nvSpPr>
        <p:spPr>
          <a:xfrm>
            <a:off x="4825550" y="3197875"/>
            <a:ext cx="1209300" cy="412800"/>
          </a:xfrm>
          <a:prstGeom prst="rect">
            <a:avLst/>
          </a:prstGeom>
          <a:noFill/>
          <a:ln>
            <a:noFill/>
          </a:ln>
        </p:spPr>
        <p:txBody>
          <a:bodyPr lIns="91425" tIns="91425" rIns="91425" bIns="91425" anchor="t" anchorCtr="0">
            <a:noAutofit/>
          </a:bodyPr>
          <a:lstStyle/>
          <a:p>
            <a:pPr lvl="0" rtl="0">
              <a:spcBef>
                <a:spcPts val="0"/>
              </a:spcBef>
              <a:buNone/>
            </a:pPr>
            <a:r>
              <a:rPr lang="en" sz="1000">
                <a:solidFill>
                  <a:srgbClr val="666666"/>
                </a:solidFill>
                <a:latin typeface="Roboto"/>
                <a:ea typeface="Roboto"/>
                <a:cs typeface="Roboto"/>
                <a:sym typeface="Roboto"/>
              </a:rPr>
              <a:t>Project Manager</a:t>
            </a:r>
          </a:p>
        </p:txBody>
      </p:sp>
      <p:sp>
        <p:nvSpPr>
          <p:cNvPr id="58" name="Shape 273"/>
          <p:cNvSpPr txBox="1"/>
          <p:nvPr/>
        </p:nvSpPr>
        <p:spPr>
          <a:xfrm>
            <a:off x="6197125" y="3172175"/>
            <a:ext cx="1209300" cy="412800"/>
          </a:xfrm>
          <a:prstGeom prst="rect">
            <a:avLst/>
          </a:prstGeom>
          <a:noFill/>
          <a:ln>
            <a:noFill/>
          </a:ln>
        </p:spPr>
        <p:txBody>
          <a:bodyPr lIns="91425" tIns="91425" rIns="91425" bIns="91425" anchor="t" anchorCtr="0">
            <a:noAutofit/>
          </a:bodyPr>
          <a:lstStyle/>
          <a:p>
            <a:pPr lvl="0" algn="ctr" rtl="0">
              <a:spcBef>
                <a:spcPts val="0"/>
              </a:spcBef>
              <a:buNone/>
            </a:pPr>
            <a:r>
              <a:rPr lang="en" sz="1000">
                <a:solidFill>
                  <a:srgbClr val="666666"/>
                </a:solidFill>
                <a:latin typeface="Roboto"/>
                <a:ea typeface="Roboto"/>
                <a:cs typeface="Roboto"/>
                <a:sym typeface="Roboto"/>
              </a:rPr>
              <a:t>E-commerce Manager</a:t>
            </a:r>
          </a:p>
        </p:txBody>
      </p:sp>
      <p:sp>
        <p:nvSpPr>
          <p:cNvPr id="59" name="Shape 274"/>
          <p:cNvSpPr txBox="1"/>
          <p:nvPr/>
        </p:nvSpPr>
        <p:spPr>
          <a:xfrm>
            <a:off x="7458100" y="3181938"/>
            <a:ext cx="1100400" cy="393300"/>
          </a:xfrm>
          <a:prstGeom prst="rect">
            <a:avLst/>
          </a:prstGeom>
          <a:noFill/>
          <a:ln>
            <a:noFill/>
          </a:ln>
        </p:spPr>
        <p:txBody>
          <a:bodyPr lIns="91425" tIns="91425" rIns="91425" bIns="91425" anchor="t" anchorCtr="0">
            <a:noAutofit/>
          </a:bodyPr>
          <a:lstStyle/>
          <a:p>
            <a:pPr lvl="0" algn="ctr">
              <a:spcBef>
                <a:spcPts val="0"/>
              </a:spcBef>
              <a:buNone/>
            </a:pPr>
            <a:r>
              <a:rPr lang="en" sz="1000">
                <a:solidFill>
                  <a:srgbClr val="666666"/>
                </a:solidFill>
                <a:latin typeface="Roboto"/>
                <a:ea typeface="Roboto"/>
                <a:cs typeface="Roboto"/>
                <a:sym typeface="Roboto"/>
              </a:rPr>
              <a:t>Social Network </a:t>
            </a:r>
          </a:p>
          <a:p>
            <a:pPr lvl="0" algn="ctr">
              <a:spcBef>
                <a:spcPts val="0"/>
              </a:spcBef>
              <a:buNone/>
            </a:pPr>
            <a:r>
              <a:rPr lang="en" sz="1000">
                <a:solidFill>
                  <a:srgbClr val="666666"/>
                </a:solidFill>
                <a:latin typeface="Roboto"/>
                <a:ea typeface="Roboto"/>
                <a:cs typeface="Roboto"/>
                <a:sym typeface="Roboto"/>
              </a:rPr>
              <a:t>Manager</a:t>
            </a:r>
          </a:p>
        </p:txBody>
      </p:sp>
      <p:sp>
        <p:nvSpPr>
          <p:cNvPr id="60" name="Shape 275"/>
          <p:cNvSpPr txBox="1"/>
          <p:nvPr/>
        </p:nvSpPr>
        <p:spPr>
          <a:xfrm>
            <a:off x="4080250" y="4563488"/>
            <a:ext cx="1147500" cy="393300"/>
          </a:xfrm>
          <a:prstGeom prst="rect">
            <a:avLst/>
          </a:prstGeom>
          <a:noFill/>
          <a:ln>
            <a:noFill/>
          </a:ln>
        </p:spPr>
        <p:txBody>
          <a:bodyPr lIns="91425" tIns="91425" rIns="91425" bIns="91425" anchor="t" anchorCtr="0">
            <a:noAutofit/>
          </a:bodyPr>
          <a:lstStyle/>
          <a:p>
            <a:pPr lvl="0" algn="ctr">
              <a:spcBef>
                <a:spcPts val="0"/>
              </a:spcBef>
              <a:buNone/>
            </a:pPr>
            <a:r>
              <a:rPr lang="en" sz="1000">
                <a:solidFill>
                  <a:srgbClr val="666666"/>
                </a:solidFill>
                <a:latin typeface="Roboto"/>
                <a:ea typeface="Roboto"/>
                <a:cs typeface="Roboto"/>
                <a:sym typeface="Roboto"/>
              </a:rPr>
              <a:t>Graphics and Media Developer</a:t>
            </a:r>
          </a:p>
        </p:txBody>
      </p:sp>
      <p:sp>
        <p:nvSpPr>
          <p:cNvPr id="61" name="Shape 276"/>
          <p:cNvSpPr txBox="1"/>
          <p:nvPr/>
        </p:nvSpPr>
        <p:spPr>
          <a:xfrm>
            <a:off x="5439375" y="4612238"/>
            <a:ext cx="1209300" cy="393300"/>
          </a:xfrm>
          <a:prstGeom prst="rect">
            <a:avLst/>
          </a:prstGeom>
          <a:noFill/>
          <a:ln>
            <a:noFill/>
          </a:ln>
        </p:spPr>
        <p:txBody>
          <a:bodyPr lIns="91425" tIns="91425" rIns="91425" bIns="91425" anchor="t" anchorCtr="0">
            <a:noAutofit/>
          </a:bodyPr>
          <a:lstStyle/>
          <a:p>
            <a:pPr lvl="0" algn="ctr">
              <a:spcBef>
                <a:spcPts val="0"/>
              </a:spcBef>
              <a:buNone/>
            </a:pPr>
            <a:r>
              <a:rPr lang="en" sz="1000">
                <a:solidFill>
                  <a:srgbClr val="666666"/>
                </a:solidFill>
                <a:latin typeface="Roboto"/>
                <a:ea typeface="Roboto"/>
                <a:cs typeface="Roboto"/>
                <a:sym typeface="Roboto"/>
              </a:rPr>
              <a:t>Online Content Writer or Curator</a:t>
            </a:r>
          </a:p>
        </p:txBody>
      </p:sp>
      <p:pic>
        <p:nvPicPr>
          <p:cNvPr id="62" name="Shape 277" descr="icon17"/>
          <p:cNvPicPr preferRelativeResize="0"/>
          <p:nvPr/>
        </p:nvPicPr>
        <p:blipFill>
          <a:blip r:embed="rId9">
            <a:alphaModFix/>
          </a:blip>
          <a:stretch>
            <a:fillRect/>
          </a:stretch>
        </p:blipFill>
        <p:spPr>
          <a:xfrm>
            <a:off x="706662" y="2133600"/>
            <a:ext cx="1064287" cy="1064287"/>
          </a:xfrm>
          <a:prstGeom prst="rect">
            <a:avLst/>
          </a:prstGeom>
          <a:noFill/>
          <a:ln>
            <a:noFill/>
          </a:ln>
        </p:spPr>
      </p:pic>
      <p:pic>
        <p:nvPicPr>
          <p:cNvPr id="63" name="Shape 278" descr="icon16"/>
          <p:cNvPicPr preferRelativeResize="0"/>
          <p:nvPr/>
        </p:nvPicPr>
        <p:blipFill>
          <a:blip r:embed="rId10">
            <a:alphaModFix/>
          </a:blip>
          <a:stretch>
            <a:fillRect/>
          </a:stretch>
        </p:blipFill>
        <p:spPr>
          <a:xfrm>
            <a:off x="2204624" y="2161313"/>
            <a:ext cx="1100399" cy="1100399"/>
          </a:xfrm>
          <a:prstGeom prst="rect">
            <a:avLst/>
          </a:prstGeom>
          <a:noFill/>
          <a:ln>
            <a:noFill/>
          </a:ln>
        </p:spPr>
      </p:pic>
      <p:pic>
        <p:nvPicPr>
          <p:cNvPr id="64" name="Shape 279" descr="icon15"/>
          <p:cNvPicPr preferRelativeResize="0"/>
          <p:nvPr/>
        </p:nvPicPr>
        <p:blipFill>
          <a:blip r:embed="rId11">
            <a:alphaModFix/>
          </a:blip>
          <a:stretch>
            <a:fillRect/>
          </a:stretch>
        </p:blipFill>
        <p:spPr>
          <a:xfrm>
            <a:off x="3562874" y="2161312"/>
            <a:ext cx="1100399" cy="1100399"/>
          </a:xfrm>
          <a:prstGeom prst="rect">
            <a:avLst/>
          </a:prstGeom>
          <a:noFill/>
          <a:ln>
            <a:noFill/>
          </a:ln>
        </p:spPr>
      </p:pic>
      <p:pic>
        <p:nvPicPr>
          <p:cNvPr id="65" name="Shape 280" descr="icon14"/>
          <p:cNvPicPr preferRelativeResize="0"/>
          <p:nvPr/>
        </p:nvPicPr>
        <p:blipFill>
          <a:blip r:embed="rId12">
            <a:alphaModFix/>
          </a:blip>
          <a:stretch>
            <a:fillRect/>
          </a:stretch>
        </p:blipFill>
        <p:spPr>
          <a:xfrm>
            <a:off x="4166537" y="3575250"/>
            <a:ext cx="1037649" cy="1037649"/>
          </a:xfrm>
          <a:prstGeom prst="rect">
            <a:avLst/>
          </a:prstGeom>
          <a:noFill/>
          <a:ln>
            <a:noFill/>
          </a:ln>
        </p:spPr>
      </p:pic>
      <p:pic>
        <p:nvPicPr>
          <p:cNvPr id="45058" name="Picture 2" descr="Image result for new digital job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7325" y="-4019550"/>
            <a:ext cx="762000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835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9E0E310A-DD83-4936-A59C-8C5D95761791}" type="datetime2">
              <a:rPr lang="en-US" smtClean="0"/>
              <a:pPr>
                <a:defRPr/>
              </a:pPr>
              <a:t>Friday, December 2, 2022</a:t>
            </a:fld>
            <a:endParaRPr lang="en-US"/>
          </a:p>
        </p:txBody>
      </p:sp>
      <p:sp>
        <p:nvSpPr>
          <p:cNvPr id="4" name="Slide Number Placeholder 3"/>
          <p:cNvSpPr>
            <a:spLocks noGrp="1"/>
          </p:cNvSpPr>
          <p:nvPr>
            <p:ph type="sldNum" sz="quarter" idx="12"/>
          </p:nvPr>
        </p:nvSpPr>
        <p:spPr/>
        <p:txBody>
          <a:bodyPr/>
          <a:lstStyle/>
          <a:p>
            <a:pPr>
              <a:defRPr/>
            </a:pPr>
            <a:fld id="{03EDD36E-0B26-4184-9CB9-04F59BCF6C6E}" type="slidenum">
              <a:rPr lang="en-US" smtClean="0"/>
              <a:pPr>
                <a:defRPr/>
              </a:pPr>
              <a:t>25</a:t>
            </a:fld>
            <a:endParaRPr lang="en-US"/>
          </a:p>
        </p:txBody>
      </p:sp>
      <p:pic>
        <p:nvPicPr>
          <p:cNvPr id="46084" name="Picture 4" descr="Image result for new digital jo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 y="1219200"/>
            <a:ext cx="9121197"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5047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p:txBody>
          <a:bodyPr>
            <a:normAutofit lnSpcReduction="10000"/>
          </a:bodyPr>
          <a:lstStyle/>
          <a:p>
            <a:pPr algn="just"/>
            <a:r>
              <a:rPr lang="en-US" sz="2300" smtClean="0"/>
              <a:t>Credit authorization at the point of sale using online POS networks. </a:t>
            </a:r>
          </a:p>
          <a:p>
            <a:pPr algn="just"/>
            <a:r>
              <a:rPr lang="en-US" sz="2300" smtClean="0"/>
              <a:t>Credit inquiries can be made and answered in seconds.</a:t>
            </a:r>
          </a:p>
          <a:p>
            <a:pPr algn="just"/>
            <a:r>
              <a:rPr lang="en-US" sz="2300" smtClean="0"/>
              <a:t>Desktop videoconferencing between a company and its business partners reduces expensive business trips, allows customers, suppliers, and employees to collaborate, thus improving the quality of decisions reached.</a:t>
            </a:r>
          </a:p>
          <a:p>
            <a:pPr algn="just"/>
            <a:r>
              <a:rPr lang="en-US" sz="2300" smtClean="0"/>
              <a:t>Business-to-business e- Commerce website for transactions with suppliers and customers leads to fast, convenient services lock-in customers and suppliers.</a:t>
            </a:r>
          </a:p>
        </p:txBody>
      </p:sp>
      <p:sp>
        <p:nvSpPr>
          <p:cNvPr id="2560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4694929-D927-48B8-958B-74C09E45884D}" type="datetime2">
              <a:rPr lang="en-US" sz="1400" smtClean="0"/>
              <a:pPr/>
              <a:t>Friday, December 2, 2022</a:t>
            </a:fld>
            <a:endParaRPr lang="en-US" sz="1400" smtClean="0"/>
          </a:p>
        </p:txBody>
      </p:sp>
      <p:sp>
        <p:nvSpPr>
          <p:cNvPr id="25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D9B0C12-E35D-4880-9F96-585CF0DE60B2}" type="slidenum">
              <a:rPr lang="en-US" sz="1400" smtClean="0"/>
              <a:pPr/>
              <a:t>26</a:t>
            </a:fld>
            <a:endParaRPr lang="en-US" sz="1400" smtClean="0"/>
          </a:p>
        </p:txBody>
      </p:sp>
      <p:sp>
        <p:nvSpPr>
          <p:cNvPr id="25602" name="Title 1"/>
          <p:cNvSpPr>
            <a:spLocks noGrp="1"/>
          </p:cNvSpPr>
          <p:nvPr>
            <p:ph type="title"/>
          </p:nvPr>
        </p:nvSpPr>
        <p:spPr/>
        <p:txBody>
          <a:bodyPr/>
          <a:lstStyle/>
          <a:p>
            <a:r>
              <a:rPr lang="en-US" sz="4000" smtClean="0"/>
              <a:t>Internet Business Opportunities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1143000" y="1905000"/>
            <a:ext cx="7772400" cy="4306888"/>
          </a:xfrm>
        </p:spPr>
        <p:txBody>
          <a:bodyPr>
            <a:normAutofit lnSpcReduction="10000"/>
          </a:bodyPr>
          <a:lstStyle/>
          <a:p>
            <a:pPr algn="just"/>
            <a:r>
              <a:rPr lang="en-US" sz="2700" smtClean="0"/>
              <a:t>Use of the Internet and extranets to transmit customer orders from has led to the provision of better customer service by reducing delay in filling orders.</a:t>
            </a:r>
          </a:p>
          <a:p>
            <a:pPr algn="just"/>
            <a:r>
              <a:rPr lang="en-US" sz="2700" smtClean="0"/>
              <a:t>Transmission of customer orders also improves cash flow by speeding up the billing of customers.</a:t>
            </a:r>
          </a:p>
          <a:p>
            <a:pPr algn="just"/>
            <a:r>
              <a:rPr lang="en-US" sz="2700" smtClean="0"/>
              <a:t>Generating new revenue from online sales or electronic commerce applications is a growing source of business value.</a:t>
            </a:r>
          </a:p>
          <a:p>
            <a:pPr algn="just"/>
            <a:endParaRPr lang="en-US" sz="3000" smtClean="0"/>
          </a:p>
        </p:txBody>
      </p:sp>
      <p:sp>
        <p:nvSpPr>
          <p:cNvPr id="2662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D558C19-88AD-4BCB-9E77-7D51F942F3F3}" type="datetime2">
              <a:rPr lang="en-US" sz="1400" smtClean="0"/>
              <a:pPr/>
              <a:t>Friday, December 2, 2022</a:t>
            </a:fld>
            <a:endParaRPr lang="en-US" sz="1400" smtClean="0"/>
          </a:p>
        </p:txBody>
      </p:sp>
      <p:sp>
        <p:nvSpPr>
          <p:cNvPr id="266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BAD7BC0-527C-4632-86BE-A1B3720ECB61}" type="slidenum">
              <a:rPr lang="en-US" sz="1400" smtClean="0"/>
              <a:pPr/>
              <a:t>27</a:t>
            </a:fld>
            <a:endParaRPr lang="en-US" sz="1400" smtClean="0"/>
          </a:p>
        </p:txBody>
      </p:sp>
      <p:sp>
        <p:nvSpPr>
          <p:cNvPr id="26626" name="Title 1"/>
          <p:cNvSpPr>
            <a:spLocks noGrp="1"/>
          </p:cNvSpPr>
          <p:nvPr>
            <p:ph type="title"/>
          </p:nvPr>
        </p:nvSpPr>
        <p:spPr/>
        <p:txBody>
          <a:bodyPr>
            <a:normAutofit fontScale="90000"/>
          </a:bodyPr>
          <a:lstStyle/>
          <a:p>
            <a:r>
              <a:rPr lang="en-US" sz="3600" smtClean="0"/>
              <a:t>Internet Business Opportunities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p:txBody>
          <a:bodyPr/>
          <a:lstStyle/>
          <a:p>
            <a:pPr algn="just"/>
            <a:r>
              <a:rPr lang="en-US" sz="2800" smtClean="0"/>
              <a:t>Attract new customers via Web marketing and advertising and online sales with innovative products.</a:t>
            </a:r>
          </a:p>
          <a:p>
            <a:pPr algn="just"/>
            <a:r>
              <a:rPr lang="en-US" sz="2800" smtClean="0"/>
              <a:t>Increase the loyalty of existing customers via improved Web customer service and support.</a:t>
            </a:r>
          </a:p>
          <a:p>
            <a:pPr algn="just"/>
            <a:r>
              <a:rPr lang="en-US" sz="2800" smtClean="0"/>
              <a:t>It fosters communication interactively with customized information and services to individual customers.</a:t>
            </a:r>
          </a:p>
          <a:p>
            <a:endParaRPr lang="en-US" smtClean="0"/>
          </a:p>
        </p:txBody>
      </p:sp>
      <p:sp>
        <p:nvSpPr>
          <p:cNvPr id="2765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245DC121-7A01-4DEC-9FDB-9A4B892C0DC3}" type="datetime2">
              <a:rPr lang="en-US" sz="1400" smtClean="0"/>
              <a:pPr/>
              <a:t>Friday, December 2, 2022</a:t>
            </a:fld>
            <a:endParaRPr lang="en-US" sz="1400" smtClean="0"/>
          </a:p>
        </p:txBody>
      </p:sp>
      <p:sp>
        <p:nvSpPr>
          <p:cNvPr id="276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BE434BD-D480-4FAC-9F32-E30061E08D87}" type="slidenum">
              <a:rPr lang="en-US" sz="1400" smtClean="0"/>
              <a:pPr/>
              <a:t>28</a:t>
            </a:fld>
            <a:endParaRPr lang="en-US" sz="1400" smtClean="0"/>
          </a:p>
        </p:txBody>
      </p:sp>
      <p:sp>
        <p:nvSpPr>
          <p:cNvPr id="27650" name="Title 1"/>
          <p:cNvSpPr>
            <a:spLocks noGrp="1"/>
          </p:cNvSpPr>
          <p:nvPr>
            <p:ph type="title"/>
          </p:nvPr>
        </p:nvSpPr>
        <p:spPr/>
        <p:txBody>
          <a:bodyPr>
            <a:normAutofit fontScale="90000"/>
          </a:bodyPr>
          <a:lstStyle/>
          <a:p>
            <a:r>
              <a:rPr lang="en-US" sz="3600" smtClean="0"/>
              <a:t>Internet Business Opportunities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p:txBody>
          <a:bodyPr/>
          <a:lstStyle/>
          <a:p>
            <a:pPr algn="just"/>
            <a:r>
              <a:rPr lang="en-US" smtClean="0"/>
              <a:t>Reduced costs and cost savings through online sales and customer support. </a:t>
            </a:r>
          </a:p>
          <a:p>
            <a:pPr algn="just"/>
            <a:r>
              <a:rPr lang="en-US" smtClean="0"/>
              <a:t>Develop new Web-based markets and distribution channels for existing products.</a:t>
            </a:r>
          </a:p>
          <a:p>
            <a:pPr algn="just"/>
            <a:r>
              <a:rPr lang="en-US" smtClean="0"/>
              <a:t>Develop new information-based products accessible on the Web.</a:t>
            </a:r>
          </a:p>
          <a:p>
            <a:endParaRPr lang="en-US" smtClean="0"/>
          </a:p>
        </p:txBody>
      </p:sp>
      <p:sp>
        <p:nvSpPr>
          <p:cNvPr id="2867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43F806BC-8E31-4A1B-9FE9-AA501D401765}" type="datetime2">
              <a:rPr lang="en-US" sz="1400" smtClean="0"/>
              <a:pPr/>
              <a:t>Friday, December 2, 2022</a:t>
            </a:fld>
            <a:endParaRPr lang="en-US" sz="1400" smtClean="0"/>
          </a:p>
        </p:txBody>
      </p:sp>
      <p:sp>
        <p:nvSpPr>
          <p:cNvPr id="286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A823EE2-2387-491F-A058-0B1FA60E46F9}" type="slidenum">
              <a:rPr lang="en-US" sz="1400" smtClean="0"/>
              <a:pPr/>
              <a:t>29</a:t>
            </a:fld>
            <a:endParaRPr lang="en-US" sz="1400" smtClean="0"/>
          </a:p>
        </p:txBody>
      </p:sp>
      <p:sp>
        <p:nvSpPr>
          <p:cNvPr id="28674" name="Title 1"/>
          <p:cNvSpPr>
            <a:spLocks noGrp="1"/>
          </p:cNvSpPr>
          <p:nvPr>
            <p:ph type="title"/>
          </p:nvPr>
        </p:nvSpPr>
        <p:spPr/>
        <p:txBody>
          <a:bodyPr>
            <a:normAutofit fontScale="90000"/>
          </a:bodyPr>
          <a:lstStyle/>
          <a:p>
            <a:r>
              <a:rPr lang="en-US" sz="3600" dirty="0" smtClean="0"/>
              <a:t>Internet Business Opportunities </a:t>
            </a:r>
            <a:r>
              <a:rPr lang="en-US" sz="3600" dirty="0" err="1" smtClean="0"/>
              <a:t>Cont</a:t>
            </a:r>
            <a:r>
              <a:rPr lang="en-US" sz="36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Internet is defined as an Information super Highway, to access information over the web.</a:t>
            </a:r>
          </a:p>
          <a:p>
            <a:r>
              <a:rPr lang="en-US" smtClean="0"/>
              <a:t>Internet is a world-wide global system of interconnected computer networks.</a:t>
            </a:r>
          </a:p>
          <a:p>
            <a:endParaRPr lang="en-US" smtClean="0"/>
          </a:p>
        </p:txBody>
      </p:sp>
      <p:sp>
        <p:nvSpPr>
          <p:cNvPr id="410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735B33A0-01AA-4317-92C2-4C21EA034097}" type="datetime2">
              <a:rPr lang="en-US" sz="1400" smtClean="0"/>
              <a:pPr/>
              <a:t>Friday, December 2, 2022</a:t>
            </a:fld>
            <a:endParaRPr lang="en-US" sz="1400" smtClean="0"/>
          </a:p>
        </p:txBody>
      </p:sp>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98BD5DD-AD16-4BA7-87D1-7997D325912A}" type="slidenum">
              <a:rPr lang="en-US" sz="1400" smtClean="0"/>
              <a:pPr/>
              <a:t>3</a:t>
            </a:fld>
            <a:endParaRPr lang="en-US" sz="1400" smtClean="0"/>
          </a:p>
        </p:txBody>
      </p:sp>
      <p:sp>
        <p:nvSpPr>
          <p:cNvPr id="4098" name="Title 1"/>
          <p:cNvSpPr>
            <a:spLocks noGrp="1"/>
          </p:cNvSpPr>
          <p:nvPr>
            <p:ph type="title"/>
          </p:nvPr>
        </p:nvSpPr>
        <p:spPr/>
        <p:txBody>
          <a:bodyPr/>
          <a:lstStyle/>
          <a:p>
            <a:r>
              <a:rPr lang="en-US" smtClean="0"/>
              <a:t>Internet definition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Students should review the online business opportunities on the link below;</a:t>
            </a:r>
          </a:p>
          <a:p>
            <a:pPr lvl="1"/>
            <a:r>
              <a:rPr lang="en-US" dirty="0" smtClean="0"/>
              <a:t>https</a:t>
            </a:r>
            <a:r>
              <a:rPr lang="en-US" dirty="0"/>
              <a:t>://smallbiztrends.com/2016/11/online-business-ideas.html</a:t>
            </a:r>
          </a:p>
        </p:txBody>
      </p:sp>
      <p:sp>
        <p:nvSpPr>
          <p:cNvPr id="3" name="Date Placeholder 2"/>
          <p:cNvSpPr>
            <a:spLocks noGrp="1"/>
          </p:cNvSpPr>
          <p:nvPr>
            <p:ph type="dt" sz="half" idx="10"/>
          </p:nvPr>
        </p:nvSpPr>
        <p:spPr/>
        <p:txBody>
          <a:bodyPr/>
          <a:lstStyle/>
          <a:p>
            <a:pPr>
              <a:defRPr/>
            </a:pPr>
            <a:fld id="{9E0E310A-DD83-4936-A59C-8C5D95761791}" type="datetime2">
              <a:rPr lang="en-US" smtClean="0"/>
              <a:pPr>
                <a:defRPr/>
              </a:pPr>
              <a:t>Friday, December 2, 2022</a:t>
            </a:fld>
            <a:endParaRPr lang="en-US"/>
          </a:p>
        </p:txBody>
      </p:sp>
      <p:sp>
        <p:nvSpPr>
          <p:cNvPr id="4" name="Slide Number Placeholder 3"/>
          <p:cNvSpPr>
            <a:spLocks noGrp="1"/>
          </p:cNvSpPr>
          <p:nvPr>
            <p:ph type="sldNum" sz="quarter" idx="12"/>
          </p:nvPr>
        </p:nvSpPr>
        <p:spPr/>
        <p:txBody>
          <a:bodyPr/>
          <a:lstStyle/>
          <a:p>
            <a:pPr>
              <a:defRPr/>
            </a:pPr>
            <a:fld id="{03EDD36E-0B26-4184-9CB9-04F59BCF6C6E}" type="slidenum">
              <a:rPr lang="en-US" smtClean="0"/>
              <a:pPr>
                <a:defRPr/>
              </a:pPr>
              <a:t>30</a:t>
            </a:fld>
            <a:endParaRPr lang="en-US"/>
          </a:p>
        </p:txBody>
      </p:sp>
      <p:sp>
        <p:nvSpPr>
          <p:cNvPr id="5" name="Title 4"/>
          <p:cNvSpPr>
            <a:spLocks noGrp="1"/>
          </p:cNvSpPr>
          <p:nvPr>
            <p:ph type="title"/>
          </p:nvPr>
        </p:nvSpPr>
        <p:spPr/>
        <p:txBody>
          <a:bodyPr/>
          <a:lstStyle/>
          <a:p>
            <a:r>
              <a:rPr lang="en-US" dirty="0" smtClean="0"/>
              <a:t>Assignment</a:t>
            </a:r>
            <a:endParaRPr lang="en-US" dirty="0"/>
          </a:p>
        </p:txBody>
      </p:sp>
    </p:spTree>
    <p:extLst>
      <p:ext uri="{BB962C8B-B14F-4D97-AF65-F5344CB8AC3E}">
        <p14:creationId xmlns:p14="http://schemas.microsoft.com/office/powerpoint/2010/main" val="3372214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miter lim="800000"/>
            <a:headEnd/>
            <a:tailEnd/>
          </a:ln>
        </p:spPr>
        <p:txBody>
          <a:bodyPr/>
          <a:lstStyle/>
          <a:p>
            <a:pPr eaLnBrk="1" fontAlgn="auto" hangingPunct="1">
              <a:spcAft>
                <a:spcPts val="0"/>
              </a:spcAft>
              <a:defRPr/>
            </a:pPr>
            <a:r>
              <a:rPr lang="en-US" dirty="0" smtClean="0"/>
              <a:t>What is Social media?</a:t>
            </a:r>
            <a:endParaRPr lang="en-US" dirty="0"/>
          </a:p>
        </p:txBody>
      </p:sp>
      <p:sp>
        <p:nvSpPr>
          <p:cNvPr id="5123" name="Subtitle 2"/>
          <p:cNvSpPr>
            <a:spLocks noGrp="1"/>
          </p:cNvSpPr>
          <p:nvPr>
            <p:ph type="subTitle" idx="1"/>
          </p:nvPr>
        </p:nvSpPr>
        <p:spPr>
          <a:xfrm>
            <a:off x="533400" y="3228975"/>
            <a:ext cx="7854950" cy="1752600"/>
          </a:xfrm>
        </p:spPr>
        <p:txBody>
          <a:bodyPr/>
          <a:lstStyle/>
          <a:p>
            <a:pPr marR="0" eaLnBrk="1" hangingPunct="1">
              <a:lnSpc>
                <a:spcPct val="80000"/>
              </a:lnSpc>
            </a:pPr>
            <a:endParaRPr lang="en-US" sz="2400" smtClean="0"/>
          </a:p>
          <a:p>
            <a:pPr marR="0" eaLnBrk="1" hangingPunct="1">
              <a:lnSpc>
                <a:spcPct val="80000"/>
              </a:lnSpc>
            </a:pPr>
            <a:r>
              <a:rPr lang="en-US" sz="2400" smtClean="0"/>
              <a:t/>
            </a:r>
            <a:br>
              <a:rPr lang="en-US" sz="2400" smtClean="0"/>
            </a:br>
            <a:r>
              <a:rPr lang="en-US" sz="2400" smtClean="0"/>
              <a:t/>
            </a:r>
            <a:br>
              <a:rPr lang="en-US" sz="2400" smtClean="0"/>
            </a:br>
            <a:r>
              <a:rPr lang="en-US" sz="2400" smtClean="0"/>
              <a:t/>
            </a:r>
            <a:br>
              <a:rPr lang="en-US" sz="2400" smtClean="0"/>
            </a:br>
            <a:endParaRPr lang="en-US" sz="2400" smtClean="0"/>
          </a:p>
          <a:p>
            <a:pPr marR="0" eaLnBrk="1" hangingPunct="1">
              <a:lnSpc>
                <a:spcPct val="80000"/>
              </a:lnSpc>
            </a:pPr>
            <a:endParaRPr lang="en-US" sz="2400" smtClean="0"/>
          </a:p>
        </p:txBody>
      </p:sp>
    </p:spTree>
    <p:extLst>
      <p:ext uri="{BB962C8B-B14F-4D97-AF65-F5344CB8AC3E}">
        <p14:creationId xmlns:p14="http://schemas.microsoft.com/office/powerpoint/2010/main" val="29993000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snslogos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81088"/>
            <a:ext cx="914400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359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ocial-Media-Traffic-Referrals-Report-Oct-2014-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1066800"/>
            <a:ext cx="882491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6385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b="1" smtClean="0"/>
              <a:t>Social Media is</a:t>
            </a:r>
          </a:p>
        </p:txBody>
      </p:sp>
      <p:sp>
        <p:nvSpPr>
          <p:cNvPr id="6147" name="Content Placeholder 2"/>
          <p:cNvSpPr>
            <a:spLocks noGrp="1"/>
          </p:cNvSpPr>
          <p:nvPr>
            <p:ph idx="1"/>
          </p:nvPr>
        </p:nvSpPr>
        <p:spPr/>
        <p:txBody>
          <a:bodyPr/>
          <a:lstStyle/>
          <a:p>
            <a:pPr eaLnBrk="1" hangingPunct="1"/>
            <a:r>
              <a:rPr lang="en-IE" smtClean="0"/>
              <a:t> Consumer generated media It is media that is designed to be shared, sharing means that it is easy to comment on, that it is easy to send, there are no costs associated with viewing the media and last but not least it is always available.</a:t>
            </a:r>
          </a:p>
          <a:p>
            <a:pPr eaLnBrk="1" hangingPunct="1"/>
            <a:r>
              <a:rPr lang="en-IE" smtClean="0"/>
              <a:t>Social media enables people to share information with friends and colleges using the Internet</a:t>
            </a:r>
            <a:endParaRPr lang="en-US" smtClean="0"/>
          </a:p>
        </p:txBody>
      </p:sp>
    </p:spTree>
    <p:extLst>
      <p:ext uri="{BB962C8B-B14F-4D97-AF65-F5344CB8AC3E}">
        <p14:creationId xmlns:p14="http://schemas.microsoft.com/office/powerpoint/2010/main" val="1429099373"/>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10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10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 Image.JPG"/>
          <p:cNvPicPr>
            <a:picLocks noChangeAspect="1"/>
          </p:cNvPicPr>
          <p:nvPr/>
        </p:nvPicPr>
        <p:blipFill>
          <a:blip r:embed="rId2"/>
          <a:stretch>
            <a:fillRect/>
          </a:stretch>
        </p:blipFill>
        <p:spPr>
          <a:xfrm>
            <a:off x="361950" y="152400"/>
            <a:ext cx="8401050" cy="6096000"/>
          </a:xfrm>
          <a:prstGeom prst="rect">
            <a:avLst/>
          </a:prstGeom>
          <a:ln>
            <a:noFill/>
          </a:ln>
          <a:effectLst>
            <a:outerShdw blurRad="292100" dist="139700" dir="2700000" algn="tl" rotWithShape="0">
              <a:srgbClr val="333333">
                <a:alpha val="65000"/>
              </a:srgbClr>
            </a:outerShdw>
          </a:effectLst>
        </p:spPr>
      </p:pic>
      <p:sp>
        <p:nvSpPr>
          <p:cNvPr id="9219" name="TextBox 4"/>
          <p:cNvSpPr txBox="1">
            <a:spLocks noChangeArrowheads="1"/>
          </p:cNvSpPr>
          <p:nvPr/>
        </p:nvSpPr>
        <p:spPr bwMode="auto">
          <a:xfrm>
            <a:off x="762000" y="6488113"/>
            <a:ext cx="5867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photo credit: </a:t>
            </a:r>
            <a:r>
              <a:rPr lang="en-US">
                <a:hlinkClick r:id="rId3"/>
              </a:rPr>
              <a:t>dbarefoot</a:t>
            </a:r>
            <a:r>
              <a:rPr lang="en-US"/>
              <a:t> </a:t>
            </a:r>
          </a:p>
        </p:txBody>
      </p:sp>
    </p:spTree>
    <p:extLst>
      <p:ext uri="{BB962C8B-B14F-4D97-AF65-F5344CB8AC3E}">
        <p14:creationId xmlns:p14="http://schemas.microsoft.com/office/powerpoint/2010/main" val="35899677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r>
              <a:rPr lang="en-US" sz="4000" smtClean="0"/>
              <a:t>What else….which ones do u use</a:t>
            </a:r>
          </a:p>
        </p:txBody>
      </p:sp>
      <p:sp>
        <p:nvSpPr>
          <p:cNvPr id="10243" name="Content Placeholder 2"/>
          <p:cNvSpPr>
            <a:spLocks noGrp="1"/>
          </p:cNvSpPr>
          <p:nvPr>
            <p:ph idx="1"/>
          </p:nvPr>
        </p:nvSpPr>
        <p:spPr/>
        <p:txBody>
          <a:bodyPr/>
          <a:lstStyle/>
          <a:p>
            <a:r>
              <a:rPr lang="en-US" smtClean="0"/>
              <a:t>Skype</a:t>
            </a:r>
          </a:p>
          <a:p>
            <a:r>
              <a:rPr lang="en-US" smtClean="0"/>
              <a:t>Google Talk</a:t>
            </a:r>
          </a:p>
          <a:p>
            <a:r>
              <a:rPr lang="en-US" smtClean="0"/>
              <a:t>Windows messenger</a:t>
            </a:r>
          </a:p>
          <a:p>
            <a:endParaRPr lang="en-US" smtClean="0"/>
          </a:p>
        </p:txBody>
      </p:sp>
    </p:spTree>
    <p:extLst>
      <p:ext uri="{BB962C8B-B14F-4D97-AF65-F5344CB8AC3E}">
        <p14:creationId xmlns:p14="http://schemas.microsoft.com/office/powerpoint/2010/main" val="2375245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b="1" smtClean="0"/>
              <a:t>Social Networking</a:t>
            </a:r>
          </a:p>
        </p:txBody>
      </p:sp>
      <p:sp>
        <p:nvSpPr>
          <p:cNvPr id="7171" name="Content Placeholder 2"/>
          <p:cNvSpPr>
            <a:spLocks noGrp="1"/>
          </p:cNvSpPr>
          <p:nvPr>
            <p:ph idx="1"/>
          </p:nvPr>
        </p:nvSpPr>
        <p:spPr/>
        <p:txBody>
          <a:bodyPr/>
          <a:lstStyle/>
          <a:p>
            <a:pPr eaLnBrk="1" hangingPunct="1"/>
            <a:r>
              <a:rPr lang="en-IE" dirty="0" smtClean="0"/>
              <a:t>Social Networking is </a:t>
            </a:r>
            <a:r>
              <a:rPr lang="en-IE" b="1" i="1" u="sng" dirty="0" smtClean="0"/>
              <a:t>the use of communities</a:t>
            </a:r>
            <a:r>
              <a:rPr lang="en-IE" dirty="0" smtClean="0"/>
              <a:t> to engage with others: Facebook, Google Plus, MySpace, LinkedIn, Twitter, </a:t>
            </a:r>
            <a:r>
              <a:rPr lang="en-IE" dirty="0" err="1" smtClean="0"/>
              <a:t>WatsApp</a:t>
            </a:r>
            <a:r>
              <a:rPr lang="en-IE" dirty="0" smtClean="0"/>
              <a:t>, etc...... Social Networking sites often include social media tools to facilitate the interaction and conversation</a:t>
            </a:r>
            <a:endParaRPr lang="en-US" dirty="0" smtClean="0"/>
          </a:p>
        </p:txBody>
      </p:sp>
    </p:spTree>
    <p:extLst>
      <p:ext uri="{BB962C8B-B14F-4D97-AF65-F5344CB8AC3E}">
        <p14:creationId xmlns:p14="http://schemas.microsoft.com/office/powerpoint/2010/main" val="4086318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Social Networking</a:t>
            </a:r>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04268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b="1" dirty="0" smtClean="0"/>
              <a:t>Why is Social Media important?</a:t>
            </a:r>
            <a:endParaRPr lang="en-US" b="1" dirty="0"/>
          </a:p>
        </p:txBody>
      </p:sp>
      <p:sp>
        <p:nvSpPr>
          <p:cNvPr id="8195" name="Content Placeholder 2"/>
          <p:cNvSpPr>
            <a:spLocks noGrp="1"/>
          </p:cNvSpPr>
          <p:nvPr>
            <p:ph idx="1"/>
          </p:nvPr>
        </p:nvSpPr>
        <p:spPr/>
        <p:txBody>
          <a:bodyPr/>
          <a:lstStyle/>
          <a:p>
            <a:pPr eaLnBrk="1" hangingPunct="1"/>
            <a:r>
              <a:rPr lang="en-IE" dirty="0" smtClean="0"/>
              <a:t>Everybody is online – using a smart phone, computer, TV or other electronic device according to a new study from the Kaiser Family Foundation.</a:t>
            </a:r>
          </a:p>
          <a:p>
            <a:pPr eaLnBrk="1" hangingPunct="1"/>
            <a:r>
              <a:rPr lang="en-US" dirty="0" smtClean="0"/>
              <a:t>Growing up online has shaped how teens and young adults receive, process and act on information. They expect information to be brief, instant and always on (there are no office hours</a:t>
            </a:r>
            <a:endParaRPr lang="en-IE" dirty="0" smtClean="0"/>
          </a:p>
        </p:txBody>
      </p:sp>
    </p:spTree>
    <p:extLst>
      <p:ext uri="{BB962C8B-B14F-4D97-AF65-F5344CB8AC3E}">
        <p14:creationId xmlns:p14="http://schemas.microsoft.com/office/powerpoint/2010/main" val="1187413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990600" y="1905000"/>
            <a:ext cx="7964488" cy="4687888"/>
          </a:xfrm>
        </p:spPr>
        <p:txBody>
          <a:bodyPr/>
          <a:lstStyle/>
          <a:p>
            <a:r>
              <a:rPr lang="en-US" dirty="0" smtClean="0"/>
              <a:t>The Internet carries an extensive range of information resources and services, such as;</a:t>
            </a:r>
          </a:p>
          <a:p>
            <a:pPr lvl="1"/>
            <a:r>
              <a:rPr lang="en-US" dirty="0" smtClean="0"/>
              <a:t>Inter-linked hypertext documents</a:t>
            </a:r>
          </a:p>
          <a:p>
            <a:pPr lvl="1"/>
            <a:r>
              <a:rPr lang="en-US" dirty="0" smtClean="0"/>
              <a:t>applications</a:t>
            </a:r>
          </a:p>
          <a:p>
            <a:pPr lvl="1"/>
            <a:r>
              <a:rPr lang="en-US" dirty="0" smtClean="0"/>
              <a:t>World Wide Web (WWW), </a:t>
            </a:r>
          </a:p>
          <a:p>
            <a:pPr lvl="1"/>
            <a:r>
              <a:rPr lang="en-US" dirty="0"/>
              <a:t>electronic mail, </a:t>
            </a:r>
          </a:p>
          <a:p>
            <a:pPr lvl="1"/>
            <a:r>
              <a:rPr lang="en-US" dirty="0"/>
              <a:t>telephony, </a:t>
            </a:r>
          </a:p>
          <a:p>
            <a:pPr lvl="1"/>
            <a:r>
              <a:rPr lang="en-US" dirty="0"/>
              <a:t>peer-to-peer networks for file sharing</a:t>
            </a:r>
          </a:p>
          <a:p>
            <a:pPr marL="109728" indent="0">
              <a:buNone/>
            </a:pPr>
            <a:endParaRPr lang="en-US" dirty="0" smtClean="0"/>
          </a:p>
        </p:txBody>
      </p:sp>
      <p:sp>
        <p:nvSpPr>
          <p:cNvPr id="614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F852F02C-84C2-4C2F-8713-CF0C2B4267F8}" type="datetime2">
              <a:rPr lang="en-US" sz="1400" smtClean="0"/>
              <a:pPr/>
              <a:t>Friday, December 2, 2022</a:t>
            </a:fld>
            <a:endParaRPr lang="en-US" sz="1400" smtClean="0"/>
          </a:p>
        </p:txBody>
      </p:sp>
      <p:sp>
        <p:nvSpPr>
          <p:cNvPr id="6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F22F4966-DBF6-4379-A19F-07DB2961D211}" type="slidenum">
              <a:rPr lang="en-US" sz="1400" smtClean="0"/>
              <a:pPr/>
              <a:t>4</a:t>
            </a:fld>
            <a:endParaRPr lang="en-US" sz="1400" smtClean="0"/>
          </a:p>
        </p:txBody>
      </p:sp>
      <p:sp>
        <p:nvSpPr>
          <p:cNvPr id="6146" name="Title 1"/>
          <p:cNvSpPr>
            <a:spLocks noGrp="1"/>
          </p:cNvSpPr>
          <p:nvPr>
            <p:ph type="title"/>
          </p:nvPr>
        </p:nvSpPr>
        <p:spPr/>
        <p:txBody>
          <a:bodyPr/>
          <a:lstStyle/>
          <a:p>
            <a:r>
              <a:rPr lang="en-US" dirty="0" smtClean="0"/>
              <a:t>Internet definition </a:t>
            </a:r>
            <a:r>
              <a:rPr lang="en-US" dirty="0" err="1" smtClean="0"/>
              <a:t>con’t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 calcmode="lin" valueType="num">
                                      <p:cBhvr additive="base">
                                        <p:cTn id="37"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123">
                                            <p:txEl>
                                              <p:pRg st="6" end="6"/>
                                            </p:txEl>
                                          </p:spTgt>
                                        </p:tgtEl>
                                        <p:attrNameLst>
                                          <p:attrName>style.visibility</p:attrName>
                                        </p:attrNameLst>
                                      </p:cBhvr>
                                      <p:to>
                                        <p:strVal val="visible"/>
                                      </p:to>
                                    </p:set>
                                    <p:anim calcmode="lin" valueType="num">
                                      <p:cBhvr additive="base">
                                        <p:cTn id="43"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How popular are Social Networks?</a:t>
            </a:r>
            <a:endParaRPr lang="en-US" b="1" dirty="0"/>
          </a:p>
        </p:txBody>
      </p:sp>
      <p:sp>
        <p:nvSpPr>
          <p:cNvPr id="12291" name="Content Placeholder 2"/>
          <p:cNvSpPr>
            <a:spLocks noGrp="1"/>
          </p:cNvSpPr>
          <p:nvPr>
            <p:ph idx="1"/>
          </p:nvPr>
        </p:nvSpPr>
        <p:spPr/>
        <p:txBody>
          <a:bodyPr>
            <a:normAutofit lnSpcReduction="10000"/>
          </a:bodyPr>
          <a:lstStyle/>
          <a:p>
            <a:pPr eaLnBrk="1" hangingPunct="1"/>
            <a:r>
              <a:rPr lang="en-US" smtClean="0"/>
              <a:t>According to the analysts at Hitwise, social networks in general are more popular than search engines in some parts of the world</a:t>
            </a:r>
          </a:p>
          <a:p>
            <a:pPr eaLnBrk="1" hangingPunct="1"/>
            <a:r>
              <a:rPr lang="en-US" smtClean="0"/>
              <a:t>Facebook’s overall web traffic pulled ahead of Google’s</a:t>
            </a:r>
          </a:p>
          <a:p>
            <a:pPr eaLnBrk="1" hangingPunct="1"/>
            <a:r>
              <a:rPr lang="en-US" smtClean="0"/>
              <a:t>Facebook  dominated the crop of social networks, accounting for the majority (55%) of all social site visits. When compared to the wider web, Google gets around 9.3% of all web traffic, while Facebook captures just over 7%</a:t>
            </a:r>
          </a:p>
        </p:txBody>
      </p:sp>
    </p:spTree>
    <p:extLst>
      <p:ext uri="{BB962C8B-B14F-4D97-AF65-F5344CB8AC3E}">
        <p14:creationId xmlns:p14="http://schemas.microsoft.com/office/powerpoint/2010/main" val="2456458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666750"/>
          </a:xfrm>
        </p:spPr>
        <p:txBody>
          <a:bodyPr>
            <a:noAutofit/>
          </a:bodyPr>
          <a:lstStyle/>
          <a:p>
            <a:pPr eaLnBrk="1" fontAlgn="auto" hangingPunct="1">
              <a:spcAft>
                <a:spcPts val="0"/>
              </a:spcAft>
              <a:defRPr/>
            </a:pPr>
            <a:r>
              <a:rPr lang="en-US" sz="3600" b="1" dirty="0" smtClean="0"/>
              <a:t>Quiz 1……!</a:t>
            </a:r>
            <a:endParaRPr lang="en-US" sz="3600" b="1" dirty="0"/>
          </a:p>
        </p:txBody>
      </p:sp>
      <p:sp>
        <p:nvSpPr>
          <p:cNvPr id="13315" name="Content Placeholder 2"/>
          <p:cNvSpPr>
            <a:spLocks noGrp="1"/>
          </p:cNvSpPr>
          <p:nvPr>
            <p:ph idx="1"/>
          </p:nvPr>
        </p:nvSpPr>
        <p:spPr>
          <a:xfrm>
            <a:off x="457200" y="1447800"/>
            <a:ext cx="8229600" cy="4389437"/>
          </a:xfrm>
        </p:spPr>
        <p:txBody>
          <a:bodyPr/>
          <a:lstStyle/>
          <a:p>
            <a:r>
              <a:rPr lang="en-US" sz="2800" b="1" dirty="0"/>
              <a:t>Why do business invest in Social Media?</a:t>
            </a:r>
            <a:endParaRPr lang="en-US" dirty="0" smtClean="0"/>
          </a:p>
        </p:txBody>
      </p:sp>
    </p:spTree>
    <p:extLst>
      <p:ext uri="{BB962C8B-B14F-4D97-AF65-F5344CB8AC3E}">
        <p14:creationId xmlns:p14="http://schemas.microsoft.com/office/powerpoint/2010/main" val="2300907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05800" cy="914400"/>
          </a:xfrm>
        </p:spPr>
        <p:txBody>
          <a:bodyPr>
            <a:normAutofit/>
          </a:bodyPr>
          <a:lstStyle/>
          <a:p>
            <a:pPr>
              <a:defRPr/>
            </a:pPr>
            <a:r>
              <a:rPr lang="en-US" sz="4000" dirty="0" smtClean="0"/>
              <a:t>Quiz 1……!</a:t>
            </a:r>
            <a:endParaRPr lang="en-US" sz="4000" dirty="0"/>
          </a:p>
        </p:txBody>
      </p:sp>
      <p:sp>
        <p:nvSpPr>
          <p:cNvPr id="15363" name="Content Placeholder 2"/>
          <p:cNvSpPr>
            <a:spLocks noGrp="1"/>
          </p:cNvSpPr>
          <p:nvPr>
            <p:ph idx="1"/>
          </p:nvPr>
        </p:nvSpPr>
        <p:spPr>
          <a:xfrm>
            <a:off x="381000" y="1524000"/>
            <a:ext cx="8534400" cy="4114800"/>
          </a:xfrm>
        </p:spPr>
        <p:txBody>
          <a:bodyPr>
            <a:normAutofit/>
          </a:bodyPr>
          <a:lstStyle/>
          <a:p>
            <a:pPr marL="0" indent="0">
              <a:buNone/>
            </a:pPr>
            <a:r>
              <a:rPr lang="en-US" sz="2800" dirty="0" smtClean="0"/>
              <a:t>How </a:t>
            </a:r>
            <a:r>
              <a:rPr lang="en-US" sz="2800" dirty="0"/>
              <a:t>can </a:t>
            </a:r>
            <a:r>
              <a:rPr lang="en-US" sz="2800" dirty="0" smtClean="0"/>
              <a:t>Organizations </a:t>
            </a:r>
            <a:r>
              <a:rPr lang="en-US" sz="2800" dirty="0"/>
              <a:t>use Social Media to their benefit? </a:t>
            </a:r>
            <a:r>
              <a:rPr lang="en-US" sz="3200" dirty="0"/>
              <a:t/>
            </a:r>
            <a:br>
              <a:rPr lang="en-US" sz="3200" dirty="0"/>
            </a:br>
            <a:endParaRPr lang="en-US" dirty="0" smtClean="0"/>
          </a:p>
        </p:txBody>
      </p:sp>
    </p:spTree>
    <p:extLst>
      <p:ext uri="{BB962C8B-B14F-4D97-AF65-F5344CB8AC3E}">
        <p14:creationId xmlns:p14="http://schemas.microsoft.com/office/powerpoint/2010/main" val="263842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838200"/>
          </a:xfrm>
        </p:spPr>
        <p:txBody>
          <a:bodyPr>
            <a:noAutofit/>
          </a:bodyPr>
          <a:lstStyle/>
          <a:p>
            <a:pPr algn="ctr"/>
            <a:r>
              <a:rPr lang="en-US" sz="2800" b="1" dirty="0" smtClean="0"/>
              <a:t>Types </a:t>
            </a:r>
            <a:r>
              <a:rPr lang="en-US" sz="2800" b="1" dirty="0"/>
              <a:t>Of Social Media </a:t>
            </a:r>
            <a:r>
              <a:rPr lang="en-US" sz="2800" dirty="0" smtClean="0"/>
              <a:t>(</a:t>
            </a:r>
            <a:r>
              <a:rPr lang="en-US" sz="2800" dirty="0" err="1" smtClean="0"/>
              <a:t>Kakkar</a:t>
            </a:r>
            <a:r>
              <a:rPr lang="en-US" sz="2800" dirty="0"/>
              <a:t>, 2018) </a:t>
            </a:r>
            <a:r>
              <a:rPr lang="en-US" sz="2400" b="0" dirty="0">
                <a:effectLst/>
              </a:rPr>
              <a:t>  </a:t>
            </a:r>
            <a:endParaRPr lang="en-US" sz="2800" dirty="0"/>
          </a:p>
        </p:txBody>
      </p:sp>
      <p:sp>
        <p:nvSpPr>
          <p:cNvPr id="3" name="Content Placeholder 2"/>
          <p:cNvSpPr>
            <a:spLocks noGrp="1"/>
          </p:cNvSpPr>
          <p:nvPr>
            <p:ph idx="1"/>
          </p:nvPr>
        </p:nvSpPr>
        <p:spPr>
          <a:xfrm>
            <a:off x="659674" y="1676400"/>
            <a:ext cx="8458200" cy="4389437"/>
          </a:xfrm>
        </p:spPr>
        <p:txBody>
          <a:bodyPr>
            <a:normAutofit fontScale="92500"/>
          </a:bodyPr>
          <a:lstStyle/>
          <a:p>
            <a:pPr marL="514350" indent="-514350">
              <a:buFont typeface="+mj-lt"/>
              <a:buAutoNum type="arabicPeriod"/>
            </a:pPr>
            <a:r>
              <a:rPr lang="en-US" dirty="0"/>
              <a:t>Social networking (Facebook, LinkedIn, Google</a:t>
            </a:r>
            <a:r>
              <a:rPr lang="en-US" dirty="0" smtClean="0"/>
              <a:t>+).</a:t>
            </a:r>
          </a:p>
          <a:p>
            <a:pPr marL="514350" indent="-514350">
              <a:buFont typeface="+mj-lt"/>
              <a:buAutoNum type="arabicPeriod"/>
            </a:pPr>
            <a:r>
              <a:rPr lang="en-US" dirty="0"/>
              <a:t>Media Sharing </a:t>
            </a:r>
            <a:r>
              <a:rPr lang="en-US" dirty="0" smtClean="0"/>
              <a:t>Networks (</a:t>
            </a:r>
            <a:r>
              <a:rPr lang="en-US" dirty="0" err="1" smtClean="0"/>
              <a:t>Instagram</a:t>
            </a:r>
            <a:r>
              <a:rPr lang="en-US" dirty="0"/>
              <a:t>, </a:t>
            </a:r>
            <a:r>
              <a:rPr lang="en-US" dirty="0" err="1"/>
              <a:t>Snapchat</a:t>
            </a:r>
            <a:r>
              <a:rPr lang="en-US" dirty="0"/>
              <a:t>, </a:t>
            </a:r>
            <a:r>
              <a:rPr lang="en-US" dirty="0" smtClean="0"/>
              <a:t>YouTube)</a:t>
            </a:r>
          </a:p>
          <a:p>
            <a:pPr marL="514350" indent="-514350">
              <a:buFont typeface="+mj-lt"/>
              <a:buAutoNum type="arabicPeriod"/>
            </a:pPr>
            <a:r>
              <a:rPr lang="it-IT" dirty="0"/>
              <a:t>Discussion </a:t>
            </a:r>
            <a:r>
              <a:rPr lang="it-IT" dirty="0" smtClean="0"/>
              <a:t>Forums (Reddit</a:t>
            </a:r>
            <a:r>
              <a:rPr lang="it-IT" dirty="0"/>
              <a:t>, Quora, </a:t>
            </a:r>
            <a:r>
              <a:rPr lang="it-IT" dirty="0" smtClean="0"/>
              <a:t>Digg)</a:t>
            </a:r>
            <a:endParaRPr lang="it-IT" dirty="0"/>
          </a:p>
          <a:p>
            <a:pPr marL="514350" indent="-514350">
              <a:buFont typeface="+mj-lt"/>
              <a:buAutoNum type="arabicPeriod"/>
            </a:pPr>
            <a:r>
              <a:rPr lang="en-US" dirty="0"/>
              <a:t>Bookmarking and Content </a:t>
            </a:r>
            <a:r>
              <a:rPr lang="en-US" dirty="0" err="1"/>
              <a:t>Curation</a:t>
            </a:r>
            <a:r>
              <a:rPr lang="en-US" dirty="0"/>
              <a:t> </a:t>
            </a:r>
            <a:r>
              <a:rPr lang="en-US" dirty="0" smtClean="0"/>
              <a:t>Networks (</a:t>
            </a:r>
            <a:r>
              <a:rPr lang="en-US" dirty="0" err="1" smtClean="0"/>
              <a:t>Pinterest</a:t>
            </a:r>
            <a:r>
              <a:rPr lang="en-US" dirty="0"/>
              <a:t>, </a:t>
            </a:r>
            <a:r>
              <a:rPr lang="en-US" dirty="0" err="1" smtClean="0"/>
              <a:t>Flipboard</a:t>
            </a:r>
            <a:r>
              <a:rPr lang="en-US" dirty="0" smtClean="0"/>
              <a:t>)</a:t>
            </a:r>
            <a:endParaRPr lang="en-US" dirty="0"/>
          </a:p>
          <a:p>
            <a:pPr marL="514350" indent="-514350">
              <a:buFont typeface="+mj-lt"/>
              <a:buAutoNum type="arabicPeriod"/>
            </a:pPr>
            <a:r>
              <a:rPr lang="en-US" dirty="0"/>
              <a:t>Consumer Review </a:t>
            </a:r>
            <a:r>
              <a:rPr lang="en-US" dirty="0" smtClean="0"/>
              <a:t>Networks (Yelp</a:t>
            </a:r>
            <a:r>
              <a:rPr lang="en-US" dirty="0"/>
              <a:t>, </a:t>
            </a:r>
            <a:r>
              <a:rPr lang="en-US" dirty="0" err="1"/>
              <a:t>Zomato</a:t>
            </a:r>
            <a:r>
              <a:rPr lang="en-US" dirty="0"/>
              <a:t>, </a:t>
            </a:r>
            <a:r>
              <a:rPr lang="en-US" dirty="0" err="1" smtClean="0"/>
              <a:t>TripAdvisor</a:t>
            </a:r>
            <a:r>
              <a:rPr lang="en-US" dirty="0" smtClean="0"/>
              <a:t>)</a:t>
            </a:r>
          </a:p>
          <a:p>
            <a:pPr marL="514350" indent="-514350">
              <a:buFont typeface="+mj-lt"/>
              <a:buAutoNum type="arabicPeriod"/>
            </a:pPr>
            <a:r>
              <a:rPr lang="en-US" dirty="0"/>
              <a:t>Blogging and Publishing </a:t>
            </a:r>
            <a:r>
              <a:rPr lang="en-US" dirty="0" smtClean="0"/>
              <a:t>Networks (</a:t>
            </a:r>
            <a:r>
              <a:rPr lang="en-US" dirty="0" err="1" smtClean="0"/>
              <a:t>WordPress</a:t>
            </a:r>
            <a:r>
              <a:rPr lang="en-US" dirty="0"/>
              <a:t>, </a:t>
            </a:r>
            <a:r>
              <a:rPr lang="en-US" dirty="0" err="1"/>
              <a:t>Tumblr</a:t>
            </a:r>
            <a:r>
              <a:rPr lang="en-US" dirty="0"/>
              <a:t>, </a:t>
            </a:r>
            <a:r>
              <a:rPr lang="en-US" dirty="0" smtClean="0"/>
              <a:t>Medium)</a:t>
            </a:r>
            <a:endParaRPr lang="en-US" dirty="0"/>
          </a:p>
        </p:txBody>
      </p:sp>
    </p:spTree>
    <p:extLst>
      <p:ext uri="{BB962C8B-B14F-4D97-AF65-F5344CB8AC3E}">
        <p14:creationId xmlns:p14="http://schemas.microsoft.com/office/powerpoint/2010/main" val="26533440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229600" cy="819150"/>
          </a:xfrm>
        </p:spPr>
        <p:txBody>
          <a:bodyPr>
            <a:normAutofit fontScale="90000"/>
          </a:bodyPr>
          <a:lstStyle/>
          <a:p>
            <a:r>
              <a:rPr lang="en-US" sz="4800" b="1" dirty="0" smtClean="0"/>
              <a:t>Types Of Social Media</a:t>
            </a:r>
            <a:endParaRPr lang="en-US" sz="4800" dirty="0"/>
          </a:p>
        </p:txBody>
      </p:sp>
      <p:sp>
        <p:nvSpPr>
          <p:cNvPr id="3" name="Content Placeholder 2"/>
          <p:cNvSpPr>
            <a:spLocks noGrp="1"/>
          </p:cNvSpPr>
          <p:nvPr>
            <p:ph idx="1"/>
          </p:nvPr>
        </p:nvSpPr>
        <p:spPr>
          <a:xfrm>
            <a:off x="457200" y="2209800"/>
            <a:ext cx="8229600" cy="3581400"/>
          </a:xfrm>
        </p:spPr>
        <p:txBody>
          <a:bodyPr>
            <a:normAutofit fontScale="92500"/>
          </a:bodyPr>
          <a:lstStyle/>
          <a:p>
            <a:pPr marL="514350" indent="-514350">
              <a:buFont typeface="+mj-lt"/>
              <a:buAutoNum type="arabicPeriod" startAt="7"/>
            </a:pPr>
            <a:r>
              <a:rPr lang="en-US" dirty="0"/>
              <a:t>Social Shopping </a:t>
            </a:r>
            <a:r>
              <a:rPr lang="en-US" dirty="0" smtClean="0"/>
              <a:t>Networks (</a:t>
            </a:r>
            <a:r>
              <a:rPr lang="en-US" dirty="0" err="1" smtClean="0"/>
              <a:t>Polyvore</a:t>
            </a:r>
            <a:r>
              <a:rPr lang="en-US" dirty="0"/>
              <a:t>, </a:t>
            </a:r>
            <a:r>
              <a:rPr lang="en-US" dirty="0" err="1"/>
              <a:t>Etsy</a:t>
            </a:r>
            <a:r>
              <a:rPr lang="en-US" dirty="0"/>
              <a:t>, </a:t>
            </a:r>
            <a:r>
              <a:rPr lang="en-US" dirty="0" smtClean="0"/>
              <a:t>Fancy)</a:t>
            </a:r>
            <a:endParaRPr lang="en-US" dirty="0"/>
          </a:p>
          <a:p>
            <a:pPr marL="514350" indent="-514350">
              <a:buFont typeface="+mj-lt"/>
              <a:buAutoNum type="arabicPeriod" startAt="7"/>
            </a:pPr>
            <a:r>
              <a:rPr lang="en-US" dirty="0"/>
              <a:t>Interest-based </a:t>
            </a:r>
            <a:r>
              <a:rPr lang="en-US" dirty="0" smtClean="0"/>
              <a:t>Networks (</a:t>
            </a:r>
            <a:r>
              <a:rPr lang="en-US" dirty="0" err="1" smtClean="0"/>
              <a:t>Goodreads</a:t>
            </a:r>
            <a:r>
              <a:rPr lang="en-US" dirty="0"/>
              <a:t>, </a:t>
            </a:r>
            <a:r>
              <a:rPr lang="en-US" dirty="0" err="1"/>
              <a:t>Houzz</a:t>
            </a:r>
            <a:r>
              <a:rPr lang="en-US" dirty="0"/>
              <a:t>, </a:t>
            </a:r>
            <a:r>
              <a:rPr lang="en-US" dirty="0" smtClean="0"/>
              <a:t>Last.fm)</a:t>
            </a:r>
            <a:endParaRPr lang="en-US" dirty="0"/>
          </a:p>
          <a:p>
            <a:pPr marL="514350" indent="-514350">
              <a:buFont typeface="+mj-lt"/>
              <a:buAutoNum type="arabicPeriod" startAt="7"/>
            </a:pPr>
            <a:r>
              <a:rPr lang="en-US" dirty="0" err="1" smtClean="0"/>
              <a:t>Microblogging</a:t>
            </a:r>
            <a:r>
              <a:rPr lang="en-US" dirty="0" smtClean="0"/>
              <a:t> (Twitter, </a:t>
            </a:r>
            <a:r>
              <a:rPr lang="en-US" dirty="0" err="1" smtClean="0"/>
              <a:t>Tumblr</a:t>
            </a:r>
            <a:r>
              <a:rPr lang="en-US" dirty="0" smtClean="0"/>
              <a:t>).</a:t>
            </a:r>
          </a:p>
          <a:p>
            <a:pPr marL="514350" indent="-514350">
              <a:buFont typeface="+mj-lt"/>
              <a:buAutoNum type="arabicPeriod" startAt="7"/>
            </a:pPr>
            <a:r>
              <a:rPr lang="en-US" dirty="0" smtClean="0"/>
              <a:t>Photo sharing (</a:t>
            </a:r>
            <a:r>
              <a:rPr lang="en-US" dirty="0" err="1" smtClean="0"/>
              <a:t>Instagram</a:t>
            </a:r>
            <a:r>
              <a:rPr lang="en-US" dirty="0" smtClean="0"/>
              <a:t>, </a:t>
            </a:r>
            <a:r>
              <a:rPr lang="en-US" dirty="0" err="1" smtClean="0"/>
              <a:t>Snapchat</a:t>
            </a:r>
            <a:r>
              <a:rPr lang="en-US" dirty="0" smtClean="0"/>
              <a:t>, </a:t>
            </a:r>
            <a:r>
              <a:rPr lang="en-US" dirty="0" err="1" smtClean="0"/>
              <a:t>Pinterest</a:t>
            </a:r>
            <a:r>
              <a:rPr lang="en-US" dirty="0" smtClean="0"/>
              <a:t>).</a:t>
            </a:r>
          </a:p>
          <a:p>
            <a:pPr marL="514350" indent="-514350">
              <a:buFont typeface="+mj-lt"/>
              <a:buAutoNum type="arabicPeriod" startAt="7"/>
            </a:pPr>
            <a:r>
              <a:rPr lang="en-US" dirty="0" smtClean="0"/>
              <a:t>Video sharing (YouTube, Facebook Live, Periscope, </a:t>
            </a:r>
            <a:r>
              <a:rPr lang="en-US" dirty="0" err="1" smtClean="0"/>
              <a:t>Vimeo</a:t>
            </a:r>
            <a:r>
              <a:rPr lang="en-US" dirty="0" smtClean="0"/>
              <a:t>).</a:t>
            </a:r>
          </a:p>
          <a:p>
            <a:endParaRPr lang="en-US" dirty="0" smtClean="0"/>
          </a:p>
          <a:p>
            <a:endParaRPr lang="en-US" dirty="0"/>
          </a:p>
        </p:txBody>
      </p:sp>
    </p:spTree>
    <p:extLst>
      <p:ext uri="{BB962C8B-B14F-4D97-AF65-F5344CB8AC3E}">
        <p14:creationId xmlns:p14="http://schemas.microsoft.com/office/powerpoint/2010/main" val="31141064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Identify any five organizations in Uganda and discuss how they are utilizing social media in their business today.</a:t>
            </a:r>
            <a:endParaRPr lang="en-US" dirty="0"/>
          </a:p>
        </p:txBody>
      </p:sp>
      <p:sp>
        <p:nvSpPr>
          <p:cNvPr id="3" name="Date Placeholder 2"/>
          <p:cNvSpPr>
            <a:spLocks noGrp="1"/>
          </p:cNvSpPr>
          <p:nvPr>
            <p:ph type="dt" sz="half" idx="10"/>
          </p:nvPr>
        </p:nvSpPr>
        <p:spPr/>
        <p:txBody>
          <a:bodyPr/>
          <a:lstStyle/>
          <a:p>
            <a:pPr>
              <a:defRPr/>
            </a:pPr>
            <a:fld id="{9E0E310A-DD83-4936-A59C-8C5D95761791}" type="datetime2">
              <a:rPr lang="en-US" smtClean="0"/>
              <a:pPr>
                <a:defRPr/>
              </a:pPr>
              <a:t>Friday, December 2, 2022</a:t>
            </a:fld>
            <a:endParaRPr lang="en-US"/>
          </a:p>
        </p:txBody>
      </p:sp>
      <p:sp>
        <p:nvSpPr>
          <p:cNvPr id="4" name="Slide Number Placeholder 3"/>
          <p:cNvSpPr>
            <a:spLocks noGrp="1"/>
          </p:cNvSpPr>
          <p:nvPr>
            <p:ph type="sldNum" sz="quarter" idx="12"/>
          </p:nvPr>
        </p:nvSpPr>
        <p:spPr/>
        <p:txBody>
          <a:bodyPr/>
          <a:lstStyle/>
          <a:p>
            <a:pPr>
              <a:defRPr/>
            </a:pPr>
            <a:fld id="{03EDD36E-0B26-4184-9CB9-04F59BCF6C6E}" type="slidenum">
              <a:rPr lang="en-US" smtClean="0"/>
              <a:pPr>
                <a:defRPr/>
              </a:pPr>
              <a:t>45</a:t>
            </a:fld>
            <a:endParaRPr lang="en-US"/>
          </a:p>
        </p:txBody>
      </p:sp>
      <p:sp>
        <p:nvSpPr>
          <p:cNvPr id="5" name="Title 4"/>
          <p:cNvSpPr>
            <a:spLocks noGrp="1"/>
          </p:cNvSpPr>
          <p:nvPr>
            <p:ph type="title"/>
          </p:nvPr>
        </p:nvSpPr>
        <p:spPr/>
        <p:txBody>
          <a:bodyPr/>
          <a:lstStyle/>
          <a:p>
            <a:pPr algn="ctr"/>
            <a:r>
              <a:rPr lang="en-US" dirty="0" smtClean="0"/>
              <a:t>Question</a:t>
            </a:r>
            <a:endParaRPr lang="en-US" dirty="0"/>
          </a:p>
        </p:txBody>
      </p:sp>
    </p:spTree>
    <p:extLst>
      <p:ext uri="{BB962C8B-B14F-4D97-AF65-F5344CB8AC3E}">
        <p14:creationId xmlns:p14="http://schemas.microsoft.com/office/powerpoint/2010/main" val="795389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9E0E310A-DD83-4936-A59C-8C5D95761791}" type="datetime2">
              <a:rPr lang="en-US" smtClean="0"/>
              <a:pPr>
                <a:defRPr/>
              </a:pPr>
              <a:t>Friday, December 2, 2022</a:t>
            </a:fld>
            <a:endParaRPr lang="en-US"/>
          </a:p>
        </p:txBody>
      </p:sp>
      <p:sp>
        <p:nvSpPr>
          <p:cNvPr id="4" name="Slide Number Placeholder 3"/>
          <p:cNvSpPr>
            <a:spLocks noGrp="1"/>
          </p:cNvSpPr>
          <p:nvPr>
            <p:ph type="sldNum" sz="quarter" idx="12"/>
          </p:nvPr>
        </p:nvSpPr>
        <p:spPr/>
        <p:txBody>
          <a:bodyPr/>
          <a:lstStyle/>
          <a:p>
            <a:pPr>
              <a:defRPr/>
            </a:pPr>
            <a:fld id="{03EDD36E-0B26-4184-9CB9-04F59BCF6C6E}" type="slidenum">
              <a:rPr lang="en-US" smtClean="0"/>
              <a:pPr>
                <a:defRPr/>
              </a:pPr>
              <a:t>5</a:t>
            </a:fld>
            <a:endParaRPr lang="en-US"/>
          </a:p>
        </p:txBody>
      </p:sp>
      <p:sp>
        <p:nvSpPr>
          <p:cNvPr id="5" name="Title 4"/>
          <p:cNvSpPr>
            <a:spLocks noGrp="1"/>
          </p:cNvSpPr>
          <p:nvPr>
            <p:ph type="title"/>
          </p:nvPr>
        </p:nvSpPr>
        <p:spPr/>
        <p:txBody>
          <a:bodyPr/>
          <a:lstStyle/>
          <a:p>
            <a:r>
              <a:rPr lang="en-US" dirty="0" smtClean="0"/>
              <a:t>Internet Timelines/History</a:t>
            </a:r>
            <a:endParaRPr lang="en-US" dirty="0"/>
          </a:p>
        </p:txBody>
      </p:sp>
      <p:pic>
        <p:nvPicPr>
          <p:cNvPr id="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02914"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238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685800" y="1828800"/>
            <a:ext cx="8269288" cy="4724400"/>
          </a:xfrm>
        </p:spPr>
        <p:txBody>
          <a:bodyPr/>
          <a:lstStyle/>
          <a:p>
            <a:r>
              <a:rPr lang="en-US" b="1" dirty="0" smtClean="0"/>
              <a:t>TCP</a:t>
            </a:r>
            <a:r>
              <a:rPr lang="en-US" dirty="0" smtClean="0"/>
              <a:t>/</a:t>
            </a:r>
            <a:r>
              <a:rPr lang="en-US" b="1" dirty="0" smtClean="0"/>
              <a:t>IP</a:t>
            </a:r>
            <a:r>
              <a:rPr lang="en-US" dirty="0" smtClean="0"/>
              <a:t>, or the Transmission Control Protocol/Internet Protocol, is a suite of communication protocols used to interconnect network devices on the internet. </a:t>
            </a:r>
          </a:p>
          <a:p>
            <a:r>
              <a:rPr lang="en-US" b="1" dirty="0" smtClean="0"/>
              <a:t>TCP</a:t>
            </a:r>
            <a:r>
              <a:rPr lang="en-US" dirty="0" smtClean="0"/>
              <a:t>/</a:t>
            </a:r>
            <a:r>
              <a:rPr lang="en-US" b="1" dirty="0" smtClean="0"/>
              <a:t>IP</a:t>
            </a:r>
            <a:r>
              <a:rPr lang="en-US" dirty="0" smtClean="0"/>
              <a:t> can also be used as a communications protocol in a private network (an intranet or an extranet).</a:t>
            </a:r>
          </a:p>
          <a:p>
            <a:endParaRPr lang="en-US" dirty="0" smtClean="0"/>
          </a:p>
        </p:txBody>
      </p:sp>
      <p:sp>
        <p:nvSpPr>
          <p:cNvPr id="81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45D5FAF-9EEE-4048-8789-B63355582A60}" type="slidenum">
              <a:rPr lang="en-US" sz="1400" smtClean="0"/>
              <a:pPr/>
              <a:t>6</a:t>
            </a:fld>
            <a:endParaRPr lang="en-US" sz="1400" smtClean="0"/>
          </a:p>
        </p:txBody>
      </p:sp>
      <p:sp>
        <p:nvSpPr>
          <p:cNvPr id="8194" name="Title 1"/>
          <p:cNvSpPr>
            <a:spLocks noGrp="1"/>
          </p:cNvSpPr>
          <p:nvPr>
            <p:ph type="title"/>
          </p:nvPr>
        </p:nvSpPr>
        <p:spPr/>
        <p:txBody>
          <a:bodyPr/>
          <a:lstStyle/>
          <a:p>
            <a:r>
              <a:rPr lang="en-US" smtClean="0"/>
              <a:t>Internet Technologies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smtClean="0"/>
              <a:t>System</a:t>
            </a:r>
            <a:r>
              <a:rPr lang="en-US" smtClean="0"/>
              <a:t> (DNS) is a hierarchical decentralized naming system for computers, services, or other resources connected to the Internet or a private network. </a:t>
            </a:r>
          </a:p>
          <a:p>
            <a:r>
              <a:rPr lang="en-US" smtClean="0"/>
              <a:t>It associates various information with domain names assigned to each of the participating entities</a:t>
            </a:r>
          </a:p>
        </p:txBody>
      </p:sp>
      <p:sp>
        <p:nvSpPr>
          <p:cNvPr id="922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5F5CB3E-8484-4A5E-8697-02A9C5382A96}" type="datetime2">
              <a:rPr lang="en-US" sz="1400" smtClean="0"/>
              <a:pPr/>
              <a:t>Friday, December 2, 2022</a:t>
            </a:fld>
            <a:endParaRPr lang="en-US" sz="1400" smtClean="0"/>
          </a:p>
        </p:txBody>
      </p:sp>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F9E7F423-D231-433E-8899-B7FDCE99E4C7}" type="slidenum">
              <a:rPr lang="en-US" sz="1400" smtClean="0"/>
              <a:pPr/>
              <a:t>7</a:t>
            </a:fld>
            <a:endParaRPr lang="en-US" sz="1400" smtClean="0"/>
          </a:p>
        </p:txBody>
      </p:sp>
      <p:sp>
        <p:nvSpPr>
          <p:cNvPr id="9218" name="Title 1"/>
          <p:cNvSpPr>
            <a:spLocks noGrp="1"/>
          </p:cNvSpPr>
          <p:nvPr>
            <p:ph type="title"/>
          </p:nvPr>
        </p:nvSpPr>
        <p:spPr/>
        <p:txBody>
          <a:bodyPr/>
          <a:lstStyle/>
          <a:p>
            <a:r>
              <a:rPr lang="en-US" smtClean="0"/>
              <a:t>DNS: The </a:t>
            </a:r>
            <a:r>
              <a:rPr lang="en-US" b="1" smtClean="0"/>
              <a:t>Domain Name</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r>
              <a:rPr lang="en-US" smtClean="0"/>
              <a:t>An information system on the Internet which allows documents to be connected to other documents by hypertext links, enabling the user to search for information by moving from one document to another.</a:t>
            </a:r>
          </a:p>
        </p:txBody>
      </p:sp>
      <p:sp>
        <p:nvSpPr>
          <p:cNvPr id="1024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456F908-183E-4497-BD5F-1A31C43044B7}" type="datetime2">
              <a:rPr lang="en-US" sz="1400" smtClean="0"/>
              <a:pPr/>
              <a:t>Friday, December 2, 2022</a:t>
            </a:fld>
            <a:endParaRPr lang="en-US" sz="1400" smtClean="0"/>
          </a:p>
        </p:txBody>
      </p:sp>
      <p:sp>
        <p:nvSpPr>
          <p:cNvPr id="102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53E15B02-EA3A-4EA1-9E91-3D5AC08C78F9}" type="slidenum">
              <a:rPr lang="en-US" sz="1400" smtClean="0"/>
              <a:pPr/>
              <a:t>8</a:t>
            </a:fld>
            <a:endParaRPr lang="en-US" sz="1400" smtClean="0"/>
          </a:p>
        </p:txBody>
      </p:sp>
      <p:sp>
        <p:nvSpPr>
          <p:cNvPr id="10242" name="Title 1"/>
          <p:cNvSpPr>
            <a:spLocks noGrp="1"/>
          </p:cNvSpPr>
          <p:nvPr>
            <p:ph type="title"/>
          </p:nvPr>
        </p:nvSpPr>
        <p:spPr/>
        <p:txBody>
          <a:bodyPr/>
          <a:lstStyle/>
          <a:p>
            <a:r>
              <a:rPr lang="en-US" smtClean="0"/>
              <a:t>WWW or World Wide Web</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lstStyle/>
          <a:p>
            <a:r>
              <a:rPr lang="en-US" dirty="0" smtClean="0"/>
              <a:t>A </a:t>
            </a:r>
            <a:r>
              <a:rPr lang="en-US" b="1" dirty="0" smtClean="0"/>
              <a:t>browser</a:t>
            </a:r>
            <a:r>
              <a:rPr lang="en-US" dirty="0" smtClean="0"/>
              <a:t> is an application program that provides a way to look at and interact with all the information on the World Wide Web</a:t>
            </a:r>
          </a:p>
          <a:p>
            <a:endParaRPr lang="en-US" dirty="0" smtClean="0"/>
          </a:p>
          <a:p>
            <a:endParaRPr lang="en-US" dirty="0" smtClean="0"/>
          </a:p>
        </p:txBody>
      </p:sp>
      <p:sp>
        <p:nvSpPr>
          <p:cNvPr id="1126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A8BA1F0-09E0-46A1-880E-3FDB65B495A0}" type="datetime2">
              <a:rPr lang="en-US" sz="1400" smtClean="0"/>
              <a:pPr/>
              <a:t>Friday, December 2, 2022</a:t>
            </a:fld>
            <a:endParaRPr lang="en-US" sz="1400" smtClean="0"/>
          </a:p>
        </p:txBody>
      </p:sp>
      <p:sp>
        <p:nvSpPr>
          <p:cNvPr id="112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5A724B1-62E4-4D47-8AC1-0D8612245FA7}" type="slidenum">
              <a:rPr lang="en-US" sz="1400" smtClean="0"/>
              <a:pPr/>
              <a:t>9</a:t>
            </a:fld>
            <a:endParaRPr lang="en-US" sz="1400" smtClean="0"/>
          </a:p>
        </p:txBody>
      </p:sp>
      <p:sp>
        <p:nvSpPr>
          <p:cNvPr id="11266" name="Title 1"/>
          <p:cNvSpPr>
            <a:spLocks noGrp="1"/>
          </p:cNvSpPr>
          <p:nvPr>
            <p:ph type="title"/>
          </p:nvPr>
        </p:nvSpPr>
        <p:spPr/>
        <p:txBody>
          <a:bodyPr/>
          <a:lstStyle/>
          <a:p>
            <a:r>
              <a:rPr lang="en-US" smtClean="0"/>
              <a:t>Browser,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4431</TotalTime>
  <Words>1395</Words>
  <Application>Microsoft Office PowerPoint</Application>
  <PresentationFormat>On-screen Show (4:3)</PresentationFormat>
  <Paragraphs>212</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Concourse</vt:lpstr>
      <vt:lpstr>The Internet &amp; Social Media</vt:lpstr>
      <vt:lpstr>Internet definition (Wikipedia)</vt:lpstr>
      <vt:lpstr>Internet definition con’t</vt:lpstr>
      <vt:lpstr>Internet definition con’t</vt:lpstr>
      <vt:lpstr>Internet Timelines/History</vt:lpstr>
      <vt:lpstr>Internet Technologies</vt:lpstr>
      <vt:lpstr>DNS: The Domain Name</vt:lpstr>
      <vt:lpstr>WWW or World Wide Web</vt:lpstr>
      <vt:lpstr>Browser, </vt:lpstr>
      <vt:lpstr>Scripting languages etc.</vt:lpstr>
      <vt:lpstr>Internet Technologies con’t</vt:lpstr>
      <vt:lpstr>Internet Technologies con’t</vt:lpstr>
      <vt:lpstr>Forms of Internet - Intranet</vt:lpstr>
      <vt:lpstr>Intranet con’t</vt:lpstr>
      <vt:lpstr>Intranet con’t</vt:lpstr>
      <vt:lpstr>PowerPoint Presentation</vt:lpstr>
      <vt:lpstr>Forms of Internet - Extranet</vt:lpstr>
      <vt:lpstr>Extranet Con’t</vt:lpstr>
      <vt:lpstr>PowerPoint Presentation</vt:lpstr>
      <vt:lpstr>Vital Internet Technologies</vt:lpstr>
      <vt:lpstr>Internet Applications</vt:lpstr>
      <vt:lpstr>Internet Business Opportunities</vt:lpstr>
      <vt:lpstr>PowerPoint Presentation</vt:lpstr>
      <vt:lpstr>New Professions in the digital world</vt:lpstr>
      <vt:lpstr>PowerPoint Presentation</vt:lpstr>
      <vt:lpstr>Internet Business Opportunities</vt:lpstr>
      <vt:lpstr>Internet Business Opportunities Cont’</vt:lpstr>
      <vt:lpstr>Internet Business Opportunities Cont’</vt:lpstr>
      <vt:lpstr>Internet Business Opportunities Cont’</vt:lpstr>
      <vt:lpstr>Assignment</vt:lpstr>
      <vt:lpstr>What is Social media?</vt:lpstr>
      <vt:lpstr>PowerPoint Presentation</vt:lpstr>
      <vt:lpstr>PowerPoint Presentation</vt:lpstr>
      <vt:lpstr>Social Media is</vt:lpstr>
      <vt:lpstr>PowerPoint Presentation</vt:lpstr>
      <vt:lpstr>What else….which ones do u use</vt:lpstr>
      <vt:lpstr>Social Networking</vt:lpstr>
      <vt:lpstr>Social Networking</vt:lpstr>
      <vt:lpstr>Why is Social Media important?</vt:lpstr>
      <vt:lpstr>How popular are Social Networks?</vt:lpstr>
      <vt:lpstr>Quiz 1……!</vt:lpstr>
      <vt:lpstr>Quiz 1……!</vt:lpstr>
      <vt:lpstr>Types Of Social Media (Kakkar, 2018)   </vt:lpstr>
      <vt:lpstr>Types Of Social Media</vt:lpstr>
      <vt:lpstr>Question</vt:lpstr>
    </vt:vector>
  </TitlesOfParts>
  <Company>VOCATIONAL TRAINING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Forms of Business Organizations</dc:title>
  <dc:creator>User</dc:creator>
  <cp:lastModifiedBy>Bryan Lugemwa</cp:lastModifiedBy>
  <cp:revision>267</cp:revision>
  <dcterms:created xsi:type="dcterms:W3CDTF">2000-09-20T08:08:25Z</dcterms:created>
  <dcterms:modified xsi:type="dcterms:W3CDTF">2022-12-02T12:58:02Z</dcterms:modified>
</cp:coreProperties>
</file>