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56" r:id="rId5"/>
    <p:sldId id="323" r:id="rId6"/>
    <p:sldId id="304" r:id="rId7"/>
    <p:sldId id="305" r:id="rId8"/>
    <p:sldId id="307" r:id="rId9"/>
    <p:sldId id="309" r:id="rId10"/>
    <p:sldId id="310" r:id="rId11"/>
    <p:sldId id="311" r:id="rId12"/>
    <p:sldId id="314" r:id="rId13"/>
    <p:sldId id="315" r:id="rId14"/>
    <p:sldId id="322" r:id="rId15"/>
    <p:sldId id="317" r:id="rId16"/>
    <p:sldId id="318" r:id="rId17"/>
    <p:sldId id="312" r:id="rId18"/>
    <p:sldId id="319" r:id="rId19"/>
    <p:sldId id="320" r:id="rId20"/>
    <p:sldId id="321" r:id="rId21"/>
    <p:sldId id="26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2101" autoAdjust="0"/>
  </p:normalViewPr>
  <p:slideViewPr>
    <p:cSldViewPr snapToGrid="0" showGuides="1">
      <p:cViewPr varScale="1">
        <p:scale>
          <a:sx n="56" d="100"/>
          <a:sy n="56" d="100"/>
        </p:scale>
        <p:origin x="129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4/13/2026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4/13/2026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4/13/2026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4/13/2026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4/13/2026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4/13/2026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4/13/2026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4/13/2026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4/13/2026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4/13/2026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4/13/2026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4/13/2026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40327" y="2346215"/>
            <a:ext cx="7913560" cy="2165570"/>
          </a:xfrm>
        </p:spPr>
        <p:txBody>
          <a:bodyPr anchor="ctr">
            <a:noAutofit/>
          </a:bodyPr>
          <a:lstStyle/>
          <a:p>
            <a:pPr algn="ctr"/>
            <a:r>
              <a:rPr lang="en-US" sz="7200" b="1" cap="none" dirty="0"/>
              <a:t>WEB TECHNOLOGIES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809438" y="4781608"/>
            <a:ext cx="5734050" cy="955565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Topic 8</a:t>
            </a:r>
          </a:p>
        </p:txBody>
      </p:sp>
      <p:pic>
        <p:nvPicPr>
          <p:cNvPr id="6146" name="Picture 2" descr="What is Network Monitoring? | Develop Network System Monitor">
            <a:extLst>
              <a:ext uri="{FF2B5EF4-FFF2-40B4-BE49-F238E27FC236}">
                <a16:creationId xmlns:a16="http://schemas.microsoft.com/office/drawing/2014/main" id="{A3132AC4-8109-8DBE-6A13-2513A347D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0589" y="1872890"/>
            <a:ext cx="3847381" cy="337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B1A4F-2577-6530-C550-811375AD2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Design Issues in Web Technologies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148C0-F33D-39FE-3FF6-1FC6217D2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/>
              <a:t>Designing web systems (especially intranets) involves both technical and user-centered considerations.</a:t>
            </a:r>
          </a:p>
          <a:p>
            <a:pPr marL="0" indent="0">
              <a:buNone/>
            </a:pPr>
            <a:r>
              <a:rPr lang="en-US" sz="2400" b="1" dirty="0"/>
              <a:t>Usability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Easy navigation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Clear interface design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Accessibility for all users</a:t>
            </a:r>
          </a:p>
          <a:p>
            <a:pPr marL="0" indent="0">
              <a:buNone/>
            </a:pPr>
            <a:r>
              <a:rPr lang="en-US" sz="2400" b="1" dirty="0"/>
              <a:t>Performance</a:t>
            </a:r>
          </a:p>
          <a:p>
            <a:r>
              <a:rPr lang="en-US" sz="2400" dirty="0"/>
              <a:t>Fast loading pages</a:t>
            </a:r>
          </a:p>
          <a:p>
            <a:r>
              <a:rPr lang="en-US" sz="2400" dirty="0"/>
              <a:t>Optimized images and scripts</a:t>
            </a:r>
          </a:p>
          <a:p>
            <a:r>
              <a:rPr lang="en-US" sz="2400" dirty="0"/>
              <a:t>Efficient database queries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5828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F3795-4C62-DC6D-6344-8DF5905F2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BB9A4-1B0E-44FD-F843-458F287FD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Scalability</a:t>
            </a:r>
          </a:p>
          <a:p>
            <a:r>
              <a:rPr lang="en-US" dirty="0"/>
              <a:t>Ability to handle increased users and data</a:t>
            </a:r>
          </a:p>
          <a:p>
            <a:r>
              <a:rPr lang="en-US" dirty="0"/>
              <a:t>Use of cloud services and distributed systems</a:t>
            </a:r>
          </a:p>
          <a:p>
            <a:pPr marL="0" indent="0">
              <a:buNone/>
            </a:pPr>
            <a:r>
              <a:rPr lang="en-US" b="1" dirty="0"/>
              <a:t>Security</a:t>
            </a:r>
          </a:p>
          <a:p>
            <a:r>
              <a:rPr lang="en-US" dirty="0"/>
              <a:t>Secure authentication systems</a:t>
            </a:r>
          </a:p>
          <a:p>
            <a:r>
              <a:rPr lang="en-US" dirty="0"/>
              <a:t>Data encryption</a:t>
            </a:r>
          </a:p>
          <a:p>
            <a:r>
              <a:rPr lang="en-US" dirty="0"/>
              <a:t>Protection against attacks (SQL injection, XSS)</a:t>
            </a:r>
          </a:p>
          <a:p>
            <a:pPr marL="0" indent="0">
              <a:buNone/>
            </a:pPr>
            <a:r>
              <a:rPr lang="en-US" b="1" dirty="0"/>
              <a:t>Compatibility</a:t>
            </a:r>
          </a:p>
          <a:p>
            <a:r>
              <a:rPr lang="en-US" dirty="0"/>
              <a:t>Cross-browser compatibility</a:t>
            </a:r>
          </a:p>
          <a:p>
            <a:r>
              <a:rPr lang="en-US" dirty="0"/>
              <a:t>Mobile responsiveness</a:t>
            </a:r>
          </a:p>
        </p:txBody>
      </p:sp>
    </p:spTree>
    <p:extLst>
      <p:ext uri="{BB962C8B-B14F-4D97-AF65-F5344CB8AC3E}">
        <p14:creationId xmlns:p14="http://schemas.microsoft.com/office/powerpoint/2010/main" val="3601237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66C1D-EA1C-B2E2-7B72-6B2BD64AF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00123-BEEE-EAC8-870C-62E62A8FB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Maintainability</a:t>
            </a:r>
          </a:p>
          <a:p>
            <a:r>
              <a:rPr lang="en-US" dirty="0"/>
              <a:t>Modular code design</a:t>
            </a:r>
          </a:p>
          <a:p>
            <a:r>
              <a:rPr lang="en-US" dirty="0"/>
              <a:t>Proper documentation</a:t>
            </a:r>
          </a:p>
          <a:p>
            <a:r>
              <a:rPr lang="en-US" dirty="0"/>
              <a:t>Ease of updates and upgrades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9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F551E-68B3-AA67-CC5C-BBDBA559B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Implementation of a Corporate Intranet 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2B397-462E-39C3-B186-462D2F3A5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/>
              <a:t>Planning Phase</a:t>
            </a:r>
          </a:p>
          <a:p>
            <a:r>
              <a:rPr lang="en-US" sz="2800" dirty="0"/>
              <a:t>Identify organizational needs</a:t>
            </a:r>
          </a:p>
          <a:p>
            <a:r>
              <a:rPr lang="en-US" sz="2800" dirty="0"/>
              <a:t>Define objectives (communication, document sharing, etc.)</a:t>
            </a:r>
          </a:p>
          <a:p>
            <a:r>
              <a:rPr lang="en-US" sz="2800" dirty="0"/>
              <a:t>Stakeholder involvement (management, IT staff, users)</a:t>
            </a:r>
          </a:p>
          <a:p>
            <a:pPr marL="0" indent="0">
              <a:buNone/>
            </a:pPr>
            <a:r>
              <a:rPr lang="en-US" sz="2800" b="1" dirty="0"/>
              <a:t>Design Phase</a:t>
            </a:r>
          </a:p>
          <a:p>
            <a:r>
              <a:rPr lang="en-US" sz="2800" dirty="0"/>
              <a:t>Develop system architecture</a:t>
            </a:r>
          </a:p>
          <a:p>
            <a:r>
              <a:rPr lang="en-US" sz="2800" dirty="0"/>
              <a:t>Create wireframes and prototypes</a:t>
            </a:r>
          </a:p>
          <a:p>
            <a:r>
              <a:rPr lang="en-US" sz="2800" dirty="0"/>
              <a:t>Define navigation structure</a:t>
            </a:r>
          </a:p>
        </p:txBody>
      </p:sp>
    </p:spTree>
    <p:extLst>
      <p:ext uri="{BB962C8B-B14F-4D97-AF65-F5344CB8AC3E}">
        <p14:creationId xmlns:p14="http://schemas.microsoft.com/office/powerpoint/2010/main" val="3059131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B23A4-9654-07DD-4024-3BA57BB18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59FFC-5558-E098-2A98-8282292D7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Development Phase</a:t>
            </a:r>
          </a:p>
          <a:p>
            <a:r>
              <a:rPr lang="en-US" dirty="0"/>
              <a:t>Front-end development (HTML, CSS, JavaScript)</a:t>
            </a:r>
          </a:p>
          <a:p>
            <a:r>
              <a:rPr lang="en-US" dirty="0"/>
              <a:t>Back-end development (PHP, Python, Java)</a:t>
            </a:r>
          </a:p>
          <a:p>
            <a:r>
              <a:rPr lang="en-US" dirty="0"/>
              <a:t>Database design (MySQL, PostgreSQL)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b="1" dirty="0"/>
              <a:t>Deployment Phase</a:t>
            </a:r>
          </a:p>
          <a:p>
            <a:r>
              <a:rPr lang="en-US" dirty="0"/>
              <a:t>Hosting on internal servers or cloud</a:t>
            </a:r>
          </a:p>
          <a:p>
            <a:r>
              <a:rPr lang="en-US" dirty="0"/>
              <a:t>Domain configuration (e.g., </a:t>
            </a:r>
            <a:r>
              <a:rPr lang="en-US" dirty="0" err="1"/>
              <a:t>intranet.company.local</a:t>
            </a:r>
            <a:r>
              <a:rPr lang="en-US" dirty="0"/>
              <a:t>)</a:t>
            </a:r>
          </a:p>
          <a:p>
            <a:r>
              <a:rPr lang="en-US" dirty="0"/>
              <a:t>System testing and debugging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58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3170394-5924-BC30-7454-84C67E08E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0B500-CE23-86C7-1BDC-03D7DB421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Maintenance Phase</a:t>
            </a:r>
          </a:p>
          <a:p>
            <a:r>
              <a:rPr lang="en-US" sz="4000" dirty="0"/>
              <a:t>Regular updates</a:t>
            </a:r>
          </a:p>
          <a:p>
            <a:r>
              <a:rPr lang="en-US" sz="4000" dirty="0"/>
              <a:t>Security patches</a:t>
            </a:r>
          </a:p>
          <a:p>
            <a:r>
              <a:rPr lang="en-US" sz="4000" dirty="0"/>
              <a:t>User support and training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81325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F00E0-9681-B56E-BCFE-EA68261A2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Key Features of a Corporate Intranet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A9F61-89EA-3940-7176-2EAE86606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Employee directory</a:t>
            </a:r>
          </a:p>
          <a:p>
            <a:r>
              <a:rPr lang="en-US" sz="3600" dirty="0"/>
              <a:t>Document management system</a:t>
            </a:r>
          </a:p>
          <a:p>
            <a:r>
              <a:rPr lang="en-US" sz="3600" dirty="0"/>
              <a:t>Internal communication tools (chat, forums)</a:t>
            </a:r>
          </a:p>
          <a:p>
            <a:r>
              <a:rPr lang="en-US" sz="3600" dirty="0"/>
              <a:t>HR portal (leave requests, </a:t>
            </a:r>
            <a:r>
              <a:rPr lang="en-US" sz="3600" dirty="0" err="1"/>
              <a:t>payslips</a:t>
            </a:r>
            <a:r>
              <a:rPr lang="en-US" sz="3600" dirty="0"/>
              <a:t>)</a:t>
            </a:r>
          </a:p>
          <a:p>
            <a:r>
              <a:rPr lang="en-US" sz="3600" dirty="0"/>
              <a:t>Knowledge base and FAQs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34855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4B9F4-BCC1-BC54-A8BE-20BBBC48B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Best Practices for Corporate Intranet Implementation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0C385-E041-D5A4-7380-55BF5FDA8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Ensure strong security policies</a:t>
            </a:r>
          </a:p>
          <a:p>
            <a:r>
              <a:rPr lang="en-US" sz="3600" dirty="0"/>
              <a:t>Design user-friendly interfaces</a:t>
            </a:r>
          </a:p>
          <a:p>
            <a:r>
              <a:rPr lang="en-US" sz="3600" dirty="0"/>
              <a:t>Provide user training and support</a:t>
            </a:r>
          </a:p>
          <a:p>
            <a:r>
              <a:rPr lang="en-US" sz="3600" dirty="0"/>
              <a:t>Regularly update content</a:t>
            </a:r>
          </a:p>
          <a:p>
            <a:r>
              <a:rPr lang="en-US" sz="3600" dirty="0"/>
              <a:t>Monitor system performance continuously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09379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3288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41E2-B6CE-880D-B337-68C1D87C1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Read and Make Notes about the following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B24B4-A385-0DCE-4AC3-55F70BAA5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sz="6000" dirty="0"/>
              <a:t>Web Technologies.</a:t>
            </a:r>
          </a:p>
          <a:p>
            <a:pPr lvl="0"/>
            <a:r>
              <a:rPr lang="en-US" sz="6000" b="1" dirty="0"/>
              <a:t>Internet</a:t>
            </a:r>
            <a:r>
              <a:rPr lang="en-US" sz="6000" dirty="0"/>
              <a:t> &amp; </a:t>
            </a:r>
            <a:r>
              <a:rPr lang="en-US" sz="6000" b="1" dirty="0"/>
              <a:t>Intranets</a:t>
            </a:r>
            <a:r>
              <a:rPr lang="en-US" sz="6000" dirty="0"/>
              <a:t> Management </a:t>
            </a:r>
          </a:p>
          <a:p>
            <a:r>
              <a:rPr lang="en-US" sz="6000" dirty="0"/>
              <a:t>Design issues, and implementation of a Corporate Intranet Site</a:t>
            </a:r>
          </a:p>
        </p:txBody>
      </p:sp>
    </p:spTree>
    <p:extLst>
      <p:ext uri="{BB962C8B-B14F-4D97-AF65-F5344CB8AC3E}">
        <p14:creationId xmlns:p14="http://schemas.microsoft.com/office/powerpoint/2010/main" val="2768626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77383-5617-1225-0C83-9E100ED16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Introduction to Web Technologies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9CF77-533F-E815-0D98-F63711B97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/>
              <a:t>Web technologies refer to the tools, protocols, and systems used to develop and manage websites and web applications. </a:t>
            </a:r>
            <a:r>
              <a:rPr lang="en-US" sz="4000" dirty="0" err="1"/>
              <a:t>E.g</a:t>
            </a:r>
            <a:endParaRPr lang="en-US" sz="4000" dirty="0"/>
          </a:p>
          <a:p>
            <a:r>
              <a:rPr lang="en-US" sz="4000" dirty="0"/>
              <a:t>Web browsers (e.g., Chrome, Firefox)</a:t>
            </a:r>
          </a:p>
          <a:p>
            <a:r>
              <a:rPr lang="en-US" sz="4000" dirty="0"/>
              <a:t>Web servers (e.g., Apache, Nginx)</a:t>
            </a:r>
          </a:p>
          <a:p>
            <a:r>
              <a:rPr lang="en-US" sz="4000" dirty="0"/>
              <a:t>Programming languages (HTML, CSS, JavaScript, PHP, Python)</a:t>
            </a:r>
          </a:p>
          <a:p>
            <a:r>
              <a:rPr lang="en-US" sz="4000" dirty="0"/>
              <a:t>Protocols such as HTTP/HTTPS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3295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31944-E1EC-7C91-070A-D3C6A7E1D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Internet &amp; Intranets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42D30-DD41-0794-7F21-C62F9ED1E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80" y="1600200"/>
            <a:ext cx="10332720" cy="48234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/>
              <a:t>The Internet</a:t>
            </a:r>
          </a:p>
          <a:p>
            <a:r>
              <a:rPr lang="en-US" sz="3200" dirty="0"/>
              <a:t>The Internet is a global network of interconnected computers that communicate using standardized protocols such as:</a:t>
            </a:r>
          </a:p>
          <a:p>
            <a:r>
              <a:rPr lang="en-US" sz="3200" dirty="0"/>
              <a:t>TCP/IP, HTTP/HTTPS, FTP</a:t>
            </a:r>
          </a:p>
          <a:p>
            <a:pPr marL="0" indent="0">
              <a:buNone/>
            </a:pPr>
            <a:r>
              <a:rPr lang="en-US" sz="3200" b="1" dirty="0"/>
              <a:t>Key Features</a:t>
            </a:r>
          </a:p>
          <a:p>
            <a:r>
              <a:rPr lang="en-US" sz="3200" dirty="0"/>
              <a:t>Publicly accessible</a:t>
            </a:r>
          </a:p>
          <a:p>
            <a:r>
              <a:rPr lang="en-US" sz="3200" dirty="0"/>
              <a:t>Supports web services, email, file transfer</a:t>
            </a:r>
          </a:p>
          <a:p>
            <a:r>
              <a:rPr lang="en-US" sz="3200" dirty="0"/>
              <a:t>Decentralized architecture</a:t>
            </a:r>
          </a:p>
          <a:p>
            <a:pPr algn="l">
              <a:spcAft>
                <a:spcPts val="300"/>
              </a:spcAft>
              <a:buFont typeface="Wingdings" panose="05000000000000000000" pitchFamily="2" charset="2"/>
              <a:buChar char="q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1643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09A1E-7164-39C2-62AC-F36D52DC7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3A556-05E9-8FCF-F877-56BF7F6B9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/>
              <a:t>The Intranet</a:t>
            </a:r>
          </a:p>
          <a:p>
            <a:r>
              <a:rPr lang="en-US" sz="3200" dirty="0"/>
              <a:t>An intranet is a </a:t>
            </a:r>
            <a:r>
              <a:rPr lang="en-US" sz="3200" b="1" dirty="0"/>
              <a:t>private network</a:t>
            </a:r>
            <a:r>
              <a:rPr lang="en-US" sz="3200" dirty="0"/>
              <a:t> within an organization that uses Internet technologies but is accessible only to authorized users.</a:t>
            </a:r>
          </a:p>
          <a:p>
            <a:pPr marL="0" indent="0">
              <a:buNone/>
            </a:pPr>
            <a:r>
              <a:rPr lang="en-US" sz="3200" b="1" dirty="0"/>
              <a:t>Characteristics</a:t>
            </a:r>
          </a:p>
          <a:p>
            <a:r>
              <a:rPr lang="en-US" sz="3200" dirty="0"/>
              <a:t>Restricted access (secured with login credentials)</a:t>
            </a:r>
          </a:p>
          <a:p>
            <a:r>
              <a:rPr lang="en-US" sz="3200" dirty="0"/>
              <a:t>Used for internal communication and collaboration</a:t>
            </a:r>
          </a:p>
          <a:p>
            <a:r>
              <a:rPr lang="en-US" sz="3200" dirty="0"/>
              <a:t>Supports internal systems (HR, payroll, document sharing)</a:t>
            </a:r>
          </a:p>
        </p:txBody>
      </p:sp>
    </p:spTree>
    <p:extLst>
      <p:ext uri="{BB962C8B-B14F-4D97-AF65-F5344CB8AC3E}">
        <p14:creationId xmlns:p14="http://schemas.microsoft.com/office/powerpoint/2010/main" val="1822216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87CCB-513A-8427-EB0A-A77599165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/>
              <a:t>Differences Between Internet and Intranet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F08B75E-301B-02FF-F65B-0CDC35E505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3944393"/>
              </p:ext>
            </p:extLst>
          </p:nvPr>
        </p:nvGraphicFramePr>
        <p:xfrm>
          <a:off x="525780" y="1760220"/>
          <a:ext cx="10881360" cy="4846320"/>
        </p:xfrm>
        <a:graphic>
          <a:graphicData uri="http://schemas.openxmlformats.org/drawingml/2006/table">
            <a:tbl>
              <a:tblPr/>
              <a:tblGrid>
                <a:gridCol w="3627120">
                  <a:extLst>
                    <a:ext uri="{9D8B030D-6E8A-4147-A177-3AD203B41FA5}">
                      <a16:colId xmlns:a16="http://schemas.microsoft.com/office/drawing/2014/main" val="3188101914"/>
                    </a:ext>
                  </a:extLst>
                </a:gridCol>
                <a:gridCol w="3627120">
                  <a:extLst>
                    <a:ext uri="{9D8B030D-6E8A-4147-A177-3AD203B41FA5}">
                      <a16:colId xmlns:a16="http://schemas.microsoft.com/office/drawing/2014/main" val="4051372862"/>
                    </a:ext>
                  </a:extLst>
                </a:gridCol>
                <a:gridCol w="3627120">
                  <a:extLst>
                    <a:ext uri="{9D8B030D-6E8A-4147-A177-3AD203B41FA5}">
                      <a16:colId xmlns:a16="http://schemas.microsoft.com/office/drawing/2014/main" val="33236329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b="1" dirty="0"/>
                        <a:t>Feature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b="1" dirty="0"/>
                        <a:t>Internet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b="1" dirty="0"/>
                        <a:t>Intranet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6844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/>
                        <a:t>Accessibility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/>
                        <a:t>Public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/>
                        <a:t>Private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22233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/>
                        <a:t>Security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dirty="0"/>
                        <a:t>Less controlled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/>
                        <a:t>Highly controlled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0341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/>
                        <a:t>Users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/>
                        <a:t>Global users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/>
                        <a:t>Organization staff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61431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/>
                        <a:t>Purpose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/>
                        <a:t>Information sharing globally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dirty="0"/>
                        <a:t>Internal communication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4150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1794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61C56-2E71-6AE9-A643-5E9AD7BA9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Intranet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C13F2-733B-D7A7-B3AA-3BEB1731EF0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Managing an intranet involves planning, deployment, monitoring, and maintenance.</a:t>
            </a:r>
          </a:p>
          <a:p>
            <a:pPr marL="0" indent="0">
              <a:buNone/>
            </a:pPr>
            <a:r>
              <a:rPr lang="en-US" b="1" dirty="0"/>
              <a:t>Key Components</a:t>
            </a:r>
          </a:p>
          <a:p>
            <a:r>
              <a:rPr lang="en-US" b="1" dirty="0"/>
              <a:t>Infrastructure Management</a:t>
            </a:r>
            <a:endParaRPr lang="en-US" dirty="0"/>
          </a:p>
          <a:p>
            <a:pPr lvl="1"/>
            <a:r>
              <a:rPr lang="en-US" sz="2000" dirty="0"/>
              <a:t>Servers and hosting</a:t>
            </a:r>
          </a:p>
          <a:p>
            <a:pPr lvl="1"/>
            <a:r>
              <a:rPr lang="en-US" sz="2000" dirty="0"/>
              <a:t>Network hardware (routers, switches)</a:t>
            </a:r>
          </a:p>
          <a:p>
            <a:r>
              <a:rPr lang="en-US" b="1" dirty="0"/>
              <a:t>User Management</a:t>
            </a:r>
            <a:endParaRPr lang="en-US" dirty="0"/>
          </a:p>
          <a:p>
            <a:pPr lvl="1"/>
            <a:r>
              <a:rPr lang="en-US" sz="2000" dirty="0"/>
              <a:t>Authentication (usernames/passwords)</a:t>
            </a:r>
          </a:p>
          <a:p>
            <a:pPr lvl="1"/>
            <a:r>
              <a:rPr lang="en-US" sz="2000" dirty="0"/>
              <a:t>Role-based access control (RBAC)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212926-166E-5B00-53A5-5F0687727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5006340"/>
          </a:xfrm>
        </p:spPr>
        <p:txBody>
          <a:bodyPr>
            <a:noAutofit/>
          </a:bodyPr>
          <a:lstStyle/>
          <a:p>
            <a:r>
              <a:rPr lang="en-US" b="1" dirty="0"/>
              <a:t>Content Management</a:t>
            </a:r>
            <a:endParaRPr lang="en-US" dirty="0"/>
          </a:p>
          <a:p>
            <a:pPr lvl="1"/>
            <a:r>
              <a:rPr lang="en-US" sz="2000" dirty="0"/>
              <a:t>Updating internal documents</a:t>
            </a:r>
          </a:p>
          <a:p>
            <a:pPr lvl="1"/>
            <a:r>
              <a:rPr lang="en-US" sz="2000" dirty="0"/>
              <a:t>Managing knowledge bases</a:t>
            </a:r>
          </a:p>
          <a:p>
            <a:pPr lvl="1"/>
            <a:r>
              <a:rPr lang="en-US" sz="2000" dirty="0"/>
              <a:t>Version control</a:t>
            </a:r>
          </a:p>
          <a:p>
            <a:r>
              <a:rPr lang="en-US" b="1" dirty="0"/>
              <a:t>Security Management</a:t>
            </a:r>
            <a:endParaRPr lang="en-US" dirty="0"/>
          </a:p>
          <a:p>
            <a:pPr lvl="1"/>
            <a:r>
              <a:rPr lang="en-US" sz="2000" dirty="0"/>
              <a:t>Firewalls</a:t>
            </a:r>
          </a:p>
          <a:p>
            <a:pPr lvl="1"/>
            <a:r>
              <a:rPr lang="en-US" sz="2000" dirty="0"/>
              <a:t>Encryption (SSL/TLS)</a:t>
            </a:r>
          </a:p>
          <a:p>
            <a:pPr lvl="1"/>
            <a:r>
              <a:rPr lang="en-US" sz="2000" dirty="0"/>
              <a:t>Antivirus and intrusion detection systems</a:t>
            </a:r>
          </a:p>
          <a:p>
            <a:r>
              <a:rPr lang="en-US" b="1" dirty="0"/>
              <a:t>Performance Monitoring</a:t>
            </a:r>
            <a:endParaRPr lang="en-US" dirty="0"/>
          </a:p>
          <a:p>
            <a:pPr lvl="1"/>
            <a:r>
              <a:rPr lang="en-US" sz="2000" dirty="0"/>
              <a:t>Network speed and uptime</a:t>
            </a:r>
          </a:p>
          <a:p>
            <a:pPr lvl="1"/>
            <a:r>
              <a:rPr lang="en-US" sz="2000" dirty="0"/>
              <a:t>Server load balancing</a:t>
            </a:r>
          </a:p>
          <a:p>
            <a:pPr lvl="1"/>
            <a:r>
              <a:rPr lang="en-US" sz="2000" dirty="0"/>
              <a:t>Backup and recovery systems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493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CFD33-850D-EE9A-4DBB-B0BE9D49E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Benefits of Intranet Systems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4DC9E-0C72-7ABD-F7CD-088DF37A5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/>
              <a:t>Improved communication within the organization</a:t>
            </a:r>
          </a:p>
          <a:p>
            <a:r>
              <a:rPr lang="en-US" sz="4400" dirty="0"/>
              <a:t>Centralized information access</a:t>
            </a:r>
          </a:p>
          <a:p>
            <a:r>
              <a:rPr lang="en-US" sz="4400" dirty="0"/>
              <a:t>Increased productivity</a:t>
            </a:r>
          </a:p>
          <a:p>
            <a:r>
              <a:rPr lang="en-US" sz="4400" dirty="0"/>
              <a:t>Reduced operational costs</a:t>
            </a:r>
          </a:p>
          <a:p>
            <a:pPr marL="0" indent="0">
              <a:buNone/>
            </a:pPr>
            <a:r>
              <a:rPr lang="en-US" sz="4400" b="1" dirty="0"/>
              <a:t>Tasks: Identify Examples</a:t>
            </a:r>
          </a:p>
        </p:txBody>
      </p:sp>
    </p:spTree>
    <p:extLst>
      <p:ext uri="{BB962C8B-B14F-4D97-AF65-F5344CB8AC3E}">
        <p14:creationId xmlns:p14="http://schemas.microsoft.com/office/powerpoint/2010/main" val="4253857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DB057-8AAE-828A-122B-2674D60EC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Challenges in Intranet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F8C3C-5ADD-3213-DBCF-B5A5E992C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Security risks (unauthorized access)</a:t>
            </a:r>
          </a:p>
          <a:p>
            <a:r>
              <a:rPr lang="en-US" sz="4000" dirty="0"/>
              <a:t>High maintenance cost</a:t>
            </a:r>
          </a:p>
          <a:p>
            <a:r>
              <a:rPr lang="en-US" sz="4000" dirty="0"/>
              <a:t>User resistance to adoption</a:t>
            </a:r>
          </a:p>
          <a:p>
            <a:r>
              <a:rPr lang="en-US" sz="4000" dirty="0"/>
              <a:t>Need for continuous updates</a:t>
            </a:r>
          </a:p>
        </p:txBody>
      </p:sp>
    </p:spTree>
    <p:extLst>
      <p:ext uri="{BB962C8B-B14F-4D97-AF65-F5344CB8AC3E}">
        <p14:creationId xmlns:p14="http://schemas.microsoft.com/office/powerpoint/2010/main" val="428036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DDBB83-77C1-4099-A0AA-289882E745E2}">
  <ds:schemaRefs>
    <ds:schemaRef ds:uri="http://purl.org/dc/elements/1.1/"/>
    <ds:schemaRef ds:uri="http://schemas.microsoft.com/office/2006/metadata/properties"/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1258</TotalTime>
  <Words>623</Words>
  <Application>Microsoft Office PowerPoint</Application>
  <PresentationFormat>Widescreen</PresentationFormat>
  <Paragraphs>135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Euphemia</vt:lpstr>
      <vt:lpstr>Plantagenet Cherokee</vt:lpstr>
      <vt:lpstr>Wingdings</vt:lpstr>
      <vt:lpstr>Academic Literature 16x9</vt:lpstr>
      <vt:lpstr>WEB TECHNOLOGIES</vt:lpstr>
      <vt:lpstr>Read and Make Notes about the following</vt:lpstr>
      <vt:lpstr>Introduction to Web Technologies</vt:lpstr>
      <vt:lpstr>Internet &amp; Intranets Management</vt:lpstr>
      <vt:lpstr>PowerPoint Presentation</vt:lpstr>
      <vt:lpstr>Differences Between Internet and Intranet</vt:lpstr>
      <vt:lpstr>Intranet Management</vt:lpstr>
      <vt:lpstr>Benefits of Intranet Systems</vt:lpstr>
      <vt:lpstr>Challenges in Intranet Management</vt:lpstr>
      <vt:lpstr>Design Issues in Web Technologies</vt:lpstr>
      <vt:lpstr>PowerPoint Presentation</vt:lpstr>
      <vt:lpstr>PowerPoint Presentation</vt:lpstr>
      <vt:lpstr>Implementation of a Corporate Intranet Site</vt:lpstr>
      <vt:lpstr>PowerPoint Presentation</vt:lpstr>
      <vt:lpstr>PowerPoint Presentation</vt:lpstr>
      <vt:lpstr>Key Features of a Corporate Intranet</vt:lpstr>
      <vt:lpstr>Best Practices for Corporate Intranet Implementation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230</cp:revision>
  <dcterms:created xsi:type="dcterms:W3CDTF">2024-07-25T05:51:55Z</dcterms:created>
  <dcterms:modified xsi:type="dcterms:W3CDTF">2026-04-13T07:02:16Z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