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59"/>
  </p:notesMasterIdLst>
  <p:sldIdLst>
    <p:sldId id="256" r:id="rId2"/>
    <p:sldId id="330" r:id="rId3"/>
    <p:sldId id="351" r:id="rId4"/>
    <p:sldId id="352" r:id="rId5"/>
    <p:sldId id="353" r:id="rId6"/>
    <p:sldId id="350" r:id="rId7"/>
    <p:sldId id="341" r:id="rId8"/>
    <p:sldId id="344" r:id="rId9"/>
    <p:sldId id="340" r:id="rId10"/>
    <p:sldId id="349" r:id="rId11"/>
    <p:sldId id="342" r:id="rId12"/>
    <p:sldId id="345" r:id="rId13"/>
    <p:sldId id="346" r:id="rId14"/>
    <p:sldId id="347" r:id="rId15"/>
    <p:sldId id="257" r:id="rId16"/>
    <p:sldId id="354" r:id="rId17"/>
    <p:sldId id="356" r:id="rId18"/>
    <p:sldId id="355" r:id="rId19"/>
    <p:sldId id="258" r:id="rId20"/>
    <p:sldId id="324" r:id="rId21"/>
    <p:sldId id="322" r:id="rId22"/>
    <p:sldId id="323" r:id="rId23"/>
    <p:sldId id="260" r:id="rId24"/>
    <p:sldId id="357" r:id="rId25"/>
    <p:sldId id="358" r:id="rId26"/>
    <p:sldId id="359" r:id="rId27"/>
    <p:sldId id="360" r:id="rId28"/>
    <p:sldId id="362" r:id="rId29"/>
    <p:sldId id="361" r:id="rId30"/>
    <p:sldId id="363" r:id="rId31"/>
    <p:sldId id="365" r:id="rId32"/>
    <p:sldId id="366" r:id="rId33"/>
    <p:sldId id="364" r:id="rId34"/>
    <p:sldId id="367" r:id="rId35"/>
    <p:sldId id="368" r:id="rId36"/>
    <p:sldId id="369" r:id="rId37"/>
    <p:sldId id="370" r:id="rId38"/>
    <p:sldId id="371" r:id="rId39"/>
    <p:sldId id="275" r:id="rId40"/>
    <p:sldId id="266" r:id="rId41"/>
    <p:sldId id="269" r:id="rId42"/>
    <p:sldId id="261" r:id="rId43"/>
    <p:sldId id="326" r:id="rId44"/>
    <p:sldId id="327" r:id="rId45"/>
    <p:sldId id="320" r:id="rId46"/>
    <p:sldId id="325" r:id="rId47"/>
    <p:sldId id="328" r:id="rId48"/>
    <p:sldId id="329" r:id="rId49"/>
    <p:sldId id="331" r:id="rId50"/>
    <p:sldId id="332" r:id="rId51"/>
    <p:sldId id="333" r:id="rId52"/>
    <p:sldId id="334" r:id="rId53"/>
    <p:sldId id="335" r:id="rId54"/>
    <p:sldId id="336" r:id="rId55"/>
    <p:sldId id="337" r:id="rId56"/>
    <p:sldId id="338" r:id="rId57"/>
    <p:sldId id="339"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6"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4C13AF-79D2-4199-99C5-29357D5CDECA}" type="datetimeFigureOut">
              <a:rPr lang="en-US" smtClean="0"/>
              <a:t>8/28/2025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6FE4E-7F89-48B6-9180-BE9547096451}" type="slidenum">
              <a:rPr lang="en-US" smtClean="0"/>
              <a:t>‹#›</a:t>
            </a:fld>
            <a:endParaRPr lang="en-US"/>
          </a:p>
        </p:txBody>
      </p:sp>
    </p:spTree>
    <p:extLst>
      <p:ext uri="{BB962C8B-B14F-4D97-AF65-F5344CB8AC3E}">
        <p14:creationId xmlns:p14="http://schemas.microsoft.com/office/powerpoint/2010/main" val="202028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a:t>
            </a:fld>
            <a:endParaRPr lang="en-US"/>
          </a:p>
        </p:txBody>
      </p:sp>
    </p:spTree>
    <p:extLst>
      <p:ext uri="{BB962C8B-B14F-4D97-AF65-F5344CB8AC3E}">
        <p14:creationId xmlns:p14="http://schemas.microsoft.com/office/powerpoint/2010/main" val="39483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30</a:t>
            </a:fld>
            <a:endParaRPr lang="en-US"/>
          </a:p>
        </p:txBody>
      </p:sp>
    </p:spTree>
    <p:extLst>
      <p:ext uri="{BB962C8B-B14F-4D97-AF65-F5344CB8AC3E}">
        <p14:creationId xmlns:p14="http://schemas.microsoft.com/office/powerpoint/2010/main" val="576899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2A6FE4E-7F89-48B6-9180-BE9547096451}" type="slidenum">
              <a:rPr lang="en-US" smtClean="0"/>
              <a:t>39</a:t>
            </a:fld>
            <a:endParaRPr lang="en-US"/>
          </a:p>
        </p:txBody>
      </p:sp>
    </p:spTree>
    <p:extLst>
      <p:ext uri="{BB962C8B-B14F-4D97-AF65-F5344CB8AC3E}">
        <p14:creationId xmlns:p14="http://schemas.microsoft.com/office/powerpoint/2010/main" val="2987814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a:t>
            </a:fld>
            <a:endParaRPr lang="en-US"/>
          </a:p>
        </p:txBody>
      </p:sp>
    </p:spTree>
    <p:extLst>
      <p:ext uri="{BB962C8B-B14F-4D97-AF65-F5344CB8AC3E}">
        <p14:creationId xmlns:p14="http://schemas.microsoft.com/office/powerpoint/2010/main" val="1144045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6</a:t>
            </a:fld>
            <a:endParaRPr lang="en-US"/>
          </a:p>
        </p:txBody>
      </p:sp>
    </p:spTree>
    <p:extLst>
      <p:ext uri="{BB962C8B-B14F-4D97-AF65-F5344CB8AC3E}">
        <p14:creationId xmlns:p14="http://schemas.microsoft.com/office/powerpoint/2010/main" val="1770266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7</a:t>
            </a:fld>
            <a:endParaRPr lang="en-US"/>
          </a:p>
        </p:txBody>
      </p:sp>
    </p:spTree>
    <p:extLst>
      <p:ext uri="{BB962C8B-B14F-4D97-AF65-F5344CB8AC3E}">
        <p14:creationId xmlns:p14="http://schemas.microsoft.com/office/powerpoint/2010/main" val="1906393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9</a:t>
            </a:fld>
            <a:endParaRPr lang="en-US"/>
          </a:p>
        </p:txBody>
      </p:sp>
    </p:spTree>
    <p:extLst>
      <p:ext uri="{BB962C8B-B14F-4D97-AF65-F5344CB8AC3E}">
        <p14:creationId xmlns:p14="http://schemas.microsoft.com/office/powerpoint/2010/main" val="30875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16</a:t>
            </a:fld>
            <a:endParaRPr lang="en-US"/>
          </a:p>
        </p:txBody>
      </p:sp>
    </p:spTree>
    <p:extLst>
      <p:ext uri="{BB962C8B-B14F-4D97-AF65-F5344CB8AC3E}">
        <p14:creationId xmlns:p14="http://schemas.microsoft.com/office/powerpoint/2010/main" val="3800318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21</a:t>
            </a:fld>
            <a:endParaRPr lang="en-US"/>
          </a:p>
        </p:txBody>
      </p:sp>
    </p:spTree>
    <p:extLst>
      <p:ext uri="{BB962C8B-B14F-4D97-AF65-F5344CB8AC3E}">
        <p14:creationId xmlns:p14="http://schemas.microsoft.com/office/powerpoint/2010/main" val="3628208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25</a:t>
            </a:fld>
            <a:endParaRPr lang="en-US"/>
          </a:p>
        </p:txBody>
      </p:sp>
    </p:spTree>
    <p:extLst>
      <p:ext uri="{BB962C8B-B14F-4D97-AF65-F5344CB8AC3E}">
        <p14:creationId xmlns:p14="http://schemas.microsoft.com/office/powerpoint/2010/main" val="1730383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28</a:t>
            </a:fld>
            <a:endParaRPr lang="en-US"/>
          </a:p>
        </p:txBody>
      </p:sp>
    </p:spTree>
    <p:extLst>
      <p:ext uri="{BB962C8B-B14F-4D97-AF65-F5344CB8AC3E}">
        <p14:creationId xmlns:p14="http://schemas.microsoft.com/office/powerpoint/2010/main" val="27945979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3336DB5-3446-4EF5-82B6-D9C84D17F85D}" type="datetime1">
              <a:rPr lang="en-US" smtClean="0"/>
              <a:t>8/28/2025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4DC6BA0-6AF7-4A8A-8E01-6B3DDE92B1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2FA2B9-B67B-490E-95A9-843893FD711F}" type="datetime1">
              <a:rPr lang="en-US" smtClean="0"/>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27F82B-CBAD-4447-9382-C22321707390}" type="datetime1">
              <a:rPr lang="en-US" smtClean="0"/>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8AFC21-7C65-4DC3-976E-76FF9BBB5B71}" type="datetime1">
              <a:rPr lang="en-US" smtClean="0"/>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B9C65BA-EF59-4521-940F-13FAD804D511}" type="datetime1">
              <a:rPr lang="en-US" smtClean="0"/>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4662504-93AB-4E8F-B35F-470AE3EEA2C0}" type="datetime1">
              <a:rPr lang="en-US" smtClean="0"/>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A1B3DF1-3751-4E25-9763-8B767FCF4724}" type="datetime1">
              <a:rPr lang="en-US" smtClean="0"/>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B24B70-0985-448C-9F1B-685F2297E2C4}" type="datetime1">
              <a:rPr lang="en-US" smtClean="0"/>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C6BA0-6AF7-4A8A-8E01-6B3DDE92B13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E9332-6312-43FA-ADB5-14C51486609A}" type="datetime1">
              <a:rPr lang="en-US" smtClean="0"/>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9E89D09-0E7D-4C0F-AA13-2DDD3F2F7D08}" type="datetime1">
              <a:rPr lang="en-US" smtClean="0"/>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8634846-9BCC-4FE6-8821-066F8FA388E4}" type="datetime1">
              <a:rPr lang="en-US" smtClean="0"/>
              <a:t>8/28/2025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4DC6BA0-6AF7-4A8A-8E01-6B3DDE92B13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AA7346-E533-47EC-8C95-EDA354429F69}" type="datetime1">
              <a:rPr lang="en-US" smtClean="0"/>
              <a:t>8/28/2025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DC6BA0-6AF7-4A8A-8E01-6B3DDE92B1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533400"/>
            <a:ext cx="8001000" cy="2868168"/>
          </a:xfrm>
        </p:spPr>
        <p:txBody>
          <a:bodyPr/>
          <a:lstStyle/>
          <a:p>
            <a:r>
              <a:rPr lang="en-US" sz="5400" dirty="0">
                <a:solidFill>
                  <a:schemeClr val="tx1"/>
                </a:solidFill>
                <a:latin typeface="Arial Black" panose="020B0A04020102020204" pitchFamily="34" charset="0"/>
                <a:cs typeface="David" pitchFamily="34" charset="-79"/>
              </a:rPr>
              <a:t>INTERNATIONAL MARKETING (IM) </a:t>
            </a:r>
          </a:p>
        </p:txBody>
      </p:sp>
      <p:sp>
        <p:nvSpPr>
          <p:cNvPr id="3" name="Subtitle 2"/>
          <p:cNvSpPr>
            <a:spLocks noGrp="1"/>
          </p:cNvSpPr>
          <p:nvPr>
            <p:ph type="subTitle" idx="1"/>
          </p:nvPr>
        </p:nvSpPr>
        <p:spPr>
          <a:xfrm>
            <a:off x="2362200" y="3539864"/>
            <a:ext cx="6781800" cy="1101248"/>
          </a:xfrm>
        </p:spPr>
        <p:txBody>
          <a:bodyPr>
            <a:normAutofit/>
          </a:bodyPr>
          <a:lstStyle/>
          <a:p>
            <a:r>
              <a:rPr lang="en-US" sz="3200" b="1" dirty="0">
                <a:solidFill>
                  <a:srgbClr val="FF0000"/>
                </a:solidFill>
                <a:latin typeface="Arial Black" panose="020B0A04020102020204" pitchFamily="34" charset="0"/>
              </a:rPr>
              <a:t>Topic 1: Scope and challenge of International Marketing</a:t>
            </a:r>
          </a:p>
        </p:txBody>
      </p:sp>
      <p:sp>
        <p:nvSpPr>
          <p:cNvPr id="4" name="Slide Number Placeholder 3"/>
          <p:cNvSpPr>
            <a:spLocks noGrp="1"/>
          </p:cNvSpPr>
          <p:nvPr>
            <p:ph type="sldNum" sz="quarter" idx="12"/>
          </p:nvPr>
        </p:nvSpPr>
        <p:spPr/>
        <p:txBody>
          <a:bodyPr/>
          <a:lstStyle/>
          <a:p>
            <a:fld id="{94DC6BA0-6AF7-4A8A-8E01-6B3DDE92B132}" type="slidenum">
              <a:rPr lang="en-US" smtClean="0"/>
              <a:t>1</a:t>
            </a:fld>
            <a:endParaRPr lang="en-US"/>
          </a:p>
        </p:txBody>
      </p:sp>
    </p:spTree>
    <p:extLst>
      <p:ext uri="{BB962C8B-B14F-4D97-AF65-F5344CB8AC3E}">
        <p14:creationId xmlns:p14="http://schemas.microsoft.com/office/powerpoint/2010/main" val="50962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5F8D8F-4FC9-499A-8ED9-E960ED1B8B33}"/>
              </a:ext>
            </a:extLst>
          </p:cNvPr>
          <p:cNvSpPr>
            <a:spLocks noGrp="1"/>
          </p:cNvSpPr>
          <p:nvPr>
            <p:ph idx="1"/>
          </p:nvPr>
        </p:nvSpPr>
        <p:spPr/>
        <p:txBody>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4. To supplement domestic output</a:t>
            </a:r>
            <a:r>
              <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many countries do not produce sufficient quantities of goods and services do to a number of factors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700" b="0" i="0" u="none" strike="noStrike" kern="1200" cap="none" spc="0" normalizeH="0" baseline="0" noProof="0" dirty="0">
                <a:ln>
                  <a:noFill/>
                </a:ln>
                <a:solidFill>
                  <a:prstClr val="black"/>
                </a:solidFill>
                <a:effectLst/>
                <a:uLnTx/>
                <a:uFillTx/>
                <a:latin typeface="Lucida Sans Unicode"/>
                <a:ea typeface="+mn-ea"/>
                <a:cs typeface="+mn-cs"/>
              </a:rPr>
              <a:t>This may due to various factors that include; lack of suitable climate, lack of or insufficient capital (finance), industrialization, lack of technology, and lack of specialized production needs among others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kumimoji="0" lang="en-UG" sz="2700" b="0" i="0" u="none" strike="noStrike" kern="1200" cap="none" spc="0" normalizeH="0" baseline="0" noProof="0" dirty="0">
              <a:ln>
                <a:noFill/>
              </a:ln>
              <a:solidFill>
                <a:prstClr val="black"/>
              </a:solidFill>
              <a:effectLst/>
              <a:uLnTx/>
              <a:uFillTx/>
              <a:latin typeface="Lucida Sans Unicode"/>
              <a:ea typeface="+mn-ea"/>
              <a:cs typeface="+mn-cs"/>
            </a:endParaRPr>
          </a:p>
          <a:p>
            <a:endParaRPr lang="en-UG" dirty="0"/>
          </a:p>
        </p:txBody>
      </p:sp>
      <p:sp>
        <p:nvSpPr>
          <p:cNvPr id="3" name="Slide Number Placeholder 2">
            <a:extLst>
              <a:ext uri="{FF2B5EF4-FFF2-40B4-BE49-F238E27FC236}">
                <a16:creationId xmlns:a16="http://schemas.microsoft.com/office/drawing/2014/main" id="{A72C5336-BA10-4110-9E51-ABB8B5D39316}"/>
              </a:ext>
            </a:extLst>
          </p:cNvPr>
          <p:cNvSpPr>
            <a:spLocks noGrp="1"/>
          </p:cNvSpPr>
          <p:nvPr>
            <p:ph type="sldNum" sz="quarter" idx="12"/>
          </p:nvPr>
        </p:nvSpPr>
        <p:spPr/>
        <p:txBody>
          <a:bodyPr/>
          <a:lstStyle/>
          <a:p>
            <a:fld id="{94DC6BA0-6AF7-4A8A-8E01-6B3DDE92B132}" type="slidenum">
              <a:rPr lang="en-US" smtClean="0"/>
              <a:t>10</a:t>
            </a:fld>
            <a:endParaRPr lang="en-US"/>
          </a:p>
        </p:txBody>
      </p:sp>
      <p:sp>
        <p:nvSpPr>
          <p:cNvPr id="4" name="Title 3">
            <a:extLst>
              <a:ext uri="{FF2B5EF4-FFF2-40B4-BE49-F238E27FC236}">
                <a16:creationId xmlns:a16="http://schemas.microsoft.com/office/drawing/2014/main" id="{A67A8E56-0B95-4C3E-9364-A90B05E8BE58}"/>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838267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EB18CC-B91D-431F-94F3-2512C66CF9EC}"/>
              </a:ext>
            </a:extLst>
          </p:cNvPr>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Participating in international trade enables a country to satisfy the domestic demand for certain goods by acquiring such goods from other countries.</a:t>
            </a:r>
          </a:p>
          <a:p>
            <a:r>
              <a:rPr kumimoji="0" lang="en-US" sz="3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5. No country is self sufficient</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In the contemporary world, no country can live in isolation and claim to be self-sufficient in all its requirements, with regard to goods and services.</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A71196A-9BC1-4D21-B3E7-26305ABD46B2}"/>
              </a:ext>
            </a:extLst>
          </p:cNvPr>
          <p:cNvSpPr>
            <a:spLocks noGrp="1"/>
          </p:cNvSpPr>
          <p:nvPr>
            <p:ph type="sldNum" sz="quarter" idx="12"/>
          </p:nvPr>
        </p:nvSpPr>
        <p:spPr/>
        <p:txBody>
          <a:bodyPr/>
          <a:lstStyle/>
          <a:p>
            <a:fld id="{94DC6BA0-6AF7-4A8A-8E01-6B3DDE92B132}" type="slidenum">
              <a:rPr lang="en-US" smtClean="0"/>
              <a:t>11</a:t>
            </a:fld>
            <a:endParaRPr lang="en-US"/>
          </a:p>
        </p:txBody>
      </p:sp>
      <p:sp>
        <p:nvSpPr>
          <p:cNvPr id="4" name="Title 3">
            <a:extLst>
              <a:ext uri="{FF2B5EF4-FFF2-40B4-BE49-F238E27FC236}">
                <a16:creationId xmlns:a16="http://schemas.microsoft.com/office/drawing/2014/main" id="{C315CC45-1DF9-4D40-8065-4F8222B29F80}"/>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212708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B7844E-FB20-4F57-A639-674843F053BC}"/>
              </a:ext>
            </a:extLst>
          </p:cNvPr>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Even countries with different ideologies, culture, and political, social and economic structure have trade relations with each other. The aim of IT is to exchange goods and services among countries and to enhance the standard of living of the people.</a:t>
            </a:r>
          </a:p>
          <a:p>
            <a:r>
              <a:rPr lang="en-US" sz="3200" dirty="0">
                <a:latin typeface="Roboto" panose="02000000000000000000" pitchFamily="2" charset="0"/>
                <a:ea typeface="Roboto" panose="02000000000000000000" pitchFamily="2" charset="0"/>
              </a:rPr>
              <a:t>International trade helps citizens of one nation to consume and enjoy the possession of goods produced in some other nation.</a:t>
            </a:r>
          </a:p>
          <a:p>
            <a:endParaRPr lang="en-US"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95BA03A-19E7-42FF-93CB-B3CEAC99829E}"/>
              </a:ext>
            </a:extLst>
          </p:cNvPr>
          <p:cNvSpPr>
            <a:spLocks noGrp="1"/>
          </p:cNvSpPr>
          <p:nvPr>
            <p:ph type="sldNum" sz="quarter" idx="12"/>
          </p:nvPr>
        </p:nvSpPr>
        <p:spPr/>
        <p:txBody>
          <a:bodyPr/>
          <a:lstStyle/>
          <a:p>
            <a:fld id="{94DC6BA0-6AF7-4A8A-8E01-6B3DDE92B132}" type="slidenum">
              <a:rPr lang="en-US" sz="2800" smtClean="0">
                <a:latin typeface="Roboto" panose="02000000000000000000" pitchFamily="2" charset="0"/>
                <a:ea typeface="Roboto" panose="02000000000000000000" pitchFamily="2" charset="0"/>
              </a:rPr>
              <a:t>12</a:t>
            </a:fld>
            <a:endParaRPr lang="en-US" sz="2800">
              <a:latin typeface="Roboto" panose="02000000000000000000" pitchFamily="2" charset="0"/>
              <a:ea typeface="Roboto" panose="02000000000000000000" pitchFamily="2" charset="0"/>
            </a:endParaRPr>
          </a:p>
        </p:txBody>
      </p:sp>
      <p:sp>
        <p:nvSpPr>
          <p:cNvPr id="4" name="Title 3">
            <a:extLst>
              <a:ext uri="{FF2B5EF4-FFF2-40B4-BE49-F238E27FC236}">
                <a16:creationId xmlns:a16="http://schemas.microsoft.com/office/drawing/2014/main" id="{69BA5477-88A8-44E1-AB0B-A2E0FDF5591B}"/>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sz="28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188019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10AF7F-8313-47D7-B91E-786D9D3E6553}"/>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b="1" dirty="0">
                <a:solidFill>
                  <a:prstClr val="black"/>
                </a:solidFill>
                <a:latin typeface="Roboto" panose="02000000000000000000" pitchFamily="2" charset="0"/>
                <a:ea typeface="Roboto" panose="02000000000000000000" pitchFamily="2" charset="0"/>
              </a:rPr>
              <a:t>6. Uneven distribution of natural resources</a:t>
            </a:r>
            <a:r>
              <a:rPr lang="en-US" sz="3200" dirty="0">
                <a:solidFill>
                  <a:prstClr val="black"/>
                </a:solidFill>
                <a:latin typeface="Roboto" panose="02000000000000000000" pitchFamily="2" charset="0"/>
                <a:ea typeface="Roboto" panose="02000000000000000000" pitchFamily="2" charset="0"/>
              </a:rPr>
              <a:t>: countries around the world are not endowed the same with regard to natural resources. Some countries produce more of rice e.g. India, while others produce more of milk e.g. Denmark, and yet others produce more of sugar e.g. Cuba. </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But all these countries need sugar, milk, and rice.</a:t>
            </a:r>
            <a:endParaRPr kumimoji="0" lang="en-UG"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endParaRPr lang="en-UG" sz="3200" dirty="0"/>
          </a:p>
        </p:txBody>
      </p:sp>
      <p:sp>
        <p:nvSpPr>
          <p:cNvPr id="3" name="Slide Number Placeholder 2">
            <a:extLst>
              <a:ext uri="{FF2B5EF4-FFF2-40B4-BE49-F238E27FC236}">
                <a16:creationId xmlns:a16="http://schemas.microsoft.com/office/drawing/2014/main" id="{BDB60895-D3B6-49B6-80FB-C43131B69E36}"/>
              </a:ext>
            </a:extLst>
          </p:cNvPr>
          <p:cNvSpPr>
            <a:spLocks noGrp="1"/>
          </p:cNvSpPr>
          <p:nvPr>
            <p:ph type="sldNum" sz="quarter" idx="12"/>
          </p:nvPr>
        </p:nvSpPr>
        <p:spPr/>
        <p:txBody>
          <a:bodyPr/>
          <a:lstStyle/>
          <a:p>
            <a:fld id="{94DC6BA0-6AF7-4A8A-8E01-6B3DDE92B132}" type="slidenum">
              <a:rPr lang="en-US" smtClean="0"/>
              <a:t>13</a:t>
            </a:fld>
            <a:endParaRPr lang="en-US"/>
          </a:p>
        </p:txBody>
      </p:sp>
      <p:sp>
        <p:nvSpPr>
          <p:cNvPr id="4" name="Title 3">
            <a:extLst>
              <a:ext uri="{FF2B5EF4-FFF2-40B4-BE49-F238E27FC236}">
                <a16:creationId xmlns:a16="http://schemas.microsoft.com/office/drawing/2014/main" id="{7CB86AAD-A688-4B31-BBE8-92F8330C401A}"/>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2448528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12B3B8-12F8-4FFE-9CFE-0456BD71B3F9}"/>
              </a:ext>
            </a:extLst>
          </p:cNvPr>
          <p:cNvSpPr>
            <a:spLocks noGrp="1"/>
          </p:cNvSpPr>
          <p:nvPr>
            <p:ph idx="1"/>
          </p:nvPr>
        </p:nvSpPr>
        <p:spPr/>
        <p:txBody>
          <a:bodyPr/>
          <a:lstStyle/>
          <a:p>
            <a:r>
              <a:rPr lang="en-US" dirty="0"/>
              <a:t>Consequently, they have to depend on one-another for what they don’t have in sufficient quantities in their countries, by acquiring it from other countries, and thus the need for international trade </a:t>
            </a:r>
            <a:endParaRPr lang="en-UG" dirty="0"/>
          </a:p>
        </p:txBody>
      </p:sp>
      <p:sp>
        <p:nvSpPr>
          <p:cNvPr id="3" name="Slide Number Placeholder 2">
            <a:extLst>
              <a:ext uri="{FF2B5EF4-FFF2-40B4-BE49-F238E27FC236}">
                <a16:creationId xmlns:a16="http://schemas.microsoft.com/office/drawing/2014/main" id="{F0B04051-D040-4B22-93F0-916A1A01FAE1}"/>
              </a:ext>
            </a:extLst>
          </p:cNvPr>
          <p:cNvSpPr>
            <a:spLocks noGrp="1"/>
          </p:cNvSpPr>
          <p:nvPr>
            <p:ph type="sldNum" sz="quarter" idx="12"/>
          </p:nvPr>
        </p:nvSpPr>
        <p:spPr/>
        <p:txBody>
          <a:bodyPr/>
          <a:lstStyle/>
          <a:p>
            <a:fld id="{94DC6BA0-6AF7-4A8A-8E01-6B3DDE92B132}" type="slidenum">
              <a:rPr lang="en-US" smtClean="0"/>
              <a:t>14</a:t>
            </a:fld>
            <a:endParaRPr lang="en-US"/>
          </a:p>
        </p:txBody>
      </p:sp>
      <p:sp>
        <p:nvSpPr>
          <p:cNvPr id="4" name="Title 3">
            <a:extLst>
              <a:ext uri="{FF2B5EF4-FFF2-40B4-BE49-F238E27FC236}">
                <a16:creationId xmlns:a16="http://schemas.microsoft.com/office/drawing/2014/main" id="{816CA741-4A34-4987-8A25-9D22BEEE7C29}"/>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2345243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638800"/>
          </a:xfrm>
        </p:spPr>
        <p:txBody>
          <a:bodyPr>
            <a:normAutofit fontScale="92500" lnSpcReduction="2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Although different authors have defined International marketing in various ways, the marketing principles are universally applicable and the business’s task is the same, </a:t>
            </a:r>
            <a:r>
              <a:rPr lang="en-US" sz="3500" dirty="0" err="1">
                <a:latin typeface="Roboto" panose="02000000000000000000" pitchFamily="2" charset="0"/>
                <a:ea typeface="Roboto" panose="02000000000000000000" pitchFamily="2" charset="0"/>
                <a:cs typeface="David" pitchFamily="34" charset="-79"/>
              </a:rPr>
              <a:t>ie</a:t>
            </a:r>
            <a:r>
              <a:rPr lang="en-US" sz="3500" dirty="0">
                <a:latin typeface="Roboto" panose="02000000000000000000" pitchFamily="2" charset="0"/>
                <a:ea typeface="Roboto" panose="02000000000000000000" pitchFamily="2" charset="0"/>
                <a:cs typeface="David" pitchFamily="34" charset="-79"/>
              </a:rPr>
              <a:t> to make profit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The definitions  also very much retains the basic marketing tenets of value and exchange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International marketing can defined as a process of identifying , anticipating, satisfying of customer needs and wants better than competitors at a profit across national borders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 </a:t>
            </a:r>
            <a:endParaRPr lang="en-US" sz="3600" dirty="0">
              <a:latin typeface="David" pitchFamily="34" charset="-79"/>
              <a:cs typeface="David" pitchFamily="34" charset="-79"/>
            </a:endParaRPr>
          </a:p>
          <a:p>
            <a:pPr marL="0" indent="0">
              <a:buNone/>
            </a:pPr>
            <a:r>
              <a:rPr lang="en-US" sz="3600" dirty="0">
                <a:latin typeface="David" pitchFamily="34" charset="-79"/>
                <a:cs typeface="David" pitchFamily="34" charset="-79"/>
              </a:rPr>
              <a:t> </a:t>
            </a:r>
          </a:p>
        </p:txBody>
      </p:sp>
      <p:sp>
        <p:nvSpPr>
          <p:cNvPr id="2" name="Title 1"/>
          <p:cNvSpPr>
            <a:spLocks noGrp="1"/>
          </p:cNvSpPr>
          <p:nvPr>
            <p:ph type="title"/>
          </p:nvPr>
        </p:nvSpPr>
        <p:spPr>
          <a:xfrm>
            <a:off x="0" y="0"/>
            <a:ext cx="9144000" cy="1143000"/>
          </a:xfrm>
        </p:spPr>
        <p:txBody>
          <a:bodyPr>
            <a:normAutofit fontScale="90000"/>
          </a:bodyPr>
          <a:lstStyle/>
          <a:p>
            <a:r>
              <a:rPr lang="en-US" sz="4000" dirty="0">
                <a:solidFill>
                  <a:srgbClr val="FF0000"/>
                </a:solidFill>
                <a:latin typeface="Arial Black" panose="020B0A04020102020204" pitchFamily="34" charset="0"/>
              </a:rPr>
              <a:t>Definition of international marketing</a:t>
            </a:r>
          </a:p>
        </p:txBody>
      </p:sp>
      <p:sp>
        <p:nvSpPr>
          <p:cNvPr id="4" name="Slide Number Placeholder 3"/>
          <p:cNvSpPr>
            <a:spLocks noGrp="1"/>
          </p:cNvSpPr>
          <p:nvPr>
            <p:ph type="sldNum" sz="quarter" idx="12"/>
          </p:nvPr>
        </p:nvSpPr>
        <p:spPr/>
        <p:txBody>
          <a:bodyPr/>
          <a:lstStyle/>
          <a:p>
            <a:fld id="{94DC6BA0-6AF7-4A8A-8E01-6B3DDE92B132}" type="slidenum">
              <a:rPr lang="en-US" smtClean="0"/>
              <a:t>15</a:t>
            </a:fld>
            <a:endParaRPr lang="en-US"/>
          </a:p>
        </p:txBody>
      </p:sp>
    </p:spTree>
    <p:extLst>
      <p:ext uri="{BB962C8B-B14F-4D97-AF65-F5344CB8AC3E}">
        <p14:creationId xmlns:p14="http://schemas.microsoft.com/office/powerpoint/2010/main" val="688207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12C7EB-82FF-444B-8241-FD18DFB628D7}"/>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Or, according to (M. R. </a:t>
            </a:r>
            <a:r>
              <a:rPr kumimoji="0" lang="en-US" sz="280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David" pitchFamily="34" charset="-79"/>
              </a:rPr>
              <a:t>Czinkota</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and L. A. </a:t>
            </a:r>
            <a:r>
              <a:rPr kumimoji="0" lang="en-US" sz="280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David" pitchFamily="34" charset="-79"/>
              </a:rPr>
              <a:t>Ronkainen</a:t>
            </a:r>
            <a:r>
              <a:rPr lang="en-US" sz="2800" dirty="0">
                <a:solidFill>
                  <a:prstClr val="black"/>
                </a:solidFill>
                <a:latin typeface="Roboto" panose="02000000000000000000" pitchFamily="2" charset="0"/>
                <a:ea typeface="Roboto" panose="02000000000000000000" pitchFamily="2" charset="0"/>
                <a:cs typeface="David" pitchFamily="34" charset="-79"/>
              </a:rPr>
              <a:t>, 2010</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“international marketing  consists of the activity, institutions, and processes across national borders that create, communicate, deliver, and exchange offerings that have value for stakeholders and society”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By taking place across national borders, reflects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the difference between domestic and international marketing. In the global market, the marketer is faced with macroenvironmental factors which he has no control</a:t>
            </a:r>
            <a:endParaRPr lang="en-UG" dirty="0"/>
          </a:p>
        </p:txBody>
      </p:sp>
      <p:sp>
        <p:nvSpPr>
          <p:cNvPr id="3" name="Slide Number Placeholder 2">
            <a:extLst>
              <a:ext uri="{FF2B5EF4-FFF2-40B4-BE49-F238E27FC236}">
                <a16:creationId xmlns:a16="http://schemas.microsoft.com/office/drawing/2014/main" id="{9EF14759-C202-4575-A3B0-4411E1BBAB15}"/>
              </a:ext>
            </a:extLst>
          </p:cNvPr>
          <p:cNvSpPr>
            <a:spLocks noGrp="1"/>
          </p:cNvSpPr>
          <p:nvPr>
            <p:ph type="sldNum" sz="quarter" idx="12"/>
          </p:nvPr>
        </p:nvSpPr>
        <p:spPr/>
        <p:txBody>
          <a:bodyPr/>
          <a:lstStyle/>
          <a:p>
            <a:fld id="{94DC6BA0-6AF7-4A8A-8E01-6B3DDE92B132}" type="slidenum">
              <a:rPr lang="en-US" smtClean="0"/>
              <a:t>16</a:t>
            </a:fld>
            <a:endParaRPr lang="en-US"/>
          </a:p>
        </p:txBody>
      </p:sp>
      <p:sp>
        <p:nvSpPr>
          <p:cNvPr id="4" name="Title 3">
            <a:extLst>
              <a:ext uri="{FF2B5EF4-FFF2-40B4-BE49-F238E27FC236}">
                <a16:creationId xmlns:a16="http://schemas.microsoft.com/office/drawing/2014/main" id="{2628A518-E30F-4B34-976A-6B4900A28BB3}"/>
              </a:ext>
            </a:extLst>
          </p:cNvPr>
          <p:cNvSpPr>
            <a:spLocks noGrp="1"/>
          </p:cNvSpPr>
          <p:nvPr>
            <p:ph type="title"/>
          </p:nvPr>
        </p:nvSpPr>
        <p:spPr/>
        <p:txBody>
          <a:bodyPr>
            <a:normAutofit fontScale="90000"/>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Arial Black" panose="020B0A04020102020204" pitchFamily="34" charset="0"/>
                <a:ea typeface="+mj-ea"/>
                <a:cs typeface="+mj-cs"/>
              </a:rPr>
              <a:t>Definition of international marketing (continued)</a:t>
            </a:r>
            <a:endParaRPr lang="en-UG" dirty="0"/>
          </a:p>
        </p:txBody>
      </p:sp>
    </p:spTree>
    <p:extLst>
      <p:ext uri="{BB962C8B-B14F-4D97-AF65-F5344CB8AC3E}">
        <p14:creationId xmlns:p14="http://schemas.microsoft.com/office/powerpoint/2010/main" val="1889507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2DEE8C-E90E-4F6A-BFD2-352BCBC947AD}"/>
              </a:ext>
            </a:extLst>
          </p:cNvPr>
          <p:cNvSpPr>
            <a:spLocks noGrp="1"/>
          </p:cNvSpPr>
          <p:nvPr>
            <p:ph idx="1"/>
          </p:nvPr>
        </p:nvSpPr>
        <p:spPr/>
        <p:txBody>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The most challenging or unique aspect </a:t>
            </a:r>
            <a:r>
              <a:rPr lang="en-US" sz="2800" dirty="0">
                <a:solidFill>
                  <a:prstClr val="black"/>
                </a:solidFill>
                <a:latin typeface="Roboto" panose="02000000000000000000" pitchFamily="2" charset="0"/>
                <a:ea typeface="Roboto" panose="02000000000000000000" pitchFamily="2" charset="0"/>
                <a:cs typeface="David" pitchFamily="34" charset="-79"/>
              </a:rPr>
              <a:t>of IM is the environmental related unfamiliar problems and the strategies needed to cope with varying uncertainty.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Or, a</a:t>
            </a:r>
            <a:r>
              <a:rPr kumimoji="0" lang="en-US" sz="28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ccording to Van </a:t>
            </a:r>
            <a:r>
              <a:rPr kumimoji="0" lang="en-US" sz="2800" b="1"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David" pitchFamily="34" charset="-79"/>
              </a:rPr>
              <a:t>Terpestra</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“Process of planning, designing executing marketing strategies to achieve marketing objectives in the markets of other countries.”</a:t>
            </a:r>
          </a:p>
          <a:p>
            <a:endParaRPr lang="en-UG" dirty="0"/>
          </a:p>
        </p:txBody>
      </p:sp>
      <p:sp>
        <p:nvSpPr>
          <p:cNvPr id="3" name="Slide Number Placeholder 2">
            <a:extLst>
              <a:ext uri="{FF2B5EF4-FFF2-40B4-BE49-F238E27FC236}">
                <a16:creationId xmlns:a16="http://schemas.microsoft.com/office/drawing/2014/main" id="{123C6CF5-D8A4-401D-9062-004237D17E57}"/>
              </a:ext>
            </a:extLst>
          </p:cNvPr>
          <p:cNvSpPr>
            <a:spLocks noGrp="1"/>
          </p:cNvSpPr>
          <p:nvPr>
            <p:ph type="sldNum" sz="quarter" idx="12"/>
          </p:nvPr>
        </p:nvSpPr>
        <p:spPr/>
        <p:txBody>
          <a:bodyPr/>
          <a:lstStyle/>
          <a:p>
            <a:fld id="{94DC6BA0-6AF7-4A8A-8E01-6B3DDE92B132}" type="slidenum">
              <a:rPr lang="en-US" smtClean="0"/>
              <a:t>17</a:t>
            </a:fld>
            <a:endParaRPr lang="en-US"/>
          </a:p>
        </p:txBody>
      </p:sp>
      <p:sp>
        <p:nvSpPr>
          <p:cNvPr id="4" name="Title 3">
            <a:extLst>
              <a:ext uri="{FF2B5EF4-FFF2-40B4-BE49-F238E27FC236}">
                <a16:creationId xmlns:a16="http://schemas.microsoft.com/office/drawing/2014/main" id="{F82F7D90-DE08-405D-8DDE-1C0C8630BF04}"/>
              </a:ext>
            </a:extLst>
          </p:cNvPr>
          <p:cNvSpPr>
            <a:spLocks noGrp="1"/>
          </p:cNvSpPr>
          <p:nvPr>
            <p:ph type="title"/>
          </p:nvPr>
        </p:nvSpPr>
        <p:spPr/>
        <p:txBody>
          <a:bodyPr>
            <a:normAutofit fontScale="90000"/>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Arial Black" panose="020B0A04020102020204" pitchFamily="34" charset="0"/>
                <a:ea typeface="+mj-ea"/>
                <a:cs typeface="+mj-cs"/>
              </a:rPr>
              <a:t>Definition of international marketing (continued)</a:t>
            </a:r>
            <a:endParaRPr lang="en-UG" dirty="0"/>
          </a:p>
        </p:txBody>
      </p:sp>
    </p:spTree>
    <p:extLst>
      <p:ext uri="{BB962C8B-B14F-4D97-AF65-F5344CB8AC3E}">
        <p14:creationId xmlns:p14="http://schemas.microsoft.com/office/powerpoint/2010/main" val="28515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D08B37-9FA8-475C-A655-485B51633065}"/>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Or, </a:t>
            </a:r>
            <a:r>
              <a:rPr kumimoji="0" lang="en-US" sz="28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According to Hess and </a:t>
            </a:r>
            <a:r>
              <a:rPr kumimoji="0" lang="en-US" sz="2800" b="1"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David" pitchFamily="34" charset="-79"/>
              </a:rPr>
              <a:t>Cateora</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“To make available company’s products and services to more than one country’s customers for use.”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Or, International marketing is the performance of business activities designed to plan, price, promote, sell, distribute the company’s goods and services to consumers in more than one country for a profit (</a:t>
            </a:r>
            <a:r>
              <a:rPr kumimoji="0" lang="en-US" sz="2800" b="1"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David" pitchFamily="34" charset="-79"/>
              </a:rPr>
              <a:t>Cateora</a:t>
            </a:r>
            <a:r>
              <a:rPr kumimoji="0" lang="en-US" sz="28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&amp; Braham, 2007).</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0DCF635-D97D-4CD9-83A9-6380F866FDEA}"/>
              </a:ext>
            </a:extLst>
          </p:cNvPr>
          <p:cNvSpPr>
            <a:spLocks noGrp="1"/>
          </p:cNvSpPr>
          <p:nvPr>
            <p:ph type="sldNum" sz="quarter" idx="12"/>
          </p:nvPr>
        </p:nvSpPr>
        <p:spPr/>
        <p:txBody>
          <a:bodyPr/>
          <a:lstStyle/>
          <a:p>
            <a:fld id="{94DC6BA0-6AF7-4A8A-8E01-6B3DDE92B132}" type="slidenum">
              <a:rPr lang="en-US" smtClean="0"/>
              <a:t>18</a:t>
            </a:fld>
            <a:endParaRPr lang="en-US"/>
          </a:p>
        </p:txBody>
      </p:sp>
      <p:sp>
        <p:nvSpPr>
          <p:cNvPr id="4" name="Title 3">
            <a:extLst>
              <a:ext uri="{FF2B5EF4-FFF2-40B4-BE49-F238E27FC236}">
                <a16:creationId xmlns:a16="http://schemas.microsoft.com/office/drawing/2014/main" id="{FF595326-5247-48C9-9E88-52C50FDE13FA}"/>
              </a:ext>
            </a:extLst>
          </p:cNvPr>
          <p:cNvSpPr>
            <a:spLocks noGrp="1"/>
          </p:cNvSpPr>
          <p:nvPr>
            <p:ph type="title"/>
          </p:nvPr>
        </p:nvSpPr>
        <p:spPr/>
        <p:txBody>
          <a:bodyPr>
            <a:normAutofit fontScale="90000"/>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Arial Black" panose="020B0A04020102020204" pitchFamily="34" charset="0"/>
                <a:ea typeface="+mj-ea"/>
                <a:cs typeface="+mj-cs"/>
              </a:rPr>
              <a:t>Definition of international marketing (continued)</a:t>
            </a:r>
            <a:endParaRPr lang="en-UG" dirty="0"/>
          </a:p>
        </p:txBody>
      </p:sp>
    </p:spTree>
    <p:extLst>
      <p:ext uri="{BB962C8B-B14F-4D97-AF65-F5344CB8AC3E}">
        <p14:creationId xmlns:p14="http://schemas.microsoft.com/office/powerpoint/2010/main" val="4171358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57800"/>
          </a:xfrm>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700" b="0" i="0" u="none" strike="noStrike" kern="1200" cap="none" spc="0" normalizeH="0" baseline="0" noProof="0" dirty="0">
                <a:ln>
                  <a:noFill/>
                </a:ln>
                <a:solidFill>
                  <a:prstClr val="black"/>
                </a:solidFill>
                <a:effectLst/>
                <a:uLnTx/>
                <a:uFillTx/>
                <a:latin typeface="Lucida Sans Unicode"/>
                <a:ea typeface="+mn-ea"/>
                <a:cs typeface="+mn-cs"/>
              </a:rPr>
              <a:t>Scope of international marketing involves all activities aimed at satisfying the international customer, and includes </a:t>
            </a:r>
            <a:r>
              <a:rPr lang="en-GB" dirty="0">
                <a:solidFill>
                  <a:prstClr val="black"/>
                </a:solidFill>
                <a:latin typeface="Lucida Sans Unicode"/>
              </a:rPr>
              <a:t>activities such as </a:t>
            </a:r>
            <a:r>
              <a:rPr kumimoji="0" lang="en-GB" sz="2700" b="0" i="0" u="none" strike="noStrike" kern="1200" cap="none" spc="0" normalizeH="0" baseline="0" noProof="0" dirty="0">
                <a:ln>
                  <a:noFill/>
                </a:ln>
                <a:solidFill>
                  <a:prstClr val="black"/>
                </a:solidFill>
                <a:effectLst/>
                <a:uLnTx/>
                <a:uFillTx/>
                <a:latin typeface="Lucida Sans Unicode"/>
                <a:ea typeface="+mn-ea"/>
                <a:cs typeface="+mn-cs"/>
              </a:rPr>
              <a:t>product planning, introducing the product, pricing, selling, promotion, distribution, collecting feedback, </a:t>
            </a:r>
            <a:r>
              <a:rPr lang="en-GB" dirty="0">
                <a:solidFill>
                  <a:prstClr val="black"/>
                </a:solidFill>
                <a:latin typeface="Lucida Sans Unicode"/>
              </a:rPr>
              <a:t>and after-sales service support to customers.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700" b="0" i="0" u="none" strike="noStrike" kern="1200" cap="none" spc="0" normalizeH="0" baseline="0" noProof="0" dirty="0">
                <a:ln>
                  <a:noFill/>
                </a:ln>
                <a:solidFill>
                  <a:prstClr val="black"/>
                </a:solidFill>
                <a:effectLst/>
                <a:uLnTx/>
                <a:uFillTx/>
                <a:latin typeface="Lucida Sans Unicode"/>
                <a:ea typeface="+mn-ea"/>
                <a:cs typeface="+mn-cs"/>
              </a:rPr>
              <a:t>Whether a company makes its goods and services at home and extends them abroad, or whether it establishes manufacturing, research and marketing facilities in another country, the scope of marketing involves all activities carried out in marketing </a:t>
            </a:r>
            <a:endParaRPr kumimoji="0" lang="en-GB" sz="2700" b="0" i="0" u="none" strike="noStrike" kern="1200" cap="none" spc="0" normalizeH="0" baseline="0" noProof="0" dirty="0">
              <a:ln>
                <a:noFill/>
              </a:ln>
              <a:solidFill>
                <a:srgbClr val="FF0000"/>
              </a:solidFill>
              <a:effectLst/>
              <a:uLnTx/>
              <a:uFillTx/>
              <a:latin typeface="Lucida Sans Unicode"/>
              <a:ea typeface="+mn-ea"/>
              <a:cs typeface="+mn-cs"/>
            </a:endParaRPr>
          </a:p>
          <a:p>
            <a:pPr marL="0" indent="0">
              <a:buNone/>
            </a:pPr>
            <a:endParaRPr lang="en-US" sz="2800" dirty="0">
              <a:latin typeface="David" pitchFamily="34" charset="-79"/>
              <a:cs typeface="David" pitchFamily="34" charset="-79"/>
            </a:endParaRPr>
          </a:p>
          <a:p>
            <a:pPr marL="109728" indent="0">
              <a:buNone/>
            </a:pPr>
            <a:endParaRPr lang="en-US" dirty="0"/>
          </a:p>
        </p:txBody>
      </p:sp>
      <p:sp>
        <p:nvSpPr>
          <p:cNvPr id="2" name="Title 1"/>
          <p:cNvSpPr>
            <a:spLocks noGrp="1"/>
          </p:cNvSpPr>
          <p:nvPr>
            <p:ph type="title"/>
          </p:nvPr>
        </p:nvSpPr>
        <p:spPr>
          <a:xfrm>
            <a:off x="457200" y="274638"/>
            <a:ext cx="8229600" cy="944562"/>
          </a:xfrm>
        </p:spPr>
        <p:txBody>
          <a:bodyPr>
            <a:noAutofit/>
          </a:bodyPr>
          <a:lstStyle/>
          <a:p>
            <a:r>
              <a:rPr lang="en-US" sz="4000" dirty="0">
                <a:solidFill>
                  <a:srgbClr val="FF0000"/>
                </a:solidFill>
                <a:latin typeface="Roboto" panose="02000000000000000000" pitchFamily="2" charset="0"/>
                <a:ea typeface="Roboto" panose="02000000000000000000" pitchFamily="2" charset="0"/>
              </a:rPr>
              <a:t>Scope of international marketing</a:t>
            </a:r>
          </a:p>
        </p:txBody>
      </p:sp>
      <p:sp>
        <p:nvSpPr>
          <p:cNvPr id="4" name="Slide Number Placeholder 3"/>
          <p:cNvSpPr>
            <a:spLocks noGrp="1"/>
          </p:cNvSpPr>
          <p:nvPr>
            <p:ph type="sldNum" sz="quarter" idx="12"/>
          </p:nvPr>
        </p:nvSpPr>
        <p:spPr/>
        <p:txBody>
          <a:bodyPr/>
          <a:lstStyle/>
          <a:p>
            <a:fld id="{94DC6BA0-6AF7-4A8A-8E01-6B3DDE92B132}" type="slidenum">
              <a:rPr lang="en-US" smtClean="0"/>
              <a:t>19</a:t>
            </a:fld>
            <a:endParaRPr lang="en-US"/>
          </a:p>
        </p:txBody>
      </p:sp>
    </p:spTree>
    <p:extLst>
      <p:ext uri="{BB962C8B-B14F-4D97-AF65-F5344CB8AC3E}">
        <p14:creationId xmlns:p14="http://schemas.microsoft.com/office/powerpoint/2010/main" val="394591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The contemporary international (global) business has never been greater than today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Demographic changes (particularly population increases), advancement in technology, increasing urbanisation in large emerging markets, global interdependence and interconnectedness, and changing lifestyles are reshaping international marketing strategy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Firms will need to extend their outreach and market-entry strategies to these large populations for growth and increased revenue </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a:t>
            </a:r>
          </a:p>
        </p:txBody>
      </p:sp>
      <p:sp>
        <p:nvSpPr>
          <p:cNvPr id="3" name="Slide Number Placeholder 2"/>
          <p:cNvSpPr>
            <a:spLocks noGrp="1"/>
          </p:cNvSpPr>
          <p:nvPr>
            <p:ph type="sldNum" sz="quarter" idx="12"/>
          </p:nvPr>
        </p:nvSpPr>
        <p:spPr/>
        <p:txBody>
          <a:bodyPr/>
          <a:lstStyle/>
          <a:p>
            <a:fld id="{94DC6BA0-6AF7-4A8A-8E01-6B3DDE92B132}" type="slidenum">
              <a:rPr lang="en-US" smtClean="0"/>
              <a:t>2</a:t>
            </a:fld>
            <a:endParaRPr lang="en-US"/>
          </a:p>
        </p:txBody>
      </p:sp>
      <p:sp>
        <p:nvSpPr>
          <p:cNvPr id="4" name="Title 3"/>
          <p:cNvSpPr>
            <a:spLocks noGrp="1"/>
          </p:cNvSpPr>
          <p:nvPr>
            <p:ph type="title"/>
          </p:nvPr>
        </p:nvSpPr>
        <p:spPr/>
        <p:txBody>
          <a:bodyPr>
            <a:normAutofit/>
          </a:bodyPr>
          <a:lstStyle/>
          <a:p>
            <a:r>
              <a:rPr lang="en-GB" dirty="0">
                <a:solidFill>
                  <a:srgbClr val="FF0000"/>
                </a:solidFill>
              </a:rPr>
              <a:t>Introduction </a:t>
            </a:r>
          </a:p>
        </p:txBody>
      </p:sp>
    </p:spTree>
    <p:extLst>
      <p:ext uri="{BB962C8B-B14F-4D97-AF65-F5344CB8AC3E}">
        <p14:creationId xmlns:p14="http://schemas.microsoft.com/office/powerpoint/2010/main" val="3312527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a:t>It is marketing that </a:t>
            </a:r>
            <a:r>
              <a:rPr lang="en-US" dirty="0"/>
              <a:t>enables companies reach out to customers internationally.</a:t>
            </a:r>
            <a:endParaRPr lang="en-GB" dirty="0"/>
          </a:p>
          <a:p>
            <a:r>
              <a:rPr lang="en-GB" dirty="0"/>
              <a:t>The scope of such international marketing include exports, imports, contractual agreements, joint ventures, wholly owned manufacturing, leasing, etc.</a:t>
            </a:r>
          </a:p>
          <a:p>
            <a:r>
              <a:rPr lang="en-GB" dirty="0"/>
              <a:t>It is important to note that whether a company decides to </a:t>
            </a:r>
            <a:r>
              <a:rPr lang="en-US" dirty="0"/>
              <a:t>market its goods and services domestically or internationally, the definition of marketing remains almost the same. However, the scope and importance of marketing are broadened when the company decides to sell across international boundaries.</a:t>
            </a:r>
            <a:endParaRPr lang="en-GB" dirty="0"/>
          </a:p>
          <a:p>
            <a:endParaRPr lang="en-GB" dirty="0"/>
          </a:p>
        </p:txBody>
      </p:sp>
      <p:sp>
        <p:nvSpPr>
          <p:cNvPr id="3" name="Slide Number Placeholder 2"/>
          <p:cNvSpPr>
            <a:spLocks noGrp="1"/>
          </p:cNvSpPr>
          <p:nvPr>
            <p:ph type="sldNum" sz="quarter" idx="12"/>
          </p:nvPr>
        </p:nvSpPr>
        <p:spPr/>
        <p:txBody>
          <a:bodyPr/>
          <a:lstStyle/>
          <a:p>
            <a:fld id="{94DC6BA0-6AF7-4A8A-8E01-6B3DDE92B132}" type="slidenum">
              <a:rPr lang="en-US" smtClean="0"/>
              <a:t>20</a:t>
            </a:fld>
            <a:endParaRPr lang="en-US"/>
          </a:p>
        </p:txBody>
      </p:sp>
      <p:sp>
        <p:nvSpPr>
          <p:cNvPr id="4" name="Title 3"/>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Scope of international marketing (continued)</a:t>
            </a:r>
            <a:endParaRPr lang="en-GB"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39220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Compared to domestic marketing, the international </a:t>
            </a:r>
            <a:r>
              <a:rPr lang="en-US" dirty="0"/>
              <a:t>marketer’s task is more complicated in the sense that  the international marketer must deal with at least two levels of uncontrollable factors i.e., the international environment and the specific foreign markets</a:t>
            </a:r>
          </a:p>
          <a:p>
            <a:r>
              <a:rPr lang="en-US" dirty="0"/>
              <a:t>The international environment comprises of global sociopolitical, economic, legal and competitive factors.  </a:t>
            </a:r>
            <a:endParaRPr lang="en-GB" dirty="0"/>
          </a:p>
        </p:txBody>
      </p:sp>
      <p:sp>
        <p:nvSpPr>
          <p:cNvPr id="3" name="Slide Number Placeholder 2"/>
          <p:cNvSpPr>
            <a:spLocks noGrp="1"/>
          </p:cNvSpPr>
          <p:nvPr>
            <p:ph type="sldNum" sz="quarter" idx="12"/>
          </p:nvPr>
        </p:nvSpPr>
        <p:spPr/>
        <p:txBody>
          <a:bodyPr/>
          <a:lstStyle/>
          <a:p>
            <a:fld id="{94DC6BA0-6AF7-4A8A-8E01-6B3DDE92B132}" type="slidenum">
              <a:rPr lang="en-US" smtClean="0"/>
              <a:t>21</a:t>
            </a:fld>
            <a:endParaRPr lang="en-US"/>
          </a:p>
        </p:txBody>
      </p:sp>
      <p:sp>
        <p:nvSpPr>
          <p:cNvPr id="4" name="Title 3"/>
          <p:cNvSpPr>
            <a:spLocks noGrp="1"/>
          </p:cNvSpPr>
          <p:nvPr>
            <p:ph type="title"/>
          </p:nvPr>
        </p:nvSpPr>
        <p:spPr/>
        <p:txBody>
          <a:bodyPr>
            <a:noAutofit/>
          </a:bodyPr>
          <a:lstStyle/>
          <a:p>
            <a:r>
              <a:rPr lang="en-GB" sz="4400" dirty="0">
                <a:solidFill>
                  <a:srgbClr val="FF0000"/>
                </a:solidFill>
                <a:latin typeface="Roboto" panose="02000000000000000000" pitchFamily="2" charset="0"/>
                <a:ea typeface="Roboto" panose="02000000000000000000" pitchFamily="2" charset="0"/>
              </a:rPr>
              <a:t>The international marketing task</a:t>
            </a:r>
          </a:p>
        </p:txBody>
      </p:sp>
    </p:spTree>
    <p:extLst>
      <p:ext uri="{BB962C8B-B14F-4D97-AF65-F5344CB8AC3E}">
        <p14:creationId xmlns:p14="http://schemas.microsoft.com/office/powerpoint/2010/main" val="23866369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2800" b="1" dirty="0">
                <a:solidFill>
                  <a:srgbClr val="FF0000"/>
                </a:solidFill>
                <a:latin typeface="Roboto" panose="02000000000000000000" pitchFamily="2" charset="0"/>
                <a:ea typeface="Roboto" panose="02000000000000000000" pitchFamily="2" charset="0"/>
              </a:rPr>
              <a:t>Global factors </a:t>
            </a:r>
            <a:r>
              <a:rPr lang="en-GB" sz="2800" dirty="0">
                <a:latin typeface="Roboto" panose="02000000000000000000" pitchFamily="2" charset="0"/>
                <a:ea typeface="Roboto" panose="02000000000000000000" pitchFamily="2" charset="0"/>
              </a:rPr>
              <a:t>(environment) include </a:t>
            </a:r>
          </a:p>
          <a:p>
            <a:r>
              <a:rPr lang="en-GB" sz="2800" dirty="0">
                <a:latin typeface="Roboto" panose="02000000000000000000" pitchFamily="2" charset="0"/>
                <a:ea typeface="Roboto" panose="02000000000000000000" pitchFamily="2" charset="0"/>
              </a:rPr>
              <a:t>1. The overall economic health of the world, major economic trends, and currency exchange rates.</a:t>
            </a:r>
          </a:p>
          <a:p>
            <a:r>
              <a:rPr lang="en-GB" sz="2800" dirty="0">
                <a:latin typeface="Roboto" panose="02000000000000000000" pitchFamily="2" charset="0"/>
                <a:ea typeface="Roboto" panose="02000000000000000000" pitchFamily="2" charset="0"/>
              </a:rPr>
              <a:t>2. Political and legal factors include international treaties, and political stability</a:t>
            </a:r>
          </a:p>
          <a:p>
            <a:r>
              <a:rPr lang="en-GB" sz="2800" dirty="0">
                <a:latin typeface="Roboto" panose="02000000000000000000" pitchFamily="2" charset="0"/>
                <a:ea typeface="Roboto" panose="02000000000000000000" pitchFamily="2" charset="0"/>
              </a:rPr>
              <a:t>3. Competitive factors include factors that enable a country to compete effectively in the global arena such as creativity and innovativeness, quality of goods, level of technology, specialisation and differentiation    </a:t>
            </a:r>
          </a:p>
        </p:txBody>
      </p:sp>
      <p:sp>
        <p:nvSpPr>
          <p:cNvPr id="3" name="Slide Number Placeholder 2"/>
          <p:cNvSpPr>
            <a:spLocks noGrp="1"/>
          </p:cNvSpPr>
          <p:nvPr>
            <p:ph type="sldNum" sz="quarter" idx="12"/>
          </p:nvPr>
        </p:nvSpPr>
        <p:spPr/>
        <p:txBody>
          <a:bodyPr/>
          <a:lstStyle/>
          <a:p>
            <a:fld id="{94DC6BA0-6AF7-4A8A-8E01-6B3DDE92B132}" type="slidenum">
              <a:rPr lang="en-US" smtClean="0"/>
              <a:t>22</a:t>
            </a:fld>
            <a:endParaRPr lang="en-US"/>
          </a:p>
        </p:txBody>
      </p:sp>
      <p:sp>
        <p:nvSpPr>
          <p:cNvPr id="4" name="Title 3"/>
          <p:cNvSpPr>
            <a:spLocks noGrp="1"/>
          </p:cNvSpPr>
          <p:nvPr>
            <p:ph type="title"/>
          </p:nvPr>
        </p:nvSpPr>
        <p:spPr/>
        <p:txBody>
          <a:bodyPr>
            <a:normAutofit fontScale="90000"/>
          </a:bodyPr>
          <a:lstStyle/>
          <a:p>
            <a:r>
              <a:rPr lang="en-GB" dirty="0">
                <a:solidFill>
                  <a:srgbClr val="FF0000"/>
                </a:solidFill>
                <a:latin typeface="Arial Black" panose="020B0A04020102020204" pitchFamily="34" charset="0"/>
              </a:rPr>
              <a:t> </a:t>
            </a:r>
            <a:r>
              <a:rPr lang="en-GB" sz="4900" dirty="0">
                <a:solidFill>
                  <a:srgbClr val="FF0000"/>
                </a:solidFill>
                <a:latin typeface="Roboto" panose="02000000000000000000" pitchFamily="2" charset="0"/>
                <a:ea typeface="Roboto" panose="02000000000000000000" pitchFamily="2" charset="0"/>
              </a:rPr>
              <a:t>International marketing task (continued)</a:t>
            </a:r>
          </a:p>
        </p:txBody>
      </p:sp>
    </p:spTree>
    <p:extLst>
      <p:ext uri="{BB962C8B-B14F-4D97-AF65-F5344CB8AC3E}">
        <p14:creationId xmlns:p14="http://schemas.microsoft.com/office/powerpoint/2010/main" val="23537096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3. Social factors include culture, demographic changes, attitudes, perceptions, values, and business norms.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b="1" dirty="0">
                <a:solidFill>
                  <a:srgbClr val="FF0000"/>
                </a:solidFill>
                <a:latin typeface="David" pitchFamily="34" charset="-79"/>
                <a:cs typeface="David" pitchFamily="34" charset="-79"/>
              </a:rPr>
              <a:t>Country specific factors </a:t>
            </a:r>
            <a:r>
              <a:rPr lang="en-GB" sz="3200" dirty="0">
                <a:latin typeface="David" pitchFamily="34" charset="-79"/>
                <a:cs typeface="David" pitchFamily="34" charset="-79"/>
              </a:rPr>
              <a:t>include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 </a:t>
            </a:r>
            <a:r>
              <a:rPr lang="en-US" sz="3200" dirty="0">
                <a:latin typeface="David" pitchFamily="34" charset="-79"/>
                <a:cs typeface="David" pitchFamily="34" charset="-79"/>
              </a:rPr>
              <a:t>Political, economic, social, technological, environmental and legal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David" pitchFamily="34" charset="-79"/>
                <a:cs typeface="David" pitchFamily="34" charset="-79"/>
              </a:rPr>
              <a:t>The most important task for the international marketer is to successfully identify and manage risk by way of adopting and adjusting strategies to suit the challenge </a:t>
            </a:r>
            <a:endParaRPr lang="en-GB" sz="3200" dirty="0">
              <a:latin typeface="David" pitchFamily="34" charset="-79"/>
              <a:cs typeface="David" pitchFamily="34" charset="-79"/>
            </a:endParaRPr>
          </a:p>
        </p:txBody>
      </p:sp>
      <p:sp>
        <p:nvSpPr>
          <p:cNvPr id="2" name="Title 1"/>
          <p:cNvSpPr>
            <a:spLocks noGrp="1"/>
          </p:cNvSpPr>
          <p:nvPr>
            <p:ph type="title"/>
          </p:nvPr>
        </p:nvSpPr>
        <p:spPr>
          <a:xfrm>
            <a:off x="152400" y="274638"/>
            <a:ext cx="8839200" cy="792162"/>
          </a:xfrm>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23</a:t>
            </a:fld>
            <a:endParaRPr lang="en-US"/>
          </a:p>
        </p:txBody>
      </p:sp>
    </p:spTree>
    <p:extLst>
      <p:ext uri="{BB962C8B-B14F-4D97-AF65-F5344CB8AC3E}">
        <p14:creationId xmlns:p14="http://schemas.microsoft.com/office/powerpoint/2010/main" val="1855713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E5C578-5E99-4EF9-9AAD-653607E1A9AD}"/>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Thus, because of these two levels of uncontrollable environments (global environment and country specific environment), companies need to continually and keenly analyse the environment as it is not static</a:t>
            </a:r>
          </a:p>
          <a:p>
            <a:r>
              <a:rPr lang="en-US" sz="2800" dirty="0">
                <a:latin typeface="Roboto" panose="02000000000000000000" pitchFamily="2" charset="0"/>
                <a:ea typeface="Roboto" panose="02000000000000000000" pitchFamily="2" charset="0"/>
              </a:rPr>
              <a:t>One of the biggest challenges for companies operating in foreign markets is the inability to read correctly or interpret accurately the signs of danger or  the potential impact of certain uncontrollable elements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1BC3F0-3BC5-4A5B-9F74-E1799B694BC7}"/>
              </a:ext>
            </a:extLst>
          </p:cNvPr>
          <p:cNvSpPr>
            <a:spLocks noGrp="1"/>
          </p:cNvSpPr>
          <p:nvPr>
            <p:ph type="sldNum" sz="quarter" idx="12"/>
          </p:nvPr>
        </p:nvSpPr>
        <p:spPr/>
        <p:txBody>
          <a:bodyPr/>
          <a:lstStyle/>
          <a:p>
            <a:fld id="{94DC6BA0-6AF7-4A8A-8E01-6B3DDE92B132}" type="slidenum">
              <a:rPr lang="en-US" smtClean="0"/>
              <a:t>24</a:t>
            </a:fld>
            <a:endParaRPr lang="en-US"/>
          </a:p>
        </p:txBody>
      </p:sp>
      <p:sp>
        <p:nvSpPr>
          <p:cNvPr id="4" name="Title 3">
            <a:extLst>
              <a:ext uri="{FF2B5EF4-FFF2-40B4-BE49-F238E27FC236}">
                <a16:creationId xmlns:a16="http://schemas.microsoft.com/office/drawing/2014/main" id="{7D38C3FD-39B4-43BC-BAA8-3B698A6AC5A4}"/>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913220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5EA135-480C-4A48-87C9-9DA8758BB884}"/>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Secondly, one cannot assume that a solution to uncontrollable challenge in country A can work in country B, or will work in all other countries</a:t>
            </a:r>
          </a:p>
          <a:p>
            <a:r>
              <a:rPr lang="en-US" sz="2800" dirty="0">
                <a:latin typeface="Roboto" panose="02000000000000000000" pitchFamily="2" charset="0"/>
                <a:ea typeface="Roboto" panose="02000000000000000000" pitchFamily="2" charset="0"/>
              </a:rPr>
              <a:t>Additionally, the problem of foreign uncertainty becomes worse  by a frequently imposed ‘alien status’ that increases the difficulty of properly assessing and forecasting the dynamic international business climate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DD75403-E4F8-42B7-B120-D0B41DA3FBA2}"/>
              </a:ext>
            </a:extLst>
          </p:cNvPr>
          <p:cNvSpPr>
            <a:spLocks noGrp="1"/>
          </p:cNvSpPr>
          <p:nvPr>
            <p:ph type="sldNum" sz="quarter" idx="12"/>
          </p:nvPr>
        </p:nvSpPr>
        <p:spPr/>
        <p:txBody>
          <a:bodyPr/>
          <a:lstStyle/>
          <a:p>
            <a:fld id="{94DC6BA0-6AF7-4A8A-8E01-6B3DDE92B132}" type="slidenum">
              <a:rPr lang="en-US" smtClean="0"/>
              <a:t>25</a:t>
            </a:fld>
            <a:endParaRPr lang="en-US"/>
          </a:p>
        </p:txBody>
      </p:sp>
      <p:sp>
        <p:nvSpPr>
          <p:cNvPr id="4" name="Title 3">
            <a:extLst>
              <a:ext uri="{FF2B5EF4-FFF2-40B4-BE49-F238E27FC236}">
                <a16:creationId xmlns:a16="http://schemas.microsoft.com/office/drawing/2014/main" id="{4776BD7F-E496-48C3-9B90-B6D613727729}"/>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6324200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DE0A49-3C2E-430D-BB74-3C54B11C517C}"/>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Two dimensions of ‘alien status/label’ can be identified, i.e. (</a:t>
            </a:r>
            <a:r>
              <a:rPr lang="en-US" sz="3200" dirty="0" err="1">
                <a:latin typeface="Roboto" panose="02000000000000000000" pitchFamily="2" charset="0"/>
                <a:ea typeface="Roboto" panose="02000000000000000000" pitchFamily="2" charset="0"/>
              </a:rPr>
              <a:t>i</a:t>
            </a:r>
            <a:r>
              <a:rPr lang="en-US" sz="3200" dirty="0">
                <a:latin typeface="Roboto" panose="02000000000000000000" pitchFamily="2" charset="0"/>
                <a:ea typeface="Roboto" panose="02000000000000000000" pitchFamily="2" charset="0"/>
              </a:rPr>
              <a:t>) business controlled by foreigners (alien), and (ii) the culture of the host country is alien to the foreign company</a:t>
            </a:r>
          </a:p>
          <a:p>
            <a:r>
              <a:rPr lang="en-US" sz="3200" dirty="0">
                <a:latin typeface="Roboto" panose="02000000000000000000" pitchFamily="2" charset="0"/>
                <a:ea typeface="Roboto" panose="02000000000000000000" pitchFamily="2" charset="0"/>
              </a:rPr>
              <a:t>The political environment offers the best example of the alien status. WHY?</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E60C97-09A8-4029-A2D4-0CFDE5C6FCEC}"/>
              </a:ext>
            </a:extLst>
          </p:cNvPr>
          <p:cNvSpPr>
            <a:spLocks noGrp="1"/>
          </p:cNvSpPr>
          <p:nvPr>
            <p:ph type="sldNum" sz="quarter" idx="12"/>
          </p:nvPr>
        </p:nvSpPr>
        <p:spPr/>
        <p:txBody>
          <a:bodyPr/>
          <a:lstStyle/>
          <a:p>
            <a:fld id="{94DC6BA0-6AF7-4A8A-8E01-6B3DDE92B132}" type="slidenum">
              <a:rPr lang="en-US" smtClean="0"/>
              <a:t>26</a:t>
            </a:fld>
            <a:endParaRPr lang="en-US"/>
          </a:p>
        </p:txBody>
      </p:sp>
      <p:sp>
        <p:nvSpPr>
          <p:cNvPr id="4" name="Title 3">
            <a:extLst>
              <a:ext uri="{FF2B5EF4-FFF2-40B4-BE49-F238E27FC236}">
                <a16:creationId xmlns:a16="http://schemas.microsoft.com/office/drawing/2014/main" id="{313ACD6A-FE4A-47D4-BF6C-FD2F546746F0}"/>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023968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405484-E323-45D3-9A15-D12077D02F09}"/>
              </a:ext>
            </a:extLst>
          </p:cNvPr>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The political and legal environment can be extremely critical, as shifts in governments often mean sudden changes in attitudes that can result in expropriation, expulsion or major restrictions on operations</a:t>
            </a:r>
          </a:p>
          <a:p>
            <a:r>
              <a:rPr lang="en-US" sz="3200" dirty="0">
                <a:latin typeface="Roboto" panose="02000000000000000000" pitchFamily="2" charset="0"/>
                <a:ea typeface="Roboto" panose="02000000000000000000" pitchFamily="2" charset="0"/>
              </a:rPr>
              <a:t>A foreign company is quite often at the mercy of the policies of the sitting government</a:t>
            </a:r>
          </a:p>
        </p:txBody>
      </p:sp>
      <p:sp>
        <p:nvSpPr>
          <p:cNvPr id="3" name="Slide Number Placeholder 2">
            <a:extLst>
              <a:ext uri="{FF2B5EF4-FFF2-40B4-BE49-F238E27FC236}">
                <a16:creationId xmlns:a16="http://schemas.microsoft.com/office/drawing/2014/main" id="{17375391-1413-417B-829B-67CA448F2050}"/>
              </a:ext>
            </a:extLst>
          </p:cNvPr>
          <p:cNvSpPr>
            <a:spLocks noGrp="1"/>
          </p:cNvSpPr>
          <p:nvPr>
            <p:ph type="sldNum" sz="quarter" idx="12"/>
          </p:nvPr>
        </p:nvSpPr>
        <p:spPr/>
        <p:txBody>
          <a:bodyPr/>
          <a:lstStyle/>
          <a:p>
            <a:fld id="{94DC6BA0-6AF7-4A8A-8E01-6B3DDE92B132}" type="slidenum">
              <a:rPr lang="en-US" smtClean="0"/>
              <a:t>27</a:t>
            </a:fld>
            <a:endParaRPr lang="en-US"/>
          </a:p>
        </p:txBody>
      </p:sp>
      <p:sp>
        <p:nvSpPr>
          <p:cNvPr id="4" name="Title 3">
            <a:extLst>
              <a:ext uri="{FF2B5EF4-FFF2-40B4-BE49-F238E27FC236}">
                <a16:creationId xmlns:a16="http://schemas.microsoft.com/office/drawing/2014/main" id="{7CFDE25B-7439-4F19-9B99-84C704B4AC02}"/>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3157822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0332F-1C34-43AE-BB08-24DC3A47249C}"/>
              </a:ext>
            </a:extLst>
          </p:cNvPr>
          <p:cNvSpPr>
            <a:spLocks noGrp="1"/>
          </p:cNvSpPr>
          <p:nvPr>
            <p:ph idx="1"/>
          </p:nvPr>
        </p:nvSpPr>
        <p:spPr/>
        <p:txBody>
          <a:bodyPr>
            <a:normAutofit fontScale="92500" lnSpcReduction="10000"/>
          </a:bodyPr>
          <a:lstStyle/>
          <a:p>
            <a:r>
              <a:rPr lang="en-US" sz="3200" dirty="0">
                <a:latin typeface="Roboto" panose="02000000000000000000" pitchFamily="2" charset="0"/>
                <a:ea typeface="Roboto" panose="02000000000000000000" pitchFamily="2" charset="0"/>
              </a:rPr>
              <a:t>Also, a crucial uncontrollable uncertainty and perhaps the biggest one is that of culture</a:t>
            </a:r>
          </a:p>
          <a:p>
            <a:r>
              <a:rPr lang="en-US" sz="3200" dirty="0">
                <a:latin typeface="Roboto" panose="02000000000000000000" pitchFamily="2" charset="0"/>
                <a:ea typeface="Roboto" panose="02000000000000000000" pitchFamily="2" charset="0"/>
              </a:rPr>
              <a:t>In the contemporary globalized marketing environment, companies are struggling to adapt their marketing strategies to suit diverse cultural landscapes. </a:t>
            </a:r>
          </a:p>
          <a:p>
            <a:r>
              <a:rPr lang="en-US" sz="3200" dirty="0">
                <a:latin typeface="Roboto" panose="02000000000000000000" pitchFamily="2" charset="0"/>
                <a:ea typeface="Roboto" panose="02000000000000000000" pitchFamily="2" charset="0"/>
              </a:rPr>
              <a:t>Culture influences every aspect of international business, shaping how companies operate, communicate, and win in foreign markets.  </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FA41C49-FC25-4D28-A027-D38550E71E4F}"/>
              </a:ext>
            </a:extLst>
          </p:cNvPr>
          <p:cNvSpPr>
            <a:spLocks noGrp="1"/>
          </p:cNvSpPr>
          <p:nvPr>
            <p:ph type="sldNum" sz="quarter" idx="12"/>
          </p:nvPr>
        </p:nvSpPr>
        <p:spPr/>
        <p:txBody>
          <a:bodyPr/>
          <a:lstStyle/>
          <a:p>
            <a:fld id="{94DC6BA0-6AF7-4A8A-8E01-6B3DDE92B132}" type="slidenum">
              <a:rPr lang="en-US" smtClean="0"/>
              <a:t>28</a:t>
            </a:fld>
            <a:endParaRPr lang="en-US"/>
          </a:p>
        </p:txBody>
      </p:sp>
      <p:sp>
        <p:nvSpPr>
          <p:cNvPr id="4" name="Title 3">
            <a:extLst>
              <a:ext uri="{FF2B5EF4-FFF2-40B4-BE49-F238E27FC236}">
                <a16:creationId xmlns:a16="http://schemas.microsoft.com/office/drawing/2014/main" id="{8D41640B-B2CA-455E-ACE1-9895DE3AD256}"/>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321487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376B24-1DAB-4D92-A603-3CB5F85B8086}"/>
              </a:ext>
            </a:extLst>
          </p:cNvPr>
          <p:cNvSpPr>
            <a:spLocks noGrp="1"/>
          </p:cNvSpPr>
          <p:nvPr>
            <p:ph idx="1"/>
          </p:nvPr>
        </p:nvSpPr>
        <p:spPr/>
        <p:txBody>
          <a:bodyPr>
            <a:normAutofit/>
          </a:bodyPr>
          <a:lstStyle/>
          <a:p>
            <a:r>
              <a:rPr lang="en-US" sz="2800">
                <a:latin typeface="Roboto" panose="02000000000000000000" pitchFamily="2" charset="0"/>
                <a:ea typeface="Roboto" panose="02000000000000000000" pitchFamily="2" charset="0"/>
              </a:rPr>
              <a:t>Various markets </a:t>
            </a:r>
            <a:r>
              <a:rPr lang="en-US" sz="2800" dirty="0">
                <a:latin typeface="Roboto" panose="02000000000000000000" pitchFamily="2" charset="0"/>
                <a:ea typeface="Roboto" panose="02000000000000000000" pitchFamily="2" charset="0"/>
              </a:rPr>
              <a:t>have distinct cultural values, consumer preferences, and shopping behaviours. </a:t>
            </a:r>
          </a:p>
          <a:p>
            <a:r>
              <a:rPr lang="en-US" sz="2800" dirty="0">
                <a:latin typeface="Roboto" panose="02000000000000000000" pitchFamily="2" charset="0"/>
                <a:ea typeface="Roboto" panose="02000000000000000000" pitchFamily="2" charset="0"/>
              </a:rPr>
              <a:t>The brand must navigate these complexities to maintain its global presence and appeal. </a:t>
            </a:r>
          </a:p>
          <a:p>
            <a:r>
              <a:rPr lang="en-US" sz="2800" dirty="0">
                <a:latin typeface="Roboto" panose="02000000000000000000" pitchFamily="2" charset="0"/>
                <a:ea typeface="Roboto" panose="02000000000000000000" pitchFamily="2" charset="0"/>
              </a:rPr>
              <a:t>All this (uncertainty of different foreign business environments) means that the foreign company must constantly and meaningfully scan the environment in which it operates </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B8EF5A6-0966-4C3C-9788-614282AE9497}"/>
              </a:ext>
            </a:extLst>
          </p:cNvPr>
          <p:cNvSpPr>
            <a:spLocks noGrp="1"/>
          </p:cNvSpPr>
          <p:nvPr>
            <p:ph type="sldNum" sz="quarter" idx="12"/>
          </p:nvPr>
        </p:nvSpPr>
        <p:spPr/>
        <p:txBody>
          <a:bodyPr/>
          <a:lstStyle/>
          <a:p>
            <a:fld id="{94DC6BA0-6AF7-4A8A-8E01-6B3DDE92B132}" type="slidenum">
              <a:rPr lang="en-US" smtClean="0"/>
              <a:t>29</a:t>
            </a:fld>
            <a:endParaRPr lang="en-US"/>
          </a:p>
        </p:txBody>
      </p:sp>
      <p:sp>
        <p:nvSpPr>
          <p:cNvPr id="4" name="Title 3">
            <a:extLst>
              <a:ext uri="{FF2B5EF4-FFF2-40B4-BE49-F238E27FC236}">
                <a16:creationId xmlns:a16="http://schemas.microsoft.com/office/drawing/2014/main" id="{90C68859-1B18-4888-A414-C77D880DF69D}"/>
              </a:ext>
            </a:extLst>
          </p:cNvPr>
          <p:cNvSpPr>
            <a:spLocks noGrp="1"/>
          </p:cNvSpPr>
          <p:nvPr>
            <p:ph type="title"/>
          </p:nvPr>
        </p:nvSpPr>
        <p:spPr/>
        <p:txBody>
          <a:bodyPr>
            <a:noAutofit/>
          </a:bodyPr>
          <a:lstStyle/>
          <a:p>
            <a:r>
              <a:rPr kumimoji="0" lang="en-GB"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International marketing task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1888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AB833D-5767-46B6-8CA9-C0285297E553}"/>
              </a:ext>
            </a:extLst>
          </p:cNvPr>
          <p:cNvSpPr>
            <a:spLocks noGrp="1"/>
          </p:cNvSpPr>
          <p:nvPr>
            <p:ph idx="1"/>
          </p:nvPr>
        </p:nvSpPr>
        <p:spPr/>
        <p:txBody>
          <a:bodyPr>
            <a:normAutofit fontScale="92500" lnSpcReduction="10000"/>
          </a:bodyPr>
          <a:lstStyle/>
          <a:p>
            <a:r>
              <a:rPr lang="en-US" sz="2800" dirty="0">
                <a:latin typeface="Roboto" panose="02000000000000000000" pitchFamily="2" charset="0"/>
                <a:ea typeface="Roboto" panose="02000000000000000000" pitchFamily="2" charset="0"/>
              </a:rPr>
              <a:t>Within this context, success in IM will hinge on continuously scanning global trends with a focus on sustainable profitable growth and competitive advantage </a:t>
            </a:r>
          </a:p>
          <a:p>
            <a:r>
              <a:rPr lang="en-US" sz="2800" dirty="0">
                <a:latin typeface="Roboto" panose="02000000000000000000" pitchFamily="2" charset="0"/>
                <a:ea typeface="Roboto" panose="02000000000000000000" pitchFamily="2" charset="0"/>
              </a:rPr>
              <a:t>Smaller firms can also benefit from globalized business by focusing on niches neglected by big player or by enhancing their core competencies (capabilities, knowledge, skills and resources that constitute their defining strength) e.g. flexibility (ability to adopt to changes quickly), offering personalized services and building strong customer relationships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9287BED-1B0C-4DD8-9D02-7F782C9F2EA6}"/>
              </a:ext>
            </a:extLst>
          </p:cNvPr>
          <p:cNvSpPr>
            <a:spLocks noGrp="1"/>
          </p:cNvSpPr>
          <p:nvPr>
            <p:ph type="sldNum" sz="quarter" idx="12"/>
          </p:nvPr>
        </p:nvSpPr>
        <p:spPr/>
        <p:txBody>
          <a:bodyPr/>
          <a:lstStyle/>
          <a:p>
            <a:fld id="{94DC6BA0-6AF7-4A8A-8E01-6B3DDE92B132}" type="slidenum">
              <a:rPr lang="en-US" smtClean="0"/>
              <a:t>3</a:t>
            </a:fld>
            <a:endParaRPr lang="en-US"/>
          </a:p>
        </p:txBody>
      </p:sp>
      <p:sp>
        <p:nvSpPr>
          <p:cNvPr id="4" name="Title 3">
            <a:extLst>
              <a:ext uri="{FF2B5EF4-FFF2-40B4-BE49-F238E27FC236}">
                <a16:creationId xmlns:a16="http://schemas.microsoft.com/office/drawing/2014/main" id="{CCF32195-7F3C-48FB-B280-1664E9F25FF4}"/>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(continued)</a:t>
            </a:r>
            <a:endParaRPr lang="en-UG" dirty="0"/>
          </a:p>
        </p:txBody>
      </p:sp>
    </p:spTree>
    <p:extLst>
      <p:ext uri="{BB962C8B-B14F-4D97-AF65-F5344CB8AC3E}">
        <p14:creationId xmlns:p14="http://schemas.microsoft.com/office/powerpoint/2010/main" val="3282175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2CE1E6-81F4-4ACF-B5CA-4B09B7D30E9C}"/>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International marketing is not an easy task compared to marketing in ones own country</a:t>
            </a:r>
          </a:p>
          <a:p>
            <a:r>
              <a:rPr lang="en-US" sz="2800" dirty="0">
                <a:latin typeface="Roboto" panose="02000000000000000000" pitchFamily="2" charset="0"/>
                <a:ea typeface="Roboto" panose="02000000000000000000" pitchFamily="2" charset="0"/>
              </a:rPr>
              <a:t>Business success in a foreign market depends largely on understanding the foreign environment and adopting to the differences</a:t>
            </a:r>
          </a:p>
          <a:p>
            <a:r>
              <a:rPr lang="en-US" sz="2800" dirty="0">
                <a:latin typeface="Roboto" panose="02000000000000000000" pitchFamily="2" charset="0"/>
                <a:ea typeface="Roboto" panose="02000000000000000000" pitchFamily="2" charset="0"/>
              </a:rPr>
              <a:t>Self-reflection Criterion (SRC) refers to a persons unconscious reference to ones own cultural values, experiences, and knowledge as a basis for decisions. It impedes the ability to assess a foreign market </a:t>
            </a:r>
            <a:r>
              <a:rPr lang="en-US" sz="2800" dirty="0" err="1">
                <a:latin typeface="Roboto" panose="02000000000000000000" pitchFamily="2" charset="0"/>
                <a:ea typeface="Roboto" panose="02000000000000000000" pitchFamily="2" charset="0"/>
              </a:rPr>
              <a:t>meanigfully</a:t>
            </a:r>
            <a:endParaRPr lang="en-US" sz="2800" dirty="0">
              <a:latin typeface="Roboto" panose="02000000000000000000" pitchFamily="2" charset="0"/>
              <a:ea typeface="Roboto" panose="02000000000000000000" pitchFamily="2" charset="0"/>
            </a:endParaRPr>
          </a:p>
          <a:p>
            <a:endParaRPr lang="en-UG" dirty="0"/>
          </a:p>
        </p:txBody>
      </p:sp>
      <p:sp>
        <p:nvSpPr>
          <p:cNvPr id="3" name="Slide Number Placeholder 2">
            <a:extLst>
              <a:ext uri="{FF2B5EF4-FFF2-40B4-BE49-F238E27FC236}">
                <a16:creationId xmlns:a16="http://schemas.microsoft.com/office/drawing/2014/main" id="{AD44590D-EA12-4E3A-AB45-CB47C84D3E4B}"/>
              </a:ext>
            </a:extLst>
          </p:cNvPr>
          <p:cNvSpPr>
            <a:spLocks noGrp="1"/>
          </p:cNvSpPr>
          <p:nvPr>
            <p:ph type="sldNum" sz="quarter" idx="12"/>
          </p:nvPr>
        </p:nvSpPr>
        <p:spPr/>
        <p:txBody>
          <a:bodyPr/>
          <a:lstStyle/>
          <a:p>
            <a:fld id="{94DC6BA0-6AF7-4A8A-8E01-6B3DDE92B132}" type="slidenum">
              <a:rPr lang="en-US" smtClean="0"/>
              <a:t>30</a:t>
            </a:fld>
            <a:endParaRPr lang="en-US"/>
          </a:p>
        </p:txBody>
      </p:sp>
      <p:sp>
        <p:nvSpPr>
          <p:cNvPr id="4" name="Title 3">
            <a:extLst>
              <a:ext uri="{FF2B5EF4-FFF2-40B4-BE49-F238E27FC236}">
                <a16:creationId xmlns:a16="http://schemas.microsoft.com/office/drawing/2014/main" id="{F8FF63CE-417E-496A-ABBB-9A1A1978D172}"/>
              </a:ext>
            </a:extLst>
          </p:cNvPr>
          <p:cNvSpPr>
            <a:spLocks noGrp="1"/>
          </p:cNvSpPr>
          <p:nvPr>
            <p:ph type="title"/>
          </p:nvPr>
        </p:nvSpPr>
        <p:spPr/>
        <p:txBody>
          <a:bodyPr>
            <a:noAutofit/>
          </a:bodyPr>
          <a:lstStyle/>
          <a:p>
            <a:r>
              <a:rPr lang="en-US" sz="4000" dirty="0">
                <a:solidFill>
                  <a:srgbClr val="FF0000"/>
                </a:solidFill>
                <a:latin typeface="Roboto" panose="02000000000000000000" pitchFamily="2" charset="0"/>
                <a:ea typeface="Roboto" panose="02000000000000000000" pitchFamily="2" charset="0"/>
              </a:rPr>
              <a:t>Self-reference Criterion (SRC): An Obstacle</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982119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9183F-3904-4EF1-A146-09C09D4DB4B1}"/>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Thus, when faced with a problem in another culture, the tendency is to react instinctively referring only to our SRC for a solution</a:t>
            </a:r>
          </a:p>
          <a:p>
            <a:r>
              <a:rPr lang="en-US" sz="3200" dirty="0">
                <a:latin typeface="Roboto" panose="02000000000000000000" pitchFamily="2" charset="0"/>
                <a:ea typeface="Roboto" panose="02000000000000000000" pitchFamily="2" charset="0"/>
              </a:rPr>
              <a:t>A marketer working on the basis of SRC assumes that what is suitable for the home market will be suitable for the foreign market</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95F7C4-D2D8-44B6-B4F7-4CC981958B2C}"/>
              </a:ext>
            </a:extLst>
          </p:cNvPr>
          <p:cNvSpPr>
            <a:spLocks noGrp="1"/>
          </p:cNvSpPr>
          <p:nvPr>
            <p:ph type="sldNum" sz="quarter" idx="12"/>
          </p:nvPr>
        </p:nvSpPr>
        <p:spPr/>
        <p:txBody>
          <a:bodyPr/>
          <a:lstStyle/>
          <a:p>
            <a:fld id="{94DC6BA0-6AF7-4A8A-8E01-6B3DDE92B132}" type="slidenum">
              <a:rPr lang="en-US" smtClean="0"/>
              <a:t>31</a:t>
            </a:fld>
            <a:endParaRPr lang="en-US"/>
          </a:p>
        </p:txBody>
      </p:sp>
      <p:sp>
        <p:nvSpPr>
          <p:cNvPr id="4" name="Title 3">
            <a:extLst>
              <a:ext uri="{FF2B5EF4-FFF2-40B4-BE49-F238E27FC236}">
                <a16:creationId xmlns:a16="http://schemas.microsoft.com/office/drawing/2014/main" id="{9AF3FBE4-4F15-46A1-BDD8-7EF414375FD5}"/>
              </a:ext>
            </a:extLst>
          </p:cNvPr>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SRC: An Obstacle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0945226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603D-4A6E-4E56-801F-C5E920A56733}"/>
              </a:ext>
            </a:extLst>
          </p:cNvPr>
          <p:cNvSpPr>
            <a:spLocks noGrp="1"/>
          </p:cNvSpPr>
          <p:nvPr>
            <p:ph idx="1"/>
          </p:nvPr>
        </p:nvSpPr>
        <p:spPr/>
        <p:txBody>
          <a:bodyPr>
            <a:normAutofit fontScale="92500" lnSpcReduction="10000"/>
          </a:bodyPr>
          <a:lstStyle/>
          <a:p>
            <a:r>
              <a:rPr lang="en-US" dirty="0"/>
              <a:t>Based on the above assumption, the marketer believes that since the product is able to sell successfully in the domestic market, then it will do the same in the foreign market. Quite often, this is not true</a:t>
            </a:r>
          </a:p>
          <a:p>
            <a:r>
              <a:rPr lang="en-US" dirty="0"/>
              <a:t>Our behaviour and actions when interacting with people from different cultures (e.g. greetings, distance between individuals, body language, time and punctuality, and business norms) reflect our SRC as they (people from different cultures) react to the values of their own SRCs, making us all victims of a cultural misunderstanding. </a:t>
            </a:r>
          </a:p>
          <a:p>
            <a:endParaRPr lang="en-UG" dirty="0"/>
          </a:p>
        </p:txBody>
      </p:sp>
      <p:sp>
        <p:nvSpPr>
          <p:cNvPr id="3" name="Slide Number Placeholder 2">
            <a:extLst>
              <a:ext uri="{FF2B5EF4-FFF2-40B4-BE49-F238E27FC236}">
                <a16:creationId xmlns:a16="http://schemas.microsoft.com/office/drawing/2014/main" id="{D93D35F3-C80F-46A5-9377-8DDE67F8E821}"/>
              </a:ext>
            </a:extLst>
          </p:cNvPr>
          <p:cNvSpPr>
            <a:spLocks noGrp="1"/>
          </p:cNvSpPr>
          <p:nvPr>
            <p:ph type="sldNum" sz="quarter" idx="12"/>
          </p:nvPr>
        </p:nvSpPr>
        <p:spPr/>
        <p:txBody>
          <a:bodyPr/>
          <a:lstStyle/>
          <a:p>
            <a:fld id="{94DC6BA0-6AF7-4A8A-8E01-6B3DDE92B132}" type="slidenum">
              <a:rPr lang="en-US" smtClean="0"/>
              <a:t>32</a:t>
            </a:fld>
            <a:endParaRPr lang="en-US"/>
          </a:p>
        </p:txBody>
      </p:sp>
      <p:sp>
        <p:nvSpPr>
          <p:cNvPr id="4" name="Title 3">
            <a:extLst>
              <a:ext uri="{FF2B5EF4-FFF2-40B4-BE49-F238E27FC236}">
                <a16:creationId xmlns:a16="http://schemas.microsoft.com/office/drawing/2014/main" id="{CF16364A-922E-4360-8D38-67DCB69E5A51}"/>
              </a:ext>
            </a:extLst>
          </p:cNvPr>
          <p:cNvSpPr>
            <a:spLocks noGrp="1"/>
          </p:cNvSpPr>
          <p:nvPr>
            <p:ph type="title"/>
          </p:nvPr>
        </p:nvSpPr>
        <p:spPr/>
        <p:txBody>
          <a:bodyPr>
            <a:noAutofit/>
          </a:bodyPr>
          <a:lstStyle/>
          <a:p>
            <a:r>
              <a:rPr lang="en-US" sz="4000" dirty="0">
                <a:solidFill>
                  <a:srgbClr val="FF0000"/>
                </a:solidFill>
                <a:latin typeface="Roboto" panose="02000000000000000000" pitchFamily="2" charset="0"/>
                <a:ea typeface="Roboto" panose="02000000000000000000" pitchFamily="2" charset="0"/>
              </a:rPr>
              <a:t>SRC: An Obstacle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594789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479C1-B701-4352-9770-11B1003381A7}"/>
              </a:ext>
            </a:extLst>
          </p:cNvPr>
          <p:cNvSpPr>
            <a:spLocks noGrp="1"/>
          </p:cNvSpPr>
          <p:nvPr>
            <p:ph idx="1"/>
          </p:nvPr>
        </p:nvSpPr>
        <p:spPr/>
        <p:txBody>
          <a:bodyPr>
            <a:normAutofit fontScale="92500"/>
          </a:bodyPr>
          <a:lstStyle/>
          <a:p>
            <a:r>
              <a:rPr lang="en-US" dirty="0"/>
              <a:t>Adaptation is a conscious effort on the part of the international marketer to anticipate the influences of the foreign uncontrollable environments, and then to adjust the marketing mix to minimize the effects. </a:t>
            </a:r>
          </a:p>
          <a:p>
            <a:r>
              <a:rPr lang="en-US" dirty="0"/>
              <a:t>Quite often when we are confronted with challenges in a foreign market, we tend to behave spontaneously based on the knowledge we have accumulated over lifetime – knowledge reflected in our own cultural values, beliefs, customs, and ways of doing thigs.  </a:t>
            </a:r>
            <a:endParaRPr lang="en-UG" dirty="0"/>
          </a:p>
        </p:txBody>
      </p:sp>
      <p:sp>
        <p:nvSpPr>
          <p:cNvPr id="3" name="Slide Number Placeholder 2">
            <a:extLst>
              <a:ext uri="{FF2B5EF4-FFF2-40B4-BE49-F238E27FC236}">
                <a16:creationId xmlns:a16="http://schemas.microsoft.com/office/drawing/2014/main" id="{E948B0B4-38AE-479C-BC08-BF0E203BA34C}"/>
              </a:ext>
            </a:extLst>
          </p:cNvPr>
          <p:cNvSpPr>
            <a:spLocks noGrp="1"/>
          </p:cNvSpPr>
          <p:nvPr>
            <p:ph type="sldNum" sz="quarter" idx="12"/>
          </p:nvPr>
        </p:nvSpPr>
        <p:spPr/>
        <p:txBody>
          <a:bodyPr/>
          <a:lstStyle/>
          <a:p>
            <a:fld id="{94DC6BA0-6AF7-4A8A-8E01-6B3DDE92B132}" type="slidenum">
              <a:rPr lang="en-US" smtClean="0"/>
              <a:t>33</a:t>
            </a:fld>
            <a:endParaRPr lang="en-US"/>
          </a:p>
        </p:txBody>
      </p:sp>
      <p:sp>
        <p:nvSpPr>
          <p:cNvPr id="4" name="Title 3">
            <a:extLst>
              <a:ext uri="{FF2B5EF4-FFF2-40B4-BE49-F238E27FC236}">
                <a16:creationId xmlns:a16="http://schemas.microsoft.com/office/drawing/2014/main" id="{4B2A3B78-C39D-455A-A1F4-A66EC2E66918}"/>
              </a:ext>
            </a:extLst>
          </p:cNvPr>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rPr>
              <a:t>SRC: An Obstacle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85460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23C98E-6D13-4662-B927-DD8BDE2D3872}"/>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Your SRC can prevent you from being aware that there are cultural differences or from recognising the importance of those differences</a:t>
            </a:r>
          </a:p>
          <a:p>
            <a:r>
              <a:rPr lang="en-US" sz="2800" dirty="0">
                <a:latin typeface="Roboto" panose="02000000000000000000" pitchFamily="2" charset="0"/>
                <a:ea typeface="Roboto" panose="02000000000000000000" pitchFamily="2" charset="0"/>
              </a:rPr>
              <a:t>When examining foreign markets, it is important that the culture of the country is understood meaningfully</a:t>
            </a:r>
          </a:p>
          <a:p>
            <a:r>
              <a:rPr lang="en-US" sz="2800" dirty="0">
                <a:latin typeface="Roboto" panose="02000000000000000000" pitchFamily="2" charset="0"/>
                <a:ea typeface="Roboto" panose="02000000000000000000" pitchFamily="2" charset="0"/>
              </a:rPr>
              <a:t>Values, customs, and beliefs are an integral part of society and many people realise only what is in their own cultures when dealing with other people thus unconsciously ignoring those other peoples culture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355314E-332A-48A8-81C0-679BE0B13BE0}"/>
              </a:ext>
            </a:extLst>
          </p:cNvPr>
          <p:cNvSpPr>
            <a:spLocks noGrp="1"/>
          </p:cNvSpPr>
          <p:nvPr>
            <p:ph type="sldNum" sz="quarter" idx="12"/>
          </p:nvPr>
        </p:nvSpPr>
        <p:spPr/>
        <p:txBody>
          <a:bodyPr/>
          <a:lstStyle/>
          <a:p>
            <a:fld id="{94DC6BA0-6AF7-4A8A-8E01-6B3DDE92B132}" type="slidenum">
              <a:rPr lang="en-US" smtClean="0"/>
              <a:t>34</a:t>
            </a:fld>
            <a:endParaRPr lang="en-US"/>
          </a:p>
        </p:txBody>
      </p:sp>
      <p:sp>
        <p:nvSpPr>
          <p:cNvPr id="4" name="Title 3">
            <a:extLst>
              <a:ext uri="{FF2B5EF4-FFF2-40B4-BE49-F238E27FC236}">
                <a16:creationId xmlns:a16="http://schemas.microsoft.com/office/drawing/2014/main" id="{9EF46F48-18E3-413E-BCAA-241D5C05B6DC}"/>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SRC: An Obstacle (continued)</a:t>
            </a:r>
            <a:endParaRPr lang="en-UG" dirty="0"/>
          </a:p>
        </p:txBody>
      </p:sp>
    </p:spTree>
    <p:extLst>
      <p:ext uri="{BB962C8B-B14F-4D97-AF65-F5344CB8AC3E}">
        <p14:creationId xmlns:p14="http://schemas.microsoft.com/office/powerpoint/2010/main" val="2326668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186BE5-6CF8-4A54-BAB7-4870FBDE7AB9}"/>
              </a:ext>
            </a:extLst>
          </p:cNvPr>
          <p:cNvSpPr>
            <a:spLocks noGrp="1"/>
          </p:cNvSpPr>
          <p:nvPr>
            <p:ph idx="1"/>
          </p:nvPr>
        </p:nvSpPr>
        <p:spPr/>
        <p:txBody>
          <a:bodyPr/>
          <a:lstStyle/>
          <a:p>
            <a:r>
              <a:rPr lang="en-US" dirty="0"/>
              <a:t>This tends to be the case when firms expand internationally and build up a market presence in foreign market for the first time.</a:t>
            </a:r>
          </a:p>
          <a:p>
            <a:r>
              <a:rPr lang="en-US" dirty="0"/>
              <a:t>Many of the problems they face are a result of their mistaken assumption that foreign markets will be similar to their home market and so they can operate in a similar manner. </a:t>
            </a:r>
          </a:p>
          <a:p>
            <a:r>
              <a:rPr lang="en-US" dirty="0"/>
              <a:t>Relying on SRC in international marketing can be disastrous</a:t>
            </a:r>
            <a:endParaRPr lang="en-UG" dirty="0"/>
          </a:p>
        </p:txBody>
      </p:sp>
      <p:sp>
        <p:nvSpPr>
          <p:cNvPr id="3" name="Slide Number Placeholder 2">
            <a:extLst>
              <a:ext uri="{FF2B5EF4-FFF2-40B4-BE49-F238E27FC236}">
                <a16:creationId xmlns:a16="http://schemas.microsoft.com/office/drawing/2014/main" id="{68AE96BE-E130-41CC-B777-2B3F5F5DC8F7}"/>
              </a:ext>
            </a:extLst>
          </p:cNvPr>
          <p:cNvSpPr>
            <a:spLocks noGrp="1"/>
          </p:cNvSpPr>
          <p:nvPr>
            <p:ph type="sldNum" sz="quarter" idx="12"/>
          </p:nvPr>
        </p:nvSpPr>
        <p:spPr/>
        <p:txBody>
          <a:bodyPr/>
          <a:lstStyle/>
          <a:p>
            <a:fld id="{94DC6BA0-6AF7-4A8A-8E01-6B3DDE92B132}" type="slidenum">
              <a:rPr lang="en-US" smtClean="0"/>
              <a:t>35</a:t>
            </a:fld>
            <a:endParaRPr lang="en-US"/>
          </a:p>
        </p:txBody>
      </p:sp>
      <p:sp>
        <p:nvSpPr>
          <p:cNvPr id="4" name="Title 3">
            <a:extLst>
              <a:ext uri="{FF2B5EF4-FFF2-40B4-BE49-F238E27FC236}">
                <a16:creationId xmlns:a16="http://schemas.microsoft.com/office/drawing/2014/main" id="{7A1B3284-3C86-4743-B028-9FD20A076045}"/>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SRC: An Obstacle (continued)</a:t>
            </a:r>
            <a:endParaRPr lang="en-UG" dirty="0"/>
          </a:p>
        </p:txBody>
      </p:sp>
    </p:spTree>
    <p:extLst>
      <p:ext uri="{BB962C8B-B14F-4D97-AF65-F5344CB8AC3E}">
        <p14:creationId xmlns:p14="http://schemas.microsoft.com/office/powerpoint/2010/main" val="22692900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4E93DA-0B74-4C16-BEE5-7D1C4823C6EE}"/>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While a marketer cannot learn all the cultures to their depth, awareness of cultural differences and the need to be cultural sensitive to these differences is crucial for avoiding many of the mistakes in international marketing</a:t>
            </a:r>
          </a:p>
          <a:p>
            <a:r>
              <a:rPr lang="en-US" sz="2800" dirty="0">
                <a:latin typeface="Roboto" panose="02000000000000000000" pitchFamily="2" charset="0"/>
                <a:ea typeface="Roboto" panose="02000000000000000000" pitchFamily="2" charset="0"/>
              </a:rPr>
              <a:t>Cultural differences e.g. language can affect the advertising of a product, its brand name, and generally the way it is perceived in the market</a:t>
            </a:r>
          </a:p>
          <a:p>
            <a:r>
              <a:rPr lang="en-US" sz="2800" dirty="0">
                <a:latin typeface="Roboto" panose="02000000000000000000" pitchFamily="2" charset="0"/>
                <a:ea typeface="Roboto" panose="02000000000000000000" pitchFamily="2" charset="0"/>
              </a:rPr>
              <a:t>Different colors, words, symbols, animals, birds etc. mean different things to different people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0530AA6-7279-4C8E-9237-7775920CC874}"/>
              </a:ext>
            </a:extLst>
          </p:cNvPr>
          <p:cNvSpPr>
            <a:spLocks noGrp="1"/>
          </p:cNvSpPr>
          <p:nvPr>
            <p:ph type="sldNum" sz="quarter" idx="12"/>
          </p:nvPr>
        </p:nvSpPr>
        <p:spPr/>
        <p:txBody>
          <a:bodyPr/>
          <a:lstStyle/>
          <a:p>
            <a:fld id="{94DC6BA0-6AF7-4A8A-8E01-6B3DDE92B132}" type="slidenum">
              <a:rPr lang="en-US" smtClean="0"/>
              <a:t>36</a:t>
            </a:fld>
            <a:endParaRPr lang="en-US"/>
          </a:p>
        </p:txBody>
      </p:sp>
      <p:sp>
        <p:nvSpPr>
          <p:cNvPr id="4" name="Title 3">
            <a:extLst>
              <a:ext uri="{FF2B5EF4-FFF2-40B4-BE49-F238E27FC236}">
                <a16:creationId xmlns:a16="http://schemas.microsoft.com/office/drawing/2014/main" id="{44B9CB4F-28DA-40E1-8C62-7F733C0CB316}"/>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SRC: An Obstacle (continued)</a:t>
            </a:r>
            <a:endParaRPr lang="en-UG" dirty="0"/>
          </a:p>
        </p:txBody>
      </p:sp>
    </p:spTree>
    <p:extLst>
      <p:ext uri="{BB962C8B-B14F-4D97-AF65-F5344CB8AC3E}">
        <p14:creationId xmlns:p14="http://schemas.microsoft.com/office/powerpoint/2010/main" val="27149390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266E79-EFF4-4339-B029-2F0AF33076C9}"/>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There is need to conduct a cross cultural analysis of each situation and be aware of the SRC influence that is likely to make us less successful in the foreign market</a:t>
            </a:r>
          </a:p>
          <a:p>
            <a:r>
              <a:rPr lang="en-US" sz="2800" dirty="0">
                <a:latin typeface="Roboto" panose="02000000000000000000" pitchFamily="2" charset="0"/>
                <a:ea typeface="Roboto" panose="02000000000000000000" pitchFamily="2" charset="0"/>
              </a:rPr>
              <a:t>Various examples explain the intervention of SRC in international marketing in Africa</a:t>
            </a:r>
          </a:p>
          <a:p>
            <a:r>
              <a:rPr lang="en-US" sz="2800" dirty="0">
                <a:latin typeface="Roboto" panose="02000000000000000000" pitchFamily="2" charset="0"/>
                <a:ea typeface="Roboto" panose="02000000000000000000" pitchFamily="2" charset="0"/>
              </a:rPr>
              <a:t>To avoid the self-reference criterion, Coca-Cola company has provided coke in smaller volumes in order to lower prices and make the drink affordable for maximum number of population that have low incomes.</a:t>
            </a:r>
          </a:p>
        </p:txBody>
      </p:sp>
      <p:sp>
        <p:nvSpPr>
          <p:cNvPr id="3" name="Slide Number Placeholder 2">
            <a:extLst>
              <a:ext uri="{FF2B5EF4-FFF2-40B4-BE49-F238E27FC236}">
                <a16:creationId xmlns:a16="http://schemas.microsoft.com/office/drawing/2014/main" id="{2F233BAF-1374-4D0C-B6B3-563C52D118D9}"/>
              </a:ext>
            </a:extLst>
          </p:cNvPr>
          <p:cNvSpPr>
            <a:spLocks noGrp="1"/>
          </p:cNvSpPr>
          <p:nvPr>
            <p:ph type="sldNum" sz="quarter" idx="12"/>
          </p:nvPr>
        </p:nvSpPr>
        <p:spPr/>
        <p:txBody>
          <a:bodyPr/>
          <a:lstStyle/>
          <a:p>
            <a:fld id="{94DC6BA0-6AF7-4A8A-8E01-6B3DDE92B132}" type="slidenum">
              <a:rPr lang="en-US" smtClean="0"/>
              <a:t>37</a:t>
            </a:fld>
            <a:endParaRPr lang="en-US"/>
          </a:p>
        </p:txBody>
      </p:sp>
      <p:sp>
        <p:nvSpPr>
          <p:cNvPr id="4" name="Title 3">
            <a:extLst>
              <a:ext uri="{FF2B5EF4-FFF2-40B4-BE49-F238E27FC236}">
                <a16:creationId xmlns:a16="http://schemas.microsoft.com/office/drawing/2014/main" id="{987F99B0-23E8-49FC-A0EB-FDB553BC3E13}"/>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SRC: An Obstacle (continued)</a:t>
            </a:r>
            <a:endParaRPr lang="en-UG" dirty="0"/>
          </a:p>
        </p:txBody>
      </p:sp>
    </p:spTree>
    <p:extLst>
      <p:ext uri="{BB962C8B-B14F-4D97-AF65-F5344CB8AC3E}">
        <p14:creationId xmlns:p14="http://schemas.microsoft.com/office/powerpoint/2010/main" val="6723940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B2DFFE-870C-4EE6-853C-CBE042D5A278}"/>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McDonald’s restaurants in South Africa discovered that may Africans favour their traditional foods than western. </a:t>
            </a:r>
          </a:p>
          <a:p>
            <a:r>
              <a:rPr lang="en-US" sz="3200" dirty="0">
                <a:latin typeface="Roboto" panose="02000000000000000000" pitchFamily="2" charset="0"/>
                <a:ea typeface="Roboto" panose="02000000000000000000" pitchFamily="2" charset="0"/>
              </a:rPr>
              <a:t>In order to succeed in the new market in South Africa, the McDonald’s had to make changes in their menu offerings by introducing local foods such as maize meal</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B38CB05-6B97-448D-8C17-48CC643781A8}"/>
              </a:ext>
            </a:extLst>
          </p:cNvPr>
          <p:cNvSpPr>
            <a:spLocks noGrp="1"/>
          </p:cNvSpPr>
          <p:nvPr>
            <p:ph type="sldNum" sz="quarter" idx="12"/>
          </p:nvPr>
        </p:nvSpPr>
        <p:spPr/>
        <p:txBody>
          <a:bodyPr/>
          <a:lstStyle/>
          <a:p>
            <a:fld id="{94DC6BA0-6AF7-4A8A-8E01-6B3DDE92B132}" type="slidenum">
              <a:rPr lang="en-US" smtClean="0"/>
              <a:t>38</a:t>
            </a:fld>
            <a:endParaRPr lang="en-US"/>
          </a:p>
        </p:txBody>
      </p:sp>
      <p:sp>
        <p:nvSpPr>
          <p:cNvPr id="4" name="Title 3">
            <a:extLst>
              <a:ext uri="{FF2B5EF4-FFF2-40B4-BE49-F238E27FC236}">
                <a16:creationId xmlns:a16="http://schemas.microsoft.com/office/drawing/2014/main" id="{84B9BC13-113E-4504-9592-5DA4074C170D}"/>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SRC: An Obstacle (continued)</a:t>
            </a:r>
            <a:endParaRPr lang="en-UG" dirty="0"/>
          </a:p>
        </p:txBody>
      </p:sp>
    </p:spTree>
    <p:extLst>
      <p:ext uri="{BB962C8B-B14F-4D97-AF65-F5344CB8AC3E}">
        <p14:creationId xmlns:p14="http://schemas.microsoft.com/office/powerpoint/2010/main" val="1072014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9436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Whereas companies globally have tended to extend their marketing operations internationally, few have been successful. Developing countries, in particular, have generally been less successful due to the following reasons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1. Low brand equity. Foreigners consider products made in LDC of low quality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2. Low advertising on the world market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3. Embassies do not seem to do sufficient work in promoting home products </a:t>
            </a:r>
            <a:endParaRPr lang="en-US" dirty="0"/>
          </a:p>
          <a:p>
            <a:endParaRPr lang="en-US" dirty="0"/>
          </a:p>
          <a:p>
            <a:endParaRPr lang="en-US" dirty="0"/>
          </a:p>
        </p:txBody>
      </p:sp>
      <p:sp>
        <p:nvSpPr>
          <p:cNvPr id="2" name="Title 1"/>
          <p:cNvSpPr>
            <a:spLocks noGrp="1"/>
          </p:cNvSpPr>
          <p:nvPr>
            <p:ph type="title"/>
          </p:nvPr>
        </p:nvSpPr>
        <p:spPr>
          <a:xfrm>
            <a:off x="152400" y="152400"/>
            <a:ext cx="8991600" cy="685800"/>
          </a:xfrm>
        </p:spPr>
        <p:txBody>
          <a:bodyPr>
            <a:normAutofit fontScale="90000"/>
          </a:bodyPr>
          <a:lstStyle/>
          <a:p>
            <a:r>
              <a:rPr lang="en-US" sz="3200" dirty="0">
                <a:solidFill>
                  <a:srgbClr val="FF0000"/>
                </a:solidFill>
                <a:latin typeface="Arial Black" panose="020B0A04020102020204" pitchFamily="34" charset="0"/>
                <a:cs typeface="David" pitchFamily="34" charset="-79"/>
              </a:rPr>
              <a:t>Developing countries and international marketing</a:t>
            </a:r>
          </a:p>
        </p:txBody>
      </p:sp>
      <p:sp>
        <p:nvSpPr>
          <p:cNvPr id="4" name="Slide Number Placeholder 3"/>
          <p:cNvSpPr>
            <a:spLocks noGrp="1"/>
          </p:cNvSpPr>
          <p:nvPr>
            <p:ph type="sldNum" sz="quarter" idx="12"/>
          </p:nvPr>
        </p:nvSpPr>
        <p:spPr/>
        <p:txBody>
          <a:bodyPr/>
          <a:lstStyle/>
          <a:p>
            <a:fld id="{94DC6BA0-6AF7-4A8A-8E01-6B3DDE92B132}" type="slidenum">
              <a:rPr lang="en-US" smtClean="0"/>
              <a:t>39</a:t>
            </a:fld>
            <a:endParaRPr lang="en-US"/>
          </a:p>
        </p:txBody>
      </p:sp>
    </p:spTree>
    <p:extLst>
      <p:ext uri="{BB962C8B-B14F-4D97-AF65-F5344CB8AC3E}">
        <p14:creationId xmlns:p14="http://schemas.microsoft.com/office/powerpoint/2010/main" val="1292343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859F7D-EA00-4BD1-A9A1-1E1BE773AF9F}"/>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Governments must encourage infrastructural developments in large population markets/hubs, particularly in developing nations</a:t>
            </a:r>
          </a:p>
          <a:p>
            <a:r>
              <a:rPr lang="en-US" sz="2800" dirty="0">
                <a:latin typeface="Roboto" panose="02000000000000000000" pitchFamily="2" charset="0"/>
                <a:ea typeface="Roboto" panose="02000000000000000000" pitchFamily="2" charset="0"/>
              </a:rPr>
              <a:t>Every business must be prepared to compete in an increasingly interdependent global economic and physical environment, and all businesspeople must be aware of the effects of these trends when managing either a domestic company that exports or a multinational conglomerate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1605E8FD-EFB4-4521-900B-85A220044324}"/>
              </a:ext>
            </a:extLst>
          </p:cNvPr>
          <p:cNvSpPr>
            <a:spLocks noGrp="1"/>
          </p:cNvSpPr>
          <p:nvPr>
            <p:ph type="sldNum" sz="quarter" idx="12"/>
          </p:nvPr>
        </p:nvSpPr>
        <p:spPr/>
        <p:txBody>
          <a:bodyPr/>
          <a:lstStyle/>
          <a:p>
            <a:fld id="{94DC6BA0-6AF7-4A8A-8E01-6B3DDE92B132}" type="slidenum">
              <a:rPr lang="en-US" smtClean="0"/>
              <a:t>4</a:t>
            </a:fld>
            <a:endParaRPr lang="en-US"/>
          </a:p>
        </p:txBody>
      </p:sp>
      <p:sp>
        <p:nvSpPr>
          <p:cNvPr id="4" name="Title 3">
            <a:extLst>
              <a:ext uri="{FF2B5EF4-FFF2-40B4-BE49-F238E27FC236}">
                <a16:creationId xmlns:a16="http://schemas.microsoft.com/office/drawing/2014/main" id="{BA8FBA2D-17B9-4595-AAC6-190167D4AD14}"/>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(continued)</a:t>
            </a:r>
            <a:endParaRPr lang="en-UG" dirty="0"/>
          </a:p>
        </p:txBody>
      </p:sp>
    </p:spTree>
    <p:extLst>
      <p:ext uri="{BB962C8B-B14F-4D97-AF65-F5344CB8AC3E}">
        <p14:creationId xmlns:p14="http://schemas.microsoft.com/office/powerpoint/2010/main" val="29332394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2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4. Bad image: most developing countries are considered to employ child labour, abuse human rights, and low perceived value of products etc. This image needs changing</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5. Home markets attractive: most business organisations are apprehensive, or have little knowledge about foreign markets. As such home country markets remain attractive to them</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David" pitchFamily="34" charset="-79"/>
                <a:cs typeface="David" pitchFamily="34" charset="-79"/>
              </a:rPr>
              <a:t>6. Mystery: to a new exporter, </a:t>
            </a:r>
            <a:r>
              <a:rPr lang="en-US" sz="3200" dirty="0">
                <a:solidFill>
                  <a:prstClr val="black"/>
                </a:solidFill>
                <a:latin typeface="David" pitchFamily="34" charset="-79"/>
                <a:cs typeface="David" pitchFamily="34" charset="-79"/>
              </a:rPr>
              <a:t>international business remains a mystery until he ventures out and finds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David" pitchFamily="34" charset="-79"/>
                <a:cs typeface="David" pitchFamily="34" charset="-79"/>
              </a:rPr>
              <a:t>out the </a:t>
            </a:r>
            <a:r>
              <a:rPr lang="en-US" sz="3200" dirty="0" err="1">
                <a:solidFill>
                  <a:prstClr val="black"/>
                </a:solidFill>
                <a:latin typeface="David" pitchFamily="34" charset="-79"/>
                <a:cs typeface="David" pitchFamily="34" charset="-79"/>
              </a:rPr>
              <a:t>benefitts</a:t>
            </a:r>
            <a:r>
              <a:rPr lang="en-US" sz="3200" dirty="0">
                <a:solidFill>
                  <a:prstClr val="black"/>
                </a:solidFill>
                <a:latin typeface="David" pitchFamily="34" charset="-79"/>
                <a:cs typeface="David" pitchFamily="34" charset="-79"/>
              </a:rPr>
              <a:t> and methods of going overseas.</a:t>
            </a:r>
            <a:r>
              <a:rPr lang="en-GB" sz="3200" dirty="0">
                <a:solidFill>
                  <a:prstClr val="black"/>
                </a:solidFill>
                <a:latin typeface="David" pitchFamily="34" charset="-79"/>
                <a:cs typeface="David" pitchFamily="34" charset="-79"/>
              </a:rPr>
              <a:t>  </a:t>
            </a:r>
            <a:endParaRPr kumimoji="0" lang="en-GB" sz="3200" b="0" i="0" u="none" strike="noStrike" kern="1200" cap="none" spc="0" normalizeH="0" baseline="0" noProof="0" dirty="0">
              <a:ln>
                <a:noFill/>
              </a:ln>
              <a:solidFill>
                <a:prstClr val="black"/>
              </a:solidFill>
              <a:effectLst/>
              <a:uLnTx/>
              <a:uFillTx/>
              <a:latin typeface="David" pitchFamily="34" charset="-79"/>
              <a:ea typeface="+mn-ea"/>
              <a:cs typeface="David" pitchFamily="34" charset="-79"/>
            </a:endParaRPr>
          </a:p>
          <a:p>
            <a:pPr marL="109728" indent="0">
              <a:buNone/>
            </a:pPr>
            <a:endParaRPr lang="en-US" sz="3200" dirty="0">
              <a:latin typeface="David" pitchFamily="34" charset="-79"/>
              <a:cs typeface="David" pitchFamily="34" charset="-79"/>
            </a:endParaRPr>
          </a:p>
        </p:txBody>
      </p:sp>
      <p:sp>
        <p:nvSpPr>
          <p:cNvPr id="2" name="Title 1"/>
          <p:cNvSpPr>
            <a:spLocks noGrp="1"/>
          </p:cNvSpPr>
          <p:nvPr>
            <p:ph type="title"/>
          </p:nvPr>
        </p:nvSpPr>
        <p:spPr>
          <a:xfrm>
            <a:off x="152400" y="274638"/>
            <a:ext cx="8534400" cy="715962"/>
          </a:xfrm>
        </p:spPr>
        <p:txBody>
          <a:bodyPr>
            <a:normAutofit fontScale="90000"/>
          </a:bodyPr>
          <a:lstStyle/>
          <a:p>
            <a:r>
              <a:rPr kumimoji="0" lang="en-US" sz="32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Arial Black" panose="020B0A04020102020204" pitchFamily="34" charset="0"/>
                <a:ea typeface="+mj-ea"/>
                <a:cs typeface="David" pitchFamily="34" charset="-79"/>
              </a:rPr>
              <a:t>Developing countries and international marketing (continued)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40</a:t>
            </a:fld>
            <a:endParaRPr lang="en-US"/>
          </a:p>
        </p:txBody>
      </p:sp>
    </p:spTree>
    <p:extLst>
      <p:ext uri="{BB962C8B-B14F-4D97-AF65-F5344CB8AC3E}">
        <p14:creationId xmlns:p14="http://schemas.microsoft.com/office/powerpoint/2010/main" val="20013630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00628"/>
            <a:ext cx="9144000" cy="5757372"/>
          </a:xfrm>
        </p:spPr>
        <p:txBody>
          <a:bodyPr>
            <a:normAutofit fontScale="92500"/>
          </a:bodyPr>
          <a:lstStyle/>
          <a:p>
            <a:r>
              <a:rPr lang="en-US" sz="3600" dirty="0">
                <a:latin typeface="David" pitchFamily="34" charset="-79"/>
                <a:cs typeface="David" pitchFamily="34" charset="-79"/>
              </a:rPr>
              <a:t>The following must be entertained as you consider entering foreign market</a:t>
            </a:r>
          </a:p>
          <a:p>
            <a:r>
              <a:rPr lang="en-US" sz="3600" dirty="0">
                <a:latin typeface="David" pitchFamily="34" charset="-79"/>
                <a:cs typeface="David" pitchFamily="34" charset="-79"/>
              </a:rPr>
              <a:t>1. Do you have a unique product?</a:t>
            </a:r>
          </a:p>
          <a:p>
            <a:r>
              <a:rPr lang="en-US" sz="3600" dirty="0">
                <a:latin typeface="David" pitchFamily="34" charset="-79"/>
                <a:cs typeface="David" pitchFamily="34" charset="-79"/>
              </a:rPr>
              <a:t>2. Are  you an established, successful firm?</a:t>
            </a:r>
          </a:p>
          <a:p>
            <a:r>
              <a:rPr lang="en-GB" sz="3600" dirty="0">
                <a:latin typeface="David" pitchFamily="34" charset="-79"/>
                <a:cs typeface="David" pitchFamily="34" charset="-79"/>
              </a:rPr>
              <a:t>3. </a:t>
            </a:r>
            <a:r>
              <a:rPr lang="en-US" sz="3600" dirty="0">
                <a:latin typeface="David" pitchFamily="34" charset="-79"/>
                <a:cs typeface="David" pitchFamily="34" charset="-79"/>
              </a:rPr>
              <a:t>Are you already selling quite successfully against imported products</a:t>
            </a:r>
          </a:p>
          <a:p>
            <a:r>
              <a:rPr lang="en-US" sz="3600" dirty="0">
                <a:latin typeface="David" pitchFamily="34" charset="-79"/>
                <a:cs typeface="David" pitchFamily="34" charset="-79"/>
              </a:rPr>
              <a:t>4. Are you  in a position to finance your export endeavors for a period of 12 to 24 months without necessarily generating any immediate income?</a:t>
            </a:r>
          </a:p>
          <a:p>
            <a:pPr marL="109728" indent="0">
              <a:buNone/>
            </a:pPr>
            <a:r>
              <a:rPr lang="en-US" sz="3600" dirty="0">
                <a:latin typeface="David" pitchFamily="34" charset="-79"/>
                <a:cs typeface="David" pitchFamily="34" charset="-79"/>
              </a:rPr>
              <a:t>  </a:t>
            </a:r>
          </a:p>
          <a:p>
            <a:pPr>
              <a:buFont typeface="Wingdings" pitchFamily="2" charset="2"/>
              <a:buChar char="§"/>
            </a:pPr>
            <a:endParaRPr lang="en-US" sz="3600" dirty="0">
              <a:latin typeface="Century" pitchFamily="18" charset="0"/>
            </a:endParaRPr>
          </a:p>
        </p:txBody>
      </p:sp>
      <p:sp>
        <p:nvSpPr>
          <p:cNvPr id="2" name="Title 1"/>
          <p:cNvSpPr>
            <a:spLocks noGrp="1"/>
          </p:cNvSpPr>
          <p:nvPr>
            <p:ph type="title"/>
          </p:nvPr>
        </p:nvSpPr>
        <p:spPr>
          <a:xfrm>
            <a:off x="0" y="0"/>
            <a:ext cx="9144000" cy="914400"/>
          </a:xfrm>
        </p:spPr>
        <p:txBody>
          <a:bodyPr>
            <a:normAutofit fontScale="90000"/>
          </a:bodyPr>
          <a:lstStyle/>
          <a:p>
            <a:r>
              <a:rPr lang="en-US" sz="4000" dirty="0">
                <a:solidFill>
                  <a:srgbClr val="FF0000"/>
                </a:solidFill>
                <a:latin typeface="Arial Black" panose="020B0A04020102020204" pitchFamily="34" charset="0"/>
              </a:rPr>
              <a:t>Assessing your international readiness</a:t>
            </a:r>
          </a:p>
        </p:txBody>
      </p:sp>
      <p:sp>
        <p:nvSpPr>
          <p:cNvPr id="4" name="Slide Number Placeholder 3"/>
          <p:cNvSpPr>
            <a:spLocks noGrp="1"/>
          </p:cNvSpPr>
          <p:nvPr>
            <p:ph type="sldNum" sz="quarter" idx="12"/>
          </p:nvPr>
        </p:nvSpPr>
        <p:spPr/>
        <p:txBody>
          <a:bodyPr/>
          <a:lstStyle/>
          <a:p>
            <a:fld id="{94DC6BA0-6AF7-4A8A-8E01-6B3DDE92B132}" type="slidenum">
              <a:rPr lang="en-US" smtClean="0"/>
              <a:t>41</a:t>
            </a:fld>
            <a:endParaRPr lang="en-US"/>
          </a:p>
        </p:txBody>
      </p:sp>
    </p:spTree>
    <p:extLst>
      <p:ext uri="{BB962C8B-B14F-4D97-AF65-F5344CB8AC3E}">
        <p14:creationId xmlns:p14="http://schemas.microsoft.com/office/powerpoint/2010/main" val="21584670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p:spPr>
        <p:txBody>
          <a:bodyPr>
            <a:normAutofit fontScale="85000" lnSpcReduction="2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5. Do you already have good contacts in your industry abroad who may be prepared to help you?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6. Do you have the necessary export skills within your firm?</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7. Do you have a  strong domestic business base (Usually)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8. Is there a long term commitment to exporting by top management?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9. Can you allocate  sufficient company resources and personnel?</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10. Do you have  a sound  business plan with realistic time frame for export development?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300" b="0" i="0" u="none" strike="noStrike" kern="1200" cap="none" spc="0" normalizeH="0" baseline="0" noProof="0" dirty="0">
                <a:ln>
                  <a:noFill/>
                </a:ln>
                <a:solidFill>
                  <a:prstClr val="black"/>
                </a:solidFill>
                <a:effectLst/>
                <a:uLnTx/>
                <a:uFillTx/>
                <a:latin typeface="David" pitchFamily="34" charset="-79"/>
                <a:ea typeface="+mn-ea"/>
                <a:cs typeface="David" pitchFamily="34" charset="-79"/>
              </a:rPr>
              <a:t>11. Do you have well designed, consistently high quality product/service that meets the quality and performance standards </a:t>
            </a:r>
          </a:p>
          <a:p>
            <a:pPr marL="0" indent="0">
              <a:buNone/>
            </a:pPr>
            <a:endParaRPr lang="en-US" sz="2800" b="1" dirty="0">
              <a:latin typeface="Century" pitchFamily="18" charset="0"/>
            </a:endParaRPr>
          </a:p>
          <a:p>
            <a:pPr marL="0" indent="0">
              <a:buNone/>
            </a:pPr>
            <a:r>
              <a:rPr lang="en-US" sz="2800" b="1" dirty="0">
                <a:latin typeface="Century" pitchFamily="18" charset="0"/>
              </a:rPr>
              <a:t>   </a:t>
            </a:r>
          </a:p>
          <a:p>
            <a:endParaRPr lang="en-US" dirty="0">
              <a:latin typeface="Century" pitchFamily="18" charset="0"/>
            </a:endParaRPr>
          </a:p>
        </p:txBody>
      </p:sp>
      <p:sp>
        <p:nvSpPr>
          <p:cNvPr id="2" name="Title 1"/>
          <p:cNvSpPr>
            <a:spLocks noGrp="1"/>
          </p:cNvSpPr>
          <p:nvPr>
            <p:ph type="title"/>
          </p:nvPr>
        </p:nvSpPr>
        <p:spPr>
          <a:xfrm>
            <a:off x="76200" y="754"/>
            <a:ext cx="8153400" cy="715962"/>
          </a:xfrm>
        </p:spPr>
        <p:txBody>
          <a:bodyPr>
            <a:normAutofit fontScale="90000"/>
          </a:bodyPr>
          <a:lstStyle/>
          <a:p>
            <a:r>
              <a:rPr lang="en-US" sz="3600" dirty="0">
                <a:solidFill>
                  <a:srgbClr val="FF0000"/>
                </a:solidFill>
                <a:latin typeface="Arial Black" panose="020B0A04020102020204" pitchFamily="34" charset="0"/>
              </a:rPr>
              <a:t>Assessing your international readiness (continued)</a:t>
            </a:r>
          </a:p>
        </p:txBody>
      </p:sp>
      <p:sp>
        <p:nvSpPr>
          <p:cNvPr id="4" name="Slide Number Placeholder 3"/>
          <p:cNvSpPr>
            <a:spLocks noGrp="1"/>
          </p:cNvSpPr>
          <p:nvPr>
            <p:ph type="sldNum" sz="quarter" idx="12"/>
          </p:nvPr>
        </p:nvSpPr>
        <p:spPr/>
        <p:txBody>
          <a:bodyPr/>
          <a:lstStyle/>
          <a:p>
            <a:fld id="{94DC6BA0-6AF7-4A8A-8E01-6B3DDE92B132}" type="slidenum">
              <a:rPr lang="en-US" smtClean="0"/>
              <a:t>42</a:t>
            </a:fld>
            <a:endParaRPr lang="en-US"/>
          </a:p>
        </p:txBody>
      </p:sp>
    </p:spTree>
    <p:extLst>
      <p:ext uri="{BB962C8B-B14F-4D97-AF65-F5344CB8AC3E}">
        <p14:creationId xmlns:p14="http://schemas.microsoft.com/office/powerpoint/2010/main" val="3217822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After analysing the above information, and after considering the prevailing competition, the marketing firm must assess its strength and weaknesses and then take the following decisions:</a:t>
            </a:r>
          </a:p>
          <a:p>
            <a:r>
              <a:rPr lang="en-GB" dirty="0"/>
              <a:t>1. Whether to venture overseas or not</a:t>
            </a:r>
          </a:p>
          <a:p>
            <a:r>
              <a:rPr lang="en-GB" dirty="0"/>
              <a:t>2. If yes, then decide on which market to enter and what priorities to serve for that particular market </a:t>
            </a:r>
          </a:p>
          <a:p>
            <a:r>
              <a:rPr lang="en-GB" dirty="0"/>
              <a:t>3. Methods (strategy) of entering the foreign market (franchise, joint venture or otherwise?)  </a:t>
            </a:r>
          </a:p>
        </p:txBody>
      </p:sp>
      <p:sp>
        <p:nvSpPr>
          <p:cNvPr id="3" name="Slide Number Placeholder 2"/>
          <p:cNvSpPr>
            <a:spLocks noGrp="1"/>
          </p:cNvSpPr>
          <p:nvPr>
            <p:ph type="sldNum" sz="quarter" idx="12"/>
          </p:nvPr>
        </p:nvSpPr>
        <p:spPr/>
        <p:txBody>
          <a:bodyPr/>
          <a:lstStyle/>
          <a:p>
            <a:fld id="{94DC6BA0-6AF7-4A8A-8E01-6B3DDE92B132}" type="slidenum">
              <a:rPr lang="en-US" smtClean="0"/>
              <a:t>43</a:t>
            </a:fld>
            <a:endParaRPr lang="en-US"/>
          </a:p>
        </p:txBody>
      </p:sp>
      <p:sp>
        <p:nvSpPr>
          <p:cNvPr id="4" name="Title 3"/>
          <p:cNvSpPr>
            <a:spLocks noGrp="1"/>
          </p:cNvSpPr>
          <p:nvPr>
            <p:ph type="title"/>
          </p:nvPr>
        </p:nvSpPr>
        <p:spPr/>
        <p:txBody>
          <a:bodyPr/>
          <a:lstStyle/>
          <a:p>
            <a:r>
              <a:rPr lang="en-GB" dirty="0">
                <a:solidFill>
                  <a:srgbClr val="FF0000"/>
                </a:solidFill>
                <a:latin typeface="Arial Black" panose="020B0A04020102020204" pitchFamily="34" charset="0"/>
              </a:rPr>
              <a:t>Action choice </a:t>
            </a:r>
          </a:p>
        </p:txBody>
      </p:sp>
    </p:spTree>
    <p:extLst>
      <p:ext uri="{BB962C8B-B14F-4D97-AF65-F5344CB8AC3E}">
        <p14:creationId xmlns:p14="http://schemas.microsoft.com/office/powerpoint/2010/main" val="18827663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t>4. Control: whether you can have your own facilities offices) and sales people under your control</a:t>
            </a:r>
          </a:p>
          <a:p>
            <a:r>
              <a:rPr lang="en-GB" dirty="0"/>
              <a:t>5. Deciding </a:t>
            </a:r>
            <a:r>
              <a:rPr lang="en-US" dirty="0"/>
              <a:t>on the marketing programme, including market share to be captured, and marketing expense to be incurred.</a:t>
            </a:r>
            <a:endParaRPr lang="en-GB" dirty="0"/>
          </a:p>
          <a:p>
            <a:r>
              <a:rPr lang="en-GB" dirty="0"/>
              <a:t>Firms can decide to have a uniform global marketing policy where the product brand remains the same (Mercedes Benz, Coca-Cola, hand </a:t>
            </a:r>
            <a:r>
              <a:rPr lang="en-GB" dirty="0" err="1"/>
              <a:t>drayers</a:t>
            </a:r>
            <a:r>
              <a:rPr lang="en-GB" dirty="0"/>
              <a:t> etc), or, can use multi-domestic marketing policy, especially where consumer tastes differ from country to country.   </a:t>
            </a:r>
          </a:p>
        </p:txBody>
      </p:sp>
      <p:sp>
        <p:nvSpPr>
          <p:cNvPr id="3" name="Slide Number Placeholder 2"/>
          <p:cNvSpPr>
            <a:spLocks noGrp="1"/>
          </p:cNvSpPr>
          <p:nvPr>
            <p:ph type="sldNum" sz="quarter" idx="12"/>
          </p:nvPr>
        </p:nvSpPr>
        <p:spPr/>
        <p:txBody>
          <a:bodyPr/>
          <a:lstStyle/>
          <a:p>
            <a:fld id="{94DC6BA0-6AF7-4A8A-8E01-6B3DDE92B132}" type="slidenum">
              <a:rPr lang="en-US" smtClean="0"/>
              <a:t>44</a:t>
            </a:fld>
            <a:endParaRPr lang="en-US"/>
          </a:p>
        </p:txBody>
      </p:sp>
      <p:sp>
        <p:nvSpPr>
          <p:cNvPr id="4" name="Title 3"/>
          <p:cNvSpPr>
            <a:spLocks noGrp="1"/>
          </p:cNvSpPr>
          <p:nvPr>
            <p:ph type="title"/>
          </p:nvPr>
        </p:nvSpPr>
        <p:spPr>
          <a:xfrm>
            <a:off x="457200" y="338328"/>
            <a:ext cx="8229600" cy="1143000"/>
          </a:xfrm>
        </p:spPr>
        <p:txBody>
          <a:bodyPr>
            <a:normAutofit/>
          </a:bodyPr>
          <a:lstStyle/>
          <a:p>
            <a:r>
              <a:rPr lang="en-GB" dirty="0">
                <a:solidFill>
                  <a:srgbClr val="FF0000"/>
                </a:solidFill>
              </a:rPr>
              <a:t>Action choice (continued)</a:t>
            </a:r>
          </a:p>
        </p:txBody>
      </p:sp>
    </p:spTree>
    <p:extLst>
      <p:ext uri="{BB962C8B-B14F-4D97-AF65-F5344CB8AC3E}">
        <p14:creationId xmlns:p14="http://schemas.microsoft.com/office/powerpoint/2010/main" val="2548299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The </a:t>
            </a:r>
            <a:r>
              <a:rPr lang="en-US" dirty="0"/>
              <a:t>The most popular strategy is the hybrid one, where firms use a global product, but change its advertising and promotion to suit the local conditions. Even Coke changes its advertising and promotion to suit the target country while keeping the product the same universally</a:t>
            </a:r>
            <a:endParaRPr lang="en-GB" dirty="0"/>
          </a:p>
        </p:txBody>
      </p:sp>
      <p:sp>
        <p:nvSpPr>
          <p:cNvPr id="3" name="Slide Number Placeholder 2"/>
          <p:cNvSpPr>
            <a:spLocks noGrp="1"/>
          </p:cNvSpPr>
          <p:nvPr>
            <p:ph type="sldNum" sz="quarter" idx="12"/>
          </p:nvPr>
        </p:nvSpPr>
        <p:spPr/>
        <p:txBody>
          <a:bodyPr/>
          <a:lstStyle/>
          <a:p>
            <a:fld id="{94DC6BA0-6AF7-4A8A-8E01-6B3DDE92B132}" type="slidenum">
              <a:rPr lang="en-US" smtClean="0"/>
              <a:t>45</a:t>
            </a:fld>
            <a:endParaRPr lang="en-US"/>
          </a:p>
        </p:txBody>
      </p:sp>
      <p:sp>
        <p:nvSpPr>
          <p:cNvPr id="4" name="Title 3"/>
          <p:cNvSpPr>
            <a:spLocks noGrp="1"/>
          </p:cNvSpPr>
          <p:nvPr>
            <p:ph type="title"/>
          </p:nvPr>
        </p:nvSpPr>
        <p:spPr/>
        <p:txBody>
          <a:bodyPr>
            <a:normAutofit/>
          </a:bodyPr>
          <a:lstStyle/>
          <a:p>
            <a:r>
              <a:rPr lang="en-GB" dirty="0">
                <a:solidFill>
                  <a:srgbClr val="FF0000"/>
                </a:solidFill>
                <a:latin typeface="Arial Black" panose="020B0A04020102020204" pitchFamily="34" charset="0"/>
              </a:rPr>
              <a:t>Action choice (continued)</a:t>
            </a:r>
          </a:p>
        </p:txBody>
      </p:sp>
    </p:spTree>
    <p:extLst>
      <p:ext uri="{BB962C8B-B14F-4D97-AF65-F5344CB8AC3E}">
        <p14:creationId xmlns:p14="http://schemas.microsoft.com/office/powerpoint/2010/main" val="9727265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1. Insufficient commitment by top management to overcoming the initial difficulties and financial requirements of international expansion. </a:t>
            </a:r>
          </a:p>
          <a:p>
            <a:r>
              <a:rPr lang="en-US" dirty="0"/>
              <a:t>2. Failure to develop a master international marketing plan before starting international  business.</a:t>
            </a:r>
          </a:p>
          <a:p>
            <a:r>
              <a:rPr lang="en-GB" dirty="0"/>
              <a:t>3. </a:t>
            </a:r>
            <a:r>
              <a:rPr lang="en-US" dirty="0"/>
              <a:t>Insufficient care in selecting overseas distributors</a:t>
            </a:r>
          </a:p>
          <a:p>
            <a:r>
              <a:rPr lang="en-GB" dirty="0"/>
              <a:t>4. </a:t>
            </a:r>
            <a:r>
              <a:rPr lang="en-US" dirty="0"/>
              <a:t>Chasing orders from around the world instead of establishing a basis for profitable operations and orderly growth</a:t>
            </a:r>
          </a:p>
        </p:txBody>
      </p:sp>
      <p:sp>
        <p:nvSpPr>
          <p:cNvPr id="3" name="Slide Number Placeholder 2"/>
          <p:cNvSpPr>
            <a:spLocks noGrp="1"/>
          </p:cNvSpPr>
          <p:nvPr>
            <p:ph type="sldNum" sz="quarter" idx="12"/>
          </p:nvPr>
        </p:nvSpPr>
        <p:spPr/>
        <p:txBody>
          <a:bodyPr/>
          <a:lstStyle/>
          <a:p>
            <a:fld id="{94DC6BA0-6AF7-4A8A-8E01-6B3DDE92B132}" type="slidenum">
              <a:rPr lang="en-US" smtClean="0"/>
              <a:t>46</a:t>
            </a:fld>
            <a:endParaRPr lang="en-US"/>
          </a:p>
        </p:txBody>
      </p:sp>
      <p:sp>
        <p:nvSpPr>
          <p:cNvPr id="4" name="Title 3"/>
          <p:cNvSpPr>
            <a:spLocks noGrp="1"/>
          </p:cNvSpPr>
          <p:nvPr>
            <p:ph type="title"/>
          </p:nvPr>
        </p:nvSpPr>
        <p:spPr/>
        <p:txBody>
          <a:bodyPr>
            <a:noAutofit/>
          </a:bodyPr>
          <a:lstStyle/>
          <a:p>
            <a:r>
              <a:rPr lang="en-GB" sz="3600" dirty="0">
                <a:solidFill>
                  <a:srgbClr val="FF0000"/>
                </a:solidFill>
                <a:latin typeface="Arial Black" panose="020B0A04020102020204" pitchFamily="34" charset="0"/>
              </a:rPr>
              <a:t>Common mistakes in international expansion</a:t>
            </a:r>
          </a:p>
        </p:txBody>
      </p:sp>
    </p:spTree>
    <p:extLst>
      <p:ext uri="{BB962C8B-B14F-4D97-AF65-F5344CB8AC3E}">
        <p14:creationId xmlns:p14="http://schemas.microsoft.com/office/powerpoint/2010/main" val="19918837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5. </a:t>
            </a:r>
            <a:r>
              <a:rPr lang="en-US" dirty="0"/>
              <a:t>Assuming that a given market technique and product will automatically be successful in all countries</a:t>
            </a:r>
          </a:p>
          <a:p>
            <a:r>
              <a:rPr lang="en-GB" dirty="0"/>
              <a:t>6. </a:t>
            </a:r>
            <a:r>
              <a:rPr lang="en-US" dirty="0"/>
              <a:t>Unwillingness to modify products to meet regulations or cultural preferences of other countries</a:t>
            </a:r>
          </a:p>
          <a:p>
            <a:r>
              <a:rPr lang="en-GB" dirty="0"/>
              <a:t>7. </a:t>
            </a:r>
            <a:r>
              <a:rPr lang="en-US" dirty="0"/>
              <a:t>Failure to print service, sale, and warranty messages in locally understood languages</a:t>
            </a:r>
            <a:endParaRPr lang="en-GB" dirty="0"/>
          </a:p>
          <a:p>
            <a:r>
              <a:rPr lang="en-GB" dirty="0"/>
              <a:t>8. </a:t>
            </a:r>
            <a:r>
              <a:rPr lang="en-US" dirty="0"/>
              <a:t>Failure to consider use of an intermediary.</a:t>
            </a:r>
            <a:r>
              <a:rPr lang="en-GB" dirty="0"/>
              <a:t> </a:t>
            </a:r>
          </a:p>
        </p:txBody>
      </p:sp>
      <p:sp>
        <p:nvSpPr>
          <p:cNvPr id="3" name="Slide Number Placeholder 2"/>
          <p:cNvSpPr>
            <a:spLocks noGrp="1"/>
          </p:cNvSpPr>
          <p:nvPr>
            <p:ph type="sldNum" sz="quarter" idx="12"/>
          </p:nvPr>
        </p:nvSpPr>
        <p:spPr/>
        <p:txBody>
          <a:bodyPr/>
          <a:lstStyle/>
          <a:p>
            <a:fld id="{94DC6BA0-6AF7-4A8A-8E01-6B3DDE92B132}" type="slidenum">
              <a:rPr lang="en-US" smtClean="0"/>
              <a:t>47</a:t>
            </a:fld>
            <a:endParaRPr lang="en-US"/>
          </a:p>
        </p:txBody>
      </p:sp>
      <p:sp>
        <p:nvSpPr>
          <p:cNvPr id="4" name="Title 3"/>
          <p:cNvSpPr>
            <a:spLocks noGrp="1"/>
          </p:cNvSpPr>
          <p:nvPr>
            <p:ph type="title"/>
          </p:nvPr>
        </p:nvSpPr>
        <p:spPr/>
        <p:txBody>
          <a:bodyPr>
            <a:normAutofit fontScale="90000"/>
          </a:bodyPr>
          <a:lstStyle/>
          <a:p>
            <a:r>
              <a:rPr lang="en-US" b="0" dirty="0">
                <a:solidFill>
                  <a:srgbClr val="FF0000"/>
                </a:solidFill>
                <a:latin typeface="Arial Black" panose="020B0A04020102020204" pitchFamily="34" charset="0"/>
              </a:rPr>
              <a:t>Common mistakes in international expansion</a:t>
            </a:r>
            <a:endParaRPr lang="en-GB" b="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5359445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International marketing is increasingly common and necessary given the interconnectedness and interdependence of countries globally.</a:t>
            </a:r>
          </a:p>
          <a:p>
            <a:r>
              <a:rPr lang="en-GB" dirty="0"/>
              <a:t>However, Just like national or domestic marketing, international marketing has various challenges. </a:t>
            </a:r>
          </a:p>
          <a:p>
            <a:r>
              <a:rPr lang="en-GB" b="1" dirty="0">
                <a:solidFill>
                  <a:srgbClr val="FF0000"/>
                </a:solidFill>
              </a:rPr>
              <a:t>1. Culture</a:t>
            </a:r>
            <a:r>
              <a:rPr lang="en-GB" dirty="0"/>
              <a:t>: is quite cumbersome to overcome in international marketing. It is quite tricky to have a grasp of local language, customs and taboos, values, business norms and beliefs  </a:t>
            </a:r>
          </a:p>
        </p:txBody>
      </p:sp>
      <p:sp>
        <p:nvSpPr>
          <p:cNvPr id="3" name="Slide Number Placeholder 2"/>
          <p:cNvSpPr>
            <a:spLocks noGrp="1"/>
          </p:cNvSpPr>
          <p:nvPr>
            <p:ph type="sldNum" sz="quarter" idx="12"/>
          </p:nvPr>
        </p:nvSpPr>
        <p:spPr/>
        <p:txBody>
          <a:bodyPr/>
          <a:lstStyle/>
          <a:p>
            <a:fld id="{94DC6BA0-6AF7-4A8A-8E01-6B3DDE92B132}" type="slidenum">
              <a:rPr lang="en-US" smtClean="0"/>
              <a:t>48</a:t>
            </a:fld>
            <a:endParaRPr lang="en-US"/>
          </a:p>
        </p:txBody>
      </p:sp>
      <p:sp>
        <p:nvSpPr>
          <p:cNvPr id="4" name="Title 3"/>
          <p:cNvSpPr>
            <a:spLocks noGrp="1"/>
          </p:cNvSpPr>
          <p:nvPr>
            <p:ph type="title"/>
          </p:nvPr>
        </p:nvSpPr>
        <p:spPr/>
        <p:txBody>
          <a:bodyPr>
            <a:normAutofit fontScale="90000"/>
          </a:bodyPr>
          <a:lstStyle/>
          <a:p>
            <a:r>
              <a:rPr lang="en-GB" dirty="0">
                <a:solidFill>
                  <a:srgbClr val="FF0000"/>
                </a:solidFill>
              </a:rPr>
              <a:t>Challenges of international marketing </a:t>
            </a:r>
          </a:p>
        </p:txBody>
      </p:sp>
    </p:spTree>
    <p:extLst>
      <p:ext uri="{BB962C8B-B14F-4D97-AF65-F5344CB8AC3E}">
        <p14:creationId xmlns:p14="http://schemas.microsoft.com/office/powerpoint/2010/main" val="37389979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A2330D-F581-4859-0076-C6A4166C1388}"/>
              </a:ext>
            </a:extLst>
          </p:cNvPr>
          <p:cNvSpPr>
            <a:spLocks noGrp="1"/>
          </p:cNvSpPr>
          <p:nvPr>
            <p:ph idx="1"/>
          </p:nvPr>
        </p:nvSpPr>
        <p:spPr/>
        <p:txBody>
          <a:bodyPr>
            <a:normAutofit fontScale="92500"/>
          </a:bodyPr>
          <a:lstStyle/>
          <a:p>
            <a:r>
              <a:rPr lang="en-US" b="1" dirty="0">
                <a:solidFill>
                  <a:srgbClr val="FF0000"/>
                </a:solidFill>
              </a:rPr>
              <a:t>2. Political issues</a:t>
            </a:r>
            <a:r>
              <a:rPr lang="en-US" dirty="0"/>
              <a:t>: Politics influences marketing to a great extent. Political elites (legislature) determine policies in each country. Different political systems (democracy, authoritarianism, communism </a:t>
            </a:r>
            <a:r>
              <a:rPr lang="en-US" dirty="0" err="1"/>
              <a:t>etc</a:t>
            </a:r>
            <a:r>
              <a:rPr lang="en-US" dirty="0"/>
              <a:t>) and political instability (especially in developing countries) pose challenges to international marketers. Governments all-over have got their priorities and the way they treat international marketers (restrictive laws, negative attitude, harsh penalties </a:t>
            </a:r>
            <a:r>
              <a:rPr lang="en-US" dirty="0" err="1"/>
              <a:t>etc</a:t>
            </a:r>
            <a:r>
              <a:rPr lang="en-US" dirty="0"/>
              <a:t>) pose challenge</a:t>
            </a:r>
          </a:p>
        </p:txBody>
      </p:sp>
      <p:sp>
        <p:nvSpPr>
          <p:cNvPr id="3" name="Slide Number Placeholder 2">
            <a:extLst>
              <a:ext uri="{FF2B5EF4-FFF2-40B4-BE49-F238E27FC236}">
                <a16:creationId xmlns:a16="http://schemas.microsoft.com/office/drawing/2014/main" id="{F6EE6896-8F0D-1B88-4886-6B7BF1F53F51}"/>
              </a:ext>
            </a:extLst>
          </p:cNvPr>
          <p:cNvSpPr>
            <a:spLocks noGrp="1"/>
          </p:cNvSpPr>
          <p:nvPr>
            <p:ph type="sldNum" sz="quarter" idx="12"/>
          </p:nvPr>
        </p:nvSpPr>
        <p:spPr/>
        <p:txBody>
          <a:bodyPr/>
          <a:lstStyle/>
          <a:p>
            <a:fld id="{94DC6BA0-6AF7-4A8A-8E01-6B3DDE92B132}" type="slidenum">
              <a:rPr lang="en-US" smtClean="0"/>
              <a:t>49</a:t>
            </a:fld>
            <a:endParaRPr lang="en-US"/>
          </a:p>
        </p:txBody>
      </p:sp>
      <p:sp>
        <p:nvSpPr>
          <p:cNvPr id="4" name="Title 3">
            <a:extLst>
              <a:ext uri="{FF2B5EF4-FFF2-40B4-BE49-F238E27FC236}">
                <a16:creationId xmlns:a16="http://schemas.microsoft.com/office/drawing/2014/main" id="{BD42CFF8-C6AF-FA68-DC9D-C52BF3875674}"/>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1269116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78D0F0-DDE4-4688-9388-C2FAE7B3D24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For many companies today, being international is no longer a luxury but a necessity for economic survival</a:t>
            </a:r>
          </a:p>
          <a:p>
            <a:r>
              <a:rPr lang="en-US" sz="2800" dirty="0">
                <a:latin typeface="Roboto" panose="02000000000000000000" pitchFamily="2" charset="0"/>
                <a:ea typeface="Roboto" panose="02000000000000000000" pitchFamily="2" charset="0"/>
              </a:rPr>
              <a:t>However, things never go as planned in global commerce. Much as you still have to plan and forecast, markets particularly international ones, are ultimately unpredictable. The natural fluctuations in markets are best managed through building strong interpersonal and commercial relationships and broad portfolios of businesses.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371D831-4032-4136-84F0-806293E4956E}"/>
              </a:ext>
            </a:extLst>
          </p:cNvPr>
          <p:cNvSpPr>
            <a:spLocks noGrp="1"/>
          </p:cNvSpPr>
          <p:nvPr>
            <p:ph type="sldNum" sz="quarter" idx="12"/>
          </p:nvPr>
        </p:nvSpPr>
        <p:spPr/>
        <p:txBody>
          <a:bodyPr/>
          <a:lstStyle/>
          <a:p>
            <a:fld id="{94DC6BA0-6AF7-4A8A-8E01-6B3DDE92B132}" type="slidenum">
              <a:rPr lang="en-US" smtClean="0"/>
              <a:t>5</a:t>
            </a:fld>
            <a:endParaRPr lang="en-US"/>
          </a:p>
        </p:txBody>
      </p:sp>
      <p:sp>
        <p:nvSpPr>
          <p:cNvPr id="4" name="Title 3">
            <a:extLst>
              <a:ext uri="{FF2B5EF4-FFF2-40B4-BE49-F238E27FC236}">
                <a16:creationId xmlns:a16="http://schemas.microsoft.com/office/drawing/2014/main" id="{75D3F06C-8CF9-4A4C-8FFD-F5A859F50CB3}"/>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(continued)</a:t>
            </a:r>
            <a:endParaRPr lang="en-UG" dirty="0"/>
          </a:p>
        </p:txBody>
      </p:sp>
    </p:spTree>
    <p:extLst>
      <p:ext uri="{BB962C8B-B14F-4D97-AF65-F5344CB8AC3E}">
        <p14:creationId xmlns:p14="http://schemas.microsoft.com/office/powerpoint/2010/main" val="14504636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C8B52A-3AD0-4652-5395-3FEC99AA336A}"/>
              </a:ext>
            </a:extLst>
          </p:cNvPr>
          <p:cNvSpPr>
            <a:spLocks noGrp="1"/>
          </p:cNvSpPr>
          <p:nvPr>
            <p:ph idx="1"/>
          </p:nvPr>
        </p:nvSpPr>
        <p:spPr/>
        <p:txBody>
          <a:bodyPr/>
          <a:lstStyle/>
          <a:p>
            <a:r>
              <a:rPr lang="en-US" b="1" dirty="0">
                <a:solidFill>
                  <a:srgbClr val="FF0000"/>
                </a:solidFill>
              </a:rPr>
              <a:t>3. Place (geographical constraints</a:t>
            </a:r>
            <a:r>
              <a:rPr lang="en-US" dirty="0"/>
              <a:t>): Marketing in distant countries pose significant challenges especially for perishable goods. Even for non-perishable goods, the process and various requirements before the goods reach their destination can be tricky. People in different locations often display different characteristics and have different needs and wants. People living in some terrain may be difficult to access </a:t>
            </a:r>
          </a:p>
        </p:txBody>
      </p:sp>
      <p:sp>
        <p:nvSpPr>
          <p:cNvPr id="3" name="Slide Number Placeholder 2">
            <a:extLst>
              <a:ext uri="{FF2B5EF4-FFF2-40B4-BE49-F238E27FC236}">
                <a16:creationId xmlns:a16="http://schemas.microsoft.com/office/drawing/2014/main" id="{8669F00E-FE28-9E56-AAAB-89D5686ED223}"/>
              </a:ext>
            </a:extLst>
          </p:cNvPr>
          <p:cNvSpPr>
            <a:spLocks noGrp="1"/>
          </p:cNvSpPr>
          <p:nvPr>
            <p:ph type="sldNum" sz="quarter" idx="12"/>
          </p:nvPr>
        </p:nvSpPr>
        <p:spPr/>
        <p:txBody>
          <a:bodyPr/>
          <a:lstStyle/>
          <a:p>
            <a:fld id="{94DC6BA0-6AF7-4A8A-8E01-6B3DDE92B132}" type="slidenum">
              <a:rPr lang="en-US" smtClean="0"/>
              <a:t>50</a:t>
            </a:fld>
            <a:endParaRPr lang="en-US"/>
          </a:p>
        </p:txBody>
      </p:sp>
      <p:sp>
        <p:nvSpPr>
          <p:cNvPr id="4" name="Title 3">
            <a:extLst>
              <a:ext uri="{FF2B5EF4-FFF2-40B4-BE49-F238E27FC236}">
                <a16:creationId xmlns:a16="http://schemas.microsoft.com/office/drawing/2014/main" id="{CFE8CD45-902D-6FE5-76A0-9AFDD1CB3771}"/>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6545204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549960F-B8C6-CE93-BA72-5DECE09B0288}"/>
              </a:ext>
            </a:extLst>
          </p:cNvPr>
          <p:cNvSpPr>
            <a:spLocks noGrp="1"/>
          </p:cNvSpPr>
          <p:nvPr>
            <p:ph idx="1"/>
          </p:nvPr>
        </p:nvSpPr>
        <p:spPr/>
        <p:txBody>
          <a:bodyPr>
            <a:normAutofit fontScale="92500" lnSpcReduction="20000"/>
          </a:bodyPr>
          <a:lstStyle/>
          <a:p>
            <a:r>
              <a:rPr lang="en-US" dirty="0"/>
              <a:t>4. </a:t>
            </a:r>
            <a:r>
              <a:rPr lang="en-US" b="1" dirty="0">
                <a:solidFill>
                  <a:srgbClr val="FF0000"/>
                </a:solidFill>
              </a:rPr>
              <a:t>Laws and regulations</a:t>
            </a:r>
          </a:p>
          <a:p>
            <a:r>
              <a:rPr lang="en-US" b="1" dirty="0">
                <a:solidFill>
                  <a:srgbClr val="FF0000"/>
                </a:solidFill>
              </a:rPr>
              <a:t>5. Finance</a:t>
            </a:r>
          </a:p>
          <a:p>
            <a:r>
              <a:rPr lang="en-US" b="1" dirty="0">
                <a:solidFill>
                  <a:srgbClr val="FF0000"/>
                </a:solidFill>
              </a:rPr>
              <a:t>6. Variations in exchange rate</a:t>
            </a:r>
            <a:r>
              <a:rPr lang="en-US" dirty="0"/>
              <a:t>: different countries have different currencies that have to be used in settling bills (payments). Fluctuations (especially sudden one) can pose serious challenges</a:t>
            </a:r>
          </a:p>
          <a:p>
            <a:r>
              <a:rPr lang="en-US" b="1" dirty="0">
                <a:solidFill>
                  <a:srgbClr val="FF0000"/>
                </a:solidFill>
              </a:rPr>
              <a:t>7. Diversity</a:t>
            </a:r>
            <a:r>
              <a:rPr lang="en-US" dirty="0"/>
              <a:t>: we are all different, not only in terms of needs and wants, but also in terms of civilization, race, skin pigment, upbringing, language, expectations, capacities, and consumption pattens etc. This compounds international marketing</a:t>
            </a:r>
          </a:p>
        </p:txBody>
      </p:sp>
      <p:sp>
        <p:nvSpPr>
          <p:cNvPr id="3" name="Slide Number Placeholder 2">
            <a:extLst>
              <a:ext uri="{FF2B5EF4-FFF2-40B4-BE49-F238E27FC236}">
                <a16:creationId xmlns:a16="http://schemas.microsoft.com/office/drawing/2014/main" id="{835B76F6-902F-CFF5-F9EB-8B0E798F9F51}"/>
              </a:ext>
            </a:extLst>
          </p:cNvPr>
          <p:cNvSpPr>
            <a:spLocks noGrp="1"/>
          </p:cNvSpPr>
          <p:nvPr>
            <p:ph type="sldNum" sz="quarter" idx="12"/>
          </p:nvPr>
        </p:nvSpPr>
        <p:spPr/>
        <p:txBody>
          <a:bodyPr/>
          <a:lstStyle/>
          <a:p>
            <a:fld id="{94DC6BA0-6AF7-4A8A-8E01-6B3DDE92B132}" type="slidenum">
              <a:rPr lang="en-US" smtClean="0"/>
              <a:t>51</a:t>
            </a:fld>
            <a:endParaRPr lang="en-US"/>
          </a:p>
        </p:txBody>
      </p:sp>
      <p:sp>
        <p:nvSpPr>
          <p:cNvPr id="4" name="Title 3">
            <a:extLst>
              <a:ext uri="{FF2B5EF4-FFF2-40B4-BE49-F238E27FC236}">
                <a16:creationId xmlns:a16="http://schemas.microsoft.com/office/drawing/2014/main" id="{B8A53B28-A8E9-AD5A-3587-B6CB2FEF3F61}"/>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32762876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11EFC0-E736-188F-4AB6-CB5F5572C2D0}"/>
              </a:ext>
            </a:extLst>
          </p:cNvPr>
          <p:cNvSpPr>
            <a:spLocks noGrp="1"/>
          </p:cNvSpPr>
          <p:nvPr>
            <p:ph idx="1"/>
          </p:nvPr>
        </p:nvSpPr>
        <p:spPr/>
        <p:txBody>
          <a:bodyPr/>
          <a:lstStyle/>
          <a:p>
            <a:r>
              <a:rPr lang="en-US" b="1" dirty="0">
                <a:solidFill>
                  <a:srgbClr val="FF0000"/>
                </a:solidFill>
              </a:rPr>
              <a:t>8. Terrorism, racism, and xenophobia</a:t>
            </a:r>
            <a:r>
              <a:rPr lang="en-US" dirty="0"/>
              <a:t>: These pose one of the greatest risks internationally. Business can be destroyed by threats to violence, intimidation and hatred, prejudice or discrimination, as well as fear and hatred/dislike of strangers. Not only can business be destroyed, but the threat to life (death) is the greatest risk. The international arena remains a fragile and risky place for international marketing despite globalisation.   </a:t>
            </a:r>
          </a:p>
        </p:txBody>
      </p:sp>
      <p:sp>
        <p:nvSpPr>
          <p:cNvPr id="3" name="Slide Number Placeholder 2">
            <a:extLst>
              <a:ext uri="{FF2B5EF4-FFF2-40B4-BE49-F238E27FC236}">
                <a16:creationId xmlns:a16="http://schemas.microsoft.com/office/drawing/2014/main" id="{53F8A34B-21E7-E8AD-3DA0-534AFD329F4F}"/>
              </a:ext>
            </a:extLst>
          </p:cNvPr>
          <p:cNvSpPr>
            <a:spLocks noGrp="1"/>
          </p:cNvSpPr>
          <p:nvPr>
            <p:ph type="sldNum" sz="quarter" idx="12"/>
          </p:nvPr>
        </p:nvSpPr>
        <p:spPr/>
        <p:txBody>
          <a:bodyPr/>
          <a:lstStyle/>
          <a:p>
            <a:fld id="{94DC6BA0-6AF7-4A8A-8E01-6B3DDE92B132}" type="slidenum">
              <a:rPr lang="en-US" smtClean="0"/>
              <a:t>52</a:t>
            </a:fld>
            <a:endParaRPr lang="en-US"/>
          </a:p>
        </p:txBody>
      </p:sp>
      <p:sp>
        <p:nvSpPr>
          <p:cNvPr id="4" name="Title 3">
            <a:extLst>
              <a:ext uri="{FF2B5EF4-FFF2-40B4-BE49-F238E27FC236}">
                <a16:creationId xmlns:a16="http://schemas.microsoft.com/office/drawing/2014/main" id="{513DA40C-A253-F31D-DD57-30F38243E8B7}"/>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9566082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91ACC7-F0EF-7540-0405-0892E8426D7C}"/>
              </a:ext>
            </a:extLst>
          </p:cNvPr>
          <p:cNvSpPr>
            <a:spLocks noGrp="1"/>
          </p:cNvSpPr>
          <p:nvPr>
            <p:ph idx="1"/>
          </p:nvPr>
        </p:nvSpPr>
        <p:spPr/>
        <p:txBody>
          <a:bodyPr/>
          <a:lstStyle/>
          <a:p>
            <a:r>
              <a:rPr lang="en-US" b="1" dirty="0">
                <a:solidFill>
                  <a:srgbClr val="FF0000"/>
                </a:solidFill>
              </a:rPr>
              <a:t>9. Climate change</a:t>
            </a:r>
            <a:r>
              <a:rPr lang="en-US" dirty="0"/>
              <a:t>: changing weather patters pose threat to business. Productivity in terms of manpower and yields drastically decrease due to climatic conditions. Extreme events threaten livelihoods and property of some people inhabiting certain areas. While climate change impacts every industry, some are impacted more than others. At-most risk business include; agriculture, skiing, fishing, and tourism.      </a:t>
            </a:r>
          </a:p>
        </p:txBody>
      </p:sp>
      <p:sp>
        <p:nvSpPr>
          <p:cNvPr id="3" name="Slide Number Placeholder 2">
            <a:extLst>
              <a:ext uri="{FF2B5EF4-FFF2-40B4-BE49-F238E27FC236}">
                <a16:creationId xmlns:a16="http://schemas.microsoft.com/office/drawing/2014/main" id="{3B4173CE-8B43-41C2-2234-35CAC116F78E}"/>
              </a:ext>
            </a:extLst>
          </p:cNvPr>
          <p:cNvSpPr>
            <a:spLocks noGrp="1"/>
          </p:cNvSpPr>
          <p:nvPr>
            <p:ph type="sldNum" sz="quarter" idx="12"/>
          </p:nvPr>
        </p:nvSpPr>
        <p:spPr/>
        <p:txBody>
          <a:bodyPr/>
          <a:lstStyle/>
          <a:p>
            <a:fld id="{94DC6BA0-6AF7-4A8A-8E01-6B3DDE92B132}" type="slidenum">
              <a:rPr lang="en-US" smtClean="0"/>
              <a:t>53</a:t>
            </a:fld>
            <a:endParaRPr lang="en-US"/>
          </a:p>
        </p:txBody>
      </p:sp>
      <p:sp>
        <p:nvSpPr>
          <p:cNvPr id="4" name="Title 3">
            <a:extLst>
              <a:ext uri="{FF2B5EF4-FFF2-40B4-BE49-F238E27FC236}">
                <a16:creationId xmlns:a16="http://schemas.microsoft.com/office/drawing/2014/main" id="{6AD713F1-8F49-51F8-AD9E-DD6B4E099EBE}"/>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2412976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18DD8F-5FE2-B8E5-BE28-4887BCD4D5FA}"/>
              </a:ext>
            </a:extLst>
          </p:cNvPr>
          <p:cNvSpPr>
            <a:spLocks noGrp="1"/>
          </p:cNvSpPr>
          <p:nvPr>
            <p:ph idx="1"/>
          </p:nvPr>
        </p:nvSpPr>
        <p:spPr/>
        <p:txBody>
          <a:bodyPr/>
          <a:lstStyle/>
          <a:p>
            <a:r>
              <a:rPr lang="en-US" dirty="0"/>
              <a:t>10. Insufficient or unbalanced role played by international agencies to support and regulate business</a:t>
            </a:r>
          </a:p>
          <a:p>
            <a:r>
              <a:rPr lang="en-US" dirty="0"/>
              <a:t>11. Natural and man-made disasters</a:t>
            </a:r>
          </a:p>
          <a:p>
            <a:r>
              <a:rPr lang="en-US" dirty="0"/>
              <a:t>12. Nationalistic and protectionism policies of some countries</a:t>
            </a:r>
          </a:p>
          <a:p>
            <a:r>
              <a:rPr lang="en-US" dirty="0"/>
              <a:t>13. Economic crisis across the world</a:t>
            </a:r>
          </a:p>
        </p:txBody>
      </p:sp>
      <p:sp>
        <p:nvSpPr>
          <p:cNvPr id="3" name="Slide Number Placeholder 2">
            <a:extLst>
              <a:ext uri="{FF2B5EF4-FFF2-40B4-BE49-F238E27FC236}">
                <a16:creationId xmlns:a16="http://schemas.microsoft.com/office/drawing/2014/main" id="{54F49CC3-6494-2CAE-17D3-64F671EC061D}"/>
              </a:ext>
            </a:extLst>
          </p:cNvPr>
          <p:cNvSpPr>
            <a:spLocks noGrp="1"/>
          </p:cNvSpPr>
          <p:nvPr>
            <p:ph type="sldNum" sz="quarter" idx="12"/>
          </p:nvPr>
        </p:nvSpPr>
        <p:spPr/>
        <p:txBody>
          <a:bodyPr/>
          <a:lstStyle/>
          <a:p>
            <a:fld id="{94DC6BA0-6AF7-4A8A-8E01-6B3DDE92B132}" type="slidenum">
              <a:rPr lang="en-US" smtClean="0"/>
              <a:t>54</a:t>
            </a:fld>
            <a:endParaRPr lang="en-US"/>
          </a:p>
        </p:txBody>
      </p:sp>
      <p:sp>
        <p:nvSpPr>
          <p:cNvPr id="4" name="Title 3">
            <a:extLst>
              <a:ext uri="{FF2B5EF4-FFF2-40B4-BE49-F238E27FC236}">
                <a16:creationId xmlns:a16="http://schemas.microsoft.com/office/drawing/2014/main" id="{DFD461E6-A540-B22F-999C-EE398BD99B2B}"/>
              </a:ext>
            </a:extLst>
          </p:cNvPr>
          <p:cNvSpPr>
            <a:spLocks noGrp="1"/>
          </p:cNvSpPr>
          <p:nvPr>
            <p:ph type="title"/>
          </p:nvPr>
        </p:nvSpPr>
        <p:spPr/>
        <p:txBody>
          <a:bodyPr>
            <a:normAutofit fontScale="90000"/>
          </a:bodyPr>
          <a:lstStyle/>
          <a:p>
            <a:r>
              <a:rPr lang="en-GB" dirty="0">
                <a:solidFill>
                  <a:srgbClr val="FF0000"/>
                </a:solidFill>
              </a:rPr>
              <a:t>Challenges of international marketing (continued)</a:t>
            </a:r>
            <a:endParaRPr lang="en-US" dirty="0"/>
          </a:p>
        </p:txBody>
      </p:sp>
    </p:spTree>
    <p:extLst>
      <p:ext uri="{BB962C8B-B14F-4D97-AF65-F5344CB8AC3E}">
        <p14:creationId xmlns:p14="http://schemas.microsoft.com/office/powerpoint/2010/main" val="28692560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9C812B-2482-CFF2-1EBC-1B307C4E797D}"/>
              </a:ext>
            </a:extLst>
          </p:cNvPr>
          <p:cNvSpPr>
            <a:spLocks noGrp="1"/>
          </p:cNvSpPr>
          <p:nvPr>
            <p:ph idx="1"/>
          </p:nvPr>
        </p:nvSpPr>
        <p:spPr/>
        <p:txBody>
          <a:bodyPr>
            <a:normAutofit lnSpcReduction="10000"/>
          </a:bodyPr>
          <a:lstStyle/>
          <a:p>
            <a:r>
              <a:rPr lang="en-US" dirty="0"/>
              <a:t>International marketing has increasingly become important today as firms seek ways of introducing their goods and services into foreign markets</a:t>
            </a:r>
          </a:p>
          <a:p>
            <a:r>
              <a:rPr lang="en-US" dirty="0"/>
              <a:t>1(a). Discuss the motives for international marketing</a:t>
            </a:r>
          </a:p>
          <a:p>
            <a:r>
              <a:rPr lang="en-US" dirty="0"/>
              <a:t>1(b). Discuss the scope of international marketing</a:t>
            </a:r>
          </a:p>
          <a:p>
            <a:r>
              <a:rPr lang="en-US" dirty="0"/>
              <a:t>1(c). Discuss aspects that firms must meaningfully analyze in order to ensure success in a foreign country  </a:t>
            </a:r>
          </a:p>
        </p:txBody>
      </p:sp>
      <p:sp>
        <p:nvSpPr>
          <p:cNvPr id="3" name="Slide Number Placeholder 2">
            <a:extLst>
              <a:ext uri="{FF2B5EF4-FFF2-40B4-BE49-F238E27FC236}">
                <a16:creationId xmlns:a16="http://schemas.microsoft.com/office/drawing/2014/main" id="{75D753D7-5BA0-06BE-3482-7DFCC532DE2B}"/>
              </a:ext>
            </a:extLst>
          </p:cNvPr>
          <p:cNvSpPr>
            <a:spLocks noGrp="1"/>
          </p:cNvSpPr>
          <p:nvPr>
            <p:ph type="sldNum" sz="quarter" idx="12"/>
          </p:nvPr>
        </p:nvSpPr>
        <p:spPr/>
        <p:txBody>
          <a:bodyPr/>
          <a:lstStyle/>
          <a:p>
            <a:fld id="{94DC6BA0-6AF7-4A8A-8E01-6B3DDE92B132}" type="slidenum">
              <a:rPr lang="en-US" smtClean="0"/>
              <a:t>55</a:t>
            </a:fld>
            <a:endParaRPr lang="en-US"/>
          </a:p>
        </p:txBody>
      </p:sp>
      <p:sp>
        <p:nvSpPr>
          <p:cNvPr id="4" name="Title 3">
            <a:extLst>
              <a:ext uri="{FF2B5EF4-FFF2-40B4-BE49-F238E27FC236}">
                <a16:creationId xmlns:a16="http://schemas.microsoft.com/office/drawing/2014/main" id="{20C3BED7-ED09-1B73-318F-C10B4F52ADBD}"/>
              </a:ext>
            </a:extLst>
          </p:cNvPr>
          <p:cNvSpPr>
            <a:spLocks noGrp="1"/>
          </p:cNvSpPr>
          <p:nvPr>
            <p:ph type="title"/>
          </p:nvPr>
        </p:nvSpPr>
        <p:spPr/>
        <p:txBody>
          <a:bodyPr/>
          <a:lstStyle/>
          <a:p>
            <a:r>
              <a:rPr lang="en-US" dirty="0">
                <a:solidFill>
                  <a:srgbClr val="FF0000"/>
                </a:solidFill>
              </a:rPr>
              <a:t>TUTORIAL QUESTIONS</a:t>
            </a:r>
          </a:p>
        </p:txBody>
      </p:sp>
    </p:spTree>
    <p:extLst>
      <p:ext uri="{BB962C8B-B14F-4D97-AF65-F5344CB8AC3E}">
        <p14:creationId xmlns:p14="http://schemas.microsoft.com/office/powerpoint/2010/main" val="340202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1B45C5-7245-584F-6C20-EBA3213C1C3C}"/>
              </a:ext>
            </a:extLst>
          </p:cNvPr>
          <p:cNvSpPr>
            <a:spLocks noGrp="1"/>
          </p:cNvSpPr>
          <p:nvPr>
            <p:ph idx="1"/>
          </p:nvPr>
        </p:nvSpPr>
        <p:spPr/>
        <p:txBody>
          <a:bodyPr>
            <a:normAutofit lnSpcReduction="10000"/>
          </a:bodyPr>
          <a:lstStyle/>
          <a:p>
            <a:r>
              <a:rPr lang="en-US" dirty="0"/>
              <a:t>2. Discuss the key aspects that a firm desirous of expanding into a foreign market needs to consider as it assesses its readiness to enter such market</a:t>
            </a:r>
          </a:p>
          <a:p>
            <a:r>
              <a:rPr lang="en-US" dirty="0"/>
              <a:t>3. Driven by the need to reciprocate entering foreign markets more than anything else, because international/foreign marketers are increasingly making in-roads into ones country, marketers especially from developing countries make common mistakes in international expansion. Discuss   </a:t>
            </a:r>
          </a:p>
        </p:txBody>
      </p:sp>
      <p:sp>
        <p:nvSpPr>
          <p:cNvPr id="3" name="Slide Number Placeholder 2">
            <a:extLst>
              <a:ext uri="{FF2B5EF4-FFF2-40B4-BE49-F238E27FC236}">
                <a16:creationId xmlns:a16="http://schemas.microsoft.com/office/drawing/2014/main" id="{90CB4458-2187-32E4-AEAF-EAAB85EF3E3E}"/>
              </a:ext>
            </a:extLst>
          </p:cNvPr>
          <p:cNvSpPr>
            <a:spLocks noGrp="1"/>
          </p:cNvSpPr>
          <p:nvPr>
            <p:ph type="sldNum" sz="quarter" idx="12"/>
          </p:nvPr>
        </p:nvSpPr>
        <p:spPr/>
        <p:txBody>
          <a:bodyPr/>
          <a:lstStyle/>
          <a:p>
            <a:fld id="{94DC6BA0-6AF7-4A8A-8E01-6B3DDE92B132}" type="slidenum">
              <a:rPr lang="en-US" smtClean="0"/>
              <a:t>56</a:t>
            </a:fld>
            <a:endParaRPr lang="en-US"/>
          </a:p>
        </p:txBody>
      </p:sp>
      <p:sp>
        <p:nvSpPr>
          <p:cNvPr id="4" name="Title 3">
            <a:extLst>
              <a:ext uri="{FF2B5EF4-FFF2-40B4-BE49-F238E27FC236}">
                <a16:creationId xmlns:a16="http://schemas.microsoft.com/office/drawing/2014/main" id="{9252D306-4368-42C7-A0AD-05703FA283AE}"/>
              </a:ext>
            </a:extLst>
          </p:cNvPr>
          <p:cNvSpPr>
            <a:spLocks noGrp="1"/>
          </p:cNvSpPr>
          <p:nvPr>
            <p:ph type="title"/>
          </p:nvPr>
        </p:nvSpPr>
        <p:spPr/>
        <p:txBody>
          <a:bodyPr>
            <a:normAutofit fontScale="90000"/>
          </a:bodyPr>
          <a:lstStyle/>
          <a:p>
            <a:r>
              <a:rPr lang="en-US" dirty="0">
                <a:solidFill>
                  <a:srgbClr val="FF0000"/>
                </a:solidFill>
              </a:rPr>
              <a:t>TUTORIAL QUESTIONS (continued)</a:t>
            </a:r>
            <a:endParaRPr lang="en-US" dirty="0"/>
          </a:p>
        </p:txBody>
      </p:sp>
    </p:spTree>
    <p:extLst>
      <p:ext uri="{BB962C8B-B14F-4D97-AF65-F5344CB8AC3E}">
        <p14:creationId xmlns:p14="http://schemas.microsoft.com/office/powerpoint/2010/main" val="8245058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35D7D4-890F-41D6-CE7A-B896938BBAFF}"/>
              </a:ext>
            </a:extLst>
          </p:cNvPr>
          <p:cNvSpPr>
            <a:spLocks noGrp="1"/>
          </p:cNvSpPr>
          <p:nvPr>
            <p:ph idx="1"/>
          </p:nvPr>
        </p:nvSpPr>
        <p:spPr/>
        <p:txBody>
          <a:bodyPr/>
          <a:lstStyle/>
          <a:p>
            <a:r>
              <a:rPr lang="en-US" dirty="0"/>
              <a:t>4. Discuss the challenges of international marketing</a:t>
            </a:r>
          </a:p>
        </p:txBody>
      </p:sp>
      <p:sp>
        <p:nvSpPr>
          <p:cNvPr id="3" name="Slide Number Placeholder 2">
            <a:extLst>
              <a:ext uri="{FF2B5EF4-FFF2-40B4-BE49-F238E27FC236}">
                <a16:creationId xmlns:a16="http://schemas.microsoft.com/office/drawing/2014/main" id="{E9E95DCE-E047-ACAE-6C28-09EAD37D30CD}"/>
              </a:ext>
            </a:extLst>
          </p:cNvPr>
          <p:cNvSpPr>
            <a:spLocks noGrp="1"/>
          </p:cNvSpPr>
          <p:nvPr>
            <p:ph type="sldNum" sz="quarter" idx="12"/>
          </p:nvPr>
        </p:nvSpPr>
        <p:spPr/>
        <p:txBody>
          <a:bodyPr/>
          <a:lstStyle/>
          <a:p>
            <a:fld id="{94DC6BA0-6AF7-4A8A-8E01-6B3DDE92B132}" type="slidenum">
              <a:rPr lang="en-US" smtClean="0"/>
              <a:t>57</a:t>
            </a:fld>
            <a:endParaRPr lang="en-US"/>
          </a:p>
        </p:txBody>
      </p:sp>
      <p:sp>
        <p:nvSpPr>
          <p:cNvPr id="4" name="Title 3">
            <a:extLst>
              <a:ext uri="{FF2B5EF4-FFF2-40B4-BE49-F238E27FC236}">
                <a16:creationId xmlns:a16="http://schemas.microsoft.com/office/drawing/2014/main" id="{EE6502B0-9F98-5A58-1B5B-7E6882701C82}"/>
              </a:ext>
            </a:extLst>
          </p:cNvPr>
          <p:cNvSpPr>
            <a:spLocks noGrp="1"/>
          </p:cNvSpPr>
          <p:nvPr>
            <p:ph type="title"/>
          </p:nvPr>
        </p:nvSpPr>
        <p:spPr/>
        <p:txBody>
          <a:bodyPr>
            <a:normAutofit fontScale="90000"/>
          </a:bodyPr>
          <a:lstStyle/>
          <a:p>
            <a:r>
              <a:rPr lang="en-US" dirty="0">
                <a:solidFill>
                  <a:srgbClr val="FF0000"/>
                </a:solidFill>
              </a:rPr>
              <a:t>TUTORIAL QUESTIONS (continued)</a:t>
            </a:r>
            <a:endParaRPr lang="en-US" dirty="0"/>
          </a:p>
        </p:txBody>
      </p:sp>
    </p:spTree>
    <p:extLst>
      <p:ext uri="{BB962C8B-B14F-4D97-AF65-F5344CB8AC3E}">
        <p14:creationId xmlns:p14="http://schemas.microsoft.com/office/powerpoint/2010/main" val="2997475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0EE7EF-C3F7-4828-A6A7-E161E9394608}"/>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It also means that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marketers need to adjust to a changing global environment </a:t>
            </a:r>
            <a:endPar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Nevertheless, in contemporary business environment, companies are increasingly realising that they can not ignore extending their businesses beyond national borders due to various reasons that include;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1. Earning foreign exchange resulting from the sale of goods</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International marketing (IM) is the engine of globalisation, driving the exchange of goods and services and capital flows across international frontiers.</a:t>
            </a:r>
            <a:endParaRPr kumimoji="0" lang="en-GB" sz="2800" b="0"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cs typeface="+mn-cs"/>
            </a:endParaRPr>
          </a:p>
          <a:p>
            <a:endParaRPr lang="en-UG" sz="2800" dirty="0"/>
          </a:p>
        </p:txBody>
      </p:sp>
      <p:sp>
        <p:nvSpPr>
          <p:cNvPr id="3" name="Slide Number Placeholder 2">
            <a:extLst>
              <a:ext uri="{FF2B5EF4-FFF2-40B4-BE49-F238E27FC236}">
                <a16:creationId xmlns:a16="http://schemas.microsoft.com/office/drawing/2014/main" id="{76278E11-3426-4DF4-A217-8201762AE230}"/>
              </a:ext>
            </a:extLst>
          </p:cNvPr>
          <p:cNvSpPr>
            <a:spLocks noGrp="1"/>
          </p:cNvSpPr>
          <p:nvPr>
            <p:ph type="sldNum" sz="quarter" idx="12"/>
          </p:nvPr>
        </p:nvSpPr>
        <p:spPr/>
        <p:txBody>
          <a:bodyPr/>
          <a:lstStyle/>
          <a:p>
            <a:fld id="{94DC6BA0-6AF7-4A8A-8E01-6B3DDE92B132}" type="slidenum">
              <a:rPr lang="en-US" smtClean="0"/>
              <a:t>6</a:t>
            </a:fld>
            <a:endParaRPr lang="en-US"/>
          </a:p>
        </p:txBody>
      </p:sp>
      <p:sp>
        <p:nvSpPr>
          <p:cNvPr id="4" name="Title 3">
            <a:extLst>
              <a:ext uri="{FF2B5EF4-FFF2-40B4-BE49-F238E27FC236}">
                <a16:creationId xmlns:a16="http://schemas.microsoft.com/office/drawing/2014/main" id="{78605D79-5CD2-4C51-AFCD-64ED79A318C6}"/>
              </a:ext>
            </a:extLst>
          </p:cNvPr>
          <p:cNvSpPr>
            <a:spLocks noGrp="1"/>
          </p:cNvSpPr>
          <p:nvPr>
            <p:ph type="title"/>
          </p:nvPr>
        </p:nvSpPr>
        <p:spPr/>
        <p:txBody>
          <a:bodyPr>
            <a:normAutofit fontScale="90000"/>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a:t>
            </a:r>
            <a:endParaRPr lang="en-UG" dirty="0"/>
          </a:p>
        </p:txBody>
      </p:sp>
    </p:spTree>
    <p:extLst>
      <p:ext uri="{BB962C8B-B14F-4D97-AF65-F5344CB8AC3E}">
        <p14:creationId xmlns:p14="http://schemas.microsoft.com/office/powerpoint/2010/main" val="380093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AC1574-803F-4779-A76F-A0136D3278A9}"/>
              </a:ext>
            </a:extLst>
          </p:cNvPr>
          <p:cNvSpPr>
            <a:spLocks noGrp="1"/>
          </p:cNvSpPr>
          <p:nvPr>
            <p:ph idx="1"/>
          </p:nvPr>
        </p:nvSpPr>
        <p:spPr/>
        <p:txBody>
          <a:bodyPr>
            <a:normAutofit/>
          </a:bodyPr>
          <a:lstStyle/>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allows countries to expand their markets and access goods and services that otherwise may not have been available domestically.</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lang="en-US" sz="2800" dirty="0">
                <a:solidFill>
                  <a:prstClr val="black"/>
                </a:solidFill>
                <a:latin typeface="Roboto" panose="02000000000000000000" pitchFamily="2" charset="0"/>
                <a:ea typeface="Roboto" panose="02000000000000000000" pitchFamily="2" charset="0"/>
              </a:rPr>
              <a:t>IM benefits a country by making more sales than it could sell if it was solely selling in its own market and by earning foreign exchange (currency) that can be used to purchase foreign-made products thus increasing the choice of consumers.</a:t>
            </a:r>
            <a:endPar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endParaRPr lang="en-UG" dirty="0"/>
          </a:p>
        </p:txBody>
      </p:sp>
      <p:sp>
        <p:nvSpPr>
          <p:cNvPr id="3" name="Slide Number Placeholder 2">
            <a:extLst>
              <a:ext uri="{FF2B5EF4-FFF2-40B4-BE49-F238E27FC236}">
                <a16:creationId xmlns:a16="http://schemas.microsoft.com/office/drawing/2014/main" id="{F33BED72-6D40-425F-8DB4-09AB6479BFDC}"/>
              </a:ext>
            </a:extLst>
          </p:cNvPr>
          <p:cNvSpPr>
            <a:spLocks noGrp="1"/>
          </p:cNvSpPr>
          <p:nvPr>
            <p:ph type="sldNum" sz="quarter" idx="12"/>
          </p:nvPr>
        </p:nvSpPr>
        <p:spPr/>
        <p:txBody>
          <a:bodyPr/>
          <a:lstStyle/>
          <a:p>
            <a:fld id="{94DC6BA0-6AF7-4A8A-8E01-6B3DDE92B132}" type="slidenum">
              <a:rPr lang="en-US" smtClean="0"/>
              <a:t>7</a:t>
            </a:fld>
            <a:endParaRPr lang="en-US"/>
          </a:p>
        </p:txBody>
      </p:sp>
      <p:sp>
        <p:nvSpPr>
          <p:cNvPr id="4" name="Title 3">
            <a:extLst>
              <a:ext uri="{FF2B5EF4-FFF2-40B4-BE49-F238E27FC236}">
                <a16:creationId xmlns:a16="http://schemas.microsoft.com/office/drawing/2014/main" id="{0B1D2E6E-40B2-4680-85E1-74460C250BAF}"/>
              </a:ext>
            </a:extLst>
          </p:cNvPr>
          <p:cNvSpPr>
            <a:spLocks noGrp="1"/>
          </p:cNvSpPr>
          <p:nvPr>
            <p:ph type="title"/>
          </p:nvPr>
        </p:nvSpPr>
        <p:spPr/>
        <p:txBody>
          <a:bodyPr>
            <a:normAutofit fontScale="90000"/>
          </a:bodyPr>
          <a:lstStyle/>
          <a:p>
            <a:r>
              <a:rPr lang="en-US" sz="3700" dirty="0">
                <a:solidFill>
                  <a:srgbClr val="FF0000"/>
                </a:solidFill>
                <a:latin typeface="Lucida Sans Unicode"/>
              </a:rPr>
              <a:t>Reasons for internationalization (continued)</a:t>
            </a:r>
            <a:endParaRPr lang="en-UG" dirty="0">
              <a:solidFill>
                <a:srgbClr val="FF0000"/>
              </a:solidFill>
            </a:endParaRPr>
          </a:p>
        </p:txBody>
      </p:sp>
    </p:spTree>
    <p:extLst>
      <p:ext uri="{BB962C8B-B14F-4D97-AF65-F5344CB8AC3E}">
        <p14:creationId xmlns:p14="http://schemas.microsoft.com/office/powerpoint/2010/main" val="3158832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273C4-1640-4B85-B86A-5109CB99CEDE}"/>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0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Foreign exchange (currency) enables countries to access markets of other countries and promote trade relationships among countries. </a:t>
            </a:r>
          </a:p>
          <a:p>
            <a:r>
              <a:rPr lang="en-US" sz="3000" b="1" dirty="0">
                <a:latin typeface="Roboto" panose="02000000000000000000" pitchFamily="2" charset="0"/>
                <a:ea typeface="Roboto" panose="02000000000000000000" pitchFamily="2" charset="0"/>
              </a:rPr>
              <a:t>2. Obtain a variety of goods and services</a:t>
            </a:r>
            <a:r>
              <a:rPr lang="en-US" sz="3000" dirty="0">
                <a:latin typeface="Roboto" panose="02000000000000000000" pitchFamily="2" charset="0"/>
                <a:ea typeface="Roboto" panose="02000000000000000000" pitchFamily="2" charset="0"/>
              </a:rPr>
              <a:t>: a country participating in international trade is able to acquire (import) different goods from different countries which enables it to widen consumer’s choice, thus increasing their wellbeing particularly if choices can lead to happiness and satisfaction   </a:t>
            </a:r>
            <a:endParaRPr lang="en-UG" sz="30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9FFC937-BF45-4B71-A442-719076E2F254}"/>
              </a:ext>
            </a:extLst>
          </p:cNvPr>
          <p:cNvSpPr>
            <a:spLocks noGrp="1"/>
          </p:cNvSpPr>
          <p:nvPr>
            <p:ph type="sldNum" sz="quarter" idx="12"/>
          </p:nvPr>
        </p:nvSpPr>
        <p:spPr/>
        <p:txBody>
          <a:bodyPr/>
          <a:lstStyle/>
          <a:p>
            <a:fld id="{94DC6BA0-6AF7-4A8A-8E01-6B3DDE92B132}" type="slidenum">
              <a:rPr lang="en-US" smtClean="0"/>
              <a:t>8</a:t>
            </a:fld>
            <a:endParaRPr lang="en-US"/>
          </a:p>
        </p:txBody>
      </p:sp>
      <p:sp>
        <p:nvSpPr>
          <p:cNvPr id="4" name="Title 3">
            <a:extLst>
              <a:ext uri="{FF2B5EF4-FFF2-40B4-BE49-F238E27FC236}">
                <a16:creationId xmlns:a16="http://schemas.microsoft.com/office/drawing/2014/main" id="{ECEB330A-FF2F-4CAD-92EA-B0E574855525}"/>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415700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3F2FC2-1400-41DF-B1AF-A96C4CA95D46}"/>
              </a:ext>
            </a:extLst>
          </p:cNvPr>
          <p:cNvSpPr>
            <a:spLocks noGrp="1"/>
          </p:cNvSpPr>
          <p:nvPr>
            <p:ph idx="1"/>
          </p:nvPr>
        </p:nvSpPr>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3. Friendship and cooperation</a:t>
            </a:r>
            <a:r>
              <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trade </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promotes international friendship and cooperation, mutual understanding and interdependence leading to world peace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Interacting amongst nations through trade encourages exchange of ideas, and cultures thus  creating cooperation, understanding, and cordial relations</a:t>
            </a:r>
            <a:endPar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C585F90-8151-40F9-98F4-52EDB75CF11F}"/>
              </a:ext>
            </a:extLst>
          </p:cNvPr>
          <p:cNvSpPr>
            <a:spLocks noGrp="1"/>
          </p:cNvSpPr>
          <p:nvPr>
            <p:ph type="sldNum" sz="quarter" idx="12"/>
          </p:nvPr>
        </p:nvSpPr>
        <p:spPr/>
        <p:txBody>
          <a:bodyPr/>
          <a:lstStyle/>
          <a:p>
            <a:fld id="{94DC6BA0-6AF7-4A8A-8E01-6B3DDE92B132}" type="slidenum">
              <a:rPr lang="en-US" smtClean="0"/>
              <a:t>9</a:t>
            </a:fld>
            <a:endParaRPr lang="en-US"/>
          </a:p>
        </p:txBody>
      </p:sp>
      <p:sp>
        <p:nvSpPr>
          <p:cNvPr id="4" name="Title 3">
            <a:extLst>
              <a:ext uri="{FF2B5EF4-FFF2-40B4-BE49-F238E27FC236}">
                <a16:creationId xmlns:a16="http://schemas.microsoft.com/office/drawing/2014/main" id="{129A8CD6-E8A3-453A-A7AC-44395B50136B}"/>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Reasons for internationalization (continued)</a:t>
            </a:r>
            <a:endParaRPr lang="en-UG" dirty="0"/>
          </a:p>
        </p:txBody>
      </p:sp>
    </p:spTree>
    <p:extLst>
      <p:ext uri="{BB962C8B-B14F-4D97-AF65-F5344CB8AC3E}">
        <p14:creationId xmlns:p14="http://schemas.microsoft.com/office/powerpoint/2010/main" val="558780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7597</TotalTime>
  <Words>4125</Words>
  <Application>Microsoft Office PowerPoint</Application>
  <PresentationFormat>On-screen Show (4:3)</PresentationFormat>
  <Paragraphs>276</Paragraphs>
  <Slides>57</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57</vt:i4>
      </vt:variant>
    </vt:vector>
  </HeadingPairs>
  <TitlesOfParts>
    <vt:vector size="68" baseType="lpstr">
      <vt:lpstr>Arial Black</vt:lpstr>
      <vt:lpstr>Calibri</vt:lpstr>
      <vt:lpstr>Century</vt:lpstr>
      <vt:lpstr>David</vt:lpstr>
      <vt:lpstr>Lucida Sans Unicode</vt:lpstr>
      <vt:lpstr>Roboto</vt:lpstr>
      <vt:lpstr>Verdana</vt:lpstr>
      <vt:lpstr>Wingdings</vt:lpstr>
      <vt:lpstr>Wingdings 2</vt:lpstr>
      <vt:lpstr>Wingdings 3</vt:lpstr>
      <vt:lpstr>Concourse</vt:lpstr>
      <vt:lpstr>INTERNATIONAL MARKETING (IM) </vt:lpstr>
      <vt:lpstr>Introduction </vt:lpstr>
      <vt:lpstr>Introduction (continued)</vt:lpstr>
      <vt:lpstr>Introduction (continued)</vt:lpstr>
      <vt:lpstr>Introduction (continued)</vt:lpstr>
      <vt:lpstr>Reasons for internationalization </vt:lpstr>
      <vt:lpstr>Reasons for internationalization (continued)</vt:lpstr>
      <vt:lpstr>Reasons for internationalization (continued)</vt:lpstr>
      <vt:lpstr>Reasons for internationalization (continued)</vt:lpstr>
      <vt:lpstr>Reasons for internationalization (continued)</vt:lpstr>
      <vt:lpstr>Reasons for internationalization (continued)</vt:lpstr>
      <vt:lpstr>Reasons for internationalization (continued)</vt:lpstr>
      <vt:lpstr>Reasons for internationalization (continued)</vt:lpstr>
      <vt:lpstr>Reasons for internationalization (continued)</vt:lpstr>
      <vt:lpstr>Definition of international marketing</vt:lpstr>
      <vt:lpstr>Definition of international marketing (continued)</vt:lpstr>
      <vt:lpstr>Definition of international marketing (continued)</vt:lpstr>
      <vt:lpstr>Definition of international marketing (continued)</vt:lpstr>
      <vt:lpstr>Scope of international marketing</vt:lpstr>
      <vt:lpstr>Scope of international marketing (continued)</vt:lpstr>
      <vt:lpstr>The international marketing task</vt:lpstr>
      <vt:lpstr> International marketing task (continued)</vt:lpstr>
      <vt:lpstr>International marketing task (continued)</vt:lpstr>
      <vt:lpstr>International marketing task (continued)</vt:lpstr>
      <vt:lpstr>International marketing task (continued)</vt:lpstr>
      <vt:lpstr>International marketing task (continued)</vt:lpstr>
      <vt:lpstr>International marketing task (continued)</vt:lpstr>
      <vt:lpstr>International marketing task (continued)</vt:lpstr>
      <vt:lpstr>International marketing task (continued)</vt:lpstr>
      <vt:lpstr>Self-reference Criterion (SRC): An Obstacle</vt:lpstr>
      <vt:lpstr>SRC: An Obstacle (continued)</vt:lpstr>
      <vt:lpstr>SRC: An Obstacle (Continued)</vt:lpstr>
      <vt:lpstr>SRC: An Obstacle (continued)</vt:lpstr>
      <vt:lpstr>SRC: An Obstacle (continued)</vt:lpstr>
      <vt:lpstr>SRC: An Obstacle (continued)</vt:lpstr>
      <vt:lpstr>SRC: An Obstacle (continued)</vt:lpstr>
      <vt:lpstr>SRC: An Obstacle (continued)</vt:lpstr>
      <vt:lpstr>SRC: An Obstacle (continued)</vt:lpstr>
      <vt:lpstr>Developing countries and international marketing</vt:lpstr>
      <vt:lpstr>Developing countries and international marketing (continued)</vt:lpstr>
      <vt:lpstr>Assessing your international readiness</vt:lpstr>
      <vt:lpstr>Assessing your international readiness (continued)</vt:lpstr>
      <vt:lpstr>Action choice </vt:lpstr>
      <vt:lpstr>Action choice (continued)</vt:lpstr>
      <vt:lpstr>Action choice (continued)</vt:lpstr>
      <vt:lpstr>Common mistakes in international expansion</vt:lpstr>
      <vt:lpstr>Common mistakes in international expansion</vt:lpstr>
      <vt:lpstr>Challenges of international marketing </vt:lpstr>
      <vt:lpstr>Challenges of international marketing (continued)</vt:lpstr>
      <vt:lpstr>Challenges of international marketing (continued)</vt:lpstr>
      <vt:lpstr>Challenges of international marketing (continued)</vt:lpstr>
      <vt:lpstr>Challenges of international marketing (continued)</vt:lpstr>
      <vt:lpstr>Challenges of international marketing (continued)</vt:lpstr>
      <vt:lpstr>Challenges of international marketing (continued)</vt:lpstr>
      <vt:lpstr>TUTORIAL QUESTIONS</vt:lpstr>
      <vt:lpstr>TUTORIAL QUESTIONS (continued)</vt:lpstr>
      <vt:lpstr>TUTORIAL QUESTIONS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Advertising Management</dc:title>
  <dc:creator>Ahmed</dc:creator>
  <cp:lastModifiedBy>TOM</cp:lastModifiedBy>
  <cp:revision>444</cp:revision>
  <dcterms:created xsi:type="dcterms:W3CDTF">2017-08-25T17:52:38Z</dcterms:created>
  <dcterms:modified xsi:type="dcterms:W3CDTF">2025-08-28T18:58:45Z</dcterms:modified>
</cp:coreProperties>
</file>