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 id="262" r:id="rId8"/>
    <p:sldId id="267" r:id="rId9"/>
    <p:sldId id="268" r:id="rId10"/>
    <p:sldId id="269" r:id="rId11"/>
    <p:sldId id="270" r:id="rId12"/>
    <p:sldId id="271" r:id="rId13"/>
    <p:sldId id="27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04" autoAdjust="0"/>
    <p:restoredTop sz="94660"/>
  </p:normalViewPr>
  <p:slideViewPr>
    <p:cSldViewPr snapToGrid="0">
      <p:cViewPr>
        <p:scale>
          <a:sx n="80" d="100"/>
          <a:sy n="80" d="100"/>
        </p:scale>
        <p:origin x="614" y="202"/>
      </p:cViewPr>
      <p:guideLst>
        <p:guide pos="384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7FDDEA-2E1C-4EDE-8B02-A2492FDA41A5}"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1293859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7FDDEA-2E1C-4EDE-8B02-A2492FDA41A5}"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689669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7FDDEA-2E1C-4EDE-8B02-A2492FDA41A5}"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4148333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7FDDEA-2E1C-4EDE-8B02-A2492FDA41A5}"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1086328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A7FDDEA-2E1C-4EDE-8B02-A2492FDA41A5}"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317760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7FDDEA-2E1C-4EDE-8B02-A2492FDA41A5}" type="datetimeFigureOut">
              <a:rPr lang="en-US" smtClean="0"/>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224439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7FDDEA-2E1C-4EDE-8B02-A2492FDA41A5}" type="datetimeFigureOut">
              <a:rPr lang="en-US" smtClean="0"/>
              <a:t>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1485948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7FDDEA-2E1C-4EDE-8B02-A2492FDA41A5}" type="datetimeFigureOut">
              <a:rPr lang="en-US" smtClean="0"/>
              <a:t>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2480440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FDDEA-2E1C-4EDE-8B02-A2492FDA41A5}" type="datetimeFigureOut">
              <a:rPr lang="en-US" smtClean="0"/>
              <a:t>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2672328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A7FDDEA-2E1C-4EDE-8B02-A2492FDA41A5}" type="datetimeFigureOut">
              <a:rPr lang="en-US" smtClean="0"/>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1697116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A7FDDEA-2E1C-4EDE-8B02-A2492FDA41A5}" type="datetimeFigureOut">
              <a:rPr lang="en-US" smtClean="0"/>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F65B7D-0282-4058-9CF6-4BB30C79E117}" type="slidenum">
              <a:rPr lang="en-US" smtClean="0"/>
              <a:t>‹#›</a:t>
            </a:fld>
            <a:endParaRPr lang="en-US"/>
          </a:p>
        </p:txBody>
      </p:sp>
    </p:spTree>
    <p:extLst>
      <p:ext uri="{BB962C8B-B14F-4D97-AF65-F5344CB8AC3E}">
        <p14:creationId xmlns:p14="http://schemas.microsoft.com/office/powerpoint/2010/main" val="841133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FDDEA-2E1C-4EDE-8B02-A2492FDA41A5}" type="datetimeFigureOut">
              <a:rPr lang="en-US" smtClean="0"/>
              <a:t>2/5/2024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65B7D-0282-4058-9CF6-4BB30C79E117}" type="slidenum">
              <a:rPr lang="en-US" smtClean="0"/>
              <a:t>‹#›</a:t>
            </a:fld>
            <a:endParaRPr lang="en-US"/>
          </a:p>
        </p:txBody>
      </p:sp>
    </p:spTree>
    <p:extLst>
      <p:ext uri="{BB962C8B-B14F-4D97-AF65-F5344CB8AC3E}">
        <p14:creationId xmlns:p14="http://schemas.microsoft.com/office/powerpoint/2010/main" val="2965062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22363"/>
            <a:ext cx="11444288" cy="2387600"/>
          </a:xfrm>
        </p:spPr>
        <p:txBody>
          <a:bodyPr>
            <a:normAutofit fontScale="90000"/>
          </a:bodyPr>
          <a:lstStyle/>
          <a:p>
            <a:r>
              <a:rPr lang="en-US" b="1" dirty="0"/>
              <a:t>BUSINESS </a:t>
            </a:r>
            <a:r>
              <a:rPr lang="en-US" b="1" dirty="0" smtClean="0"/>
              <a:t>ENVIRONMENT</a:t>
            </a:r>
            <a:br>
              <a:rPr lang="en-US" b="1" dirty="0" smtClean="0"/>
            </a:br>
            <a:r>
              <a:rPr lang="en-US" b="1" dirty="0"/>
              <a:t/>
            </a:r>
            <a:br>
              <a:rPr lang="en-US" b="1" dirty="0"/>
            </a:br>
            <a:r>
              <a:rPr lang="en-US" b="1" dirty="0" smtClean="0"/>
              <a:t> Introduction</a:t>
            </a:r>
            <a:endParaRPr lang="en-US" dirty="0"/>
          </a:p>
        </p:txBody>
      </p:sp>
      <p:sp>
        <p:nvSpPr>
          <p:cNvPr id="3" name="Subtitle 2"/>
          <p:cNvSpPr>
            <a:spLocks noGrp="1"/>
          </p:cNvSpPr>
          <p:nvPr>
            <p:ph type="subTitle" idx="1"/>
          </p:nvPr>
        </p:nvSpPr>
        <p:spPr>
          <a:xfrm>
            <a:off x="0" y="3602038"/>
            <a:ext cx="12192000" cy="2913062"/>
          </a:xfrm>
        </p:spPr>
        <p:txBody>
          <a:bodyPr>
            <a:normAutofit/>
          </a:bodyPr>
          <a:lstStyle/>
          <a:p>
            <a:pPr lvl="0"/>
            <a:r>
              <a:rPr lang="en-US" dirty="0"/>
              <a:t>Meaning, Nature of Business</a:t>
            </a:r>
          </a:p>
          <a:p>
            <a:pPr lvl="0"/>
            <a:r>
              <a:rPr lang="en-US" dirty="0"/>
              <a:t>Concept &amp; Characteristics  of Business Environment</a:t>
            </a:r>
          </a:p>
          <a:p>
            <a:pPr lvl="0"/>
            <a:r>
              <a:rPr lang="en-US" dirty="0"/>
              <a:t>Overview of the types and dimensions of business environment</a:t>
            </a:r>
          </a:p>
          <a:p>
            <a:pPr lvl="0"/>
            <a:r>
              <a:rPr lang="en-US" dirty="0"/>
              <a:t>Relevance of Business environment to business</a:t>
            </a:r>
          </a:p>
          <a:p>
            <a:endParaRPr lang="en-US" dirty="0"/>
          </a:p>
        </p:txBody>
      </p:sp>
    </p:spTree>
    <p:extLst>
      <p:ext uri="{BB962C8B-B14F-4D97-AF65-F5344CB8AC3E}">
        <p14:creationId xmlns:p14="http://schemas.microsoft.com/office/powerpoint/2010/main" val="25787544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58361"/>
          </a:xfrm>
        </p:spPr>
        <p:txBody>
          <a:bodyPr/>
          <a:lstStyle/>
          <a:p>
            <a:r>
              <a:rPr lang="en-US" smtClean="0"/>
              <a:t>……x-tics of Business Environment</a:t>
            </a:r>
            <a:endParaRPr lang="en-US"/>
          </a:p>
        </p:txBody>
      </p:sp>
      <p:sp>
        <p:nvSpPr>
          <p:cNvPr id="3" name="Content Placeholder 2"/>
          <p:cNvSpPr>
            <a:spLocks noGrp="1"/>
          </p:cNvSpPr>
          <p:nvPr>
            <p:ph sz="half" idx="1"/>
          </p:nvPr>
        </p:nvSpPr>
        <p:spPr>
          <a:xfrm>
            <a:off x="0" y="1107831"/>
            <a:ext cx="6019800" cy="5750168"/>
          </a:xfrm>
        </p:spPr>
        <p:txBody>
          <a:bodyPr>
            <a:normAutofit fontScale="92500" lnSpcReduction="20000"/>
          </a:bodyPr>
          <a:lstStyle/>
          <a:p>
            <a:r>
              <a:rPr lang="en-US" b="1" i="1" dirty="0" smtClean="0"/>
              <a:t>Complex</a:t>
            </a:r>
            <a:r>
              <a:rPr lang="en-US" dirty="0" smtClean="0"/>
              <a:t>; there are many factors relating to each other and their individual effect can not be recognized properly hence making it difficult to guess which exact factor constitutes a given environment. </a:t>
            </a:r>
          </a:p>
          <a:p>
            <a:r>
              <a:rPr lang="en-US" b="1" i="1" dirty="0" smtClean="0"/>
              <a:t>Dynamic</a:t>
            </a:r>
            <a:r>
              <a:rPr lang="en-US" dirty="0" smtClean="0"/>
              <a:t>; The business environment does not remain static, it keeps on changing from time to time </a:t>
            </a:r>
            <a:r>
              <a:rPr lang="en-US" dirty="0" err="1" smtClean="0"/>
              <a:t>ie</a:t>
            </a:r>
            <a:r>
              <a:rPr lang="en-US" dirty="0" smtClean="0"/>
              <a:t> opportunities and threats keep emerging</a:t>
            </a:r>
          </a:p>
          <a:p>
            <a:r>
              <a:rPr lang="en-US" b="1" i="1" dirty="0" smtClean="0"/>
              <a:t>Mutual relationship</a:t>
            </a:r>
            <a:r>
              <a:rPr lang="en-US" dirty="0" smtClean="0"/>
              <a:t>; The various aspects/ forces in the business environment have mutual relationships </a:t>
            </a:r>
            <a:r>
              <a:rPr lang="en-US" dirty="0" err="1" smtClean="0"/>
              <a:t>e.g</a:t>
            </a:r>
            <a:r>
              <a:rPr lang="en-US" dirty="0" smtClean="0"/>
              <a:t> BOD, Owners, regulators, customers, suppliers. This makes the environment complex</a:t>
            </a:r>
          </a:p>
          <a:p>
            <a:r>
              <a:rPr lang="en-US" b="1" i="1" dirty="0" smtClean="0"/>
              <a:t>Uncertain; </a:t>
            </a:r>
            <a:r>
              <a:rPr lang="en-US" dirty="0" smtClean="0"/>
              <a:t>very difficult to predict what is likely to happen in the future </a:t>
            </a:r>
            <a:r>
              <a:rPr lang="en-US" dirty="0" err="1" smtClean="0"/>
              <a:t>e.g</a:t>
            </a:r>
            <a:r>
              <a:rPr lang="en-US" dirty="0" smtClean="0"/>
              <a:t> the high rate of technological advancements</a:t>
            </a:r>
          </a:p>
          <a:p>
            <a:endParaRPr lang="en-US" dirty="0" smtClean="0"/>
          </a:p>
        </p:txBody>
      </p:sp>
      <p:sp>
        <p:nvSpPr>
          <p:cNvPr id="4" name="Content Placeholder 3"/>
          <p:cNvSpPr>
            <a:spLocks noGrp="1"/>
          </p:cNvSpPr>
          <p:nvPr>
            <p:ph sz="half" idx="2"/>
          </p:nvPr>
        </p:nvSpPr>
        <p:spPr>
          <a:xfrm>
            <a:off x="6172200" y="1107830"/>
            <a:ext cx="6019800" cy="5750169"/>
          </a:xfrm>
        </p:spPr>
        <p:txBody>
          <a:bodyPr>
            <a:normAutofit fontScale="92500" lnSpcReduction="20000"/>
          </a:bodyPr>
          <a:lstStyle/>
          <a:p>
            <a:pPr lvl="0"/>
            <a:r>
              <a:rPr lang="en-US" sz="2600" b="1" dirty="0">
                <a:solidFill>
                  <a:prstClr val="black"/>
                </a:solidFill>
              </a:rPr>
              <a:t>Far-reaching impact</a:t>
            </a:r>
            <a:r>
              <a:rPr lang="en-US" sz="2600" dirty="0">
                <a:solidFill>
                  <a:prstClr val="black"/>
                </a:solidFill>
              </a:rPr>
              <a:t>; a small change in the environment has got a long lasting impact on the business/organization. </a:t>
            </a:r>
            <a:r>
              <a:rPr lang="en-US" sz="2600" dirty="0" err="1">
                <a:solidFill>
                  <a:prstClr val="black"/>
                </a:solidFill>
              </a:rPr>
              <a:t>Ie</a:t>
            </a:r>
            <a:r>
              <a:rPr lang="en-US" sz="2600" dirty="0">
                <a:solidFill>
                  <a:prstClr val="black"/>
                </a:solidFill>
              </a:rPr>
              <a:t> the survival, growth &amp; profitability of a firm is dependent on its environment</a:t>
            </a:r>
          </a:p>
          <a:p>
            <a:pPr lvl="0"/>
            <a:r>
              <a:rPr lang="en-US" sz="2600" b="1" dirty="0">
                <a:solidFill>
                  <a:prstClr val="black"/>
                </a:solidFill>
              </a:rPr>
              <a:t>Multi-faceted</a:t>
            </a:r>
            <a:r>
              <a:rPr lang="en-US" sz="2600" dirty="0">
                <a:solidFill>
                  <a:prstClr val="black"/>
                </a:solidFill>
              </a:rPr>
              <a:t>; impact &amp; perception regarding environmental changes can be different</a:t>
            </a:r>
          </a:p>
          <a:p>
            <a:pPr lvl="0"/>
            <a:r>
              <a:rPr lang="en-US" sz="2600" b="1" dirty="0">
                <a:solidFill>
                  <a:prstClr val="black"/>
                </a:solidFill>
              </a:rPr>
              <a:t>Relativity; </a:t>
            </a:r>
            <a:r>
              <a:rPr lang="en-US" sz="2600" dirty="0">
                <a:solidFill>
                  <a:prstClr val="black"/>
                </a:solidFill>
              </a:rPr>
              <a:t>Business </a:t>
            </a:r>
            <a:r>
              <a:rPr lang="en-US" sz="2600" dirty="0" err="1">
                <a:solidFill>
                  <a:prstClr val="black"/>
                </a:solidFill>
              </a:rPr>
              <a:t>Env’t</a:t>
            </a:r>
            <a:r>
              <a:rPr lang="en-US" sz="2600" dirty="0">
                <a:solidFill>
                  <a:prstClr val="black"/>
                </a:solidFill>
              </a:rPr>
              <a:t> differs from country to country, time, regions </a:t>
            </a:r>
            <a:r>
              <a:rPr lang="en-US" sz="2600" dirty="0" err="1">
                <a:solidFill>
                  <a:prstClr val="black"/>
                </a:solidFill>
              </a:rPr>
              <a:t>etc</a:t>
            </a:r>
            <a:r>
              <a:rPr lang="en-US" sz="2600" dirty="0">
                <a:solidFill>
                  <a:prstClr val="black"/>
                </a:solidFill>
              </a:rPr>
              <a:t> </a:t>
            </a:r>
            <a:r>
              <a:rPr lang="en-US" sz="2600" dirty="0" err="1">
                <a:solidFill>
                  <a:prstClr val="black"/>
                </a:solidFill>
              </a:rPr>
              <a:t>e.g</a:t>
            </a:r>
            <a:r>
              <a:rPr lang="en-US" sz="2600" dirty="0">
                <a:solidFill>
                  <a:prstClr val="black"/>
                </a:solidFill>
              </a:rPr>
              <a:t> religious beliefs, government policies, security conditions, </a:t>
            </a:r>
            <a:r>
              <a:rPr lang="en-US" sz="2600" dirty="0" err="1">
                <a:solidFill>
                  <a:prstClr val="black"/>
                </a:solidFill>
              </a:rPr>
              <a:t>etc</a:t>
            </a:r>
            <a:endParaRPr lang="en-US" sz="2600" dirty="0">
              <a:solidFill>
                <a:prstClr val="black"/>
              </a:solidFill>
            </a:endParaRPr>
          </a:p>
          <a:p>
            <a:pPr lvl="0"/>
            <a:r>
              <a:rPr lang="en-US" sz="2600" b="1" dirty="0">
                <a:solidFill>
                  <a:prstClr val="black"/>
                </a:solidFill>
              </a:rPr>
              <a:t>Internal &amp; external </a:t>
            </a:r>
            <a:r>
              <a:rPr lang="en-US" sz="2600" b="1" dirty="0" smtClean="0">
                <a:solidFill>
                  <a:prstClr val="black"/>
                </a:solidFill>
              </a:rPr>
              <a:t>forces; </a:t>
            </a:r>
            <a:endParaRPr lang="en-US" sz="2600" b="1" dirty="0">
              <a:solidFill>
                <a:prstClr val="black"/>
              </a:solidFill>
            </a:endParaRPr>
          </a:p>
          <a:p>
            <a:pPr marL="0" indent="0">
              <a:buNone/>
            </a:pPr>
            <a:r>
              <a:rPr lang="en-US" dirty="0" smtClean="0"/>
              <a:t>-Quiz;-    </a:t>
            </a:r>
            <a:r>
              <a:rPr lang="en-US" i="1" dirty="0" smtClean="0"/>
              <a:t>Using a firm of your own choice, give its internal and external forces</a:t>
            </a:r>
            <a:endParaRPr lang="en-US" i="1" dirty="0"/>
          </a:p>
        </p:txBody>
      </p:sp>
    </p:spTree>
    <p:extLst>
      <p:ext uri="{BB962C8B-B14F-4D97-AF65-F5344CB8AC3E}">
        <p14:creationId xmlns:p14="http://schemas.microsoft.com/office/powerpoint/2010/main" val="4001081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85799"/>
          </a:xfrm>
        </p:spPr>
        <p:txBody>
          <a:bodyPr>
            <a:normAutofit fontScale="90000"/>
          </a:bodyPr>
          <a:lstStyle/>
          <a:p>
            <a:r>
              <a:rPr lang="en-US" dirty="0" smtClean="0"/>
              <a:t>……Types &amp; Dimensions…..</a:t>
            </a:r>
            <a:endParaRPr lang="en-US" dirty="0"/>
          </a:p>
        </p:txBody>
      </p:sp>
      <p:sp>
        <p:nvSpPr>
          <p:cNvPr id="3" name="Content Placeholder 2"/>
          <p:cNvSpPr>
            <a:spLocks noGrp="1"/>
          </p:cNvSpPr>
          <p:nvPr>
            <p:ph sz="half" idx="1"/>
          </p:nvPr>
        </p:nvSpPr>
        <p:spPr>
          <a:xfrm>
            <a:off x="0" y="975946"/>
            <a:ext cx="6019800" cy="5882054"/>
          </a:xfrm>
        </p:spPr>
        <p:txBody>
          <a:bodyPr>
            <a:normAutofit/>
          </a:bodyPr>
          <a:lstStyle/>
          <a:p>
            <a:r>
              <a:rPr lang="en-US" dirty="0" smtClean="0"/>
              <a:t>Legal </a:t>
            </a:r>
            <a:r>
              <a:rPr lang="en-US" dirty="0" err="1" smtClean="0"/>
              <a:t>Env’t</a:t>
            </a:r>
            <a:r>
              <a:rPr lang="en-US" dirty="0" smtClean="0"/>
              <a:t>; </a:t>
            </a:r>
            <a:r>
              <a:rPr lang="en-US" sz="2200" dirty="0"/>
              <a:t>It includes various laws passed by the government, administrative orders issued by government authorities, court judgments as well as decisions rendered by the central, state or </a:t>
            </a:r>
            <a:r>
              <a:rPr lang="en-US" sz="2200" dirty="0" smtClean="0"/>
              <a:t>local governments. includes </a:t>
            </a:r>
            <a:r>
              <a:rPr lang="en-US" sz="2200" dirty="0"/>
              <a:t>various laws like Companies Act 2013, Consumer Protection Act 1986, Policies relating to licensing &amp; approvals, Policies related to foreign trade etc.</a:t>
            </a:r>
            <a:endParaRPr lang="en-US" sz="2200" dirty="0" smtClean="0"/>
          </a:p>
          <a:p>
            <a:r>
              <a:rPr lang="en-US" dirty="0"/>
              <a:t>Political; </a:t>
            </a:r>
            <a:r>
              <a:rPr lang="en-US" dirty="0" smtClean="0"/>
              <a:t> </a:t>
            </a:r>
            <a:r>
              <a:rPr lang="en-US" sz="2000" dirty="0"/>
              <a:t>actions </a:t>
            </a:r>
            <a:r>
              <a:rPr lang="en-US" sz="2000" dirty="0" smtClean="0"/>
              <a:t>taken </a:t>
            </a:r>
            <a:r>
              <a:rPr lang="en-US" sz="2000" dirty="0"/>
              <a:t>by the government, </a:t>
            </a:r>
            <a:r>
              <a:rPr lang="en-US" sz="2000" dirty="0" smtClean="0"/>
              <a:t>may </a:t>
            </a:r>
            <a:r>
              <a:rPr lang="en-US" sz="2000" dirty="0"/>
              <a:t>potentially affect the routine activities of any business or company on a domestic or at the global </a:t>
            </a:r>
            <a:r>
              <a:rPr lang="en-US" sz="2000" dirty="0" smtClean="0"/>
              <a:t>level. </a:t>
            </a:r>
            <a:r>
              <a:rPr lang="en-US" sz="2000" dirty="0" err="1" smtClean="0"/>
              <a:t>e.g</a:t>
            </a:r>
            <a:r>
              <a:rPr lang="en-US" sz="2000" dirty="0" smtClean="0"/>
              <a:t> the expulsion of Asians from Uganda</a:t>
            </a:r>
          </a:p>
          <a:p>
            <a:r>
              <a:rPr lang="en-US" dirty="0"/>
              <a:t>Economic; </a:t>
            </a:r>
            <a:r>
              <a:rPr lang="en-US" sz="2000" dirty="0"/>
              <a:t>consists of an economic system, economic policies and economic conditions prevailing in a country. </a:t>
            </a:r>
            <a:r>
              <a:rPr lang="en-US" sz="2000" dirty="0" err="1" smtClean="0"/>
              <a:t>E.g</a:t>
            </a:r>
            <a:r>
              <a:rPr lang="en-US" sz="2000" dirty="0" smtClean="0"/>
              <a:t> ; Interest </a:t>
            </a:r>
            <a:r>
              <a:rPr lang="en-US" sz="2000" dirty="0"/>
              <a:t>Rates, Taxes, Inflation, Stock Market </a:t>
            </a:r>
            <a:r>
              <a:rPr lang="en-US" sz="2000" dirty="0" smtClean="0"/>
              <a:t>Indices, </a:t>
            </a:r>
            <a:r>
              <a:rPr lang="en-US" sz="2000" dirty="0"/>
              <a:t>Personal Disposable Income, Unemployment rate etc</a:t>
            </a:r>
            <a:r>
              <a:rPr lang="en-US" sz="2200" dirty="0"/>
              <a:t>.</a:t>
            </a:r>
            <a:endParaRPr lang="en-US" sz="2200" dirty="0" smtClean="0"/>
          </a:p>
          <a:p>
            <a:endParaRPr lang="en-US" dirty="0" smtClean="0"/>
          </a:p>
          <a:p>
            <a:pPr marL="0" indent="0">
              <a:buNone/>
            </a:pPr>
            <a:endParaRPr lang="en-US" dirty="0"/>
          </a:p>
        </p:txBody>
      </p:sp>
      <p:sp>
        <p:nvSpPr>
          <p:cNvPr id="4" name="Content Placeholder 3"/>
          <p:cNvSpPr>
            <a:spLocks noGrp="1"/>
          </p:cNvSpPr>
          <p:nvPr>
            <p:ph sz="half" idx="2"/>
          </p:nvPr>
        </p:nvSpPr>
        <p:spPr>
          <a:xfrm>
            <a:off x="6172200" y="975946"/>
            <a:ext cx="6019800" cy="5882054"/>
          </a:xfrm>
        </p:spPr>
        <p:txBody>
          <a:bodyPr>
            <a:normAutofit/>
          </a:bodyPr>
          <a:lstStyle/>
          <a:p>
            <a:r>
              <a:rPr lang="en-US" b="1" dirty="0" smtClean="0"/>
              <a:t>Social</a:t>
            </a:r>
            <a:r>
              <a:rPr lang="en-US" dirty="0"/>
              <a:t>; </a:t>
            </a:r>
            <a:r>
              <a:rPr lang="en-US" sz="2600" dirty="0"/>
              <a:t>consists of social forces like traditions, values, social trends, level of education, the standard of living etc</a:t>
            </a:r>
            <a:r>
              <a:rPr lang="en-US" dirty="0" smtClean="0"/>
              <a:t>.</a:t>
            </a:r>
          </a:p>
          <a:p>
            <a:r>
              <a:rPr lang="en-US" b="1" dirty="0"/>
              <a:t>Technological</a:t>
            </a:r>
            <a:r>
              <a:rPr lang="en-US" dirty="0"/>
              <a:t>; </a:t>
            </a:r>
            <a:r>
              <a:rPr lang="en-US" sz="2400" dirty="0"/>
              <a:t>It consists of scientific improvements and innovations which provide new ways of producing goods, rendering services, new methods and techniques to operate a business.</a:t>
            </a:r>
          </a:p>
          <a:p>
            <a:pPr marL="0" indent="0">
              <a:buNone/>
            </a:pPr>
            <a:r>
              <a:rPr lang="en-US" sz="2400" dirty="0" smtClean="0"/>
              <a:t>Technological </a:t>
            </a:r>
            <a:r>
              <a:rPr lang="en-US" sz="2400" dirty="0"/>
              <a:t>compatibility of products also drives the demand for manufactured products by a company</a:t>
            </a:r>
            <a:r>
              <a:rPr lang="en-US" dirty="0"/>
              <a:t>.</a:t>
            </a:r>
          </a:p>
        </p:txBody>
      </p:sp>
    </p:spTree>
    <p:extLst>
      <p:ext uri="{BB962C8B-B14F-4D97-AF65-F5344CB8AC3E}">
        <p14:creationId xmlns:p14="http://schemas.microsoft.com/office/powerpoint/2010/main" val="1132483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1353800" cy="682625"/>
          </a:xfrm>
        </p:spPr>
        <p:txBody>
          <a:bodyPr>
            <a:normAutofit fontScale="90000"/>
          </a:bodyPr>
          <a:lstStyle/>
          <a:p>
            <a:r>
              <a:rPr lang="en-US" dirty="0" smtClean="0"/>
              <a:t>….C’NTD</a:t>
            </a:r>
            <a:endParaRPr lang="en-US" dirty="0"/>
          </a:p>
        </p:txBody>
      </p:sp>
      <p:sp>
        <p:nvSpPr>
          <p:cNvPr id="3" name="Content Placeholder 2"/>
          <p:cNvSpPr>
            <a:spLocks noGrp="1"/>
          </p:cNvSpPr>
          <p:nvPr>
            <p:ph idx="1"/>
          </p:nvPr>
        </p:nvSpPr>
        <p:spPr>
          <a:xfrm>
            <a:off x="0" y="1123950"/>
            <a:ext cx="12192000" cy="5734049"/>
          </a:xfrm>
        </p:spPr>
        <p:txBody>
          <a:bodyPr>
            <a:normAutofit/>
          </a:bodyPr>
          <a:lstStyle/>
          <a:p>
            <a:r>
              <a:rPr lang="en-US" dirty="0" smtClean="0"/>
              <a:t>Practice;</a:t>
            </a:r>
          </a:p>
          <a:p>
            <a:pPr marL="0" indent="0">
              <a:buNone/>
            </a:pPr>
            <a:r>
              <a:rPr lang="en-US" dirty="0"/>
              <a:t>(I) The Court Passed an Order That All Schools Must Have Water Purifier for the School Children</a:t>
            </a:r>
            <a:r>
              <a:rPr lang="en-US" dirty="0" smtClean="0"/>
              <a:t>.</a:t>
            </a:r>
            <a:endParaRPr lang="en-US" dirty="0"/>
          </a:p>
          <a:p>
            <a:pPr marL="0" indent="0">
              <a:buNone/>
            </a:pPr>
            <a:r>
              <a:rPr lang="en-US" dirty="0"/>
              <a:t>(II) Society, in general, is More Concerned About the Quality of Life</a:t>
            </a:r>
            <a:r>
              <a:rPr lang="en-US" dirty="0" smtClean="0"/>
              <a:t>.</a:t>
            </a:r>
            <a:endParaRPr lang="en-US" dirty="0"/>
          </a:p>
          <a:p>
            <a:pPr marL="0" indent="0">
              <a:buNone/>
            </a:pPr>
            <a:r>
              <a:rPr lang="en-US" dirty="0"/>
              <a:t>(III) Innovative Techniques Are Being Developed to Manufacture Water Purifier at Competitive Rates</a:t>
            </a:r>
            <a:r>
              <a:rPr lang="en-US" dirty="0" smtClean="0"/>
              <a:t>.</a:t>
            </a:r>
            <a:endParaRPr lang="en-US" dirty="0"/>
          </a:p>
          <a:p>
            <a:pPr marL="0" indent="0">
              <a:buNone/>
            </a:pPr>
            <a:r>
              <a:rPr lang="en-US" dirty="0"/>
              <a:t>(IV) Incomes Are Rising and Children at Home Are Also Drinking Purified Water</a:t>
            </a:r>
            <a:r>
              <a:rPr lang="en-US" dirty="0" smtClean="0"/>
              <a:t>.</a:t>
            </a:r>
            <a:endParaRPr lang="en-US" dirty="0"/>
          </a:p>
          <a:p>
            <a:pPr marL="0" indent="0">
              <a:buNone/>
            </a:pPr>
            <a:r>
              <a:rPr lang="en-US" dirty="0"/>
              <a:t>(V) the Government is Also Showing Positive Attitude Towards the Water Purifier Business.</a:t>
            </a:r>
          </a:p>
          <a:p>
            <a:pPr marL="0" indent="0">
              <a:buNone/>
            </a:pPr>
            <a:r>
              <a:rPr lang="en-US" dirty="0" smtClean="0"/>
              <a:t>Identify </a:t>
            </a:r>
            <a:r>
              <a:rPr lang="en-US" dirty="0"/>
              <a:t>the Different Dimensions of Business Environment by Quoting From the Above Details.</a:t>
            </a:r>
          </a:p>
        </p:txBody>
      </p:sp>
    </p:spTree>
    <p:extLst>
      <p:ext uri="{BB962C8B-B14F-4D97-AF65-F5344CB8AC3E}">
        <p14:creationId xmlns:p14="http://schemas.microsoft.com/office/powerpoint/2010/main" val="2465626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1999" cy="1047749"/>
          </a:xfrm>
        </p:spPr>
        <p:txBody>
          <a:bodyPr/>
          <a:lstStyle/>
          <a:p>
            <a:r>
              <a:rPr lang="en-US" b="1" dirty="0" smtClean="0"/>
              <a:t>Relevance of Business </a:t>
            </a:r>
            <a:r>
              <a:rPr lang="en-US" b="1" dirty="0" err="1" smtClean="0"/>
              <a:t>Env’t</a:t>
            </a:r>
            <a:endParaRPr lang="en-US" b="1" dirty="0"/>
          </a:p>
        </p:txBody>
      </p:sp>
      <p:sp>
        <p:nvSpPr>
          <p:cNvPr id="3" name="Content Placeholder 2"/>
          <p:cNvSpPr>
            <a:spLocks noGrp="1"/>
          </p:cNvSpPr>
          <p:nvPr>
            <p:ph idx="1"/>
          </p:nvPr>
        </p:nvSpPr>
        <p:spPr>
          <a:xfrm>
            <a:off x="-1" y="971550"/>
            <a:ext cx="12191999" cy="5886450"/>
          </a:xfrm>
        </p:spPr>
        <p:txBody>
          <a:bodyPr/>
          <a:lstStyle/>
          <a:p>
            <a:r>
              <a:rPr lang="en-US" dirty="0" err="1" smtClean="0"/>
              <a:t>Utilisation</a:t>
            </a:r>
            <a:r>
              <a:rPr lang="en-US" dirty="0" smtClean="0"/>
              <a:t> of valuable resources</a:t>
            </a:r>
          </a:p>
          <a:p>
            <a:r>
              <a:rPr lang="en-US" dirty="0" smtClean="0"/>
              <a:t>Planning &amp; policy formulation</a:t>
            </a:r>
          </a:p>
          <a:p>
            <a:r>
              <a:rPr lang="en-US" dirty="0" smtClean="0"/>
              <a:t>Improve performance</a:t>
            </a:r>
          </a:p>
          <a:p>
            <a:r>
              <a:rPr lang="en-US" dirty="0" smtClean="0"/>
              <a:t>Increase organization</a:t>
            </a:r>
          </a:p>
          <a:p>
            <a:r>
              <a:rPr lang="en-US" dirty="0" smtClean="0"/>
              <a:t>Copying with the rapid changes</a:t>
            </a:r>
          </a:p>
          <a:p>
            <a:r>
              <a:rPr lang="en-US" dirty="0" smtClean="0"/>
              <a:t>Promotes growth</a:t>
            </a:r>
          </a:p>
          <a:p>
            <a:r>
              <a:rPr lang="en-US" dirty="0" smtClean="0"/>
              <a:t>Determines business opportunities</a:t>
            </a:r>
          </a:p>
          <a:p>
            <a:r>
              <a:rPr lang="en-US" dirty="0" smtClean="0"/>
              <a:t>Identifies threats</a:t>
            </a:r>
          </a:p>
          <a:p>
            <a:pPr marL="0" indent="0">
              <a:buNone/>
            </a:pPr>
            <a:endParaRPr lang="en-US" dirty="0"/>
          </a:p>
        </p:txBody>
      </p:sp>
    </p:spTree>
    <p:extLst>
      <p:ext uri="{BB962C8B-B14F-4D97-AF65-F5344CB8AC3E}">
        <p14:creationId xmlns:p14="http://schemas.microsoft.com/office/powerpoint/2010/main" val="735362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of Business</a:t>
            </a:r>
            <a:endParaRPr lang="en-US" dirty="0"/>
          </a:p>
        </p:txBody>
      </p:sp>
      <p:sp>
        <p:nvSpPr>
          <p:cNvPr id="3" name="Content Placeholder 2"/>
          <p:cNvSpPr>
            <a:spLocks noGrp="1"/>
          </p:cNvSpPr>
          <p:nvPr>
            <p:ph idx="1"/>
          </p:nvPr>
        </p:nvSpPr>
        <p:spPr>
          <a:xfrm>
            <a:off x="0" y="1825625"/>
            <a:ext cx="11353800" cy="4351338"/>
          </a:xfrm>
        </p:spPr>
        <p:txBody>
          <a:bodyPr>
            <a:normAutofit/>
          </a:bodyPr>
          <a:lstStyle/>
          <a:p>
            <a:r>
              <a:rPr lang="en-US" b="0" i="0" dirty="0" smtClean="0">
                <a:solidFill>
                  <a:srgbClr val="111111"/>
                </a:solidFill>
                <a:effectLst/>
                <a:latin typeface="SourceSansPro"/>
              </a:rPr>
              <a:t>A business is defined as an organization or enterprising entity engaged in commercial, industrial, or professional activities.</a:t>
            </a:r>
          </a:p>
          <a:p>
            <a:r>
              <a:rPr lang="en-US" dirty="0" smtClean="0">
                <a:solidFill>
                  <a:srgbClr val="111111"/>
                </a:solidFill>
                <a:latin typeface="SourceSansPro"/>
              </a:rPr>
              <a:t>It can also refer to the efforts and activities people undertake to produce and sell goods and services for a profit. </a:t>
            </a:r>
            <a:endParaRPr lang="en-US" b="0" i="0" dirty="0" smtClean="0">
              <a:solidFill>
                <a:srgbClr val="111111"/>
              </a:solidFill>
              <a:effectLst/>
              <a:latin typeface="SourceSansPro"/>
            </a:endParaRPr>
          </a:p>
          <a:p>
            <a:r>
              <a:rPr lang="en-US" b="0" i="0" dirty="0" smtClean="0">
                <a:solidFill>
                  <a:srgbClr val="111111"/>
                </a:solidFill>
                <a:effectLst/>
                <a:latin typeface="SourceSansPro"/>
              </a:rPr>
              <a:t>Businesses can be for-profit entities or non-profit organizations.</a:t>
            </a:r>
          </a:p>
          <a:p>
            <a:r>
              <a:rPr lang="en-US" dirty="0" smtClean="0">
                <a:solidFill>
                  <a:srgbClr val="393E42"/>
                </a:solidFill>
                <a:latin typeface="Proxima Nova"/>
              </a:rPr>
              <a:t>Can be </a:t>
            </a:r>
            <a:r>
              <a:rPr lang="en-US" b="0" i="0" dirty="0" smtClean="0">
                <a:solidFill>
                  <a:srgbClr val="393E42"/>
                </a:solidFill>
                <a:effectLst/>
                <a:latin typeface="Proxima Nova"/>
              </a:rPr>
              <a:t>defined as an entity involved in commercial, industrial, or professional activities that provide goods or services.</a:t>
            </a:r>
          </a:p>
        </p:txBody>
      </p:sp>
    </p:spTree>
    <p:extLst>
      <p:ext uri="{BB962C8B-B14F-4D97-AF65-F5344CB8AC3E}">
        <p14:creationId xmlns:p14="http://schemas.microsoft.com/office/powerpoint/2010/main" val="17129140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of Business</a:t>
            </a:r>
            <a:endParaRPr lang="en-US" dirty="0"/>
          </a:p>
        </p:txBody>
      </p:sp>
      <p:sp>
        <p:nvSpPr>
          <p:cNvPr id="3" name="Content Placeholder 2"/>
          <p:cNvSpPr>
            <a:spLocks noGrp="1"/>
          </p:cNvSpPr>
          <p:nvPr>
            <p:ph idx="1"/>
          </p:nvPr>
        </p:nvSpPr>
        <p:spPr>
          <a:xfrm>
            <a:off x="0" y="1825625"/>
            <a:ext cx="11353800" cy="4351338"/>
          </a:xfrm>
        </p:spPr>
        <p:txBody>
          <a:bodyPr>
            <a:normAutofit/>
          </a:bodyPr>
          <a:lstStyle/>
          <a:p>
            <a:r>
              <a:rPr lang="en-US" b="0" i="0" smtClean="0">
                <a:solidFill>
                  <a:srgbClr val="393E42"/>
                </a:solidFill>
                <a:effectLst/>
                <a:latin typeface="Proxima Nova"/>
              </a:rPr>
              <a:t>The </a:t>
            </a:r>
            <a:r>
              <a:rPr lang="en-US" b="0" i="0" dirty="0" smtClean="0">
                <a:solidFill>
                  <a:srgbClr val="393E42"/>
                </a:solidFill>
                <a:effectLst/>
                <a:latin typeface="Proxima Nova"/>
              </a:rPr>
              <a:t>purpose of every business is to offer/add value to their customers’ lives through the products or services they </a:t>
            </a:r>
            <a:r>
              <a:rPr lang="en-US" b="0" i="0" smtClean="0">
                <a:solidFill>
                  <a:srgbClr val="393E42"/>
                </a:solidFill>
                <a:effectLst/>
                <a:latin typeface="Proxima Nova"/>
              </a:rPr>
              <a:t>offer.</a:t>
            </a:r>
            <a:endParaRPr lang="en-US" b="0" i="0" dirty="0" smtClean="0">
              <a:solidFill>
                <a:srgbClr val="111111"/>
              </a:solidFill>
              <a:effectLst/>
              <a:latin typeface="SourceSansPro"/>
            </a:endParaRPr>
          </a:p>
          <a:p>
            <a:r>
              <a:rPr lang="en-US" b="0" i="0" dirty="0" smtClean="0">
                <a:solidFill>
                  <a:srgbClr val="111111"/>
                </a:solidFill>
                <a:effectLst/>
                <a:latin typeface="SourceSansPro"/>
              </a:rPr>
              <a:t>Some businesses run as small operations in a single industry while others are large operations that spread across many industries around the world.</a:t>
            </a:r>
          </a:p>
          <a:p>
            <a:r>
              <a:rPr lang="en-US" dirty="0" smtClean="0">
                <a:solidFill>
                  <a:srgbClr val="111111"/>
                </a:solidFill>
                <a:latin typeface="SourceSansPro"/>
              </a:rPr>
              <a:t>A business can take place anywhere. </a:t>
            </a:r>
            <a:endParaRPr lang="en-US" b="0" i="0" dirty="0" smtClean="0">
              <a:solidFill>
                <a:srgbClr val="111111"/>
              </a:solidFill>
              <a:effectLst/>
              <a:latin typeface="SourceSansPro"/>
            </a:endParaRPr>
          </a:p>
          <a:p>
            <a:endParaRPr lang="en-US" dirty="0"/>
          </a:p>
        </p:txBody>
      </p:sp>
    </p:spTree>
    <p:extLst>
      <p:ext uri="{BB962C8B-B14F-4D97-AF65-F5344CB8AC3E}">
        <p14:creationId xmlns:p14="http://schemas.microsoft.com/office/powerpoint/2010/main" val="1712914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business</a:t>
            </a:r>
            <a:endParaRPr lang="en-US" dirty="0"/>
          </a:p>
        </p:txBody>
      </p:sp>
      <p:sp>
        <p:nvSpPr>
          <p:cNvPr id="3" name="Content Placeholder 2"/>
          <p:cNvSpPr>
            <a:spLocks noGrp="1"/>
          </p:cNvSpPr>
          <p:nvPr>
            <p:ph idx="1"/>
          </p:nvPr>
        </p:nvSpPr>
        <p:spPr/>
        <p:txBody>
          <a:bodyPr/>
          <a:lstStyle/>
          <a:p>
            <a:r>
              <a:rPr lang="en-US" dirty="0" smtClean="0"/>
              <a:t>The nature of a business describes the type of business it is, its intended goals, and objectives.</a:t>
            </a:r>
          </a:p>
          <a:p>
            <a:r>
              <a:rPr lang="en-US" dirty="0" smtClean="0"/>
              <a:t> </a:t>
            </a:r>
            <a:r>
              <a:rPr lang="en-US" b="0" i="0" dirty="0" smtClean="0">
                <a:solidFill>
                  <a:srgbClr val="393E42"/>
                </a:solidFill>
                <a:effectLst/>
                <a:latin typeface="Proxima Nova"/>
              </a:rPr>
              <a:t>It describes </a:t>
            </a:r>
            <a:r>
              <a:rPr lang="en-US" dirty="0" smtClean="0">
                <a:solidFill>
                  <a:srgbClr val="393E42"/>
                </a:solidFill>
                <a:latin typeface="Proxima Nova"/>
              </a:rPr>
              <a:t>the business’</a:t>
            </a:r>
            <a:r>
              <a:rPr lang="en-US" b="0" i="0" dirty="0" smtClean="0">
                <a:solidFill>
                  <a:srgbClr val="393E42"/>
                </a:solidFill>
                <a:effectLst/>
                <a:latin typeface="Proxima Nova"/>
              </a:rPr>
              <a:t> legal structure, industry, products or services, and everything a business does to reach its goals.</a:t>
            </a:r>
          </a:p>
          <a:p>
            <a:r>
              <a:rPr lang="en-US" b="0" i="0" dirty="0" smtClean="0">
                <a:solidFill>
                  <a:srgbClr val="393E42"/>
                </a:solidFill>
                <a:effectLst/>
                <a:latin typeface="Proxima Nova"/>
              </a:rPr>
              <a:t> It depicts the business’s problem and the main focus of the company’s offerings. </a:t>
            </a:r>
          </a:p>
          <a:p>
            <a:r>
              <a:rPr lang="en-US" b="0" i="0" dirty="0" smtClean="0">
                <a:solidFill>
                  <a:srgbClr val="393E42"/>
                </a:solidFill>
                <a:effectLst/>
                <a:latin typeface="Proxima Nova"/>
              </a:rPr>
              <a:t>A company’s vision and mission statement also provide an insight into its nature.</a:t>
            </a:r>
          </a:p>
          <a:p>
            <a:pPr marL="0" indent="0">
              <a:buNone/>
            </a:pPr>
            <a:r>
              <a:rPr lang="en-US" dirty="0" smtClean="0">
                <a:solidFill>
                  <a:srgbClr val="393E42"/>
                </a:solidFill>
                <a:latin typeface="Proxima Nova"/>
              </a:rPr>
              <a:t>Note; what is a vision and Mission statement?</a:t>
            </a:r>
            <a:endParaRPr lang="en-US" dirty="0"/>
          </a:p>
        </p:txBody>
      </p:sp>
    </p:spTree>
    <p:extLst>
      <p:ext uri="{BB962C8B-B14F-4D97-AF65-F5344CB8AC3E}">
        <p14:creationId xmlns:p14="http://schemas.microsoft.com/office/powerpoint/2010/main" val="3999309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a nature of business</a:t>
            </a:r>
            <a:endParaRPr lang="en-US" dirty="0"/>
          </a:p>
        </p:txBody>
      </p:sp>
      <p:sp>
        <p:nvSpPr>
          <p:cNvPr id="3" name="Content Placeholder 2"/>
          <p:cNvSpPr>
            <a:spLocks noGrp="1"/>
          </p:cNvSpPr>
          <p:nvPr>
            <p:ph idx="1"/>
          </p:nvPr>
        </p:nvSpPr>
        <p:spPr>
          <a:xfrm>
            <a:off x="-164306" y="1690688"/>
            <a:ext cx="11353800" cy="5103813"/>
          </a:xfrm>
        </p:spPr>
        <p:txBody>
          <a:bodyPr>
            <a:normAutofit/>
          </a:bodyPr>
          <a:lstStyle/>
          <a:p>
            <a:r>
              <a:rPr lang="en-US" b="1" i="0" dirty="0" smtClean="0">
                <a:solidFill>
                  <a:srgbClr val="393E42"/>
                </a:solidFill>
                <a:effectLst/>
                <a:latin typeface="Proxima Nova"/>
              </a:rPr>
              <a:t>Regular process </a:t>
            </a:r>
            <a:r>
              <a:rPr lang="en-US" b="0" i="0" dirty="0" smtClean="0">
                <a:solidFill>
                  <a:srgbClr val="393E42"/>
                </a:solidFill>
                <a:effectLst/>
                <a:latin typeface="Proxima Nova"/>
              </a:rPr>
              <a:t>–</a:t>
            </a:r>
            <a:r>
              <a:rPr lang="en-US" b="1" i="0" dirty="0" smtClean="0">
                <a:solidFill>
                  <a:srgbClr val="393E42"/>
                </a:solidFill>
                <a:effectLst/>
                <a:latin typeface="Proxima Nova"/>
              </a:rPr>
              <a:t> </a:t>
            </a:r>
            <a:r>
              <a:rPr lang="en-US" b="0" i="0" dirty="0" smtClean="0">
                <a:solidFill>
                  <a:srgbClr val="393E42"/>
                </a:solidFill>
                <a:effectLst/>
                <a:latin typeface="Proxima Nova"/>
              </a:rPr>
              <a:t>the profit-generating processes that are regularly repeated.</a:t>
            </a:r>
          </a:p>
          <a:p>
            <a:r>
              <a:rPr lang="en-US" b="1" i="0" dirty="0" smtClean="0">
                <a:solidFill>
                  <a:srgbClr val="393E42"/>
                </a:solidFill>
                <a:effectLst/>
                <a:latin typeface="Proxima Nova"/>
              </a:rPr>
              <a:t>Economic activity</a:t>
            </a:r>
            <a:r>
              <a:rPr lang="en-US" b="0" i="0" dirty="0" smtClean="0">
                <a:solidFill>
                  <a:srgbClr val="393E42"/>
                </a:solidFill>
                <a:effectLst/>
                <a:latin typeface="Proxima Nova"/>
              </a:rPr>
              <a:t> – activities that </a:t>
            </a:r>
            <a:r>
              <a:rPr lang="en-US" b="0" i="0" dirty="0" err="1" smtClean="0">
                <a:solidFill>
                  <a:srgbClr val="393E42"/>
                </a:solidFill>
                <a:effectLst/>
                <a:latin typeface="Proxima Nova"/>
              </a:rPr>
              <a:t>maximise</a:t>
            </a:r>
            <a:r>
              <a:rPr lang="en-US" b="0" i="0" dirty="0" smtClean="0">
                <a:solidFill>
                  <a:srgbClr val="393E42"/>
                </a:solidFill>
                <a:effectLst/>
                <a:latin typeface="Proxima Nova"/>
              </a:rPr>
              <a:t> profit.</a:t>
            </a:r>
          </a:p>
          <a:p>
            <a:r>
              <a:rPr lang="en-US" b="1" i="0" dirty="0" smtClean="0">
                <a:solidFill>
                  <a:srgbClr val="393E42"/>
                </a:solidFill>
                <a:effectLst/>
                <a:latin typeface="Proxima Nova"/>
              </a:rPr>
              <a:t>Utility creation</a:t>
            </a:r>
            <a:r>
              <a:rPr lang="en-US" b="0" i="0" dirty="0" smtClean="0">
                <a:solidFill>
                  <a:srgbClr val="393E42"/>
                </a:solidFill>
                <a:effectLst/>
                <a:latin typeface="Proxima Nova"/>
              </a:rPr>
              <a:t> – a kind of utility the goods or services create for the consumer, such as time utility, place utility, etc.</a:t>
            </a:r>
          </a:p>
          <a:p>
            <a:r>
              <a:rPr lang="en-US" b="1" i="0" dirty="0" smtClean="0">
                <a:solidFill>
                  <a:srgbClr val="393E42"/>
                </a:solidFill>
                <a:effectLst/>
                <a:latin typeface="Proxima Nova"/>
              </a:rPr>
              <a:t>Capital requirement</a:t>
            </a:r>
            <a:r>
              <a:rPr lang="en-US" b="0" i="0" dirty="0" smtClean="0">
                <a:solidFill>
                  <a:srgbClr val="393E42"/>
                </a:solidFill>
                <a:effectLst/>
                <a:latin typeface="Proxima Nova"/>
              </a:rPr>
              <a:t> – the amount of funding required for the business.</a:t>
            </a:r>
          </a:p>
          <a:p>
            <a:r>
              <a:rPr lang="en-US" b="1" i="0" dirty="0" smtClean="0">
                <a:solidFill>
                  <a:srgbClr val="393E42"/>
                </a:solidFill>
                <a:effectLst/>
                <a:latin typeface="Proxima Nova"/>
              </a:rPr>
              <a:t>Goods or Services</a:t>
            </a:r>
            <a:r>
              <a:rPr lang="en-US" b="0" i="0" dirty="0" smtClean="0">
                <a:solidFill>
                  <a:srgbClr val="393E42"/>
                </a:solidFill>
                <a:effectLst/>
                <a:latin typeface="Proxima Nova"/>
              </a:rPr>
              <a:t> – types of goods (tangible or intangible) offered by the business.</a:t>
            </a:r>
          </a:p>
        </p:txBody>
      </p:sp>
    </p:spTree>
    <p:extLst>
      <p:ext uri="{BB962C8B-B14F-4D97-AF65-F5344CB8AC3E}">
        <p14:creationId xmlns:p14="http://schemas.microsoft.com/office/powerpoint/2010/main" val="21976787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a nature of business</a:t>
            </a:r>
            <a:endParaRPr lang="en-US" dirty="0"/>
          </a:p>
        </p:txBody>
      </p:sp>
      <p:sp>
        <p:nvSpPr>
          <p:cNvPr id="3" name="Content Placeholder 2"/>
          <p:cNvSpPr>
            <a:spLocks noGrp="1"/>
          </p:cNvSpPr>
          <p:nvPr>
            <p:ph idx="1"/>
          </p:nvPr>
        </p:nvSpPr>
        <p:spPr>
          <a:xfrm>
            <a:off x="-164306" y="1690688"/>
            <a:ext cx="11353800" cy="5103813"/>
          </a:xfrm>
        </p:spPr>
        <p:txBody>
          <a:bodyPr>
            <a:normAutofit/>
          </a:bodyPr>
          <a:lstStyle/>
          <a:p>
            <a:r>
              <a:rPr lang="en-US" b="1" i="0" dirty="0" smtClean="0">
                <a:solidFill>
                  <a:srgbClr val="393E42"/>
                </a:solidFill>
                <a:effectLst/>
                <a:latin typeface="Proxima Nova"/>
              </a:rPr>
              <a:t>Risk</a:t>
            </a:r>
            <a:r>
              <a:rPr lang="en-US" b="0" i="0" dirty="0" smtClean="0">
                <a:solidFill>
                  <a:srgbClr val="393E42"/>
                </a:solidFill>
                <a:effectLst/>
                <a:latin typeface="Proxima Nova"/>
              </a:rPr>
              <a:t> – the risk factor related to the business.</a:t>
            </a:r>
          </a:p>
          <a:p>
            <a:r>
              <a:rPr lang="en-US" b="1" i="0" dirty="0" smtClean="0">
                <a:solidFill>
                  <a:srgbClr val="393E42"/>
                </a:solidFill>
                <a:effectLst/>
                <a:latin typeface="Proxima Nova"/>
              </a:rPr>
              <a:t>Profit earning motive</a:t>
            </a:r>
            <a:r>
              <a:rPr lang="en-US" b="0" i="0" dirty="0" smtClean="0">
                <a:solidFill>
                  <a:srgbClr val="393E42"/>
                </a:solidFill>
                <a:effectLst/>
                <a:latin typeface="Proxima Nova"/>
              </a:rPr>
              <a:t> – the businesses’ profit-earning motive.</a:t>
            </a:r>
          </a:p>
          <a:p>
            <a:r>
              <a:rPr lang="en-US" b="1" i="0" dirty="0" smtClean="0">
                <a:solidFill>
                  <a:srgbClr val="393E42"/>
                </a:solidFill>
                <a:effectLst/>
                <a:latin typeface="Proxima Nova"/>
              </a:rPr>
              <a:t>Satisfaction of consumers’ needs</a:t>
            </a:r>
            <a:r>
              <a:rPr lang="en-US" b="0" i="0" dirty="0" smtClean="0">
                <a:solidFill>
                  <a:srgbClr val="393E42"/>
                </a:solidFill>
                <a:effectLst/>
                <a:latin typeface="Proxima Nova"/>
              </a:rPr>
              <a:t> – based on the consumers’ satisfaction.</a:t>
            </a:r>
          </a:p>
          <a:p>
            <a:r>
              <a:rPr lang="en-US" b="1" dirty="0"/>
              <a:t>Buyers and sellers</a:t>
            </a:r>
            <a:r>
              <a:rPr lang="en-US" dirty="0"/>
              <a:t> – the type of buyers and sellers involved in the business.</a:t>
            </a:r>
          </a:p>
          <a:p>
            <a:r>
              <a:rPr lang="en-US" b="1" dirty="0"/>
              <a:t>Social obligations </a:t>
            </a:r>
            <a:r>
              <a:rPr lang="en-US" dirty="0"/>
              <a:t>– all businesses have corporate social responsibilities to undertake.</a:t>
            </a:r>
          </a:p>
          <a:p>
            <a:endParaRPr lang="en-US" b="0" i="0" dirty="0" smtClean="0">
              <a:solidFill>
                <a:srgbClr val="393E42"/>
              </a:solidFill>
              <a:effectLst/>
              <a:latin typeface="Proxima Nova"/>
            </a:endParaRPr>
          </a:p>
          <a:p>
            <a:endParaRPr lang="en-US" b="0" i="0" dirty="0" smtClean="0">
              <a:solidFill>
                <a:srgbClr val="393E42"/>
              </a:solidFill>
              <a:effectLst/>
              <a:latin typeface="Proxima Nova"/>
            </a:endParaRPr>
          </a:p>
          <a:p>
            <a:endParaRPr lang="en-US" dirty="0"/>
          </a:p>
        </p:txBody>
      </p:sp>
    </p:spTree>
    <p:extLst>
      <p:ext uri="{BB962C8B-B14F-4D97-AF65-F5344CB8AC3E}">
        <p14:creationId xmlns:p14="http://schemas.microsoft.com/office/powerpoint/2010/main" val="21976787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dirty="0" smtClean="0"/>
              <a:t>List of Natures of businesses</a:t>
            </a:r>
            <a:endParaRPr lang="en-US" dirty="0"/>
          </a:p>
        </p:txBody>
      </p:sp>
      <p:sp>
        <p:nvSpPr>
          <p:cNvPr id="4" name="Notched Right Arrow 3"/>
          <p:cNvSpPr/>
          <p:nvPr/>
        </p:nvSpPr>
        <p:spPr>
          <a:xfrm>
            <a:off x="371474" y="1178719"/>
            <a:ext cx="3814763" cy="189309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0" i="0" dirty="0" smtClean="0">
                <a:solidFill>
                  <a:srgbClr val="393E42"/>
                </a:solidFill>
                <a:effectLst/>
                <a:latin typeface="Proxima Nova"/>
              </a:rPr>
              <a:t>The characteristics grouped in the following categories help to describe the nature of businesses:</a:t>
            </a:r>
            <a:endParaRPr lang="en-US" sz="1600" dirty="0"/>
          </a:p>
        </p:txBody>
      </p:sp>
      <p:pic>
        <p:nvPicPr>
          <p:cNvPr id="1026" name="Picture 2" descr="Nature of Business List of natures of businesses StudySmarte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222081" y="1825625"/>
            <a:ext cx="5200650" cy="518239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0" y="3143251"/>
            <a:ext cx="4543425" cy="37790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anose="020B0604020202020204" pitchFamily="34" charset="0"/>
              <a:buChar char="•"/>
            </a:pPr>
            <a:r>
              <a:rPr lang="en-US" sz="1200" b="1" dirty="0" smtClean="0">
                <a:solidFill>
                  <a:srgbClr val="393E42"/>
                </a:solidFill>
                <a:effectLst/>
                <a:latin typeface="Proxima Nova"/>
              </a:rPr>
              <a:t>Public sector:</a:t>
            </a:r>
            <a:r>
              <a:rPr lang="en-US" sz="1200" b="0" dirty="0" smtClean="0">
                <a:solidFill>
                  <a:srgbClr val="393E42"/>
                </a:solidFill>
                <a:effectLst/>
                <a:latin typeface="Proxima Nova"/>
              </a:rPr>
              <a:t> this sector consists of only the government and companies controlled by the Government. Examples are The National Health Service (NHS), Uganda Broadcasting Company (UBC), </a:t>
            </a:r>
            <a:r>
              <a:rPr lang="en-US" sz="1200" b="0" dirty="0" err="1" smtClean="0">
                <a:solidFill>
                  <a:srgbClr val="393E42"/>
                </a:solidFill>
                <a:effectLst/>
                <a:latin typeface="Proxima Nova"/>
              </a:rPr>
              <a:t>etc</a:t>
            </a:r>
            <a:endParaRPr lang="en-US" sz="1200" b="0" dirty="0" smtClean="0">
              <a:solidFill>
                <a:srgbClr val="393E42"/>
              </a:solidFill>
              <a:effectLst/>
              <a:latin typeface="Proxima Nova"/>
            </a:endParaRPr>
          </a:p>
          <a:p>
            <a:pPr>
              <a:buFont typeface="Arial" panose="020B0604020202020204" pitchFamily="34" charset="0"/>
              <a:buChar char="•"/>
            </a:pPr>
            <a:r>
              <a:rPr lang="en-US" sz="1200" b="1" dirty="0" smtClean="0">
                <a:solidFill>
                  <a:srgbClr val="393E42"/>
                </a:solidFill>
                <a:effectLst/>
                <a:latin typeface="Proxima Nova"/>
              </a:rPr>
              <a:t>Private sector:</a:t>
            </a:r>
            <a:r>
              <a:rPr lang="en-US" sz="1200" b="0" dirty="0" smtClean="0">
                <a:solidFill>
                  <a:srgbClr val="393E42"/>
                </a:solidFill>
                <a:effectLst/>
                <a:latin typeface="Proxima Nova"/>
              </a:rPr>
              <a:t> this sector consists of privately (individually or collectively) run businesses that are run for profit. Examples are </a:t>
            </a:r>
            <a:r>
              <a:rPr lang="en-US" sz="1200" b="0" dirty="0" err="1" smtClean="0">
                <a:solidFill>
                  <a:srgbClr val="393E42"/>
                </a:solidFill>
                <a:effectLst/>
                <a:latin typeface="Proxima Nova"/>
              </a:rPr>
              <a:t>Greenbridge</a:t>
            </a:r>
            <a:r>
              <a:rPr lang="en-US" sz="1200" b="0" dirty="0" smtClean="0">
                <a:solidFill>
                  <a:srgbClr val="393E42"/>
                </a:solidFill>
                <a:effectLst/>
                <a:latin typeface="Proxima Nova"/>
              </a:rPr>
              <a:t> school of open technologies, New phase technologies, St. Joseph </a:t>
            </a:r>
            <a:r>
              <a:rPr lang="en-US" sz="1200" b="0" dirty="0" err="1" smtClean="0">
                <a:solidFill>
                  <a:srgbClr val="393E42"/>
                </a:solidFill>
                <a:effectLst/>
                <a:latin typeface="Proxima Nova"/>
              </a:rPr>
              <a:t>ss</a:t>
            </a:r>
            <a:r>
              <a:rPr lang="en-US" sz="1200" b="0" dirty="0" smtClean="0">
                <a:solidFill>
                  <a:srgbClr val="393E42"/>
                </a:solidFill>
                <a:effectLst/>
                <a:latin typeface="Proxima Nova"/>
              </a:rPr>
              <a:t> </a:t>
            </a:r>
            <a:r>
              <a:rPr lang="en-US" sz="1200" b="0" dirty="0" err="1" smtClean="0">
                <a:solidFill>
                  <a:srgbClr val="393E42"/>
                </a:solidFill>
                <a:effectLst/>
                <a:latin typeface="Proxima Nova"/>
              </a:rPr>
              <a:t>Nakanyonyi</a:t>
            </a:r>
            <a:endParaRPr lang="en-US" sz="1200" b="0" dirty="0" smtClean="0">
              <a:solidFill>
                <a:srgbClr val="393E42"/>
              </a:solidFill>
              <a:effectLst/>
              <a:latin typeface="Proxima Nova"/>
            </a:endParaRPr>
          </a:p>
          <a:p>
            <a:pPr>
              <a:buFont typeface="Arial" panose="020B0604020202020204" pitchFamily="34" charset="0"/>
              <a:buChar char="•"/>
            </a:pPr>
            <a:r>
              <a:rPr lang="en-US" sz="1200" b="1" dirty="0" smtClean="0">
                <a:solidFill>
                  <a:srgbClr val="393E42"/>
                </a:solidFill>
                <a:effectLst/>
                <a:latin typeface="Proxima Nova"/>
              </a:rPr>
              <a:t>International sector:</a:t>
            </a:r>
            <a:r>
              <a:rPr lang="en-US" sz="1200" b="0" dirty="0" smtClean="0">
                <a:solidFill>
                  <a:srgbClr val="393E42"/>
                </a:solidFill>
                <a:effectLst/>
                <a:latin typeface="Proxima Nova"/>
              </a:rPr>
              <a:t> this sector includes exports from foreign countries. Examples are McDonald’s and Coca-Cola.</a:t>
            </a:r>
          </a:p>
          <a:p>
            <a:pPr>
              <a:buFont typeface="Arial" panose="020B0604020202020204" pitchFamily="34" charset="0"/>
              <a:buChar char="•"/>
            </a:pPr>
            <a:r>
              <a:rPr lang="en-US" sz="1200" b="1" i="0" dirty="0" smtClean="0">
                <a:solidFill>
                  <a:srgbClr val="393E42"/>
                </a:solidFill>
                <a:effectLst/>
                <a:latin typeface="Proxima Nova"/>
              </a:rPr>
              <a:t>Technological secto</a:t>
            </a:r>
            <a:r>
              <a:rPr lang="en-US" sz="1200" b="0" i="0" dirty="0" smtClean="0">
                <a:solidFill>
                  <a:srgbClr val="393E42"/>
                </a:solidFill>
                <a:effectLst/>
                <a:latin typeface="Proxima Nova"/>
              </a:rPr>
              <a:t>r: this sector relates to the research, development, or distribution of technologically based goods and services. Examples are Apple Inc. and Microsoft Corporation.</a:t>
            </a:r>
          </a:p>
          <a:p>
            <a:endParaRPr lang="en-US" sz="1200" b="0" i="0" dirty="0" smtClean="0">
              <a:solidFill>
                <a:srgbClr val="393E42"/>
              </a:solidFill>
              <a:effectLst/>
              <a:latin typeface="Proxima Nova"/>
            </a:endParaRPr>
          </a:p>
          <a:p>
            <a:r>
              <a:rPr lang="en-US" b="0" i="0" dirty="0" smtClean="0">
                <a:solidFill>
                  <a:srgbClr val="393E42"/>
                </a:solidFill>
                <a:effectLst/>
                <a:latin typeface="Proxima Nova"/>
              </a:rPr>
              <a:t/>
            </a:r>
            <a:br>
              <a:rPr lang="en-US" b="0" i="0" dirty="0" smtClean="0">
                <a:solidFill>
                  <a:srgbClr val="393E42"/>
                </a:solidFill>
                <a:effectLst/>
                <a:latin typeface="Proxima Nova"/>
              </a:rPr>
            </a:br>
            <a:endParaRPr lang="en-US" dirty="0"/>
          </a:p>
        </p:txBody>
      </p:sp>
    </p:spTree>
    <p:extLst>
      <p:ext uri="{BB962C8B-B14F-4D97-AF65-F5344CB8AC3E}">
        <p14:creationId xmlns:p14="http://schemas.microsoft.com/office/powerpoint/2010/main" val="2306872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685800" y="157176"/>
            <a:ext cx="10774623" cy="563793"/>
          </a:xfrm>
        </p:spPr>
        <p:txBody>
          <a:bodyPr>
            <a:normAutofit fontScale="90000"/>
          </a:bodyPr>
          <a:lstStyle/>
          <a:p>
            <a:r>
              <a:rPr lang="en-US" dirty="0" smtClean="0"/>
              <a:t>……Cont’d……</a:t>
            </a:r>
            <a:endParaRPr lang="en-US" dirty="0"/>
          </a:p>
        </p:txBody>
      </p:sp>
      <p:sp>
        <p:nvSpPr>
          <p:cNvPr id="3" name="Content Placeholder 2"/>
          <p:cNvSpPr>
            <a:spLocks noGrp="1"/>
          </p:cNvSpPr>
          <p:nvPr>
            <p:ph sz="half" idx="1"/>
          </p:nvPr>
        </p:nvSpPr>
        <p:spPr>
          <a:xfrm>
            <a:off x="762000" y="1406769"/>
            <a:ext cx="5334000" cy="6216959"/>
          </a:xfrm>
        </p:spPr>
        <p:txBody>
          <a:bodyPr>
            <a:normAutofit fontScale="25000" lnSpcReduction="20000"/>
          </a:bodyPr>
          <a:lstStyle/>
          <a:p>
            <a:r>
              <a:rPr lang="en-US" sz="5500" dirty="0" smtClean="0"/>
              <a:t>Sole proprietorship: this sector includes businesses run by a single person. There is no legal distinction between the owner and the business entity. Examples are local food joints and grocery stores.</a:t>
            </a:r>
          </a:p>
          <a:p>
            <a:pPr marL="0" indent="0">
              <a:buNone/>
            </a:pPr>
            <a:endParaRPr lang="en-US" sz="5500" dirty="0" smtClean="0"/>
          </a:p>
          <a:p>
            <a:r>
              <a:rPr lang="en-US" sz="5500" dirty="0" smtClean="0"/>
              <a:t>Partnership: this sector includes businesses run by two or more people under a legal agreement. Examples are Microsoft (Bill Gates and Paul Allen) and Apple (Steve Jobs, Ronald Wayne, and Steve Wozniak). These started as partnerships.</a:t>
            </a:r>
          </a:p>
          <a:p>
            <a:endParaRPr lang="en-US" sz="5500" dirty="0" smtClean="0"/>
          </a:p>
          <a:p>
            <a:r>
              <a:rPr lang="en-US" sz="5500" dirty="0" smtClean="0"/>
              <a:t>Corporation: this sector includes a large company or a group of companies acting like one. Examples are Amazon and JP Morgan Chase.</a:t>
            </a:r>
          </a:p>
          <a:p>
            <a:endParaRPr lang="en-US" sz="5500" dirty="0" smtClean="0"/>
          </a:p>
          <a:p>
            <a:r>
              <a:rPr lang="en-US" sz="5500" dirty="0" smtClean="0"/>
              <a:t>Limited liability company: this sector includes a business structure wherein the owners are not personally liable for the debts or liabilities of the </a:t>
            </a:r>
            <a:r>
              <a:rPr lang="en-US" sz="5500" dirty="0" err="1" smtClean="0"/>
              <a:t>buLimited</a:t>
            </a:r>
            <a:r>
              <a:rPr lang="en-US" sz="5500" dirty="0" smtClean="0"/>
              <a:t> liability partnership: business structure wherein all partners have limited liability towards the business. Examples are Brake Bros Ltd and Virgin Atlantic.</a:t>
            </a:r>
          </a:p>
          <a:p>
            <a:endParaRPr lang="en-US" dirty="0" smtClean="0"/>
          </a:p>
          <a:p>
            <a:endParaRPr lang="en-US" dirty="0" smtClean="0"/>
          </a:p>
          <a:p>
            <a:endParaRPr lang="en-US" dirty="0" smtClean="0"/>
          </a:p>
        </p:txBody>
      </p:sp>
      <p:sp>
        <p:nvSpPr>
          <p:cNvPr id="18" name="Content Placeholder 17"/>
          <p:cNvSpPr>
            <a:spLocks noGrp="1"/>
          </p:cNvSpPr>
          <p:nvPr>
            <p:ph sz="half" idx="2"/>
          </p:nvPr>
        </p:nvSpPr>
        <p:spPr>
          <a:xfrm>
            <a:off x="6119660" y="1143000"/>
            <a:ext cx="5286680" cy="5716588"/>
          </a:xfrm>
        </p:spPr>
        <p:txBody>
          <a:bodyPr>
            <a:normAutofit fontScale="25000" lnSpcReduction="20000"/>
          </a:bodyPr>
          <a:lstStyle/>
          <a:p>
            <a:pPr lvl="0"/>
            <a:r>
              <a:rPr lang="en-US" sz="5500" dirty="0">
                <a:solidFill>
                  <a:prstClr val="black"/>
                </a:solidFill>
              </a:rPr>
              <a:t>Service business: this sector includes businesses that offer intangible products to their customers. They cater to their customers by providing professional advice, skills and expertise. Services may be business services (accounting, law, taxation, programming, etc.), personal services (laundry, cleaning, etc.), public services (recreational parks, fitness </a:t>
            </a:r>
            <a:r>
              <a:rPr lang="en-US" sz="5500" dirty="0" err="1">
                <a:solidFill>
                  <a:prstClr val="black"/>
                </a:solidFill>
              </a:rPr>
              <a:t>centres</a:t>
            </a:r>
            <a:r>
              <a:rPr lang="en-US" sz="5500" dirty="0">
                <a:solidFill>
                  <a:prstClr val="black"/>
                </a:solidFill>
              </a:rPr>
              <a:t>, banks, etc.), and many more.</a:t>
            </a:r>
          </a:p>
          <a:p>
            <a:pPr lvl="0"/>
            <a:endParaRPr lang="en-US" sz="5500" dirty="0">
              <a:solidFill>
                <a:prstClr val="black"/>
              </a:solidFill>
            </a:endParaRPr>
          </a:p>
          <a:p>
            <a:pPr lvl="0"/>
            <a:r>
              <a:rPr lang="en-US" sz="5500" dirty="0">
                <a:solidFill>
                  <a:prstClr val="black"/>
                </a:solidFill>
              </a:rPr>
              <a:t>Merchandising business: this sector includes businesses that buy products at wholesale prices and sell them at retail prices. Such businesses earn profit by selling products at a price higher than their cost price. Examples include all retail stores (stores selling clothes, drugs, appliances, etc.).</a:t>
            </a:r>
          </a:p>
          <a:p>
            <a:pPr lvl="0"/>
            <a:endParaRPr lang="en-US" sz="5500" dirty="0">
              <a:solidFill>
                <a:prstClr val="black"/>
              </a:solidFill>
            </a:endParaRPr>
          </a:p>
          <a:p>
            <a:pPr lvl="0"/>
            <a:r>
              <a:rPr lang="en-US" sz="5500" dirty="0">
                <a:solidFill>
                  <a:prstClr val="black"/>
                </a:solidFill>
              </a:rPr>
              <a:t>Manufacturing business: this sector includes businesses that buy products and use them as raw materials to produce their end product. The end product is then sold to the customer– for example, the purchase of eggs for cake production by a food manufacturer.</a:t>
            </a:r>
          </a:p>
          <a:p>
            <a:pPr lvl="0"/>
            <a:endParaRPr lang="en-US" sz="5500" dirty="0">
              <a:solidFill>
                <a:prstClr val="black"/>
              </a:solidFill>
            </a:endParaRPr>
          </a:p>
          <a:p>
            <a:pPr lvl="0"/>
            <a:r>
              <a:rPr lang="en-US" sz="5500" dirty="0">
                <a:solidFill>
                  <a:prstClr val="black"/>
                </a:solidFill>
              </a:rPr>
              <a:t>Hybrid business: this sector includes businesses </a:t>
            </a:r>
            <a:r>
              <a:rPr lang="en-US" sz="5500" dirty="0" err="1">
                <a:solidFill>
                  <a:prstClr val="black"/>
                </a:solidFill>
              </a:rPr>
              <a:t>practising</a:t>
            </a:r>
            <a:r>
              <a:rPr lang="en-US" sz="5500" dirty="0">
                <a:solidFill>
                  <a:prstClr val="black"/>
                </a:solidFill>
              </a:rPr>
              <a:t> all three activities. For example, a car manufacturer sells cars, buys old cars and sells them for a higher price after repair, and offers repairs for faulty car parts.</a:t>
            </a:r>
          </a:p>
          <a:p>
            <a:pPr lvl="0"/>
            <a:endParaRPr lang="en-US" sz="5500" dirty="0">
              <a:solidFill>
                <a:prstClr val="black"/>
              </a:solidFill>
            </a:endParaRPr>
          </a:p>
          <a:p>
            <a:pPr lvl="0"/>
            <a:r>
              <a:rPr lang="en-US" sz="5500" dirty="0">
                <a:solidFill>
                  <a:prstClr val="black"/>
                </a:solidFill>
              </a:rPr>
              <a:t>For-profit </a:t>
            </a:r>
            <a:r>
              <a:rPr lang="en-US" sz="5500" dirty="0" err="1">
                <a:solidFill>
                  <a:prstClr val="black"/>
                </a:solidFill>
              </a:rPr>
              <a:t>organisations</a:t>
            </a:r>
            <a:r>
              <a:rPr lang="en-US" sz="5500" dirty="0">
                <a:solidFill>
                  <a:prstClr val="black"/>
                </a:solidFill>
              </a:rPr>
              <a:t>: this sector includes businesses that aim to create a profit through their operations. Such businesses are privately owned.</a:t>
            </a:r>
          </a:p>
          <a:p>
            <a:pPr lvl="0"/>
            <a:endParaRPr lang="en-US" sz="5500" dirty="0">
              <a:solidFill>
                <a:prstClr val="black"/>
              </a:solidFill>
            </a:endParaRPr>
          </a:p>
          <a:p>
            <a:pPr lvl="0"/>
            <a:r>
              <a:rPr lang="en-US" sz="5500" dirty="0">
                <a:solidFill>
                  <a:prstClr val="black"/>
                </a:solidFill>
              </a:rPr>
              <a:t>Non-profit </a:t>
            </a:r>
            <a:r>
              <a:rPr lang="en-US" sz="5500" dirty="0" err="1">
                <a:solidFill>
                  <a:prstClr val="black"/>
                </a:solidFill>
              </a:rPr>
              <a:t>organisations</a:t>
            </a:r>
            <a:r>
              <a:rPr lang="en-US" sz="5500" dirty="0">
                <a:solidFill>
                  <a:prstClr val="black"/>
                </a:solidFill>
              </a:rPr>
              <a:t>: such </a:t>
            </a:r>
            <a:r>
              <a:rPr lang="en-US" sz="5500" dirty="0" err="1">
                <a:solidFill>
                  <a:prstClr val="black"/>
                </a:solidFill>
              </a:rPr>
              <a:t>organisations</a:t>
            </a:r>
            <a:r>
              <a:rPr lang="en-US" sz="5500" dirty="0">
                <a:solidFill>
                  <a:prstClr val="black"/>
                </a:solidFill>
              </a:rPr>
              <a:t> use the money they receive towards the betterment of the </a:t>
            </a:r>
            <a:r>
              <a:rPr lang="en-US" sz="5500" dirty="0" err="1">
                <a:solidFill>
                  <a:prstClr val="black"/>
                </a:solidFill>
              </a:rPr>
              <a:t>organisation</a:t>
            </a:r>
            <a:r>
              <a:rPr lang="en-US" sz="5500" dirty="0">
                <a:solidFill>
                  <a:prstClr val="black"/>
                </a:solidFill>
              </a:rPr>
              <a:t>. They are publicly owned.</a:t>
            </a:r>
          </a:p>
          <a:p>
            <a:endParaRPr lang="en-US" dirty="0"/>
          </a:p>
        </p:txBody>
      </p:sp>
    </p:spTree>
    <p:extLst>
      <p:ext uri="{BB962C8B-B14F-4D97-AF65-F5344CB8AC3E}">
        <p14:creationId xmlns:p14="http://schemas.microsoft.com/office/powerpoint/2010/main" val="34711751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2192000" cy="1325563"/>
          </a:xfrm>
        </p:spPr>
        <p:txBody>
          <a:bodyPr/>
          <a:lstStyle/>
          <a:p>
            <a:r>
              <a:rPr lang="en-US" dirty="0" smtClean="0"/>
              <a:t>Concept &amp; X-tics of Business Environment</a:t>
            </a:r>
            <a:endParaRPr lang="en-US" dirty="0"/>
          </a:p>
        </p:txBody>
      </p:sp>
      <p:sp>
        <p:nvSpPr>
          <p:cNvPr id="3" name="Content Placeholder 2"/>
          <p:cNvSpPr>
            <a:spLocks noGrp="1"/>
          </p:cNvSpPr>
          <p:nvPr>
            <p:ph idx="1"/>
          </p:nvPr>
        </p:nvSpPr>
        <p:spPr>
          <a:xfrm>
            <a:off x="0" y="1825624"/>
            <a:ext cx="12192000" cy="5032375"/>
          </a:xfrm>
        </p:spPr>
        <p:txBody>
          <a:bodyPr>
            <a:normAutofit lnSpcReduction="10000"/>
          </a:bodyPr>
          <a:lstStyle/>
          <a:p>
            <a:pPr lvl="0"/>
            <a:r>
              <a:rPr lang="en-US" sz="2200" dirty="0">
                <a:solidFill>
                  <a:prstClr val="black"/>
                </a:solidFill>
              </a:rPr>
              <a:t>Business Environment refers to all forces/aspects- internal and external that have an influence/impact on the business and its operations. </a:t>
            </a:r>
          </a:p>
          <a:p>
            <a:pPr lvl="0"/>
            <a:r>
              <a:rPr lang="en-US" sz="2200" dirty="0">
                <a:solidFill>
                  <a:prstClr val="black"/>
                </a:solidFill>
              </a:rPr>
              <a:t>Examples of such aspects include;</a:t>
            </a:r>
          </a:p>
          <a:p>
            <a:pPr lvl="1">
              <a:buFont typeface="Wingdings" panose="05000000000000000000" pitchFamily="2" charset="2"/>
              <a:buChar char="ü"/>
            </a:pPr>
            <a:r>
              <a:rPr lang="en-US" sz="1800" dirty="0">
                <a:solidFill>
                  <a:prstClr val="black"/>
                </a:solidFill>
              </a:rPr>
              <a:t> employees, </a:t>
            </a:r>
          </a:p>
          <a:p>
            <a:pPr lvl="1">
              <a:buFont typeface="Wingdings" panose="05000000000000000000" pitchFamily="2" charset="2"/>
              <a:buChar char="ü"/>
            </a:pPr>
            <a:r>
              <a:rPr lang="en-US" sz="1800" dirty="0">
                <a:solidFill>
                  <a:prstClr val="black"/>
                </a:solidFill>
              </a:rPr>
              <a:t>customer wants and expectations, </a:t>
            </a:r>
          </a:p>
          <a:p>
            <a:pPr lvl="1">
              <a:buFont typeface="Wingdings" panose="05000000000000000000" pitchFamily="2" charset="2"/>
              <a:buChar char="ü"/>
            </a:pPr>
            <a:r>
              <a:rPr lang="en-US" sz="1800" dirty="0">
                <a:solidFill>
                  <a:prstClr val="black"/>
                </a:solidFill>
              </a:rPr>
              <a:t>supply and demand, </a:t>
            </a:r>
          </a:p>
          <a:p>
            <a:pPr lvl="1">
              <a:buFont typeface="Wingdings" panose="05000000000000000000" pitchFamily="2" charset="2"/>
              <a:buChar char="ü"/>
            </a:pPr>
            <a:r>
              <a:rPr lang="en-US" sz="1800" dirty="0">
                <a:solidFill>
                  <a:prstClr val="black"/>
                </a:solidFill>
              </a:rPr>
              <a:t>management, </a:t>
            </a:r>
          </a:p>
          <a:p>
            <a:pPr lvl="1">
              <a:buFont typeface="Wingdings" panose="05000000000000000000" pitchFamily="2" charset="2"/>
              <a:buChar char="ü"/>
            </a:pPr>
            <a:r>
              <a:rPr lang="en-US" sz="1800" dirty="0">
                <a:solidFill>
                  <a:prstClr val="black"/>
                </a:solidFill>
              </a:rPr>
              <a:t>clients, </a:t>
            </a:r>
          </a:p>
          <a:p>
            <a:pPr lvl="1">
              <a:buFont typeface="Wingdings" panose="05000000000000000000" pitchFamily="2" charset="2"/>
              <a:buChar char="ü"/>
            </a:pPr>
            <a:r>
              <a:rPr lang="en-US" sz="1800" dirty="0">
                <a:solidFill>
                  <a:prstClr val="black"/>
                </a:solidFill>
              </a:rPr>
              <a:t>suppliers, </a:t>
            </a:r>
          </a:p>
          <a:p>
            <a:pPr lvl="1">
              <a:buFont typeface="Wingdings" panose="05000000000000000000" pitchFamily="2" charset="2"/>
              <a:buChar char="ü"/>
            </a:pPr>
            <a:r>
              <a:rPr lang="en-US" sz="1800" dirty="0" smtClean="0">
                <a:solidFill>
                  <a:prstClr val="black"/>
                </a:solidFill>
              </a:rPr>
              <a:t>Owners/shareholders, </a:t>
            </a:r>
            <a:endParaRPr lang="en-US" sz="1800" dirty="0">
              <a:solidFill>
                <a:prstClr val="black"/>
              </a:solidFill>
            </a:endParaRPr>
          </a:p>
          <a:p>
            <a:pPr lvl="1">
              <a:buFont typeface="Wingdings" panose="05000000000000000000" pitchFamily="2" charset="2"/>
              <a:buChar char="ü"/>
            </a:pPr>
            <a:r>
              <a:rPr lang="en-US" sz="1800" dirty="0">
                <a:solidFill>
                  <a:prstClr val="black"/>
                </a:solidFill>
              </a:rPr>
              <a:t>government activities, </a:t>
            </a:r>
          </a:p>
          <a:p>
            <a:pPr lvl="1">
              <a:buFont typeface="Wingdings" panose="05000000000000000000" pitchFamily="2" charset="2"/>
              <a:buChar char="ü"/>
            </a:pPr>
            <a:r>
              <a:rPr lang="en-US" sz="1800" dirty="0">
                <a:solidFill>
                  <a:prstClr val="black"/>
                </a:solidFill>
              </a:rPr>
              <a:t>technical advancement, </a:t>
            </a:r>
          </a:p>
          <a:p>
            <a:pPr lvl="1">
              <a:buFont typeface="Wingdings" panose="05000000000000000000" pitchFamily="2" charset="2"/>
              <a:buChar char="ü"/>
            </a:pPr>
            <a:r>
              <a:rPr lang="en-US" sz="1800" dirty="0">
                <a:solidFill>
                  <a:prstClr val="black"/>
                </a:solidFill>
              </a:rPr>
              <a:t>social trends, </a:t>
            </a:r>
          </a:p>
          <a:p>
            <a:pPr lvl="1">
              <a:buFont typeface="Wingdings" panose="05000000000000000000" pitchFamily="2" charset="2"/>
              <a:buChar char="ü"/>
            </a:pPr>
            <a:r>
              <a:rPr lang="en-US" sz="1800" dirty="0">
                <a:solidFill>
                  <a:prstClr val="black"/>
                </a:solidFill>
              </a:rPr>
              <a:t>market trends</a:t>
            </a:r>
            <a:r>
              <a:rPr lang="en-US" sz="1800" dirty="0" smtClean="0">
                <a:solidFill>
                  <a:prstClr val="black"/>
                </a:solidFill>
              </a:rPr>
              <a:t>,</a:t>
            </a:r>
            <a:endParaRPr lang="en-US" sz="1800" dirty="0">
              <a:solidFill>
                <a:prstClr val="black"/>
              </a:solidFill>
            </a:endParaRPr>
          </a:p>
          <a:p>
            <a:pPr lvl="1">
              <a:buFont typeface="Wingdings" panose="05000000000000000000" pitchFamily="2" charset="2"/>
              <a:buChar char="ü"/>
            </a:pPr>
            <a:r>
              <a:rPr lang="en-US" sz="1800" dirty="0">
                <a:solidFill>
                  <a:prstClr val="black"/>
                </a:solidFill>
              </a:rPr>
              <a:t> economic changes</a:t>
            </a:r>
            <a:r>
              <a:rPr lang="en-US" sz="1800" dirty="0" smtClean="0">
                <a:solidFill>
                  <a:prstClr val="black"/>
                </a:solidFill>
              </a:rPr>
              <a:t>,</a:t>
            </a:r>
          </a:p>
          <a:p>
            <a:pPr lvl="1">
              <a:buFont typeface="Wingdings" panose="05000000000000000000" pitchFamily="2" charset="2"/>
              <a:buChar char="ü"/>
            </a:pPr>
            <a:r>
              <a:rPr lang="en-US" sz="1800" dirty="0" err="1" smtClean="0">
                <a:solidFill>
                  <a:prstClr val="black"/>
                </a:solidFill>
              </a:rPr>
              <a:t>etc</a:t>
            </a:r>
            <a:endParaRPr lang="en-US" sz="1800" dirty="0">
              <a:solidFill>
                <a:prstClr val="black"/>
              </a:solidFill>
            </a:endParaRPr>
          </a:p>
          <a:p>
            <a:endParaRPr lang="en-US" dirty="0"/>
          </a:p>
        </p:txBody>
      </p:sp>
    </p:spTree>
    <p:extLst>
      <p:ext uri="{BB962C8B-B14F-4D97-AF65-F5344CB8AC3E}">
        <p14:creationId xmlns:p14="http://schemas.microsoft.com/office/powerpoint/2010/main" val="6206487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TotalTime>
  <Words>1313</Words>
  <Application>Microsoft Office PowerPoint</Application>
  <PresentationFormat>Widescreen</PresentationFormat>
  <Paragraphs>111</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Proxima Nova</vt:lpstr>
      <vt:lpstr>SourceSansPro</vt:lpstr>
      <vt:lpstr>Wingdings</vt:lpstr>
      <vt:lpstr>Office Theme</vt:lpstr>
      <vt:lpstr>BUSINESS ENVIRONMENT   Introduction</vt:lpstr>
      <vt:lpstr>Meaning of Business</vt:lpstr>
      <vt:lpstr>Meaning of Business</vt:lpstr>
      <vt:lpstr>Nature of business</vt:lpstr>
      <vt:lpstr>Determinants of a nature of business</vt:lpstr>
      <vt:lpstr>Determinants of a nature of business</vt:lpstr>
      <vt:lpstr>List of Natures of businesses</vt:lpstr>
      <vt:lpstr>……Cont’d……</vt:lpstr>
      <vt:lpstr>Concept &amp; X-tics of Business Environment</vt:lpstr>
      <vt:lpstr>……x-tics of Business Environment</vt:lpstr>
      <vt:lpstr>……Types &amp; Dimensions…..</vt:lpstr>
      <vt:lpstr>….C’NTD</vt:lpstr>
      <vt:lpstr>Relevance of Business Env’t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ENVIRONMENT   Introduction</dc:title>
  <dc:creator>Veronica</dc:creator>
  <cp:lastModifiedBy>Veronica</cp:lastModifiedBy>
  <cp:revision>26</cp:revision>
  <dcterms:created xsi:type="dcterms:W3CDTF">2024-01-30T08:51:04Z</dcterms:created>
  <dcterms:modified xsi:type="dcterms:W3CDTF">2024-02-05T11:24:38Z</dcterms:modified>
</cp:coreProperties>
</file>