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58" r:id="rId5"/>
    <p:sldId id="270" r:id="rId6"/>
    <p:sldId id="269" r:id="rId7"/>
    <p:sldId id="268" r:id="rId8"/>
    <p:sldId id="267" r:id="rId9"/>
    <p:sldId id="266" r:id="rId10"/>
    <p:sldId id="265" r:id="rId11"/>
    <p:sldId id="264" r:id="rId12"/>
    <p:sldId id="25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85" d="100"/>
          <a:sy n="85" d="100"/>
        </p:scale>
        <p:origin x="5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E1D4454-18D9-4BB7-91B0-20F9B3DDDD96}" type="datetimeFigureOut">
              <a:rPr lang="en-US" smtClean="0"/>
              <a:t>3/24/2023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AD7AB-F1FF-4111-9EA7-111AC220EBBC}" type="slidenum">
              <a:rPr lang="en-US" smtClean="0"/>
              <a:t>‹#›</a:t>
            </a:fld>
            <a:endParaRPr lang="en-US"/>
          </a:p>
        </p:txBody>
      </p:sp>
    </p:spTree>
    <p:extLst>
      <p:ext uri="{BB962C8B-B14F-4D97-AF65-F5344CB8AC3E}">
        <p14:creationId xmlns:p14="http://schemas.microsoft.com/office/powerpoint/2010/main" val="1994385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1D4454-18D9-4BB7-91B0-20F9B3DDDD96}" type="datetimeFigureOut">
              <a:rPr lang="en-US" smtClean="0"/>
              <a:t>3/24/2023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AD7AB-F1FF-4111-9EA7-111AC220EBBC}" type="slidenum">
              <a:rPr lang="en-US" smtClean="0"/>
              <a:t>‹#›</a:t>
            </a:fld>
            <a:endParaRPr lang="en-US"/>
          </a:p>
        </p:txBody>
      </p:sp>
    </p:spTree>
    <p:extLst>
      <p:ext uri="{BB962C8B-B14F-4D97-AF65-F5344CB8AC3E}">
        <p14:creationId xmlns:p14="http://schemas.microsoft.com/office/powerpoint/2010/main" val="4230727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1D4454-18D9-4BB7-91B0-20F9B3DDDD96}" type="datetimeFigureOut">
              <a:rPr lang="en-US" smtClean="0"/>
              <a:t>3/24/2023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AD7AB-F1FF-4111-9EA7-111AC220EBBC}" type="slidenum">
              <a:rPr lang="en-US" smtClean="0"/>
              <a:t>‹#›</a:t>
            </a:fld>
            <a:endParaRPr lang="en-US"/>
          </a:p>
        </p:txBody>
      </p:sp>
    </p:spTree>
    <p:extLst>
      <p:ext uri="{BB962C8B-B14F-4D97-AF65-F5344CB8AC3E}">
        <p14:creationId xmlns:p14="http://schemas.microsoft.com/office/powerpoint/2010/main" val="3687656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1D4454-18D9-4BB7-91B0-20F9B3DDDD96}" type="datetimeFigureOut">
              <a:rPr lang="en-US" smtClean="0"/>
              <a:t>3/24/2023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AD7AB-F1FF-4111-9EA7-111AC220EBBC}" type="slidenum">
              <a:rPr lang="en-US" smtClean="0"/>
              <a:t>‹#›</a:t>
            </a:fld>
            <a:endParaRPr lang="en-US"/>
          </a:p>
        </p:txBody>
      </p:sp>
    </p:spTree>
    <p:extLst>
      <p:ext uri="{BB962C8B-B14F-4D97-AF65-F5344CB8AC3E}">
        <p14:creationId xmlns:p14="http://schemas.microsoft.com/office/powerpoint/2010/main" val="301290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1D4454-18D9-4BB7-91B0-20F9B3DDDD96}" type="datetimeFigureOut">
              <a:rPr lang="en-US" smtClean="0"/>
              <a:t>3/24/2023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AD7AB-F1FF-4111-9EA7-111AC220EBBC}" type="slidenum">
              <a:rPr lang="en-US" smtClean="0"/>
              <a:t>‹#›</a:t>
            </a:fld>
            <a:endParaRPr lang="en-US"/>
          </a:p>
        </p:txBody>
      </p:sp>
    </p:spTree>
    <p:extLst>
      <p:ext uri="{BB962C8B-B14F-4D97-AF65-F5344CB8AC3E}">
        <p14:creationId xmlns:p14="http://schemas.microsoft.com/office/powerpoint/2010/main" val="2269842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E1D4454-18D9-4BB7-91B0-20F9B3DDDD96}" type="datetimeFigureOut">
              <a:rPr lang="en-US" smtClean="0"/>
              <a:t>3/24/2023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AD7AB-F1FF-4111-9EA7-111AC220EBBC}" type="slidenum">
              <a:rPr lang="en-US" smtClean="0"/>
              <a:t>‹#›</a:t>
            </a:fld>
            <a:endParaRPr lang="en-US"/>
          </a:p>
        </p:txBody>
      </p:sp>
    </p:spTree>
    <p:extLst>
      <p:ext uri="{BB962C8B-B14F-4D97-AF65-F5344CB8AC3E}">
        <p14:creationId xmlns:p14="http://schemas.microsoft.com/office/powerpoint/2010/main" val="1152345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1D4454-18D9-4BB7-91B0-20F9B3DDDD96}" type="datetimeFigureOut">
              <a:rPr lang="en-US" smtClean="0"/>
              <a:t>3/24/2023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CAD7AB-F1FF-4111-9EA7-111AC220EBBC}" type="slidenum">
              <a:rPr lang="en-US" smtClean="0"/>
              <a:t>‹#›</a:t>
            </a:fld>
            <a:endParaRPr lang="en-US"/>
          </a:p>
        </p:txBody>
      </p:sp>
    </p:spTree>
    <p:extLst>
      <p:ext uri="{BB962C8B-B14F-4D97-AF65-F5344CB8AC3E}">
        <p14:creationId xmlns:p14="http://schemas.microsoft.com/office/powerpoint/2010/main" val="2175518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1D4454-18D9-4BB7-91B0-20F9B3DDDD96}" type="datetimeFigureOut">
              <a:rPr lang="en-US" smtClean="0"/>
              <a:t>3/24/2023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CAD7AB-F1FF-4111-9EA7-111AC220EBBC}" type="slidenum">
              <a:rPr lang="en-US" smtClean="0"/>
              <a:t>‹#›</a:t>
            </a:fld>
            <a:endParaRPr lang="en-US"/>
          </a:p>
        </p:txBody>
      </p:sp>
    </p:spTree>
    <p:extLst>
      <p:ext uri="{BB962C8B-B14F-4D97-AF65-F5344CB8AC3E}">
        <p14:creationId xmlns:p14="http://schemas.microsoft.com/office/powerpoint/2010/main" val="820879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1D4454-18D9-4BB7-91B0-20F9B3DDDD96}" type="datetimeFigureOut">
              <a:rPr lang="en-US" smtClean="0"/>
              <a:t>3/24/2023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CAD7AB-F1FF-4111-9EA7-111AC220EBBC}" type="slidenum">
              <a:rPr lang="en-US" smtClean="0"/>
              <a:t>‹#›</a:t>
            </a:fld>
            <a:endParaRPr lang="en-US"/>
          </a:p>
        </p:txBody>
      </p:sp>
    </p:spTree>
    <p:extLst>
      <p:ext uri="{BB962C8B-B14F-4D97-AF65-F5344CB8AC3E}">
        <p14:creationId xmlns:p14="http://schemas.microsoft.com/office/powerpoint/2010/main" val="2707386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1D4454-18D9-4BB7-91B0-20F9B3DDDD96}" type="datetimeFigureOut">
              <a:rPr lang="en-US" smtClean="0"/>
              <a:t>3/24/2023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AD7AB-F1FF-4111-9EA7-111AC220EBBC}" type="slidenum">
              <a:rPr lang="en-US" smtClean="0"/>
              <a:t>‹#›</a:t>
            </a:fld>
            <a:endParaRPr lang="en-US"/>
          </a:p>
        </p:txBody>
      </p:sp>
    </p:spTree>
    <p:extLst>
      <p:ext uri="{BB962C8B-B14F-4D97-AF65-F5344CB8AC3E}">
        <p14:creationId xmlns:p14="http://schemas.microsoft.com/office/powerpoint/2010/main" val="1916383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1D4454-18D9-4BB7-91B0-20F9B3DDDD96}" type="datetimeFigureOut">
              <a:rPr lang="en-US" smtClean="0"/>
              <a:t>3/24/2023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AD7AB-F1FF-4111-9EA7-111AC220EBBC}" type="slidenum">
              <a:rPr lang="en-US" smtClean="0"/>
              <a:t>‹#›</a:t>
            </a:fld>
            <a:endParaRPr lang="en-US"/>
          </a:p>
        </p:txBody>
      </p:sp>
    </p:spTree>
    <p:extLst>
      <p:ext uri="{BB962C8B-B14F-4D97-AF65-F5344CB8AC3E}">
        <p14:creationId xmlns:p14="http://schemas.microsoft.com/office/powerpoint/2010/main" val="2687694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1D4454-18D9-4BB7-91B0-20F9B3DDDD96}" type="datetimeFigureOut">
              <a:rPr lang="en-US" smtClean="0"/>
              <a:t>3/24/2023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CAD7AB-F1FF-4111-9EA7-111AC220EBBC}" type="slidenum">
              <a:rPr lang="en-US" smtClean="0"/>
              <a:t>‹#›</a:t>
            </a:fld>
            <a:endParaRPr lang="en-US"/>
          </a:p>
        </p:txBody>
      </p:sp>
    </p:spTree>
    <p:extLst>
      <p:ext uri="{BB962C8B-B14F-4D97-AF65-F5344CB8AC3E}">
        <p14:creationId xmlns:p14="http://schemas.microsoft.com/office/powerpoint/2010/main" val="146963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The Economic Business Environment </a:t>
            </a:r>
            <a:endParaRPr lang="en-US" b="1" dirty="0"/>
          </a:p>
        </p:txBody>
      </p:sp>
      <p:sp>
        <p:nvSpPr>
          <p:cNvPr id="3" name="Subtitle 2"/>
          <p:cNvSpPr>
            <a:spLocks noGrp="1"/>
          </p:cNvSpPr>
          <p:nvPr>
            <p:ph type="subTitle" idx="1"/>
          </p:nvPr>
        </p:nvSpPr>
        <p:spPr/>
        <p:txBody>
          <a:bodyPr/>
          <a:lstStyle/>
          <a:p>
            <a:r>
              <a:rPr lang="en-US" dirty="0" smtClean="0"/>
              <a:t>By Juliet Joy Apio </a:t>
            </a:r>
            <a:endParaRPr lang="en-US" dirty="0"/>
          </a:p>
        </p:txBody>
      </p:sp>
    </p:spTree>
    <p:extLst>
      <p:ext uri="{BB962C8B-B14F-4D97-AF65-F5344CB8AC3E}">
        <p14:creationId xmlns:p14="http://schemas.microsoft.com/office/powerpoint/2010/main" val="2206974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50719"/>
          </a:xfrm>
        </p:spPr>
        <p:txBody>
          <a:bodyPr>
            <a:normAutofit/>
          </a:bodyPr>
          <a:lstStyle/>
          <a:p>
            <a:r>
              <a:rPr lang="en-US" sz="4000" b="1" dirty="0" smtClean="0"/>
              <a:t>Challenges in the </a:t>
            </a:r>
            <a:r>
              <a:rPr lang="en-US" sz="4000" b="1" dirty="0"/>
              <a:t>B</a:t>
            </a:r>
            <a:r>
              <a:rPr lang="en-US" sz="4000" b="1" dirty="0" smtClean="0"/>
              <a:t>usiness Environment in Uganda</a:t>
            </a:r>
            <a:endParaRPr lang="en-US" sz="4000" b="1" dirty="0"/>
          </a:p>
        </p:txBody>
      </p:sp>
      <p:sp>
        <p:nvSpPr>
          <p:cNvPr id="3" name="Content Placeholder 2"/>
          <p:cNvSpPr>
            <a:spLocks noGrp="1"/>
          </p:cNvSpPr>
          <p:nvPr>
            <p:ph idx="1"/>
          </p:nvPr>
        </p:nvSpPr>
        <p:spPr>
          <a:xfrm>
            <a:off x="724829" y="1226634"/>
            <a:ext cx="10628971" cy="4950329"/>
          </a:xfrm>
        </p:spPr>
        <p:txBody>
          <a:bodyPr>
            <a:normAutofit fontScale="70000" lnSpcReduction="20000"/>
          </a:bodyPr>
          <a:lstStyle/>
          <a:p>
            <a:r>
              <a:rPr lang="en-US" dirty="0"/>
              <a:t>T</a:t>
            </a:r>
            <a:r>
              <a:rPr lang="en-US" dirty="0" smtClean="0"/>
              <a:t>he business environment in Uganda remains challenging for investors and entrepreneurs due to a number of factors</a:t>
            </a:r>
          </a:p>
          <a:p>
            <a:r>
              <a:rPr lang="en-US" dirty="0"/>
              <a:t>One major challenge facing businesses in Uganda is the lack of access to credit. Despite efforts by the government and other stakeholders to improve access to financing, many businesses still struggle to secure the capital they need to grow and expand. This has been attributed to a number of factors, including high interest rates, collateral requirements, and a lack of financial literacy among borrowers.</a:t>
            </a:r>
          </a:p>
          <a:p>
            <a:r>
              <a:rPr lang="en-US" dirty="0"/>
              <a:t>Another challenge facing businesses in Uganda is the prevalence of corruption. Corruption is a pervasive problem in many sectors of the economy, and can significantly hinder business growth and development. The government has taken steps to address corruption, including passing anti-corruption laws and establishing a number of institutions to investigate and prosecute corrupt practices. However, corruption remains a major concern for businesses in Uganda.</a:t>
            </a:r>
          </a:p>
          <a:p>
            <a:r>
              <a:rPr lang="en-US" dirty="0"/>
              <a:t>In addition, the country's infrastructure is still underdeveloped, particularly in rural areas. This can make it difficult for businesses to transport goods and services, access markets, and connect with customers. The government has invested heavily in infrastructure development in recent years, particularly in the areas of energy and transportation. However, more work needs to be done to ensure that businesses have the infrastructure they need to succeed</a:t>
            </a:r>
            <a:r>
              <a:rPr lang="en-US" dirty="0" smtClean="0"/>
              <a:t>.</a:t>
            </a:r>
          </a:p>
          <a:p>
            <a:r>
              <a:rPr lang="en-US" dirty="0" smtClean="0"/>
              <a:t>Corruption</a:t>
            </a:r>
            <a:endParaRPr lang="en-US" dirty="0"/>
          </a:p>
          <a:p>
            <a:endParaRPr lang="en-US" dirty="0"/>
          </a:p>
        </p:txBody>
      </p:sp>
    </p:spTree>
    <p:extLst>
      <p:ext uri="{BB962C8B-B14F-4D97-AF65-F5344CB8AC3E}">
        <p14:creationId xmlns:p14="http://schemas.microsoft.com/office/powerpoint/2010/main" val="518758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Opportunities in </a:t>
            </a:r>
            <a:r>
              <a:rPr lang="en-US" b="1" dirty="0" smtClean="0"/>
              <a:t>Uganda’s </a:t>
            </a:r>
            <a:r>
              <a:rPr lang="en-US" b="1" dirty="0" smtClean="0"/>
              <a:t>Business Environment</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Despite these challenges, there are also many opportunities for businesses in Uganda. The country has a large and growing population, with a median age of just 16 years. This presents a significant market opportunity for businesses in a range of industries, including consumer goods, education, and healthcare, among others. </a:t>
            </a:r>
          </a:p>
          <a:p>
            <a:r>
              <a:rPr lang="en-US" dirty="0" smtClean="0"/>
              <a:t>Additionally, the government has implemented a number of reforms aimed at improving the business environment, including streamlining the process for starting a business and reducing the time it takes to register property.</a:t>
            </a:r>
          </a:p>
          <a:p>
            <a:r>
              <a:rPr lang="en-US" dirty="0"/>
              <a:t>One of the major opportunities lies in agriculture, which is the backbone of the Ugandan economy, employing over 70% of the population. The country has vast arable land, favorable weather conditions, and a conducive climate for the growth of crops such as coffee, tea, cotton, and maize, among others. As such, there is potential for large-scale commercial farming, agro-processing, and value addition</a:t>
            </a:r>
          </a:p>
        </p:txBody>
      </p:sp>
    </p:spTree>
    <p:extLst>
      <p:ext uri="{BB962C8B-B14F-4D97-AF65-F5344CB8AC3E}">
        <p14:creationId xmlns:p14="http://schemas.microsoft.com/office/powerpoint/2010/main" val="2991441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4663" y="0"/>
            <a:ext cx="10515600" cy="1325563"/>
          </a:xfrm>
        </p:spPr>
        <p:txBody>
          <a:bodyPr/>
          <a:lstStyle/>
          <a:p>
            <a:r>
              <a:rPr lang="en-US" b="1" dirty="0" smtClean="0"/>
              <a:t>Opportunities continued</a:t>
            </a:r>
            <a:endParaRPr lang="en-US" b="1" dirty="0"/>
          </a:p>
        </p:txBody>
      </p:sp>
      <p:sp>
        <p:nvSpPr>
          <p:cNvPr id="3" name="Content Placeholder 2"/>
          <p:cNvSpPr>
            <a:spLocks noGrp="1"/>
          </p:cNvSpPr>
          <p:nvPr>
            <p:ph idx="1"/>
          </p:nvPr>
        </p:nvSpPr>
        <p:spPr>
          <a:xfrm>
            <a:off x="804746" y="1325563"/>
            <a:ext cx="10515600" cy="4885666"/>
          </a:xfrm>
        </p:spPr>
        <p:txBody>
          <a:bodyPr>
            <a:normAutofit fontScale="70000" lnSpcReduction="20000"/>
          </a:bodyPr>
          <a:lstStyle/>
          <a:p>
            <a:r>
              <a:rPr lang="en-US" dirty="0"/>
              <a:t>Additionally, Uganda has vast natural resources, including oil, gas, and minerals such as gold, copper, and cobalt, among others. The country has made significant discoveries of oil and gas in recent years, with estimates suggesting that the oil reserves could be as high as 6.5 billion barrels. This presents opportunities for businesses in the oil and gas industry, as well as those in supporting industries such as logistics, transportation, and </a:t>
            </a:r>
            <a:r>
              <a:rPr lang="en-US" dirty="0" smtClean="0"/>
              <a:t>construction</a:t>
            </a:r>
          </a:p>
          <a:p>
            <a:endParaRPr lang="en-US" dirty="0" smtClean="0"/>
          </a:p>
          <a:p>
            <a:r>
              <a:rPr lang="en-US" dirty="0" smtClean="0"/>
              <a:t>Infrastructure </a:t>
            </a:r>
            <a:r>
              <a:rPr lang="en-US" dirty="0"/>
              <a:t>development is another area that presents opportunities for businesses in Uganda. The government has made significant investments in infrastructure in recent years, including the development of roads, railways, airports, and energy infrastructure. This has created opportunities for businesses in construction, engineering, and other related industries. In addition, the development of the energy sector presents opportunities for businesses in renewable energy, such as solar and wind power</a:t>
            </a:r>
            <a:r>
              <a:rPr lang="en-US" dirty="0" smtClean="0"/>
              <a:t>.</a:t>
            </a:r>
          </a:p>
          <a:p>
            <a:endParaRPr lang="en-US" dirty="0"/>
          </a:p>
          <a:p>
            <a:r>
              <a:rPr lang="en-US" dirty="0"/>
              <a:t>Finally, Uganda has a favorable investment climate, with the government implementing various reforms aimed at improving the business environment. The country has reduced the time it takes to start a business and has implemented a number of tax incentives to attract foreign investors. The government has also established a one-stop center for investment to provide support to investors and ensure a smooth investment process.</a:t>
            </a:r>
          </a:p>
          <a:p>
            <a:endParaRPr lang="en-US" dirty="0"/>
          </a:p>
        </p:txBody>
      </p:sp>
    </p:spTree>
    <p:extLst>
      <p:ext uri="{BB962C8B-B14F-4D97-AF65-F5344CB8AC3E}">
        <p14:creationId xmlns:p14="http://schemas.microsoft.com/office/powerpoint/2010/main" val="1420410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Overview of Uganda’s Economy</a:t>
            </a:r>
            <a:endParaRPr lang="en-US" b="1" dirty="0"/>
          </a:p>
        </p:txBody>
      </p:sp>
      <p:sp>
        <p:nvSpPr>
          <p:cNvPr id="3" name="Content Placeholder 2"/>
          <p:cNvSpPr>
            <a:spLocks noGrp="1"/>
          </p:cNvSpPr>
          <p:nvPr>
            <p:ph idx="1"/>
          </p:nvPr>
        </p:nvSpPr>
        <p:spPr/>
        <p:txBody>
          <a:bodyPr>
            <a:normAutofit fontScale="85000" lnSpcReduction="10000"/>
          </a:bodyPr>
          <a:lstStyle/>
          <a:p>
            <a:r>
              <a:rPr lang="en-US" dirty="0"/>
              <a:t>Uganda is a landlocked country in East Africa with a population of around 47 million people.</a:t>
            </a:r>
          </a:p>
          <a:p>
            <a:r>
              <a:rPr lang="en-US" dirty="0"/>
              <a:t>The country has a mixed economy that is largely dependent on agriculture, with coffee being the main export.</a:t>
            </a:r>
          </a:p>
          <a:p>
            <a:r>
              <a:rPr lang="en-US" dirty="0" smtClean="0"/>
              <a:t>The </a:t>
            </a:r>
            <a:r>
              <a:rPr lang="en-US" dirty="0"/>
              <a:t>country is known for its diverse wildlife and tourism attractions, such as the </a:t>
            </a:r>
            <a:r>
              <a:rPr lang="en-US" dirty="0" err="1"/>
              <a:t>Bwindi</a:t>
            </a:r>
            <a:r>
              <a:rPr lang="en-US" dirty="0"/>
              <a:t> Impenetrable National Park and the Murchison Falls National Park</a:t>
            </a:r>
            <a:r>
              <a:rPr lang="en-US" dirty="0" smtClean="0"/>
              <a:t>.</a:t>
            </a:r>
          </a:p>
          <a:p>
            <a:r>
              <a:rPr lang="en-US" dirty="0"/>
              <a:t>Uganda has experienced steady economic growth over the past decade, with an average annual growth rate of 5%.</a:t>
            </a:r>
          </a:p>
          <a:p>
            <a:r>
              <a:rPr lang="en-US" dirty="0"/>
              <a:t>The country's GDP was estimated to be $35.4 billion in 2020.</a:t>
            </a:r>
          </a:p>
          <a:p>
            <a:r>
              <a:rPr lang="en-US" dirty="0"/>
              <a:t>Agriculture is the largest sector of the economy, contributing to over 20% of </a:t>
            </a:r>
            <a:r>
              <a:rPr lang="en-US" dirty="0" smtClean="0"/>
              <a:t>GDP</a:t>
            </a:r>
          </a:p>
          <a:p>
            <a:r>
              <a:rPr lang="en-US" b="1" dirty="0" smtClean="0"/>
              <a:t>Find out the current interest, inflation and exchange rates in Uganda</a:t>
            </a:r>
            <a:endParaRPr lang="en-US" b="1" dirty="0"/>
          </a:p>
          <a:p>
            <a:endParaRPr lang="en-US" dirty="0"/>
          </a:p>
          <a:p>
            <a:endParaRPr lang="en-US" dirty="0"/>
          </a:p>
          <a:p>
            <a:endParaRPr lang="en-US" dirty="0"/>
          </a:p>
        </p:txBody>
      </p:sp>
    </p:spTree>
    <p:extLst>
      <p:ext uri="{BB962C8B-B14F-4D97-AF65-F5344CB8AC3E}">
        <p14:creationId xmlns:p14="http://schemas.microsoft.com/office/powerpoint/2010/main" val="2291265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p:txBody>
          <a:bodyPr>
            <a:normAutofit fontScale="77500" lnSpcReduction="20000"/>
          </a:bodyPr>
          <a:lstStyle/>
          <a:p>
            <a:r>
              <a:rPr lang="en-US" dirty="0"/>
              <a:t>The economic business environment refers to the economic conditions, policies, and factors that affect the operations, growth, and profitability of businesses. It encompasses a wide range of factors that businesses must navigate in order to be successful, including government regulations, tax policies, trade policies, market conditions, consumer behavior, and technological advancements.</a:t>
            </a:r>
          </a:p>
          <a:p>
            <a:r>
              <a:rPr lang="en-US" dirty="0"/>
              <a:t>The economic business environment can be shaped by both macroeconomic factors, such as national or global economic trends, and microeconomic factors, such as industry-specific factors or the actions of individual companies. For example, changes in interest rates or inflation rates can have a significant impact on businesses across a range of industries, while the emergence of new technologies can create new opportunities or disrupt traditional business models.</a:t>
            </a:r>
          </a:p>
          <a:p>
            <a:r>
              <a:rPr lang="en-US" dirty="0"/>
              <a:t>Effective management of the economic business environment requires businesses to have a deep understanding of the factors that impact their operations, as well as the ability to adapt quickly to changes in the business environment. Successful businesses are often those that are able to anticipate changes in the economic business environment and proactively adjust their strategies and operations to take advantage of opportunities and mitigate risks</a:t>
            </a:r>
          </a:p>
          <a:p>
            <a:endParaRPr lang="en-US" dirty="0"/>
          </a:p>
        </p:txBody>
      </p:sp>
    </p:spTree>
    <p:extLst>
      <p:ext uri="{BB962C8B-B14F-4D97-AF65-F5344CB8AC3E}">
        <p14:creationId xmlns:p14="http://schemas.microsoft.com/office/powerpoint/2010/main" val="2783305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Business </a:t>
            </a:r>
            <a:r>
              <a:rPr lang="en-US" b="1" dirty="0" smtClean="0"/>
              <a:t>Environment</a:t>
            </a:r>
            <a:endParaRPr lang="en-US" b="1" dirty="0"/>
          </a:p>
        </p:txBody>
      </p:sp>
      <p:sp>
        <p:nvSpPr>
          <p:cNvPr id="3" name="Content Placeholder 2"/>
          <p:cNvSpPr>
            <a:spLocks noGrp="1"/>
          </p:cNvSpPr>
          <p:nvPr>
            <p:ph idx="1"/>
          </p:nvPr>
        </p:nvSpPr>
        <p:spPr/>
        <p:txBody>
          <a:bodyPr>
            <a:normAutofit/>
          </a:bodyPr>
          <a:lstStyle/>
          <a:p>
            <a:r>
              <a:rPr lang="en-US" dirty="0"/>
              <a:t>Uganda is considered to have a relatively liberal business environment, with a simplified tax regime and low startup costs.</a:t>
            </a:r>
          </a:p>
          <a:p>
            <a:r>
              <a:rPr lang="en-US" dirty="0" smtClean="0"/>
              <a:t>Uganda </a:t>
            </a:r>
            <a:r>
              <a:rPr lang="en-US" dirty="0"/>
              <a:t>has made efforts to improve its business environment in recent years, with reforms aimed at reducing the cost and time it takes to start and operate a business.</a:t>
            </a:r>
          </a:p>
          <a:p>
            <a:r>
              <a:rPr lang="en-US" dirty="0" smtClean="0"/>
              <a:t>The country's major exports include coffee, tea, and gold.</a:t>
            </a:r>
          </a:p>
          <a:p>
            <a:r>
              <a:rPr lang="en-US" dirty="0" smtClean="0"/>
              <a:t>Uganda's </a:t>
            </a:r>
            <a:r>
              <a:rPr lang="en-US" dirty="0"/>
              <a:t>top export partners include the United Arab Emirates, Kenya, and the Netherlands.</a:t>
            </a:r>
          </a:p>
          <a:p>
            <a:r>
              <a:rPr lang="en-US" dirty="0" smtClean="0"/>
              <a:t>Uganda's </a:t>
            </a:r>
            <a:r>
              <a:rPr lang="en-US" dirty="0"/>
              <a:t>top import partners include China, India, and Kenya.</a:t>
            </a:r>
          </a:p>
          <a:p>
            <a:endParaRPr lang="en-US" dirty="0"/>
          </a:p>
          <a:p>
            <a:endParaRPr lang="en-US" dirty="0"/>
          </a:p>
          <a:p>
            <a:endParaRPr lang="en-US" dirty="0"/>
          </a:p>
        </p:txBody>
      </p:sp>
    </p:spTree>
    <p:extLst>
      <p:ext uri="{BB962C8B-B14F-4D97-AF65-F5344CB8AC3E}">
        <p14:creationId xmlns:p14="http://schemas.microsoft.com/office/powerpoint/2010/main" val="3593730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Trade and Investment</a:t>
            </a:r>
            <a:endParaRPr lang="en-US" b="1" dirty="0"/>
          </a:p>
        </p:txBody>
      </p:sp>
      <p:sp>
        <p:nvSpPr>
          <p:cNvPr id="4" name="AutoShape 2" descr="How Uganda's mining industry ground to halt : Water Governance Institute"/>
          <p:cNvSpPr>
            <a:spLocks noGrp="1" noChangeAspect="1" noChangeArrowheads="1"/>
          </p:cNvSpPr>
          <p:nvPr>
            <p:ph idx="1"/>
          </p:nvPr>
        </p:nvSpPr>
        <p:spPr bwMode="auto">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en-US" dirty="0" smtClean="0"/>
              <a:t>Uganda has several investment opportunities in sectors such as agriculture, tourism, and infrastructure.</a:t>
            </a:r>
          </a:p>
          <a:p>
            <a:r>
              <a:rPr lang="en-US" dirty="0" smtClean="0"/>
              <a:t>Uganda  </a:t>
            </a:r>
            <a:r>
              <a:rPr lang="en-US" dirty="0"/>
              <a:t>signed various trade agreements with other countries in the region, including the East African Community (EAC) and the Common Market for Eastern and Southern Africa (COMESA).</a:t>
            </a:r>
          </a:p>
          <a:p>
            <a:r>
              <a:rPr lang="en-US" dirty="0" smtClean="0"/>
              <a:t>The </a:t>
            </a:r>
            <a:r>
              <a:rPr lang="en-US" dirty="0"/>
              <a:t>country's government </a:t>
            </a:r>
            <a:r>
              <a:rPr lang="en-US" dirty="0" smtClean="0"/>
              <a:t> </a:t>
            </a:r>
            <a:r>
              <a:rPr lang="en-US" dirty="0"/>
              <a:t>established investment promotion agencies to attract foreign investment, such as the Uganda Investment </a:t>
            </a:r>
            <a:r>
              <a:rPr lang="en-US" dirty="0" smtClean="0"/>
              <a:t>Authority</a:t>
            </a:r>
          </a:p>
          <a:p>
            <a:r>
              <a:rPr lang="en-US" dirty="0" smtClean="0"/>
              <a:t>The country also offers various incentives for foreign investors, such as tax exemptions and repatriation of profits</a:t>
            </a:r>
          </a:p>
          <a:p>
            <a:endParaRPr lang="en-US" dirty="0"/>
          </a:p>
          <a:p>
            <a:endParaRPr lang="en-US" dirty="0"/>
          </a:p>
          <a:p>
            <a:endParaRPr lang="en-US" dirty="0"/>
          </a:p>
        </p:txBody>
      </p:sp>
    </p:spTree>
    <p:extLst>
      <p:ext uri="{BB962C8B-B14F-4D97-AF65-F5344CB8AC3E}">
        <p14:creationId xmlns:p14="http://schemas.microsoft.com/office/powerpoint/2010/main" val="612814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Agriculture</a:t>
            </a:r>
            <a:endParaRPr lang="en-US" b="1" dirty="0"/>
          </a:p>
        </p:txBody>
      </p:sp>
      <p:sp>
        <p:nvSpPr>
          <p:cNvPr id="3" name="Content Placeholder 2"/>
          <p:cNvSpPr>
            <a:spLocks noGrp="1"/>
          </p:cNvSpPr>
          <p:nvPr>
            <p:ph idx="1"/>
          </p:nvPr>
        </p:nvSpPr>
        <p:spPr>
          <a:xfrm>
            <a:off x="838200" y="1449659"/>
            <a:ext cx="10515600" cy="4727304"/>
          </a:xfrm>
        </p:spPr>
        <p:txBody>
          <a:bodyPr>
            <a:normAutofit fontScale="92500" lnSpcReduction="20000"/>
          </a:bodyPr>
          <a:lstStyle/>
          <a:p>
            <a:r>
              <a:rPr lang="en-US" dirty="0"/>
              <a:t>Agriculture is the backbone of Uganda's economy, accounting for over 70% of employment and 25% of GDP.</a:t>
            </a:r>
          </a:p>
          <a:p>
            <a:r>
              <a:rPr lang="en-US" dirty="0" smtClean="0"/>
              <a:t>The major crops grown in Uganda include coffee, tea, cotton, maize, beans, cassava, bananas, and sweet potatoes, among others. Uganda is one of the largest producers of coffee in Africa and the world, with coffee exports accounting for a significant portion of the country's foreign exchange earnings. The tea sector has also grown significantly in recent years, with tea exports increasing rapidly. </a:t>
            </a:r>
          </a:p>
          <a:p>
            <a:r>
              <a:rPr lang="en-US" dirty="0" smtClean="0"/>
              <a:t>Other crops, such as maize and beans, are mainly grown for subsistence purposes, although there is potential for large-scale commercial farming in these crops.</a:t>
            </a:r>
          </a:p>
          <a:p>
            <a:r>
              <a:rPr lang="en-US" dirty="0" smtClean="0"/>
              <a:t>The livestock sector is also an important component of Uganda's agricultural sector, with cattle, goats, sheep, and pigs being the main types of livestock kept. Dairy farming is also practiced, with Uganda being the largest producer of milk in the East African region</a:t>
            </a:r>
            <a:endParaRPr lang="en-US" dirty="0"/>
          </a:p>
          <a:p>
            <a:endParaRPr lang="en-US" dirty="0"/>
          </a:p>
        </p:txBody>
      </p:sp>
    </p:spTree>
    <p:extLst>
      <p:ext uri="{BB962C8B-B14F-4D97-AF65-F5344CB8AC3E}">
        <p14:creationId xmlns:p14="http://schemas.microsoft.com/office/powerpoint/2010/main" val="4036328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Industry</a:t>
            </a:r>
            <a:endParaRPr lang="en-US" b="1" dirty="0"/>
          </a:p>
        </p:txBody>
      </p:sp>
      <p:sp>
        <p:nvSpPr>
          <p:cNvPr id="3" name="Content Placeholder 2"/>
          <p:cNvSpPr>
            <a:spLocks noGrp="1"/>
          </p:cNvSpPr>
          <p:nvPr>
            <p:ph idx="1"/>
          </p:nvPr>
        </p:nvSpPr>
        <p:spPr/>
        <p:txBody>
          <a:bodyPr/>
          <a:lstStyle/>
          <a:p>
            <a:r>
              <a:rPr lang="en-US" dirty="0"/>
              <a:t>Uganda's industrial sector is still relatively small, accounting for around 20% of GDP.</a:t>
            </a:r>
          </a:p>
          <a:p>
            <a:r>
              <a:rPr lang="en-US" dirty="0"/>
              <a:t>The main industries in Uganda include food processing, textiles, and construction</a:t>
            </a:r>
            <a:r>
              <a:rPr lang="en-US" dirty="0" smtClean="0"/>
              <a:t>.</a:t>
            </a:r>
          </a:p>
          <a:p>
            <a:r>
              <a:rPr lang="en-US" dirty="0"/>
              <a:t>Uganda is rich in natural resources, including oil, gas, minerals, and agricultural land. The exploitation and management of these resources can have a significant impact on the country's economic environment.</a:t>
            </a:r>
          </a:p>
          <a:p>
            <a:endParaRPr lang="en-US" dirty="0"/>
          </a:p>
        </p:txBody>
      </p:sp>
    </p:spTree>
    <p:extLst>
      <p:ext uri="{BB962C8B-B14F-4D97-AF65-F5344CB8AC3E}">
        <p14:creationId xmlns:p14="http://schemas.microsoft.com/office/powerpoint/2010/main" val="2623088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3679" y="1"/>
            <a:ext cx="10640122" cy="981306"/>
          </a:xfrm>
        </p:spPr>
        <p:txBody>
          <a:bodyPr/>
          <a:lstStyle/>
          <a:p>
            <a:r>
              <a:rPr lang="en-US" b="1" dirty="0" smtClean="0"/>
              <a:t>Infrastructure</a:t>
            </a:r>
            <a:endParaRPr lang="en-US" b="1" dirty="0"/>
          </a:p>
        </p:txBody>
      </p:sp>
      <p:sp>
        <p:nvSpPr>
          <p:cNvPr id="3" name="Content Placeholder 2"/>
          <p:cNvSpPr>
            <a:spLocks noGrp="1"/>
          </p:cNvSpPr>
          <p:nvPr>
            <p:ph idx="1"/>
          </p:nvPr>
        </p:nvSpPr>
        <p:spPr>
          <a:xfrm>
            <a:off x="546411" y="981307"/>
            <a:ext cx="10807390" cy="5452947"/>
          </a:xfrm>
        </p:spPr>
        <p:txBody>
          <a:bodyPr>
            <a:normAutofit fontScale="47500" lnSpcReduction="20000"/>
          </a:bodyPr>
          <a:lstStyle/>
          <a:p>
            <a:r>
              <a:rPr lang="en-US" sz="3600" dirty="0"/>
              <a:t>Uganda's infrastructure is still relatively underdeveloped, with poor road networks, limited electricity supply, and inadequate water and sanitation systems.</a:t>
            </a:r>
          </a:p>
          <a:p>
            <a:r>
              <a:rPr lang="en-US" sz="3600" dirty="0"/>
              <a:t>The government has implemented various initiatives to improve infrastructure, such as the construction of new roads and the expansion of the electricity grid</a:t>
            </a:r>
            <a:r>
              <a:rPr lang="en-US" sz="3600" dirty="0" smtClean="0"/>
              <a:t>.</a:t>
            </a:r>
          </a:p>
          <a:p>
            <a:r>
              <a:rPr lang="en-US" sz="3600" dirty="0" smtClean="0"/>
              <a:t>Physical infrastructure development in Uganda has mainly focused on improving transport networks, energy supply, and water and sanitation systems. In terms of transport, major highways have been constructed, including the Northern Corridor that links Uganda to Kenya, and the Central Corridor that links Uganda to Tanzania. These highways have improved trade and commerce, as well as connectivity between urban and rural areas. In addition, the country has invested in the development of airports, with the construction of the new Entebbe International Airport terminal in 2018, aimed at increasing passenger and cargo traffic.</a:t>
            </a:r>
          </a:p>
          <a:p>
            <a:endParaRPr lang="en-US" sz="3600" dirty="0" smtClean="0"/>
          </a:p>
          <a:p>
            <a:r>
              <a:rPr lang="en-US" sz="3600" dirty="0" smtClean="0"/>
              <a:t>The energy sector has also received significant investment, with the construction of hydroelectric dams and thermal power plants to increase the country's power generation capacity. The country's largest hydroelectric dam, </a:t>
            </a:r>
            <a:r>
              <a:rPr lang="en-US" sz="3600" dirty="0" err="1" smtClean="0"/>
              <a:t>Karuma</a:t>
            </a:r>
            <a:r>
              <a:rPr lang="en-US" sz="3600" dirty="0" smtClean="0"/>
              <a:t> Dam, was completed in 2021 and is expected to provide 600MW of power to the national grid. In addition, the government has invested in renewable energy sources such as solar, wind, and geothermal to diversify the energy mix.</a:t>
            </a:r>
          </a:p>
          <a:p>
            <a:pPr marL="0" indent="0">
              <a:buNone/>
            </a:pPr>
            <a:endParaRPr lang="en-US" sz="3600" dirty="0" smtClean="0"/>
          </a:p>
          <a:p>
            <a:r>
              <a:rPr lang="en-US" sz="3600" dirty="0" smtClean="0"/>
              <a:t>Water and sanitation systems have also been improved, with investments being made in the construction of new water treatment plants and rehabilitation of existing ones. The country has also invested in the expansion of water supply networks to rural areas and the installation of new sewerage systems to improve sanitation.</a:t>
            </a:r>
          </a:p>
          <a:p>
            <a:endParaRPr lang="en-US" sz="3600" dirty="0" smtClean="0"/>
          </a:p>
          <a:p>
            <a:r>
              <a:rPr lang="en-US" sz="3600" dirty="0" smtClean="0"/>
              <a:t>In addition to physical infrastructure, Uganda has also invested in digital infrastructure, with the implementation of the National Backbone Infrastructure and e-Government Infrastructure projects. These projects aim to improve connectivity and access to digital services across the country, including in rural areas</a:t>
            </a:r>
            <a:endParaRPr lang="en-US" sz="3600" dirty="0"/>
          </a:p>
          <a:p>
            <a:endParaRPr lang="en-US" dirty="0"/>
          </a:p>
        </p:txBody>
      </p:sp>
    </p:spTree>
    <p:extLst>
      <p:ext uri="{BB962C8B-B14F-4D97-AF65-F5344CB8AC3E}">
        <p14:creationId xmlns:p14="http://schemas.microsoft.com/office/powerpoint/2010/main" val="1168208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9212" y="-20870"/>
            <a:ext cx="10515600" cy="1325563"/>
          </a:xfrm>
        </p:spPr>
        <p:txBody>
          <a:bodyPr/>
          <a:lstStyle/>
          <a:p>
            <a:r>
              <a:rPr lang="en-US" b="1" dirty="0" smtClean="0"/>
              <a:t>Employment</a:t>
            </a:r>
            <a:endParaRPr lang="en-US" b="1" dirty="0"/>
          </a:p>
        </p:txBody>
      </p:sp>
      <p:sp>
        <p:nvSpPr>
          <p:cNvPr id="3" name="Content Placeholder 2"/>
          <p:cNvSpPr>
            <a:spLocks noGrp="1"/>
          </p:cNvSpPr>
          <p:nvPr>
            <p:ph idx="1"/>
          </p:nvPr>
        </p:nvSpPr>
        <p:spPr>
          <a:xfrm>
            <a:off x="657922" y="1137424"/>
            <a:ext cx="10695878" cy="5039539"/>
          </a:xfrm>
        </p:spPr>
        <p:txBody>
          <a:bodyPr>
            <a:normAutofit fontScale="62500" lnSpcReduction="20000"/>
          </a:bodyPr>
          <a:lstStyle/>
          <a:p>
            <a:r>
              <a:rPr lang="en-US" dirty="0"/>
              <a:t>Uganda has a high youth unemployment </a:t>
            </a:r>
            <a:r>
              <a:rPr lang="en-US" dirty="0" smtClean="0"/>
              <a:t>rate </a:t>
            </a:r>
            <a:r>
              <a:rPr lang="en-US" b="1" dirty="0" smtClean="0"/>
              <a:t>(find out the unemployment rate in Uganda)</a:t>
            </a:r>
          </a:p>
          <a:p>
            <a:r>
              <a:rPr lang="en-US" dirty="0" smtClean="0"/>
              <a:t>The </a:t>
            </a:r>
            <a:r>
              <a:rPr lang="en-US" dirty="0"/>
              <a:t>country's government has implemented programs to address this issue, such as the Youth Livelihood Program, which provides young people with skills training and access to finance</a:t>
            </a:r>
            <a:r>
              <a:rPr lang="en-US" dirty="0" smtClean="0"/>
              <a:t>.</a:t>
            </a:r>
          </a:p>
          <a:p>
            <a:r>
              <a:rPr lang="en-US" dirty="0"/>
              <a:t>Employment in Uganda is characterized by a predominantly informal economy, with the majority of the population engaged in subsistence agriculture, small-scale trade, or other informal activities. However, there is also a growing formal sector, particularly in urban areas, which includes industries such as manufacturing, construction, banking, and telecommunications.</a:t>
            </a:r>
          </a:p>
          <a:p>
            <a:r>
              <a:rPr lang="en-US" dirty="0"/>
              <a:t>According to the World Bank, the unemployment rate in Uganda was 5.7% in 2020, although underemployment and low-quality jobs are also significant issues. The majority of the employed population work in the informal sector, which is largely unregulated and lacks job security or social protections.</a:t>
            </a:r>
          </a:p>
          <a:p>
            <a:r>
              <a:rPr lang="en-US" dirty="0"/>
              <a:t>Formal sector jobs tend to be concentrated in the capital city of Kampala and other urban areas, with higher wages and better working conditions than informal sector jobs. However, formal sector jobs are often difficult to obtain and are typically filled by individuals with higher levels of education and skills.</a:t>
            </a:r>
          </a:p>
          <a:p>
            <a:r>
              <a:rPr lang="en-US" dirty="0"/>
              <a:t>There are also significant gender disparities in employment in Uganda, with women facing greater challenges in accessing formal sector jobs and often being relegated to lower-paying and less secure informal sector work.</a:t>
            </a:r>
          </a:p>
          <a:p>
            <a:r>
              <a:rPr lang="en-US" dirty="0"/>
              <a:t>In recent years, the Ugandan government has made efforts to promote job creation and improve the quality of employment, particularly through initiatives to support small and medium-sized enterprises and increase access to education and vocational training. However, significant challenges remain in terms of creating sufficient, high-quality jobs to meet the needs of the country's growing population.</a:t>
            </a:r>
          </a:p>
          <a:p>
            <a:endParaRPr lang="en-US" dirty="0"/>
          </a:p>
          <a:p>
            <a:endParaRPr lang="en-US" dirty="0"/>
          </a:p>
        </p:txBody>
      </p:sp>
    </p:spTree>
    <p:extLst>
      <p:ext uri="{BB962C8B-B14F-4D97-AF65-F5344CB8AC3E}">
        <p14:creationId xmlns:p14="http://schemas.microsoft.com/office/powerpoint/2010/main" val="19792419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405</TotalTime>
  <Words>2054</Words>
  <Application>Microsoft Office PowerPoint</Application>
  <PresentationFormat>Widescreen</PresentationFormat>
  <Paragraphs>71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The Economic Business Environment </vt:lpstr>
      <vt:lpstr>Overview of Uganda’s Economy</vt:lpstr>
      <vt:lpstr>Introduction</vt:lpstr>
      <vt:lpstr>Business Environment</vt:lpstr>
      <vt:lpstr>Trade and Investment</vt:lpstr>
      <vt:lpstr>Agriculture</vt:lpstr>
      <vt:lpstr>Industry</vt:lpstr>
      <vt:lpstr>Infrastructure</vt:lpstr>
      <vt:lpstr>Employment</vt:lpstr>
      <vt:lpstr>Challenges in the Business Environment in Uganda</vt:lpstr>
      <vt:lpstr>Opportunities in Uganda’s Business Environment</vt:lpstr>
      <vt:lpstr>Opportunities continued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Economic Business Environment</dc:title>
  <dc:creator>Microsoft account</dc:creator>
  <cp:lastModifiedBy>Microsoft account</cp:lastModifiedBy>
  <cp:revision>16</cp:revision>
  <dcterms:created xsi:type="dcterms:W3CDTF">2023-03-24T11:09:44Z</dcterms:created>
  <dcterms:modified xsi:type="dcterms:W3CDTF">2023-03-24T19:24:58Z</dcterms:modified>
</cp:coreProperties>
</file>