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4" r:id="rId4"/>
    <p:sldId id="258" r:id="rId5"/>
    <p:sldId id="259" r:id="rId6"/>
    <p:sldId id="260" r:id="rId7"/>
    <p:sldId id="261" r:id="rId8"/>
    <p:sldId id="262" r:id="rId9"/>
    <p:sldId id="268" r:id="rId10"/>
    <p:sldId id="266" r:id="rId11"/>
    <p:sldId id="267" r:id="rId12"/>
    <p:sldId id="269" r:id="rId13"/>
    <p:sldId id="270"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1/17/2024</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1" r:id="rId3"/>
    <p:sldLayoutId id="2147483669"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Dog is man’s best friend</a:t>
            </a:r>
            <a:endParaRPr lang="en-US" dirty="0"/>
          </a:p>
        </p:txBody>
      </p:sp>
      <p:sp>
        <p:nvSpPr>
          <p:cNvPr id="3" name="Subtitle 2"/>
          <p:cNvSpPr>
            <a:spLocks noGrp="1"/>
          </p:cNvSpPr>
          <p:nvPr>
            <p:ph type="subTitle" idx="1"/>
          </p:nvPr>
        </p:nvSpPr>
        <p:spPr/>
        <p:txBody>
          <a:bodyPr/>
          <a:lstStyle/>
          <a:p>
            <a:r>
              <a:rPr lang="en-US" dirty="0" smtClean="0"/>
              <a:t>Using PEEL to explain this age-old relationship</a:t>
            </a:r>
            <a:endParaRPr lang="en-US" dirty="0"/>
          </a:p>
        </p:txBody>
      </p:sp>
    </p:spTree>
    <p:extLst>
      <p:ext uri="{BB962C8B-B14F-4D97-AF65-F5344CB8AC3E}">
        <p14:creationId xmlns:p14="http://schemas.microsoft.com/office/powerpoint/2010/main" val="1126766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1605193"/>
              </p:ext>
            </p:extLst>
          </p:nvPr>
        </p:nvGraphicFramePr>
        <p:xfrm>
          <a:off x="1295400" y="502634"/>
          <a:ext cx="9601200" cy="512572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dirty="0" smtClean="0"/>
                        <a:t>POINT</a:t>
                      </a:r>
                      <a:endParaRPr lang="en-US" dirty="0"/>
                    </a:p>
                  </a:txBody>
                  <a:tcPr/>
                </a:tc>
                <a:tc>
                  <a:txBody>
                    <a:bodyPr/>
                    <a:lstStyle/>
                    <a:p>
                      <a:r>
                        <a:rPr lang="en-US" dirty="0" smtClean="0"/>
                        <a:t>EXAMPLE</a:t>
                      </a:r>
                      <a:endParaRPr lang="en-US" dirty="0"/>
                    </a:p>
                  </a:txBody>
                  <a:tcPr/>
                </a:tc>
                <a:tc>
                  <a:txBody>
                    <a:bodyPr/>
                    <a:lstStyle/>
                    <a:p>
                      <a:r>
                        <a:rPr lang="en-US" dirty="0" smtClean="0"/>
                        <a:t>EXPLANATION</a:t>
                      </a:r>
                      <a:endParaRPr lang="en-US" dirty="0"/>
                    </a:p>
                  </a:txBody>
                  <a:tcPr/>
                </a:tc>
                <a:tc>
                  <a:txBody>
                    <a:bodyPr/>
                    <a:lstStyle/>
                    <a:p>
                      <a:r>
                        <a:rPr lang="en-US" dirty="0" smtClean="0"/>
                        <a:t>LINK</a:t>
                      </a:r>
                      <a:endParaRPr lang="en-US" dirty="0"/>
                    </a:p>
                  </a:txBody>
                  <a:tcPr/>
                </a:tc>
              </a:tr>
              <a:tr h="370840">
                <a:tc>
                  <a:txBody>
                    <a:bodyPr/>
                    <a:lstStyle/>
                    <a:p>
                      <a:r>
                        <a:rPr lang="en-US" dirty="0" smtClean="0"/>
                        <a:t>1. Professional Reputation</a:t>
                      </a:r>
                      <a:br>
                        <a:rPr lang="en-US" dirty="0" smtClean="0"/>
                      </a:br>
                      <a:r>
                        <a:rPr lang="en-US" dirty="0" smtClean="0"/>
                        <a:t/>
                      </a:r>
                      <a:br>
                        <a:rPr lang="en-US" dirty="0" smtClean="0"/>
                      </a:br>
                      <a:endParaRPr lang="en-US" dirty="0" smtClean="0"/>
                    </a:p>
                    <a:p>
                      <a:r>
                        <a:rPr lang="en-US" dirty="0" smtClean="0"/>
                        <a:t/>
                      </a:r>
                      <a:br>
                        <a:rPr lang="en-US" dirty="0" smtClean="0"/>
                      </a:b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Example: According to the Industry magazine the Marriot group demonstrates ethical behavior, such as transparency with customers and fair treatment of employees, which builds trust and credibility.</a:t>
                      </a:r>
                    </a:p>
                    <a:p>
                      <a:endParaRPr lang="en-US" dirty="0"/>
                    </a:p>
                  </a:txBody>
                  <a:tcPr/>
                </a:tc>
                <a:tc>
                  <a:txBody>
                    <a:bodyPr/>
                    <a:lstStyle/>
                    <a:p>
                      <a:r>
                        <a:rPr lang="en-US" i="1" dirty="0" smtClean="0"/>
                        <a:t>How does</a:t>
                      </a:r>
                      <a:r>
                        <a:rPr lang="en-US" i="1" baseline="0" dirty="0" smtClean="0"/>
                        <a:t> </a:t>
                      </a:r>
                      <a:r>
                        <a:rPr lang="en-US" i="1" baseline="0" dirty="0" smtClean="0"/>
                        <a:t>the example support the point? MAO, How does the demonstration of ethical behavior result in a professional reputation?</a:t>
                      </a:r>
                    </a:p>
                    <a:p>
                      <a:r>
                        <a:rPr lang="en-US" dirty="0" smtClean="0"/>
                        <a:t>The consistent practice of ethical decision-making directly correlates with a hospitality professional's professional reputation, attracting customers and fostering positive relationships, contributing to long-term success in the industry.</a:t>
                      </a:r>
                    </a:p>
                  </a:txBody>
                  <a:tcPr/>
                </a:tc>
                <a:tc>
                  <a:txBody>
                    <a:bodyPr/>
                    <a:lstStyle/>
                    <a:p>
                      <a:r>
                        <a:rPr lang="en-US" i="1" dirty="0" smtClean="0"/>
                        <a:t>How is</a:t>
                      </a:r>
                      <a:r>
                        <a:rPr lang="en-US" i="1" baseline="0" dirty="0" smtClean="0"/>
                        <a:t> a professional reputation advantageous to a hospitality professional?</a:t>
                      </a:r>
                      <a:r>
                        <a:rPr lang="en-US" baseline="0" dirty="0" smtClean="0"/>
                        <a:t> </a:t>
                      </a:r>
                      <a:endParaRPr lang="en-US" baseline="0" dirty="0" smtClean="0"/>
                    </a:p>
                    <a:p>
                      <a:r>
                        <a:rPr lang="en-US" dirty="0" smtClean="0"/>
                        <a:t>The trust and credibility gained from a positive professional reputation directly benefit a hospitality professional by attracting more customers, establishing positive relationships, and ensuring sustained success in the industry.</a:t>
                      </a:r>
                    </a:p>
                    <a:p>
                      <a:endParaRPr lang="en-US" dirty="0"/>
                    </a:p>
                  </a:txBody>
                  <a:tcPr/>
                </a:tc>
              </a:tr>
            </a:tbl>
          </a:graphicData>
        </a:graphic>
      </p:graphicFrame>
    </p:spTree>
    <p:extLst>
      <p:ext uri="{BB962C8B-B14F-4D97-AF65-F5344CB8AC3E}">
        <p14:creationId xmlns:p14="http://schemas.microsoft.com/office/powerpoint/2010/main" val="1701371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67330635"/>
              </p:ext>
            </p:extLst>
          </p:nvPr>
        </p:nvGraphicFramePr>
        <p:xfrm>
          <a:off x="1295400" y="502634"/>
          <a:ext cx="9601200" cy="457708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dirty="0" smtClean="0"/>
                        <a:t>POINT</a:t>
                      </a:r>
                      <a:endParaRPr lang="en-US" dirty="0"/>
                    </a:p>
                  </a:txBody>
                  <a:tcPr/>
                </a:tc>
                <a:tc>
                  <a:txBody>
                    <a:bodyPr/>
                    <a:lstStyle/>
                    <a:p>
                      <a:r>
                        <a:rPr lang="en-US" dirty="0" smtClean="0"/>
                        <a:t>EXAMPLE</a:t>
                      </a:r>
                      <a:endParaRPr lang="en-US" dirty="0"/>
                    </a:p>
                  </a:txBody>
                  <a:tcPr/>
                </a:tc>
                <a:tc>
                  <a:txBody>
                    <a:bodyPr/>
                    <a:lstStyle/>
                    <a:p>
                      <a:r>
                        <a:rPr lang="en-US" dirty="0" smtClean="0"/>
                        <a:t>EXPLANATION</a:t>
                      </a:r>
                      <a:endParaRPr lang="en-US" dirty="0"/>
                    </a:p>
                  </a:txBody>
                  <a:tcPr/>
                </a:tc>
                <a:tc>
                  <a:txBody>
                    <a:bodyPr/>
                    <a:lstStyle/>
                    <a:p>
                      <a:r>
                        <a:rPr lang="en-US" dirty="0" smtClean="0"/>
                        <a:t>LINK</a:t>
                      </a:r>
                      <a:endParaRPr lang="en-US" dirty="0"/>
                    </a:p>
                  </a:txBody>
                  <a:tcPr/>
                </a:tc>
              </a:tr>
              <a:tr h="370840">
                <a:tc>
                  <a:txBody>
                    <a:bodyPr/>
                    <a:lstStyle/>
                    <a:p>
                      <a:r>
                        <a:rPr lang="en-US" dirty="0" smtClean="0"/>
                        <a:t>2.</a:t>
                      </a:r>
                      <a:r>
                        <a:rPr lang="en-US" baseline="0" dirty="0" smtClean="0"/>
                        <a:t> </a:t>
                      </a:r>
                      <a:r>
                        <a:rPr lang="en-US" dirty="0" smtClean="0"/>
                        <a:t>Legal Compliance</a:t>
                      </a:r>
                    </a:p>
                    <a:p>
                      <a:r>
                        <a:rPr lang="en-US" dirty="0" smtClean="0"/>
                        <a:t/>
                      </a:r>
                      <a:br>
                        <a:rPr lang="en-US" dirty="0" smtClean="0"/>
                      </a:br>
                      <a:endParaRPr lang="en-US" dirty="0" smtClean="0"/>
                    </a:p>
                    <a:p>
                      <a:r>
                        <a:rPr lang="en-US" dirty="0" smtClean="0"/>
                        <a:t/>
                      </a:r>
                      <a:br>
                        <a:rPr lang="en-US" dirty="0" smtClean="0"/>
                      </a:br>
                      <a:endParaRPr lang="en-US" dirty="0" smtClean="0"/>
                    </a:p>
                    <a:p>
                      <a:endParaRPr lang="en-US" dirty="0" smtClean="0"/>
                    </a:p>
                    <a:p>
                      <a:r>
                        <a:rPr lang="en-US" dirty="0" smtClean="0"/>
                        <a:t/>
                      </a:r>
                      <a:br>
                        <a:rPr lang="en-US" dirty="0" smtClean="0"/>
                      </a:br>
                      <a:endParaRPr lang="en-US" dirty="0" smtClean="0"/>
                    </a:p>
                    <a:p>
                      <a:r>
                        <a:rPr lang="en-US" dirty="0" smtClean="0"/>
                        <a:t/>
                      </a:r>
                      <a:br>
                        <a:rPr lang="en-US" dirty="0" smtClean="0"/>
                      </a:br>
                      <a:r>
                        <a:rPr lang="en-US" dirty="0" smtClean="0"/>
                        <a:t/>
                      </a:r>
                      <a:br>
                        <a:rPr lang="en-US" dirty="0" smtClean="0"/>
                      </a:br>
                      <a:endParaRPr lang="en-US" dirty="0" smtClean="0"/>
                    </a:p>
                    <a:p>
                      <a:r>
                        <a:rPr lang="en-US" dirty="0" smtClean="0"/>
                        <a:t/>
                      </a:r>
                      <a:br>
                        <a:rPr lang="en-US" dirty="0" smtClean="0"/>
                      </a:b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New Vision the Serena adheres to ethical standards that  help navigate legal complexities and reduces the likelihood of legal issues.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a:txBody>
                  <a:tcPr/>
                </a:tc>
                <a:tc>
                  <a:txBody>
                    <a:bodyPr/>
                    <a:lstStyle/>
                    <a:p>
                      <a:r>
                        <a:rPr lang="en-US" i="1" dirty="0" smtClean="0"/>
                        <a:t>How does</a:t>
                      </a:r>
                      <a:r>
                        <a:rPr lang="en-US" i="1" baseline="0" dirty="0" smtClean="0"/>
                        <a:t> </a:t>
                      </a:r>
                      <a:r>
                        <a:rPr lang="en-US" i="1" baseline="0" dirty="0" smtClean="0"/>
                        <a:t>the example support the point? MAO, How does adherence to ethical standards result in a professional reputation?</a:t>
                      </a:r>
                    </a:p>
                    <a:p>
                      <a:r>
                        <a:rPr lang="en-US" dirty="0" smtClean="0"/>
                        <a:t>The proactive approach of prioritizing ethical behavior minimizes the potential for legal disputes, fines, or damage to the business's integrity, ensuring compliance with industry regulations.</a:t>
                      </a:r>
                    </a:p>
                  </a:txBody>
                  <a:tcPr/>
                </a:tc>
                <a:tc>
                  <a:txBody>
                    <a:bodyPr/>
                    <a:lstStyle/>
                    <a:p>
                      <a:r>
                        <a:rPr lang="en-US" i="1" dirty="0" smtClean="0"/>
                        <a:t>How is</a:t>
                      </a:r>
                      <a:r>
                        <a:rPr lang="en-US" i="1" baseline="0" dirty="0" smtClean="0"/>
                        <a:t> legal compliance advantageous to a hospitality professional?</a:t>
                      </a:r>
                      <a:r>
                        <a:rPr lang="en-US" baseline="0" dirty="0" smtClean="0"/>
                        <a:t> </a:t>
                      </a:r>
                      <a:endParaRPr lang="en-US" baseline="0" dirty="0" smtClean="0"/>
                    </a:p>
                    <a:p>
                      <a:r>
                        <a:rPr lang="en-US" dirty="0" smtClean="0"/>
                        <a:t>Legal compliance and risk mitigation, outcomes of ethical conduct, provide a hospitality professional with a stable and secure operational foundation, preventing legal issues and enhancing the overall sustainability of their business.</a:t>
                      </a:r>
                    </a:p>
                    <a:p>
                      <a:endParaRPr lang="en-US" dirty="0"/>
                    </a:p>
                  </a:txBody>
                  <a:tcPr/>
                </a:tc>
              </a:tr>
            </a:tbl>
          </a:graphicData>
        </a:graphic>
      </p:graphicFrame>
    </p:spTree>
    <p:extLst>
      <p:ext uri="{BB962C8B-B14F-4D97-AF65-F5344CB8AC3E}">
        <p14:creationId xmlns:p14="http://schemas.microsoft.com/office/powerpoint/2010/main" val="1386832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21970350"/>
              </p:ext>
            </p:extLst>
          </p:nvPr>
        </p:nvGraphicFramePr>
        <p:xfrm>
          <a:off x="1295400" y="502634"/>
          <a:ext cx="9601200" cy="558292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dirty="0" smtClean="0"/>
                        <a:t>POINT</a:t>
                      </a:r>
                      <a:endParaRPr lang="en-US" dirty="0"/>
                    </a:p>
                  </a:txBody>
                  <a:tcPr/>
                </a:tc>
                <a:tc>
                  <a:txBody>
                    <a:bodyPr/>
                    <a:lstStyle/>
                    <a:p>
                      <a:r>
                        <a:rPr lang="en-US" dirty="0" smtClean="0"/>
                        <a:t>EXAMPLE</a:t>
                      </a:r>
                      <a:endParaRPr lang="en-US" dirty="0"/>
                    </a:p>
                  </a:txBody>
                  <a:tcPr/>
                </a:tc>
                <a:tc>
                  <a:txBody>
                    <a:bodyPr/>
                    <a:lstStyle/>
                    <a:p>
                      <a:r>
                        <a:rPr lang="en-US" dirty="0" smtClean="0"/>
                        <a:t>EXPLANATION</a:t>
                      </a:r>
                      <a:endParaRPr lang="en-US" dirty="0"/>
                    </a:p>
                  </a:txBody>
                  <a:tcPr/>
                </a:tc>
                <a:tc>
                  <a:txBody>
                    <a:bodyPr/>
                    <a:lstStyle/>
                    <a:p>
                      <a:r>
                        <a:rPr lang="en-US" dirty="0" smtClean="0"/>
                        <a:t>LINK</a:t>
                      </a:r>
                      <a:endParaRPr lang="en-US" dirty="0"/>
                    </a:p>
                  </a:txBody>
                  <a:tcPr/>
                </a:tc>
              </a:tr>
              <a:tr h="370840">
                <a:tc>
                  <a:txBody>
                    <a:bodyPr/>
                    <a:lstStyle/>
                    <a:p>
                      <a:r>
                        <a:rPr lang="en-US" dirty="0" smtClean="0"/>
                        <a:t>1.</a:t>
                      </a:r>
                      <a:r>
                        <a:rPr lang="en-US" baseline="0" dirty="0" smtClean="0"/>
                        <a:t> </a:t>
                      </a:r>
                      <a:r>
                        <a:rPr lang="en-US" dirty="0" smtClean="0"/>
                        <a:t>Complication of</a:t>
                      </a:r>
                      <a:r>
                        <a:rPr lang="en-US" baseline="0" dirty="0" smtClean="0"/>
                        <a:t> decision making</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
                      </a:r>
                      <a:br>
                        <a:rPr lang="en-US" dirty="0" smtClean="0"/>
                      </a:br>
                      <a:endParaRPr lang="en-US" dirty="0" smtClean="0"/>
                    </a:p>
                    <a:p>
                      <a:r>
                        <a:rPr lang="en-US" dirty="0" smtClean="0"/>
                        <a:t/>
                      </a:r>
                      <a:br>
                        <a:rPr lang="en-US" dirty="0" smtClean="0"/>
                      </a:br>
                      <a:endParaRPr lang="en-US" dirty="0" smtClean="0"/>
                    </a:p>
                    <a:p>
                      <a:endParaRPr lang="en-US" dirty="0" smtClean="0"/>
                    </a:p>
                    <a:p>
                      <a:r>
                        <a:rPr lang="en-US" dirty="0" smtClean="0"/>
                        <a:t/>
                      </a:r>
                      <a:br>
                        <a:rPr lang="en-US" dirty="0" smtClean="0"/>
                      </a:br>
                      <a:endParaRPr lang="en-US" dirty="0" smtClean="0"/>
                    </a:p>
                    <a:p>
                      <a:r>
                        <a:rPr lang="en-US" dirty="0" smtClean="0"/>
                        <a:t/>
                      </a:r>
                      <a:br>
                        <a:rPr lang="en-US" dirty="0" smtClean="0"/>
                      </a:br>
                      <a:r>
                        <a:rPr lang="en-US" dirty="0" smtClean="0"/>
                        <a:t/>
                      </a:r>
                      <a:br>
                        <a:rPr lang="en-US" dirty="0" smtClean="0"/>
                      </a:br>
                      <a:endParaRPr lang="en-US"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Harvard Business Review employees of</a:t>
                      </a:r>
                      <a:r>
                        <a:rPr lang="en-US" baseline="0" dirty="0" smtClean="0"/>
                        <a:t> large hotels are acutely aware of ethical dilemmas and weigh these when making decisions. chains struggle to make decisions that may affect employees even if it is in he interest of the firm.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a:txBody>
                  <a:tcPr/>
                </a:tc>
                <a:tc>
                  <a:txBody>
                    <a:bodyPr/>
                    <a:lstStyle/>
                    <a:p>
                      <a:r>
                        <a:rPr lang="en-US" sz="1600" i="1" dirty="0" smtClean="0"/>
                        <a:t>How does</a:t>
                      </a:r>
                      <a:r>
                        <a:rPr lang="en-US" sz="1600" i="1" baseline="0" dirty="0" smtClean="0"/>
                        <a:t> </a:t>
                      </a:r>
                      <a:r>
                        <a:rPr lang="en-US" sz="1600" i="1" baseline="0" dirty="0" smtClean="0"/>
                        <a:t>the example support the point? MAO, How does awareness of ethical dilemmas complicate decision making?</a:t>
                      </a:r>
                    </a:p>
                    <a:p>
                      <a:r>
                        <a:rPr lang="en-US" sz="1600" dirty="0" smtClean="0"/>
                        <a:t>This heightened awareness can create internal conflicts and decision-making challenges. Hospitality professionals may struggle to navigate situations where ethical considerations clash with business interests or industry norms. This complexity can lead to increased stress and uncertainty, as individuals grapple with the moral implications of their choices.</a:t>
                      </a:r>
                    </a:p>
                  </a:txBody>
                  <a:tcPr/>
                </a:tc>
                <a:tc>
                  <a:txBody>
                    <a:bodyPr/>
                    <a:lstStyle/>
                    <a:p>
                      <a:r>
                        <a:rPr lang="en-US" sz="1600" i="1" dirty="0" smtClean="0"/>
                        <a:t>How is</a:t>
                      </a:r>
                      <a:r>
                        <a:rPr lang="en-US" sz="1600" i="1" baseline="0" dirty="0" smtClean="0"/>
                        <a:t> the complication of decision making disadvantageous to a hospitality professional?</a:t>
                      </a:r>
                      <a:r>
                        <a:rPr lang="en-US" sz="1600" baseline="0" dirty="0" smtClean="0"/>
                        <a:t> </a:t>
                      </a:r>
                      <a:endParaRPr lang="en-US" sz="1600" baseline="0" dirty="0" smtClean="0"/>
                    </a:p>
                    <a:p>
                      <a:r>
                        <a:rPr lang="en-US" sz="1600" dirty="0" smtClean="0"/>
                        <a:t>The knowledge of business ethics, while essential for promoting ethical conduct, can complicate decision-making by introducing ethical dimensions that may not have been as salient without such awareness. This complexity can make it more challenging for hospitality professionals to reach decisions that satisfy both ethical standards and business requirements, potentially leading to heightened stress and uncertainty in the decision-making process.</a:t>
                      </a:r>
                      <a:endParaRPr lang="en-US" sz="1600" dirty="0"/>
                    </a:p>
                  </a:txBody>
                  <a:tcPr/>
                </a:tc>
              </a:tr>
            </a:tbl>
          </a:graphicData>
        </a:graphic>
      </p:graphicFrame>
    </p:spTree>
    <p:extLst>
      <p:ext uri="{BB962C8B-B14F-4D97-AF65-F5344CB8AC3E}">
        <p14:creationId xmlns:p14="http://schemas.microsoft.com/office/powerpoint/2010/main" val="742142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72682779"/>
              </p:ext>
            </p:extLst>
          </p:nvPr>
        </p:nvGraphicFramePr>
        <p:xfrm>
          <a:off x="1295400" y="502634"/>
          <a:ext cx="9601200" cy="460756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dirty="0" smtClean="0"/>
                        <a:t>POINT</a:t>
                      </a:r>
                      <a:endParaRPr lang="en-US" dirty="0"/>
                    </a:p>
                  </a:txBody>
                  <a:tcPr/>
                </a:tc>
                <a:tc>
                  <a:txBody>
                    <a:bodyPr/>
                    <a:lstStyle/>
                    <a:p>
                      <a:r>
                        <a:rPr lang="en-US" dirty="0" smtClean="0"/>
                        <a:t>EXAMPLE</a:t>
                      </a:r>
                      <a:endParaRPr lang="en-US" dirty="0"/>
                    </a:p>
                  </a:txBody>
                  <a:tcPr/>
                </a:tc>
                <a:tc>
                  <a:txBody>
                    <a:bodyPr/>
                    <a:lstStyle/>
                    <a:p>
                      <a:r>
                        <a:rPr lang="en-US" dirty="0" smtClean="0"/>
                        <a:t>EXPLANATION</a:t>
                      </a:r>
                      <a:endParaRPr lang="en-US" dirty="0"/>
                    </a:p>
                  </a:txBody>
                  <a:tcPr/>
                </a:tc>
                <a:tc>
                  <a:txBody>
                    <a:bodyPr/>
                    <a:lstStyle/>
                    <a:p>
                      <a:r>
                        <a:rPr lang="en-US" dirty="0" smtClean="0"/>
                        <a:t>LINK</a:t>
                      </a:r>
                      <a:endParaRPr lang="en-US" dirty="0"/>
                    </a:p>
                  </a:txBody>
                  <a:tcPr/>
                </a:tc>
              </a:tr>
              <a:tr h="370840">
                <a:tc>
                  <a:txBody>
                    <a:bodyPr/>
                    <a:lstStyle/>
                    <a:p>
                      <a:r>
                        <a:rPr lang="en-US" dirty="0" smtClean="0"/>
                        <a:t>2.</a:t>
                      </a:r>
                      <a:r>
                        <a:rPr lang="en-US" baseline="0" dirty="0" smtClean="0"/>
                        <a:t> Potential for Professional Alienation</a:t>
                      </a:r>
                    </a:p>
                    <a:p>
                      <a:endParaRPr lang="en-US" dirty="0" smtClean="0"/>
                    </a:p>
                    <a:p>
                      <a:endParaRPr lang="en-US" dirty="0" smtClean="0"/>
                    </a:p>
                    <a:p>
                      <a:endParaRPr lang="en-US" dirty="0" smtClean="0"/>
                    </a:p>
                    <a:p>
                      <a:endParaRPr lang="en-US" dirty="0" smtClean="0"/>
                    </a:p>
                    <a:p>
                      <a:endParaRPr lang="en-US" dirty="0" smtClean="0"/>
                    </a:p>
                    <a:p>
                      <a:r>
                        <a:rPr lang="en-US" dirty="0" smtClean="0"/>
                        <a:t/>
                      </a:r>
                      <a:br>
                        <a:rPr lang="en-US" dirty="0" smtClean="0"/>
                      </a:br>
                      <a:endParaRPr lang="en-US" dirty="0" smtClean="0"/>
                    </a:p>
                    <a:p>
                      <a:r>
                        <a:rPr lang="en-US" dirty="0" smtClean="0"/>
                        <a:t/>
                      </a:r>
                      <a:br>
                        <a:rPr lang="en-US" dirty="0" smtClean="0"/>
                      </a:br>
                      <a:endParaRPr lang="en-US" dirty="0" smtClean="0"/>
                    </a:p>
                    <a:p>
                      <a:endParaRPr lang="en-US" dirty="0" smtClean="0"/>
                    </a:p>
                    <a:p>
                      <a:r>
                        <a:rPr lang="en-US" dirty="0" smtClean="0"/>
                        <a:t/>
                      </a:r>
                      <a:br>
                        <a:rPr lang="en-US" dirty="0" smtClean="0"/>
                      </a:br>
                      <a:endParaRPr lang="en-US" dirty="0" smtClean="0"/>
                    </a:p>
                    <a:p>
                      <a:endParaRPr lang="en-US" dirty="0" smtClean="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Makerere Business Journal</a:t>
                      </a:r>
                      <a:r>
                        <a:rPr lang="en-US" baseline="0" dirty="0" smtClean="0"/>
                        <a:t>, acquiring a deep understanding of business ethics may lead hospitality professionals to question or critique the ethical practices within their organizations or the industry as a whole.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a:txBody>
                  <a:tcPr/>
                </a:tc>
                <a:tc>
                  <a:txBody>
                    <a:bodyPr/>
                    <a:lstStyle/>
                    <a:p>
                      <a:r>
                        <a:rPr lang="en-US" sz="1600" i="1" dirty="0" smtClean="0"/>
                        <a:t>How does</a:t>
                      </a:r>
                      <a:r>
                        <a:rPr lang="en-US" sz="1600" i="1" baseline="0" dirty="0" smtClean="0"/>
                        <a:t> </a:t>
                      </a:r>
                      <a:r>
                        <a:rPr lang="en-US" sz="1600" i="1" baseline="0" dirty="0" smtClean="0"/>
                        <a:t>the example support the point? MAO, How does possession of a deep understanding of ethics lead to professional alienation?</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aseline="0" dirty="0" smtClean="0"/>
                        <a:t>This critical perspective may set them apart from colleagues or superiors who may not share the same level of ethical awareness.</a:t>
                      </a:r>
                    </a:p>
                    <a:p>
                      <a:endParaRPr lang="en-US" sz="1600" dirty="0" smtClean="0"/>
                    </a:p>
                  </a:txBody>
                  <a:tcPr/>
                </a:tc>
                <a:tc>
                  <a:txBody>
                    <a:bodyPr/>
                    <a:lstStyle/>
                    <a:p>
                      <a:r>
                        <a:rPr lang="en-US" sz="1600" i="1" dirty="0" smtClean="0"/>
                        <a:t>How does potential for professional alienation disadvantage </a:t>
                      </a:r>
                      <a:r>
                        <a:rPr lang="en-US" sz="1600" i="1" baseline="0" dirty="0" smtClean="0"/>
                        <a:t>a hospitality professional?</a:t>
                      </a:r>
                      <a:r>
                        <a:rPr lang="en-US" sz="1600" baseline="0" dirty="0" smtClean="0"/>
                        <a:t> </a:t>
                      </a:r>
                      <a:endParaRPr lang="en-US" sz="1600" baseline="0" dirty="0" smtClean="0"/>
                    </a:p>
                    <a:p>
                      <a:r>
                        <a:rPr lang="en-US" sz="1600" dirty="0" smtClean="0"/>
                        <a:t>It may</a:t>
                      </a:r>
                      <a:r>
                        <a:rPr lang="en-US" sz="1600" baseline="0" dirty="0" smtClean="0"/>
                        <a:t> have a </a:t>
                      </a:r>
                      <a:r>
                        <a:rPr lang="en-US" sz="1600" dirty="0" smtClean="0"/>
                        <a:t>negative impact on the individual's career progression and job satisfaction through</a:t>
                      </a:r>
                      <a:r>
                        <a:rPr lang="en-US" sz="1600" baseline="0" dirty="0" smtClean="0"/>
                        <a:t> </a:t>
                      </a:r>
                      <a:r>
                        <a:rPr lang="en-US" sz="1600" dirty="0" smtClean="0"/>
                        <a:t>limiting opportunities for advancement, as the hospitality professional may find themselves excluded from decision-making circles or passed over for promotions due to a misalignment of ethical values</a:t>
                      </a:r>
                      <a:r>
                        <a:rPr lang="en-US" sz="1600" smtClean="0"/>
                        <a:t>. </a:t>
                      </a:r>
                      <a:endParaRPr lang="en-US" sz="1600" dirty="0"/>
                    </a:p>
                  </a:txBody>
                  <a:tcPr/>
                </a:tc>
              </a:tr>
            </a:tbl>
          </a:graphicData>
        </a:graphic>
      </p:graphicFrame>
    </p:spTree>
    <p:extLst>
      <p:ext uri="{BB962C8B-B14F-4D97-AF65-F5344CB8AC3E}">
        <p14:creationId xmlns:p14="http://schemas.microsoft.com/office/powerpoint/2010/main" val="822098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466978"/>
            <a:ext cx="9601196" cy="756516"/>
          </a:xfrm>
        </p:spPr>
        <p:txBody>
          <a:bodyPr>
            <a:normAutofit fontScale="90000"/>
          </a:bodyPr>
          <a:lstStyle/>
          <a:p>
            <a:r>
              <a:rPr lang="en-US" b="1" dirty="0" smtClean="0"/>
              <a:t>INNOVATIVE IDEAS</a:t>
            </a:r>
            <a:endParaRPr lang="en-US" b="1" dirty="0"/>
          </a:p>
        </p:txBody>
      </p:sp>
      <p:sp>
        <p:nvSpPr>
          <p:cNvPr id="3" name="Content Placeholder 2"/>
          <p:cNvSpPr>
            <a:spLocks noGrp="1"/>
          </p:cNvSpPr>
          <p:nvPr>
            <p:ph idx="1"/>
          </p:nvPr>
        </p:nvSpPr>
        <p:spPr>
          <a:xfrm>
            <a:off x="1295401" y="1223494"/>
            <a:ext cx="2980385" cy="4652374"/>
          </a:xfrm>
        </p:spPr>
        <p:txBody>
          <a:bodyPr>
            <a:normAutofit/>
          </a:bodyPr>
          <a:lstStyle/>
          <a:p>
            <a:pPr marL="0" indent="0">
              <a:buNone/>
            </a:pPr>
            <a:r>
              <a:rPr lang="en-US" dirty="0" smtClean="0"/>
              <a:t>Rent a bike</a:t>
            </a:r>
          </a:p>
          <a:p>
            <a:pPr marL="0" indent="0">
              <a:buNone/>
            </a:pPr>
            <a:r>
              <a:rPr lang="en-US" dirty="0" smtClean="0"/>
              <a:t>Fruit of the day</a:t>
            </a:r>
          </a:p>
          <a:p>
            <a:pPr marL="0" indent="0">
              <a:buNone/>
            </a:pPr>
            <a:r>
              <a:rPr lang="en-US" dirty="0" smtClean="0"/>
              <a:t>City tour</a:t>
            </a:r>
          </a:p>
          <a:p>
            <a:pPr marL="0" indent="0">
              <a:buNone/>
            </a:pPr>
            <a:r>
              <a:rPr lang="en-US" dirty="0" smtClean="0"/>
              <a:t>Crafts on the go</a:t>
            </a:r>
          </a:p>
          <a:p>
            <a:pPr marL="0" indent="0">
              <a:buNone/>
            </a:pPr>
            <a:r>
              <a:rPr lang="en-US" dirty="0" smtClean="0"/>
              <a:t>Menu of the week</a:t>
            </a:r>
          </a:p>
          <a:p>
            <a:pPr marL="0" indent="0">
              <a:buNone/>
            </a:pPr>
            <a:r>
              <a:rPr lang="en-US" dirty="0" smtClean="0"/>
              <a:t>7 Hills – 7 Photos</a:t>
            </a:r>
          </a:p>
          <a:p>
            <a:pPr marL="0" indent="0">
              <a:buNone/>
            </a:pPr>
            <a:r>
              <a:rPr lang="en-US" dirty="0" smtClean="0"/>
              <a:t>Homestead tour</a:t>
            </a:r>
          </a:p>
          <a:p>
            <a:pPr marL="0" indent="0">
              <a:buNone/>
            </a:pPr>
            <a:r>
              <a:rPr lang="en-US" dirty="0" smtClean="0"/>
              <a:t>Local air travel</a:t>
            </a:r>
          </a:p>
          <a:p>
            <a:pPr marL="0" indent="0">
              <a:buNone/>
            </a:pPr>
            <a:r>
              <a:rPr lang="en-US" dirty="0" smtClean="0"/>
              <a:t>Helicopter rides</a:t>
            </a:r>
            <a:endParaRPr lang="en-US" dirty="0"/>
          </a:p>
        </p:txBody>
      </p:sp>
      <p:sp>
        <p:nvSpPr>
          <p:cNvPr id="4" name="Content Placeholder 2"/>
          <p:cNvSpPr txBox="1">
            <a:spLocks/>
          </p:cNvSpPr>
          <p:nvPr/>
        </p:nvSpPr>
        <p:spPr>
          <a:xfrm>
            <a:off x="4275786" y="1223494"/>
            <a:ext cx="2980385" cy="4652374"/>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buFont typeface="Arial"/>
              <a:buNone/>
            </a:pPr>
            <a:r>
              <a:rPr lang="en-US" dirty="0" smtClean="0"/>
              <a:t>Source of the Nile souvenirs</a:t>
            </a:r>
          </a:p>
          <a:p>
            <a:pPr marL="0" indent="0">
              <a:buFont typeface="Arial"/>
              <a:buNone/>
            </a:pPr>
            <a:r>
              <a:rPr lang="en-US" dirty="0" smtClean="0"/>
              <a:t>GPS tracking services</a:t>
            </a:r>
          </a:p>
          <a:p>
            <a:pPr marL="0" indent="0">
              <a:buFont typeface="Arial"/>
              <a:buNone/>
            </a:pPr>
            <a:r>
              <a:rPr lang="en-US" dirty="0" smtClean="0"/>
              <a:t>Personal protection Equipment – helmets, bullet proof vests</a:t>
            </a:r>
          </a:p>
          <a:p>
            <a:pPr marL="0" indent="0">
              <a:buFont typeface="Arial"/>
              <a:buNone/>
            </a:pPr>
            <a:r>
              <a:rPr lang="en-US" dirty="0" smtClean="0"/>
              <a:t>Body guards</a:t>
            </a:r>
          </a:p>
          <a:p>
            <a:pPr marL="0" indent="0">
              <a:buFont typeface="Arial"/>
              <a:buNone/>
            </a:pPr>
            <a:r>
              <a:rPr lang="en-US" dirty="0" smtClean="0"/>
              <a:t>Local dance classes</a:t>
            </a:r>
          </a:p>
          <a:p>
            <a:pPr marL="0" indent="0">
              <a:buFont typeface="Arial"/>
              <a:buNone/>
            </a:pPr>
            <a:r>
              <a:rPr lang="en-US" dirty="0" smtClean="0"/>
              <a:t>Local cooking classes</a:t>
            </a:r>
          </a:p>
          <a:p>
            <a:pPr marL="0" indent="0">
              <a:buFont typeface="Arial"/>
              <a:buNone/>
            </a:pPr>
            <a:r>
              <a:rPr lang="en-US" dirty="0" smtClean="0"/>
              <a:t>Slum tours</a:t>
            </a:r>
            <a:endParaRPr lang="en-US" dirty="0"/>
          </a:p>
        </p:txBody>
      </p:sp>
      <p:sp>
        <p:nvSpPr>
          <p:cNvPr id="5" name="Content Placeholder 2"/>
          <p:cNvSpPr txBox="1">
            <a:spLocks/>
          </p:cNvSpPr>
          <p:nvPr/>
        </p:nvSpPr>
        <p:spPr>
          <a:xfrm>
            <a:off x="7256171" y="1223494"/>
            <a:ext cx="2980385" cy="4652374"/>
          </a:xfrm>
          <a:prstGeom prst="rect">
            <a:avLst/>
          </a:prstGeom>
        </p:spPr>
        <p:txBody>
          <a:bodyPr vert="horz" lIns="91440" tIns="45720" rIns="91440" bIns="45720" rtlCol="0" anchor="t">
            <a:norm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buFont typeface="Arial"/>
              <a:buNone/>
            </a:pPr>
            <a:r>
              <a:rPr lang="en-US" dirty="0" smtClean="0"/>
              <a:t>Island adventures</a:t>
            </a:r>
          </a:p>
          <a:p>
            <a:pPr marL="0" indent="0">
              <a:buFont typeface="Arial"/>
              <a:buNone/>
            </a:pPr>
            <a:r>
              <a:rPr lang="en-US" dirty="0" smtClean="0"/>
              <a:t>Rift valley camping</a:t>
            </a:r>
          </a:p>
          <a:p>
            <a:pPr marL="0" indent="0">
              <a:buFont typeface="Arial"/>
              <a:buNone/>
            </a:pPr>
            <a:r>
              <a:rPr lang="en-US" dirty="0" smtClean="0"/>
              <a:t>Ride on the Nile</a:t>
            </a:r>
          </a:p>
          <a:p>
            <a:pPr marL="0" indent="0">
              <a:buFont typeface="Arial"/>
              <a:buNone/>
            </a:pPr>
            <a:r>
              <a:rPr lang="en-US" dirty="0" smtClean="0"/>
              <a:t>Crossing the Victoria</a:t>
            </a:r>
          </a:p>
          <a:p>
            <a:pPr marL="0" indent="0">
              <a:buFont typeface="Arial"/>
              <a:buNone/>
            </a:pPr>
            <a:r>
              <a:rPr lang="en-US" dirty="0" smtClean="0"/>
              <a:t>Archeological site tours</a:t>
            </a:r>
          </a:p>
          <a:p>
            <a:pPr marL="0" indent="0">
              <a:buFont typeface="Arial"/>
              <a:buNone/>
            </a:pPr>
            <a:r>
              <a:rPr lang="en-US" dirty="0" smtClean="0"/>
              <a:t>Farm tourism</a:t>
            </a:r>
          </a:p>
          <a:p>
            <a:pPr marL="0" indent="0">
              <a:buFont typeface="Arial"/>
              <a:buNone/>
            </a:pPr>
            <a:r>
              <a:rPr lang="en-US" dirty="0" smtClean="0"/>
              <a:t>Homestead tour</a:t>
            </a:r>
          </a:p>
          <a:p>
            <a:pPr marL="0" indent="0">
              <a:buFont typeface="Arial"/>
              <a:buNone/>
            </a:pPr>
            <a:r>
              <a:rPr lang="en-US" dirty="0" smtClean="0"/>
              <a:t>Tourism Videos</a:t>
            </a:r>
          </a:p>
          <a:p>
            <a:pPr marL="0" indent="0">
              <a:buFont typeface="Arial"/>
              <a:buNone/>
            </a:pPr>
            <a:r>
              <a:rPr lang="en-US" dirty="0" smtClean="0"/>
              <a:t>Tourism photography</a:t>
            </a:r>
            <a:endParaRPr lang="en-US" dirty="0"/>
          </a:p>
        </p:txBody>
      </p:sp>
    </p:spTree>
    <p:extLst>
      <p:ext uri="{BB962C8B-B14F-4D97-AF65-F5344CB8AC3E}">
        <p14:creationId xmlns:p14="http://schemas.microsoft.com/office/powerpoint/2010/main" val="639828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PEEL</a:t>
            </a:r>
            <a:endParaRPr lang="en-US" dirty="0"/>
          </a:p>
        </p:txBody>
      </p:sp>
      <p:sp>
        <p:nvSpPr>
          <p:cNvPr id="3" name="Content Placeholder 2"/>
          <p:cNvSpPr>
            <a:spLocks noGrp="1"/>
          </p:cNvSpPr>
          <p:nvPr>
            <p:ph idx="1"/>
          </p:nvPr>
        </p:nvSpPr>
        <p:spPr/>
        <p:txBody>
          <a:bodyPr/>
          <a:lstStyle/>
          <a:p>
            <a:r>
              <a:rPr lang="en-US" dirty="0" smtClean="0"/>
              <a:t>Point</a:t>
            </a:r>
          </a:p>
          <a:p>
            <a:r>
              <a:rPr lang="en-US" dirty="0" smtClean="0"/>
              <a:t>Example</a:t>
            </a:r>
          </a:p>
          <a:p>
            <a:r>
              <a:rPr lang="en-US" dirty="0" smtClean="0"/>
              <a:t>Explanation</a:t>
            </a:r>
          </a:p>
          <a:p>
            <a:r>
              <a:rPr lang="en-US" dirty="0" smtClean="0"/>
              <a:t>Link</a:t>
            </a:r>
            <a:endParaRPr lang="en-US" dirty="0"/>
          </a:p>
        </p:txBody>
      </p:sp>
    </p:spTree>
    <p:extLst>
      <p:ext uri="{BB962C8B-B14F-4D97-AF65-F5344CB8AC3E}">
        <p14:creationId xmlns:p14="http://schemas.microsoft.com/office/powerpoint/2010/main" val="41171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Typical questions that PEEL can be applied to</a:t>
            </a:r>
            <a:endParaRPr lang="en-US" dirty="0"/>
          </a:p>
        </p:txBody>
      </p:sp>
      <p:sp>
        <p:nvSpPr>
          <p:cNvPr id="3" name="Content Placeholder 2"/>
          <p:cNvSpPr>
            <a:spLocks noGrp="1"/>
          </p:cNvSpPr>
          <p:nvPr>
            <p:ph idx="1"/>
          </p:nvPr>
        </p:nvSpPr>
        <p:spPr/>
        <p:txBody>
          <a:bodyPr/>
          <a:lstStyle/>
          <a:p>
            <a:r>
              <a:rPr lang="en-US" dirty="0" smtClean="0"/>
              <a:t>Explain the advantages of owning a dog?</a:t>
            </a:r>
          </a:p>
          <a:p>
            <a:r>
              <a:rPr lang="en-US" dirty="0" smtClean="0"/>
              <a:t>How does a dog lead to having a happy home?</a:t>
            </a:r>
          </a:p>
          <a:p>
            <a:r>
              <a:rPr lang="en-US" dirty="0" smtClean="0"/>
              <a:t>Why are dogs considered to be excellent pets?</a:t>
            </a:r>
            <a:endParaRPr lang="en-US" dirty="0"/>
          </a:p>
        </p:txBody>
      </p:sp>
    </p:spTree>
    <p:extLst>
      <p:ext uri="{BB962C8B-B14F-4D97-AF65-F5344CB8AC3E}">
        <p14:creationId xmlns:p14="http://schemas.microsoft.com/office/powerpoint/2010/main" val="59102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a:t>
            </a:r>
            <a:endParaRPr lang="en-US" dirty="0"/>
          </a:p>
        </p:txBody>
      </p:sp>
      <p:sp>
        <p:nvSpPr>
          <p:cNvPr id="3" name="Content Placeholder 2"/>
          <p:cNvSpPr>
            <a:spLocks noGrp="1"/>
          </p:cNvSpPr>
          <p:nvPr>
            <p:ph idx="1"/>
          </p:nvPr>
        </p:nvSpPr>
        <p:spPr/>
        <p:txBody>
          <a:bodyPr/>
          <a:lstStyle/>
          <a:p>
            <a:r>
              <a:rPr lang="en-US" dirty="0" smtClean="0"/>
              <a:t>Start </a:t>
            </a:r>
            <a:r>
              <a:rPr lang="en-US" dirty="0"/>
              <a:t>the paragraph point by </a:t>
            </a:r>
            <a:r>
              <a:rPr lang="en-US" b="1" dirty="0"/>
              <a:t>stating the point you are making. </a:t>
            </a:r>
            <a:endParaRPr lang="en-US" b="1" dirty="0" smtClean="0"/>
          </a:p>
          <a:p>
            <a:r>
              <a:rPr lang="en-US" dirty="0" smtClean="0"/>
              <a:t>One way a dog is man’s best friend is …</a:t>
            </a:r>
          </a:p>
          <a:p>
            <a:r>
              <a:rPr lang="en-US" dirty="0" smtClean="0"/>
              <a:t>Evaluate </a:t>
            </a:r>
            <a:r>
              <a:rPr lang="en-US" dirty="0"/>
              <a:t>your point. How important is it</a:t>
            </a:r>
            <a:r>
              <a:rPr lang="en-US" dirty="0" smtClean="0"/>
              <a:t>?</a:t>
            </a:r>
          </a:p>
        </p:txBody>
      </p:sp>
    </p:spTree>
    <p:extLst>
      <p:ext uri="{BB962C8B-B14F-4D97-AF65-F5344CB8AC3E}">
        <p14:creationId xmlns:p14="http://schemas.microsoft.com/office/powerpoint/2010/main" val="416951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For example …</a:t>
            </a:r>
          </a:p>
          <a:p>
            <a:r>
              <a:rPr lang="en-US" dirty="0" smtClean="0"/>
              <a:t>Research shows … that homes that have dogs have happier children</a:t>
            </a:r>
          </a:p>
          <a:p>
            <a:r>
              <a:rPr lang="en-US" dirty="0" smtClean="0"/>
              <a:t>A study found that … homes with dogs tend not to lose clothes that hang on the wires</a:t>
            </a:r>
          </a:p>
          <a:p>
            <a:r>
              <a:rPr lang="en-US" dirty="0" smtClean="0"/>
              <a:t>The New Vision of 1</a:t>
            </a:r>
            <a:r>
              <a:rPr lang="en-US" baseline="30000" dirty="0" smtClean="0"/>
              <a:t>st</a:t>
            </a:r>
            <a:r>
              <a:rPr lang="en-US" dirty="0" smtClean="0"/>
              <a:t> June stated that </a:t>
            </a:r>
            <a:r>
              <a:rPr lang="en-US" dirty="0" err="1" smtClean="0"/>
              <a:t>Ntinda</a:t>
            </a:r>
            <a:r>
              <a:rPr lang="en-US" dirty="0" smtClean="0"/>
              <a:t> an area with the highest number of dogs is the safest place to live in Kampala</a:t>
            </a:r>
          </a:p>
          <a:p>
            <a:r>
              <a:rPr lang="en-US" dirty="0" smtClean="0"/>
              <a:t>Newspapers </a:t>
            </a:r>
            <a:r>
              <a:rPr lang="en-US" dirty="0" err="1" smtClean="0"/>
              <a:t>etc</a:t>
            </a:r>
            <a:endParaRPr lang="en-US" dirty="0"/>
          </a:p>
        </p:txBody>
      </p:sp>
    </p:spTree>
    <p:extLst>
      <p:ext uri="{BB962C8B-B14F-4D97-AF65-F5344CB8AC3E}">
        <p14:creationId xmlns:p14="http://schemas.microsoft.com/office/powerpoint/2010/main" val="1732752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a:t>
            </a:r>
            <a:endParaRPr lang="en-US" dirty="0"/>
          </a:p>
        </p:txBody>
      </p:sp>
      <p:sp>
        <p:nvSpPr>
          <p:cNvPr id="3" name="Content Placeholder 2"/>
          <p:cNvSpPr>
            <a:spLocks noGrp="1"/>
          </p:cNvSpPr>
          <p:nvPr>
            <p:ph idx="1"/>
          </p:nvPr>
        </p:nvSpPr>
        <p:spPr/>
        <p:txBody>
          <a:bodyPr/>
          <a:lstStyle/>
          <a:p>
            <a:r>
              <a:rPr lang="en-US" dirty="0" smtClean="0"/>
              <a:t>How/Why your example supports your point – How does the Evidence support the Point?</a:t>
            </a:r>
          </a:p>
          <a:p>
            <a:r>
              <a:rPr lang="en-US" dirty="0" smtClean="0"/>
              <a:t>Use words from your evidence</a:t>
            </a:r>
          </a:p>
          <a:p>
            <a:r>
              <a:rPr lang="en-US" dirty="0" smtClean="0"/>
              <a:t>[Why did you choose that evidence and how it proves </a:t>
            </a:r>
            <a:r>
              <a:rPr lang="en-US" smtClean="0"/>
              <a:t>your point]</a:t>
            </a:r>
            <a:endParaRPr lang="en-US" dirty="0"/>
          </a:p>
        </p:txBody>
      </p:sp>
    </p:spTree>
    <p:extLst>
      <p:ext uri="{BB962C8B-B14F-4D97-AF65-F5344CB8AC3E}">
        <p14:creationId xmlns:p14="http://schemas.microsoft.com/office/powerpoint/2010/main" val="300335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a:t>
            </a:r>
            <a:endParaRPr lang="en-US" dirty="0"/>
          </a:p>
        </p:txBody>
      </p:sp>
      <p:sp>
        <p:nvSpPr>
          <p:cNvPr id="3" name="Content Placeholder 2"/>
          <p:cNvSpPr>
            <a:spLocks noGrp="1"/>
          </p:cNvSpPr>
          <p:nvPr>
            <p:ph idx="1"/>
          </p:nvPr>
        </p:nvSpPr>
        <p:spPr/>
        <p:txBody>
          <a:bodyPr/>
          <a:lstStyle/>
          <a:p>
            <a:r>
              <a:rPr lang="en-US" dirty="0" smtClean="0"/>
              <a:t>How does the point answer the original question?</a:t>
            </a:r>
          </a:p>
          <a:p>
            <a:r>
              <a:rPr lang="en-US" dirty="0" smtClean="0"/>
              <a:t>“This point has shown that …”. “This </a:t>
            </a:r>
            <a:r>
              <a:rPr lang="en-US" dirty="0"/>
              <a:t>point helps answer </a:t>
            </a:r>
            <a:r>
              <a:rPr lang="en-US" dirty="0" smtClean="0"/>
              <a:t> the question because …”</a:t>
            </a:r>
            <a:endParaRPr lang="en-US" dirty="0"/>
          </a:p>
        </p:txBody>
      </p:sp>
    </p:spTree>
    <p:extLst>
      <p:ext uri="{BB962C8B-B14F-4D97-AF65-F5344CB8AC3E}">
        <p14:creationId xmlns:p14="http://schemas.microsoft.com/office/powerpoint/2010/main" val="3828943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95744591"/>
              </p:ext>
            </p:extLst>
          </p:nvPr>
        </p:nvGraphicFramePr>
        <p:xfrm>
          <a:off x="1295400" y="502634"/>
          <a:ext cx="9601200" cy="567944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r>
                        <a:rPr lang="en-US" dirty="0" smtClean="0"/>
                        <a:t>POINT</a:t>
                      </a:r>
                      <a:endParaRPr lang="en-US" dirty="0"/>
                    </a:p>
                  </a:txBody>
                  <a:tcPr/>
                </a:tc>
                <a:tc>
                  <a:txBody>
                    <a:bodyPr/>
                    <a:lstStyle/>
                    <a:p>
                      <a:r>
                        <a:rPr lang="en-US" dirty="0" smtClean="0"/>
                        <a:t>EXAMPLE</a:t>
                      </a:r>
                      <a:endParaRPr lang="en-US" dirty="0"/>
                    </a:p>
                  </a:txBody>
                  <a:tcPr/>
                </a:tc>
                <a:tc>
                  <a:txBody>
                    <a:bodyPr/>
                    <a:lstStyle/>
                    <a:p>
                      <a:r>
                        <a:rPr lang="en-US" dirty="0" smtClean="0"/>
                        <a:t>EXPLANATION</a:t>
                      </a:r>
                      <a:endParaRPr lang="en-US" dirty="0"/>
                    </a:p>
                  </a:txBody>
                  <a:tcPr/>
                </a:tc>
                <a:tc>
                  <a:txBody>
                    <a:bodyPr/>
                    <a:lstStyle/>
                    <a:p>
                      <a:r>
                        <a:rPr lang="en-US" dirty="0" smtClean="0"/>
                        <a:t>LINK</a:t>
                      </a:r>
                      <a:endParaRPr lang="en-US" dirty="0"/>
                    </a:p>
                  </a:txBody>
                  <a:tcPr/>
                </a:tc>
              </a:tr>
              <a:tr h="370840">
                <a:tc>
                  <a:txBody>
                    <a:bodyPr/>
                    <a:lstStyle/>
                    <a:p>
                      <a:r>
                        <a:rPr lang="en-US" dirty="0" smtClean="0"/>
                        <a:t>Prevents loss of property</a:t>
                      </a:r>
                      <a:endParaRPr lang="en-US" dirty="0"/>
                    </a:p>
                  </a:txBody>
                  <a:tcPr/>
                </a:tc>
                <a:tc>
                  <a:txBody>
                    <a:bodyPr/>
                    <a:lstStyle/>
                    <a:p>
                      <a:r>
                        <a:rPr lang="en-US" dirty="0" smtClean="0"/>
                        <a:t>A dog will bark when</a:t>
                      </a:r>
                      <a:r>
                        <a:rPr lang="en-US" baseline="0" dirty="0" smtClean="0"/>
                        <a:t> a stranger breaches the owner’s premises</a:t>
                      </a:r>
                      <a:endParaRPr lang="en-US" dirty="0"/>
                    </a:p>
                  </a:txBody>
                  <a:tcPr/>
                </a:tc>
                <a:tc>
                  <a:txBody>
                    <a:bodyPr/>
                    <a:lstStyle/>
                    <a:p>
                      <a:r>
                        <a:rPr lang="en-US" i="1" dirty="0" smtClean="0"/>
                        <a:t>How does</a:t>
                      </a:r>
                      <a:r>
                        <a:rPr lang="en-US" i="1" baseline="0" dirty="0" smtClean="0"/>
                        <a:t> barking enable guard duty?</a:t>
                      </a:r>
                      <a:r>
                        <a:rPr lang="en-US" baseline="0" dirty="0" smtClean="0"/>
                        <a:t> </a:t>
                      </a:r>
                    </a:p>
                    <a:p>
                      <a:r>
                        <a:rPr lang="en-US" baseline="0" dirty="0" smtClean="0"/>
                        <a:t>By barking the intruder may be scared off or the owner may be alerted to respond accordingly.</a:t>
                      </a:r>
                      <a:endParaRPr lang="en-US" dirty="0"/>
                    </a:p>
                  </a:txBody>
                  <a:tcPr/>
                </a:tc>
                <a:tc>
                  <a:txBody>
                    <a:bodyPr/>
                    <a:lstStyle/>
                    <a:p>
                      <a:r>
                        <a:rPr lang="en-US" i="1" dirty="0" smtClean="0"/>
                        <a:t>How does prevention of property loss make</a:t>
                      </a:r>
                      <a:r>
                        <a:rPr lang="en-US" i="1" baseline="0" dirty="0" smtClean="0"/>
                        <a:t> a dog man’s best friend?</a:t>
                      </a:r>
                      <a:r>
                        <a:rPr lang="en-US" baseline="0" dirty="0" smtClean="0"/>
                        <a:t> </a:t>
                      </a:r>
                    </a:p>
                    <a:p>
                      <a:r>
                        <a:rPr lang="en-US" baseline="0" dirty="0" smtClean="0"/>
                        <a:t>By preventing property loss the dog demonstrates care for the owner. </a:t>
                      </a:r>
                      <a:endParaRPr lang="en-US" dirty="0"/>
                    </a:p>
                  </a:txBody>
                  <a:tcPr/>
                </a:tc>
              </a:tr>
              <a:tr h="370840">
                <a:tc>
                  <a:txBody>
                    <a:bodyPr/>
                    <a:lstStyle/>
                    <a:p>
                      <a:r>
                        <a:rPr lang="en-US" baseline="0" dirty="0" smtClean="0"/>
                        <a:t>Enables safety of person</a:t>
                      </a:r>
                      <a:endParaRPr lang="en-US" dirty="0"/>
                    </a:p>
                  </a:txBody>
                  <a:tcPr/>
                </a:tc>
                <a:tc>
                  <a:txBody>
                    <a:bodyPr/>
                    <a:lstStyle/>
                    <a:p>
                      <a:r>
                        <a:rPr lang="en-US" dirty="0" smtClean="0"/>
                        <a:t>Sensing narcotics </a:t>
                      </a:r>
                      <a:endParaRPr lang="en-US" dirty="0"/>
                    </a:p>
                  </a:txBody>
                  <a:tcPr/>
                </a:tc>
                <a:tc>
                  <a:txBody>
                    <a:bodyPr/>
                    <a:lstStyle/>
                    <a:p>
                      <a:r>
                        <a:rPr lang="en-US" i="1" dirty="0" smtClean="0"/>
                        <a:t>How does sensing of</a:t>
                      </a:r>
                      <a:r>
                        <a:rPr lang="en-US" i="1" baseline="0" dirty="0" smtClean="0"/>
                        <a:t> narcotics enable safety of persons?</a:t>
                      </a:r>
                    </a:p>
                    <a:p>
                      <a:r>
                        <a:rPr lang="en-US" i="0" baseline="0" dirty="0" smtClean="0"/>
                        <a:t>Prevents the trafficking of narcotics through airports which reduces the availability of drugs on the streets</a:t>
                      </a:r>
                    </a:p>
                  </a:txBody>
                  <a:tcPr/>
                </a:tc>
                <a:tc>
                  <a:txBody>
                    <a:bodyPr/>
                    <a:lstStyle/>
                    <a:p>
                      <a:r>
                        <a:rPr lang="en-US" i="1" dirty="0" smtClean="0"/>
                        <a:t>How does the enabling of safety of persons make a dog man’s best friend?</a:t>
                      </a:r>
                    </a:p>
                    <a:p>
                      <a:r>
                        <a:rPr lang="en-US" dirty="0" smtClean="0"/>
                        <a:t>By ensuring that the population is safe dogs enable peaceful undertaking of man’s other activities.</a:t>
                      </a:r>
                      <a:endParaRPr lang="en-US" dirty="0"/>
                    </a:p>
                  </a:txBody>
                  <a:tcPr/>
                </a:tc>
              </a:tr>
              <a:tr h="370840">
                <a:tc>
                  <a:txBody>
                    <a:bodyPr/>
                    <a:lstStyle/>
                    <a:p>
                      <a:r>
                        <a:rPr lang="en-US" dirty="0" smtClean="0"/>
                        <a:t>Seeing</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r>
              <a:tr h="370840">
                <a:tc>
                  <a:txBody>
                    <a:bodyPr/>
                    <a:lstStyle/>
                    <a:p>
                      <a:r>
                        <a:rPr lang="en-US" dirty="0" smtClean="0"/>
                        <a:t>Companionship</a:t>
                      </a:r>
                    </a:p>
                    <a:p>
                      <a:r>
                        <a:rPr lang="en-US" dirty="0" smtClean="0"/>
                        <a:t>Tracking</a:t>
                      </a:r>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55682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Using the PEEL approach write two advantages and disadvantages of knowledge of business ethics to a hospitality professional.</a:t>
            </a:r>
            <a:endParaRPr lang="en-US" dirty="0"/>
          </a:p>
        </p:txBody>
      </p:sp>
    </p:spTree>
    <p:extLst>
      <p:ext uri="{BB962C8B-B14F-4D97-AF65-F5344CB8AC3E}">
        <p14:creationId xmlns:p14="http://schemas.microsoft.com/office/powerpoint/2010/main" val="26136718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16793</TotalTime>
  <Words>1037</Words>
  <Application>Microsoft Office PowerPoint</Application>
  <PresentationFormat>Widescreen</PresentationFormat>
  <Paragraphs>143</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Garamond</vt:lpstr>
      <vt:lpstr>Organic</vt:lpstr>
      <vt:lpstr>Dog is man’s best friend</vt:lpstr>
      <vt:lpstr>PEEL</vt:lpstr>
      <vt:lpstr>Typical questions that PEEL can be applied to</vt:lpstr>
      <vt:lpstr>Point</vt:lpstr>
      <vt:lpstr>EXAMPLE</vt:lpstr>
      <vt:lpstr>EXPLANATION</vt:lpstr>
      <vt:lpstr>LINK</vt:lpstr>
      <vt:lpstr>PowerPoint Presentation</vt:lpstr>
      <vt:lpstr>PowerPoint Presentation</vt:lpstr>
      <vt:lpstr>PowerPoint Presentation</vt:lpstr>
      <vt:lpstr>PowerPoint Presentation</vt:lpstr>
      <vt:lpstr>PowerPoint Presentation</vt:lpstr>
      <vt:lpstr>PowerPoint Presentation</vt:lpstr>
      <vt:lpstr>INNOVATIVE IDEAS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Dog is man’s best friend</dc:title>
  <dc:creator>rebs dawa</dc:creator>
  <cp:lastModifiedBy>rebs dawa</cp:lastModifiedBy>
  <cp:revision>27</cp:revision>
  <dcterms:created xsi:type="dcterms:W3CDTF">2021-05-18T13:32:12Z</dcterms:created>
  <dcterms:modified xsi:type="dcterms:W3CDTF">2024-01-21T16:52:25Z</dcterms:modified>
</cp:coreProperties>
</file>