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9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9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4677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137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3939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14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99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4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7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2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56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20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63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0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3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9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B737B-08AA-4BC5-9DC3-D42AD691F97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EC06EE-B6F8-49FA-84E4-D7170C7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9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7490" y="1752600"/>
            <a:ext cx="8915399" cy="2262781"/>
          </a:xfrm>
        </p:spPr>
        <p:txBody>
          <a:bodyPr/>
          <a:lstStyle/>
          <a:p>
            <a:r>
              <a:rPr lang="en-US" dirty="0" smtClean="0"/>
              <a:t>        Entrepreneurship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60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Stoner defines it as the ability to make factors of production like land, </a:t>
            </a:r>
            <a:r>
              <a:rPr lang="en-US" sz="2400" dirty="0" err="1"/>
              <a:t>labour</a:t>
            </a:r>
            <a:r>
              <a:rPr lang="en-US" sz="2400" dirty="0"/>
              <a:t>, and capital produce new goods and services.</a:t>
            </a:r>
          </a:p>
          <a:p>
            <a:pPr lvl="0"/>
            <a:r>
              <a:rPr lang="en-US" sz="2400" dirty="0"/>
              <a:t>According to Schumpeter (1994), Entrepreneurship is a process of creative destruction that involves restructuring a hitherto (up to) stable market in order to create new and better systems.</a:t>
            </a:r>
          </a:p>
          <a:p>
            <a:r>
              <a:rPr lang="en-US" sz="2400" dirty="0"/>
              <a:t>Entrepreneurship can also be referred to as the ability to create and build something from nothing</a:t>
            </a:r>
          </a:p>
        </p:txBody>
      </p:sp>
    </p:spTree>
    <p:extLst>
      <p:ext uri="{BB962C8B-B14F-4D97-AF65-F5344CB8AC3E}">
        <p14:creationId xmlns:p14="http://schemas.microsoft.com/office/powerpoint/2010/main" val="76692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Entrepreneurs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i="1" dirty="0"/>
              <a:t>Personal characteristics</a:t>
            </a:r>
            <a:endParaRPr lang="en-US" dirty="0"/>
          </a:p>
          <a:p>
            <a:pPr lvl="0"/>
            <a:r>
              <a:rPr lang="en-US" dirty="0"/>
              <a:t>They are creative and innovative</a:t>
            </a:r>
          </a:p>
          <a:p>
            <a:pPr lvl="0"/>
            <a:r>
              <a:rPr lang="en-US" dirty="0"/>
              <a:t>They have a need for achievement</a:t>
            </a:r>
          </a:p>
          <a:p>
            <a:pPr lvl="0"/>
            <a:r>
              <a:rPr lang="en-US" dirty="0"/>
              <a:t>They tolerate ambiguity (uncertainty)</a:t>
            </a:r>
          </a:p>
          <a:p>
            <a:pPr lvl="0"/>
            <a:r>
              <a:rPr lang="en-US" dirty="0"/>
              <a:t>They take calculated risks</a:t>
            </a:r>
          </a:p>
          <a:p>
            <a:pPr lvl="0"/>
            <a:r>
              <a:rPr lang="en-US" dirty="0"/>
              <a:t>They are action-oriented and they usually take quick and decisive actions</a:t>
            </a:r>
          </a:p>
          <a:p>
            <a:pPr lvl="0"/>
            <a:r>
              <a:rPr lang="en-US" dirty="0"/>
              <a:t>They have a need for independence and autonomy</a:t>
            </a:r>
          </a:p>
          <a:p>
            <a:pPr lvl="0"/>
            <a:r>
              <a:rPr lang="en-US" dirty="0"/>
              <a:t>They have a great degree of self belief and internal locus of control (believe in themselves).</a:t>
            </a:r>
          </a:p>
          <a:p>
            <a:pPr lvl="0"/>
            <a:r>
              <a:rPr lang="en-US" dirty="0"/>
              <a:t>They possess the quality of endurance, persistence and determination</a:t>
            </a:r>
          </a:p>
          <a:p>
            <a:r>
              <a:rPr lang="en-US" dirty="0"/>
              <a:t>They are blessed with a positive attitude that radiates and communicates optimism and hopefulness.</a:t>
            </a:r>
          </a:p>
        </p:txBody>
      </p:sp>
    </p:spTree>
    <p:extLst>
      <p:ext uri="{BB962C8B-B14F-4D97-AF65-F5344CB8AC3E}">
        <p14:creationId xmlns:p14="http://schemas.microsoft.com/office/powerpoint/2010/main" val="3456733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37362"/>
            <a:ext cx="8911687" cy="1280890"/>
          </a:xfrm>
        </p:spPr>
        <p:txBody>
          <a:bodyPr/>
          <a:lstStyle/>
          <a:p>
            <a:r>
              <a:rPr lang="en-US" dirty="0" smtClean="0"/>
              <a:t>Characteristics of Entrepreneurs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1409" y="1577009"/>
            <a:ext cx="9013203" cy="4334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Characteristics of the entrepreneur as a business founder</a:t>
            </a:r>
          </a:p>
          <a:p>
            <a:r>
              <a:rPr lang="en-US" dirty="0" smtClean="0"/>
              <a:t>Niche-crafting : - Entrepreneurs have the ability to recognize and profitably exploit niches (small market segments)</a:t>
            </a:r>
          </a:p>
          <a:p>
            <a:r>
              <a:rPr lang="en-US" dirty="0" smtClean="0"/>
              <a:t>Networking, Coalition building : - Is the ability to fruitfully establish linkages with other business persons and other stake holders for collaborative undertakings and other joint activities aimed at achieving common good.</a:t>
            </a:r>
          </a:p>
          <a:p>
            <a:r>
              <a:rPr lang="en-US" dirty="0" smtClean="0"/>
              <a:t>They are customer oriented for instance they have the ability to effectively communicate to customers, respond to their needs in time </a:t>
            </a:r>
          </a:p>
          <a:p>
            <a:r>
              <a:rPr lang="en-US" dirty="0" smtClean="0"/>
              <a:t>Teamwork: - Entrepreneurs usually embrace team work so as to benefit from the energies talent and skills of other members.</a:t>
            </a:r>
          </a:p>
          <a:p>
            <a:r>
              <a:rPr lang="en-US" dirty="0" smtClean="0"/>
              <a:t>Opportunity Orientation: - They have the ability to recognize and analyze market opportunities.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85571"/>
            <a:ext cx="8911687" cy="1280890"/>
          </a:xfrm>
        </p:spPr>
        <p:txBody>
          <a:bodyPr/>
          <a:lstStyle/>
          <a:p>
            <a:r>
              <a:rPr lang="en-US" dirty="0" smtClean="0"/>
              <a:t>Factors Facilitating Entrepreneurship in Uganda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6" y="1510749"/>
            <a:ext cx="9599074" cy="5897216"/>
          </a:xfrm>
        </p:spPr>
        <p:txBody>
          <a:bodyPr>
            <a:noAutofit/>
          </a:bodyPr>
          <a:lstStyle/>
          <a:p>
            <a:pPr lvl="0"/>
            <a:r>
              <a:rPr lang="en-US" sz="1600" dirty="0"/>
              <a:t>Possession of entrepreneurial skills. These include creativity, risk taking, endurance and flexibility among others</a:t>
            </a:r>
            <a:r>
              <a:rPr lang="en-US" sz="1600" dirty="0" smtClean="0"/>
              <a:t>.</a:t>
            </a:r>
            <a:endParaRPr lang="en-US" sz="1600" dirty="0"/>
          </a:p>
          <a:p>
            <a:pPr lvl="0"/>
            <a:r>
              <a:rPr lang="en-US" sz="1600" dirty="0"/>
              <a:t>Command of business and technical skills in marketing, finance, management </a:t>
            </a:r>
            <a:r>
              <a:rPr lang="en-US" sz="1600" dirty="0" err="1"/>
              <a:t>e.t.c</a:t>
            </a:r>
            <a:r>
              <a:rPr lang="en-US" sz="1600" dirty="0"/>
              <a:t>. which helps to effectively exploit the full potential not their </a:t>
            </a:r>
            <a:r>
              <a:rPr lang="en-US" sz="1600" dirty="0" smtClean="0"/>
              <a:t>business</a:t>
            </a:r>
            <a:endParaRPr lang="en-US" sz="1600" dirty="0"/>
          </a:p>
          <a:p>
            <a:pPr lvl="0"/>
            <a:r>
              <a:rPr lang="en-US" sz="1600" dirty="0"/>
              <a:t>Mobility and exposure which offer the entrepreneur the chance to develop new ideas which shape creativity that saves entrepreneurship</a:t>
            </a:r>
            <a:r>
              <a:rPr lang="en-US" sz="1600" dirty="0" smtClean="0"/>
              <a:t>.</a:t>
            </a:r>
            <a:endParaRPr lang="en-US" sz="1600" dirty="0"/>
          </a:p>
          <a:p>
            <a:pPr lvl="0"/>
            <a:r>
              <a:rPr lang="en-US" sz="1600" dirty="0"/>
              <a:t>Presence of role models in the community </a:t>
            </a:r>
            <a:r>
              <a:rPr lang="en-US" sz="1600" dirty="0" err="1"/>
              <a:t>e.g</a:t>
            </a:r>
            <a:r>
              <a:rPr lang="en-US" sz="1600" dirty="0"/>
              <a:t> Hamis </a:t>
            </a:r>
            <a:r>
              <a:rPr lang="en-US" sz="1600" dirty="0" err="1"/>
              <a:t>Kiggundu</a:t>
            </a:r>
            <a:r>
              <a:rPr lang="en-US" sz="1600" dirty="0"/>
              <a:t>; Ricky Rapa Thompson of Safe </a:t>
            </a:r>
            <a:r>
              <a:rPr lang="en-US" sz="1600" dirty="0" err="1"/>
              <a:t>Boda</a:t>
            </a:r>
            <a:r>
              <a:rPr lang="en-US" sz="1600" dirty="0"/>
              <a:t>, Charles Mbire, Gordon Wavamuno, Patrick Bitature.  </a:t>
            </a:r>
          </a:p>
          <a:p>
            <a:pPr lvl="0"/>
            <a:r>
              <a:rPr lang="en-US" sz="1600" dirty="0"/>
              <a:t>Presence of resources like raw-materials, </a:t>
            </a:r>
            <a:r>
              <a:rPr lang="en-US" sz="1600" dirty="0" err="1"/>
              <a:t>labour</a:t>
            </a:r>
            <a:r>
              <a:rPr lang="en-US" sz="1600" dirty="0"/>
              <a:t> </a:t>
            </a:r>
            <a:r>
              <a:rPr lang="en-US" sz="1600" dirty="0" err="1" smtClean="0"/>
              <a:t>e.t.c</a:t>
            </a:r>
            <a:endParaRPr lang="en-US" sz="1600" dirty="0"/>
          </a:p>
          <a:p>
            <a:pPr lvl="0"/>
            <a:r>
              <a:rPr lang="en-US" sz="1600" dirty="0"/>
              <a:t>Rewarding of entrepreneurial effort tends to promote the enterprising spirit e.g. giving of tax holidays by the government</a:t>
            </a:r>
            <a:r>
              <a:rPr lang="en-US" sz="1600" dirty="0" smtClean="0"/>
              <a:t>.</a:t>
            </a:r>
            <a:endParaRPr lang="en-US" sz="1600" dirty="0"/>
          </a:p>
          <a:p>
            <a:pPr lvl="0"/>
            <a:r>
              <a:rPr lang="en-US" sz="1600" dirty="0"/>
              <a:t>Presence of market i.e. availability of customers and consumers to buy the products</a:t>
            </a:r>
            <a:r>
              <a:rPr lang="en-US" sz="1600" dirty="0" smtClean="0"/>
              <a:t>.</a:t>
            </a:r>
            <a:endParaRPr lang="en-US" sz="1600" dirty="0"/>
          </a:p>
          <a:p>
            <a:pPr lvl="0"/>
            <a:r>
              <a:rPr lang="en-US" sz="1600" dirty="0"/>
              <a:t>Availability of financial institutions that provide the capital required to form or run businesses in form of borrowed funds</a:t>
            </a:r>
            <a:r>
              <a:rPr lang="en-US" sz="1600" dirty="0" smtClean="0"/>
              <a:t>.</a:t>
            </a:r>
            <a:endParaRPr lang="en-US" sz="1600" dirty="0"/>
          </a:p>
          <a:p>
            <a:pPr lvl="0"/>
            <a:r>
              <a:rPr lang="en-US" sz="1600" dirty="0"/>
              <a:t>Political stability and presence of security</a:t>
            </a:r>
            <a:r>
              <a:rPr lang="en-US" sz="1600" dirty="0" smtClean="0"/>
              <a:t>.</a:t>
            </a:r>
            <a:endParaRPr lang="en-US" sz="1600" dirty="0"/>
          </a:p>
          <a:p>
            <a:pPr lvl="0"/>
            <a:r>
              <a:rPr lang="en-US" sz="1600" dirty="0"/>
              <a:t>Availability of transport networks that ease movement of both resources like </a:t>
            </a:r>
            <a:r>
              <a:rPr lang="en-US" sz="1600" dirty="0" err="1"/>
              <a:t>labour</a:t>
            </a:r>
            <a:r>
              <a:rPr lang="en-US" sz="1600" dirty="0"/>
              <a:t> and raw </a:t>
            </a:r>
            <a:r>
              <a:rPr lang="en-US" sz="1600" dirty="0" smtClean="0"/>
              <a:t>materials </a:t>
            </a:r>
            <a:r>
              <a:rPr lang="en-US" sz="1600" dirty="0"/>
              <a:t>and goods to the market</a:t>
            </a:r>
            <a:r>
              <a:rPr lang="en-US" sz="1600" dirty="0" smtClean="0"/>
              <a:t>.</a:t>
            </a:r>
            <a:endParaRPr lang="en-US" sz="1600" dirty="0"/>
          </a:p>
          <a:p>
            <a:pPr lvl="0"/>
            <a:r>
              <a:rPr lang="en-US" sz="1600" dirty="0"/>
              <a:t>Government support e.g. through the </a:t>
            </a:r>
            <a:r>
              <a:rPr lang="en-US" sz="1600" dirty="0" err="1"/>
              <a:t>Entandikwa</a:t>
            </a:r>
            <a:r>
              <a:rPr lang="en-US" sz="1600" dirty="0"/>
              <a:t> and </a:t>
            </a:r>
            <a:r>
              <a:rPr lang="en-US" sz="1600" dirty="0" err="1"/>
              <a:t>Bonnagagaware</a:t>
            </a:r>
            <a:r>
              <a:rPr lang="en-US" sz="1600" dirty="0"/>
              <a:t> schemes provides initial capital to begin businesses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18067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1409" y="624110"/>
            <a:ext cx="9013203" cy="913142"/>
          </a:xfrm>
        </p:spPr>
        <p:txBody>
          <a:bodyPr>
            <a:normAutofit fontScale="90000"/>
          </a:bodyPr>
          <a:lstStyle/>
          <a:p>
            <a:r>
              <a:rPr lang="en-US" dirty="0"/>
              <a:t>Importance of entrepreneurship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1409" y="1272209"/>
            <a:ext cx="9013203" cy="51816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It gives one an opportunity to gain control over his destiny by providing an entrepreneur the chance to achieve what he considers important through enjoying one’s work. </a:t>
            </a:r>
          </a:p>
          <a:p>
            <a:pPr lvl="0"/>
            <a:r>
              <a:rPr lang="en-US" dirty="0"/>
              <a:t>It enables participating individuals to make a difference in any matter that is of importance to him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/>
              <a:t>Provides the opportunity to reach full potential. Entrepreneurship acts as an instrument that allows entrepreneurs to put to use all their skills, abilities, and endurance without any external </a:t>
            </a:r>
            <a:r>
              <a:rPr lang="en-US" dirty="0" smtClean="0"/>
              <a:t>limitations</a:t>
            </a:r>
            <a:endParaRPr lang="en-US" dirty="0"/>
          </a:p>
          <a:p>
            <a:pPr lvl="0"/>
            <a:r>
              <a:rPr lang="en-US" dirty="0"/>
              <a:t>Provides an opportunity to make big earnings. It gives entrepreneurs the opportunity to make lots of cash through earning of dividends, salaries, profits </a:t>
            </a:r>
            <a:r>
              <a:rPr lang="en-US" dirty="0" err="1"/>
              <a:t>e.t.c</a:t>
            </a:r>
            <a:r>
              <a:rPr lang="en-US" dirty="0"/>
              <a:t>  </a:t>
            </a:r>
          </a:p>
          <a:p>
            <a:pPr lvl="0"/>
            <a:r>
              <a:rPr lang="en-US" dirty="0"/>
              <a:t>An opportunity to contribute to society and to be recognized for it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/>
              <a:t>Employment creation </a:t>
            </a:r>
          </a:p>
          <a:p>
            <a:pPr lvl="0"/>
            <a:r>
              <a:rPr lang="en-US" dirty="0"/>
              <a:t>Reduction on dependence on imported goods and services </a:t>
            </a:r>
          </a:p>
          <a:p>
            <a:pPr lvl="0"/>
            <a:r>
              <a:rPr lang="en-US" dirty="0"/>
              <a:t>Promotion of National productivity. This is through production of goods and services within the country and therefore contributing to GDP.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44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750936" cy="1280890"/>
          </a:xfrm>
        </p:spPr>
        <p:txBody>
          <a:bodyPr/>
          <a:lstStyle/>
          <a:p>
            <a:r>
              <a:rPr lang="en-US" dirty="0"/>
              <a:t>Problems faced by Ugandan Entrepreneurs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69274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1900" dirty="0"/>
              <a:t>Seasonality of the market – some products have a seasonal market e.g. x-mas and success cards.</a:t>
            </a:r>
          </a:p>
          <a:p>
            <a:pPr lvl="0"/>
            <a:r>
              <a:rPr lang="en-US" sz="1900" dirty="0"/>
              <a:t>Absence of copy right laws – originators are not protected and this has created duplication of activities.</a:t>
            </a:r>
          </a:p>
          <a:p>
            <a:pPr lvl="0"/>
            <a:r>
              <a:rPr lang="en-US" sz="1900" dirty="0"/>
              <a:t>Decline in personal incomes due to high cost of living and rise in unemployment. </a:t>
            </a:r>
          </a:p>
          <a:p>
            <a:pPr lvl="0"/>
            <a:r>
              <a:rPr lang="en-US" sz="1900" dirty="0"/>
              <a:t>Limited funds for expansion – most entrepreneurs operate on a small scale and thus can’t afford the collateral security required to get loans.</a:t>
            </a:r>
          </a:p>
          <a:p>
            <a:pPr lvl="0"/>
            <a:r>
              <a:rPr lang="en-US" sz="1900" dirty="0"/>
              <a:t>High cost of finance; for example financial institutions charge high interest rates on loans. This denies many small scale entrepreneurs opportunities to continue in operation or expand. </a:t>
            </a:r>
          </a:p>
          <a:p>
            <a:pPr lvl="0"/>
            <a:r>
              <a:rPr lang="en-US" sz="1900" dirty="0"/>
              <a:t>Intense competition/un regulated competition – there many players in market.</a:t>
            </a:r>
          </a:p>
          <a:p>
            <a:pPr lvl="0"/>
            <a:r>
              <a:rPr lang="en-US" sz="1900" dirty="0"/>
              <a:t>Government’s policy to </a:t>
            </a:r>
            <a:r>
              <a:rPr lang="en-US" sz="1900" dirty="0" smtClean="0"/>
              <a:t>liberalize </a:t>
            </a:r>
            <a:r>
              <a:rPr lang="en-US" sz="1900" dirty="0"/>
              <a:t>the economy – has no laws protecting infant businesses i.e. freely allows products from other countries that provide stiff competition to the existing ones. </a:t>
            </a:r>
          </a:p>
          <a:p>
            <a:pPr lvl="0"/>
            <a:r>
              <a:rPr lang="en-US" sz="1900" dirty="0"/>
              <a:t>Poor transport networks and communication networks – some areas are inaccessible in rainy seasons making business inaccessible which inconveniences customers, </a:t>
            </a:r>
          </a:p>
          <a:p>
            <a:pPr lvl="0"/>
            <a:r>
              <a:rPr lang="en-US" sz="1900" dirty="0"/>
              <a:t>Heavy taxation by gov’t – Government tends to favour foreign investors against local ones as far as taxation is concerned.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585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</TotalTime>
  <Words>835</Words>
  <Application>Microsoft Office PowerPoint</Application>
  <PresentationFormat>Custom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Wisp</vt:lpstr>
      <vt:lpstr>        Entrepreneurship</vt:lpstr>
      <vt:lpstr>Definition</vt:lpstr>
      <vt:lpstr>Characteristics of Entrepreneurs</vt:lpstr>
      <vt:lpstr>Characteristics of Entrepreneurs</vt:lpstr>
      <vt:lpstr>Factors Facilitating Entrepreneurship in Uganda</vt:lpstr>
      <vt:lpstr>Importance of entrepreneurship </vt:lpstr>
      <vt:lpstr>Problems faced by Ugandan Entrepreneurs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Entrepreneurship</dc:title>
  <dc:creator>Shakie</dc:creator>
  <cp:lastModifiedBy>USER</cp:lastModifiedBy>
  <cp:revision>11</cp:revision>
  <dcterms:created xsi:type="dcterms:W3CDTF">2016-10-21T05:36:11Z</dcterms:created>
  <dcterms:modified xsi:type="dcterms:W3CDTF">2022-02-28T17:52:54Z</dcterms:modified>
</cp:coreProperties>
</file>