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257" r:id="rId3"/>
    <p:sldId id="262" r:id="rId4"/>
    <p:sldId id="280" r:id="rId5"/>
    <p:sldId id="283" r:id="rId6"/>
    <p:sldId id="285" r:id="rId7"/>
    <p:sldId id="286" r:id="rId8"/>
    <p:sldId id="287" r:id="rId9"/>
    <p:sldId id="258" r:id="rId10"/>
    <p:sldId id="275" r:id="rId11"/>
    <p:sldId id="281" r:id="rId12"/>
    <p:sldId id="260" r:id="rId13"/>
    <p:sldId id="263" r:id="rId14"/>
    <p:sldId id="270" r:id="rId15"/>
    <p:sldId id="265" r:id="rId16"/>
    <p:sldId id="264" r:id="rId17"/>
    <p:sldId id="266" r:id="rId18"/>
    <p:sldId id="267" r:id="rId19"/>
    <p:sldId id="268" r:id="rId20"/>
    <p:sldId id="279" r:id="rId21"/>
    <p:sldId id="276" r:id="rId22"/>
    <p:sldId id="261" r:id="rId23"/>
    <p:sldId id="284" r:id="rId24"/>
    <p:sldId id="271" r:id="rId25"/>
    <p:sldId id="269" r:id="rId26"/>
    <p:sldId id="290" r:id="rId27"/>
    <p:sldId id="293" r:id="rId28"/>
    <p:sldId id="294" r:id="rId29"/>
    <p:sldId id="295" r:id="rId30"/>
    <p:sldId id="278" r:id="rId31"/>
    <p:sldId id="301" r:id="rId32"/>
    <p:sldId id="302" r:id="rId33"/>
    <p:sldId id="274" r:id="rId34"/>
    <p:sldId id="288" r:id="rId35"/>
    <p:sldId id="273" r:id="rId36"/>
    <p:sldId id="272" r:id="rId37"/>
    <p:sldId id="289" r:id="rId38"/>
    <p:sldId id="292" r:id="rId39"/>
    <p:sldId id="291" r:id="rId40"/>
    <p:sldId id="296" r:id="rId41"/>
    <p:sldId id="298" r:id="rId42"/>
    <p:sldId id="299" r:id="rId43"/>
    <p:sldId id="300" r:id="rId44"/>
    <p:sldId id="303" r:id="rId45"/>
    <p:sldId id="304" r:id="rId46"/>
    <p:sldId id="305" r:id="rId47"/>
    <p:sldId id="306" r:id="rId48"/>
    <p:sldId id="307" r:id="rId49"/>
    <p:sldId id="308" r:id="rId50"/>
    <p:sldId id="309" r:id="rId51"/>
    <p:sldId id="310" r:id="rId52"/>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p:scale>
          <a:sx n="60" d="100"/>
          <a:sy n="60" d="100"/>
        </p:scale>
        <p:origin x="-1572"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513" cy="344326"/>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5264744" y="0"/>
            <a:ext cx="4029511" cy="344326"/>
          </a:xfrm>
          <a:prstGeom prst="rect">
            <a:avLst/>
          </a:prstGeom>
        </p:spPr>
        <p:txBody>
          <a:bodyPr vert="horz" lIns="91440" tIns="45720" rIns="91440" bIns="45720" rtlCol="0"/>
          <a:lstStyle>
            <a:lvl1pPr algn="r">
              <a:defRPr sz="1200"/>
            </a:lvl1pPr>
          </a:lstStyle>
          <a:p>
            <a:fld id="{68AFDA91-C963-4A7B-94B1-FECC9A0F4CE4}" type="datetimeFigureOut">
              <a:rPr lang="en-IN" smtClean="0"/>
              <a:t>16-03-2020</a:t>
            </a:fld>
            <a:endParaRPr lang="en-IN"/>
          </a:p>
        </p:txBody>
      </p:sp>
      <p:sp>
        <p:nvSpPr>
          <p:cNvPr id="4" name="Footer Placeholder 3"/>
          <p:cNvSpPr>
            <a:spLocks noGrp="1"/>
          </p:cNvSpPr>
          <p:nvPr>
            <p:ph type="ftr" sz="quarter" idx="2"/>
          </p:nvPr>
        </p:nvSpPr>
        <p:spPr>
          <a:xfrm>
            <a:off x="0" y="6536312"/>
            <a:ext cx="4029513" cy="344326"/>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5264744" y="6536312"/>
            <a:ext cx="4029511" cy="344326"/>
          </a:xfrm>
          <a:prstGeom prst="rect">
            <a:avLst/>
          </a:prstGeom>
        </p:spPr>
        <p:txBody>
          <a:bodyPr vert="horz" lIns="91440" tIns="45720" rIns="91440" bIns="45720" rtlCol="0" anchor="b"/>
          <a:lstStyle>
            <a:lvl1pPr algn="r">
              <a:defRPr sz="1200"/>
            </a:lvl1pPr>
          </a:lstStyle>
          <a:p>
            <a:fld id="{5827802C-B2FE-4DD0-8C54-CACB5165D3D1}" type="slidenum">
              <a:rPr lang="en-IN" smtClean="0"/>
              <a:t>‹#›</a:t>
            </a:fld>
            <a:endParaRPr lang="en-IN"/>
          </a:p>
        </p:txBody>
      </p:sp>
    </p:spTree>
    <p:extLst>
      <p:ext uri="{BB962C8B-B14F-4D97-AF65-F5344CB8AC3E}">
        <p14:creationId xmlns:p14="http://schemas.microsoft.com/office/powerpoint/2010/main" val="14421884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44091"/>
          </a:xfrm>
          <a:prstGeom prst="rect">
            <a:avLst/>
          </a:prstGeom>
        </p:spPr>
        <p:txBody>
          <a:bodyPr vert="horz" lIns="92446" tIns="46223" rIns="92446" bIns="46223" rtlCol="0"/>
          <a:lstStyle>
            <a:lvl1pPr algn="l">
              <a:defRPr sz="1200"/>
            </a:lvl1pPr>
          </a:lstStyle>
          <a:p>
            <a:endParaRPr lang="en-IN"/>
          </a:p>
        </p:txBody>
      </p:sp>
      <p:sp>
        <p:nvSpPr>
          <p:cNvPr id="3" name="Date Placeholder 2"/>
          <p:cNvSpPr>
            <a:spLocks noGrp="1"/>
          </p:cNvSpPr>
          <p:nvPr>
            <p:ph type="dt" idx="1"/>
          </p:nvPr>
        </p:nvSpPr>
        <p:spPr>
          <a:xfrm>
            <a:off x="5265810" y="0"/>
            <a:ext cx="4028440" cy="344091"/>
          </a:xfrm>
          <a:prstGeom prst="rect">
            <a:avLst/>
          </a:prstGeom>
        </p:spPr>
        <p:txBody>
          <a:bodyPr vert="horz" lIns="92446" tIns="46223" rIns="92446" bIns="46223" rtlCol="0"/>
          <a:lstStyle>
            <a:lvl1pPr algn="r">
              <a:defRPr sz="1200"/>
            </a:lvl1pPr>
          </a:lstStyle>
          <a:p>
            <a:fld id="{E19494C7-A954-4FCB-8B7B-C747CEC0DB30}" type="datetimeFigureOut">
              <a:rPr lang="en-IN" smtClean="0"/>
              <a:t>16-03-2020</a:t>
            </a:fld>
            <a:endParaRPr lang="en-IN"/>
          </a:p>
        </p:txBody>
      </p:sp>
      <p:sp>
        <p:nvSpPr>
          <p:cNvPr id="4" name="Slide Image Placeholder 3"/>
          <p:cNvSpPr>
            <a:spLocks noGrp="1" noRot="1" noChangeAspect="1"/>
          </p:cNvSpPr>
          <p:nvPr>
            <p:ph type="sldImg" idx="2"/>
          </p:nvPr>
        </p:nvSpPr>
        <p:spPr>
          <a:xfrm>
            <a:off x="2927350" y="515938"/>
            <a:ext cx="3443288" cy="2581275"/>
          </a:xfrm>
          <a:prstGeom prst="rect">
            <a:avLst/>
          </a:prstGeom>
          <a:noFill/>
          <a:ln w="12700">
            <a:solidFill>
              <a:prstClr val="black"/>
            </a:solidFill>
          </a:ln>
        </p:spPr>
        <p:txBody>
          <a:bodyPr vert="horz" lIns="92446" tIns="46223" rIns="92446" bIns="46223" rtlCol="0" anchor="ctr"/>
          <a:lstStyle/>
          <a:p>
            <a:endParaRPr lang="en-IN"/>
          </a:p>
        </p:txBody>
      </p:sp>
      <p:sp>
        <p:nvSpPr>
          <p:cNvPr id="5" name="Notes Placeholder 4"/>
          <p:cNvSpPr>
            <a:spLocks noGrp="1"/>
          </p:cNvSpPr>
          <p:nvPr>
            <p:ph type="body" sz="quarter" idx="3"/>
          </p:nvPr>
        </p:nvSpPr>
        <p:spPr>
          <a:xfrm>
            <a:off x="929641" y="3268861"/>
            <a:ext cx="7437119" cy="3096816"/>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1" y="6536528"/>
            <a:ext cx="4028440" cy="344091"/>
          </a:xfrm>
          <a:prstGeom prst="rect">
            <a:avLst/>
          </a:prstGeom>
        </p:spPr>
        <p:txBody>
          <a:bodyPr vert="horz" lIns="92446" tIns="46223" rIns="92446" bIns="46223" rtlCol="0" anchor="b"/>
          <a:lstStyle>
            <a:lvl1pPr algn="l">
              <a:defRPr sz="1200"/>
            </a:lvl1pPr>
          </a:lstStyle>
          <a:p>
            <a:endParaRPr lang="en-IN"/>
          </a:p>
        </p:txBody>
      </p:sp>
      <p:sp>
        <p:nvSpPr>
          <p:cNvPr id="7" name="Slide Number Placeholder 6"/>
          <p:cNvSpPr>
            <a:spLocks noGrp="1"/>
          </p:cNvSpPr>
          <p:nvPr>
            <p:ph type="sldNum" sz="quarter" idx="5"/>
          </p:nvPr>
        </p:nvSpPr>
        <p:spPr>
          <a:xfrm>
            <a:off x="5265810" y="6536528"/>
            <a:ext cx="4028440" cy="344091"/>
          </a:xfrm>
          <a:prstGeom prst="rect">
            <a:avLst/>
          </a:prstGeom>
        </p:spPr>
        <p:txBody>
          <a:bodyPr vert="horz" lIns="92446" tIns="46223" rIns="92446" bIns="46223" rtlCol="0" anchor="b"/>
          <a:lstStyle>
            <a:lvl1pPr algn="r">
              <a:defRPr sz="1200"/>
            </a:lvl1pPr>
          </a:lstStyle>
          <a:p>
            <a:fld id="{567234C0-7731-448D-8376-A2B249373D84}" type="slidenum">
              <a:rPr lang="en-IN" smtClean="0"/>
              <a:t>‹#›</a:t>
            </a:fld>
            <a:endParaRPr lang="en-IN"/>
          </a:p>
        </p:txBody>
      </p:sp>
    </p:spTree>
    <p:extLst>
      <p:ext uri="{BB962C8B-B14F-4D97-AF65-F5344CB8AC3E}">
        <p14:creationId xmlns:p14="http://schemas.microsoft.com/office/powerpoint/2010/main" val="2618300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67234C0-7731-448D-8376-A2B249373D84}" type="slidenum">
              <a:rPr lang="en-IN" smtClean="0"/>
              <a:t>1</a:t>
            </a:fld>
            <a:endParaRPr lang="en-IN"/>
          </a:p>
        </p:txBody>
      </p:sp>
    </p:spTree>
    <p:extLst>
      <p:ext uri="{BB962C8B-B14F-4D97-AF65-F5344CB8AC3E}">
        <p14:creationId xmlns:p14="http://schemas.microsoft.com/office/powerpoint/2010/main" val="3715408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DBE30B3F-2422-426E-B2C6-333BBBF1A8DD}" type="datetime1">
              <a:rPr lang="en-US" smtClean="0"/>
              <a:t>3/16/2020</a:t>
            </a:fld>
            <a:endParaRPr lang="en-US"/>
          </a:p>
        </p:txBody>
      </p:sp>
      <p:sp>
        <p:nvSpPr>
          <p:cNvPr id="17" name="Footer Placeholder 16"/>
          <p:cNvSpPr>
            <a:spLocks noGrp="1"/>
          </p:cNvSpPr>
          <p:nvPr>
            <p:ph type="ftr" sz="quarter" idx="11"/>
          </p:nvPr>
        </p:nvSpPr>
        <p:spPr/>
        <p:txBody>
          <a:bodyPr/>
          <a:lstStyle/>
          <a:p>
            <a:r>
              <a:rPr kumimoji="0" lang="en-US" smtClean="0"/>
              <a:t>Dr vasu pinnti                                                 ICT</a:t>
            </a:r>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A6DEAFBE-2B5E-4693-BBC1-8386AB69E616}" type="datetime1">
              <a:rPr lang="en-US" smtClean="0"/>
              <a:t>3/16/2020</a:t>
            </a:fld>
            <a:endParaRPr lang="en-US"/>
          </a:p>
        </p:txBody>
      </p:sp>
      <p:sp>
        <p:nvSpPr>
          <p:cNvPr id="5" name="Footer Placeholder 4"/>
          <p:cNvSpPr>
            <a:spLocks noGrp="1"/>
          </p:cNvSpPr>
          <p:nvPr>
            <p:ph type="ftr" sz="quarter" idx="11"/>
          </p:nvPr>
        </p:nvSpPr>
        <p:spPr/>
        <p:txBody>
          <a:bodyPr/>
          <a:lstStyle/>
          <a:p>
            <a:r>
              <a:rPr kumimoji="0" lang="en-US" smtClean="0"/>
              <a:t>Dr vasu pinnti                                                 ICT</a:t>
            </a:r>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59E5D4AF-D74D-4310-8895-1A981724DAEB}" type="datetime1">
              <a:rPr lang="en-US" smtClean="0"/>
              <a:t>3/16/2020</a:t>
            </a:fld>
            <a:endParaRPr lang="en-US"/>
          </a:p>
        </p:txBody>
      </p:sp>
      <p:sp>
        <p:nvSpPr>
          <p:cNvPr id="5" name="Footer Placeholder 4"/>
          <p:cNvSpPr>
            <a:spLocks noGrp="1"/>
          </p:cNvSpPr>
          <p:nvPr>
            <p:ph type="ftr" sz="quarter" idx="11"/>
          </p:nvPr>
        </p:nvSpPr>
        <p:spPr/>
        <p:txBody>
          <a:bodyPr/>
          <a:lstStyle/>
          <a:p>
            <a:r>
              <a:rPr kumimoji="0" lang="en-US" smtClean="0"/>
              <a:t>Dr vasu pinnti                                                 ICT</a:t>
            </a:r>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5" name="Footer Placeholder 4"/>
          <p:cNvSpPr>
            <a:spLocks noGrp="1"/>
          </p:cNvSpPr>
          <p:nvPr>
            <p:ph type="ftr" sz="quarter" idx="11"/>
          </p:nvPr>
        </p:nvSpPr>
        <p:spPr/>
        <p:txBody>
          <a:bodyPr/>
          <a:lstStyle/>
          <a:p>
            <a:r>
              <a:rPr kumimoji="0" lang="en-US" smtClean="0"/>
              <a:t>Dr vasu pinnti                                                 ICT</a:t>
            </a:r>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kumimoji="0" lang="en-US" smtClean="0"/>
              <a:t>Dr vasu pinnti                                                 ICT</a:t>
            </a:r>
            <a:endParaRPr kumimoji="0" lang="en-US"/>
          </a:p>
        </p:txBody>
      </p:sp>
      <p:sp>
        <p:nvSpPr>
          <p:cNvPr id="4" name="Date Placeholder 3"/>
          <p:cNvSpPr>
            <a:spLocks noGrp="1"/>
          </p:cNvSpPr>
          <p:nvPr>
            <p:ph type="dt" sz="half" idx="10"/>
          </p:nvPr>
        </p:nvSpPr>
        <p:spPr/>
        <p:txBody>
          <a:bodyPr/>
          <a:lstStyle/>
          <a:p>
            <a:pPr eaLnBrk="1" latinLnBrk="0" hangingPunct="1"/>
            <a:fld id="{B9B21C08-38B6-4D98-972E-8A5A2E70360D}" type="datetime1">
              <a:rPr lang="en-US" smtClean="0"/>
              <a:t>3/16/2020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22CEFB7A-E6B0-4ABC-8121-6ADA7C5A2B4C}" type="datetime1">
              <a:rPr lang="en-US" smtClean="0"/>
              <a:t>3/16/2020</a:t>
            </a:fld>
            <a:endParaRPr lang="en-US"/>
          </a:p>
        </p:txBody>
      </p:sp>
      <p:sp>
        <p:nvSpPr>
          <p:cNvPr id="6" name="Footer Placeholder 5"/>
          <p:cNvSpPr>
            <a:spLocks noGrp="1"/>
          </p:cNvSpPr>
          <p:nvPr>
            <p:ph type="ftr" sz="quarter" idx="11"/>
          </p:nvPr>
        </p:nvSpPr>
        <p:spPr/>
        <p:txBody>
          <a:bodyPr/>
          <a:lstStyle/>
          <a:p>
            <a:r>
              <a:rPr kumimoji="0" lang="en-US" smtClean="0"/>
              <a:t>Dr vasu pinnti                                                 ICT</a:t>
            </a:r>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0F3B7D8D-C701-4067-982D-455F40E4003A}" type="datetime1">
              <a:rPr lang="en-US" smtClean="0"/>
              <a:t>3/16/2020</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kumimoji="0" lang="en-US" smtClean="0"/>
              <a:t>Dr vasu pinnti                                                 ICT</a:t>
            </a:r>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E1EF1DF6-40E2-436A-AE77-EB4DB36F8818}"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358C7E5E-1600-4553-9876-BE7074CFF205}" type="datetime1">
              <a:rPr lang="en-US" smtClean="0"/>
              <a:t>3/16/2020</a:t>
            </a:fld>
            <a:endParaRPr lang="en-US"/>
          </a:p>
        </p:txBody>
      </p:sp>
      <p:sp>
        <p:nvSpPr>
          <p:cNvPr id="3" name="Footer Placeholder 2"/>
          <p:cNvSpPr>
            <a:spLocks noGrp="1"/>
          </p:cNvSpPr>
          <p:nvPr>
            <p:ph type="ftr" sz="quarter" idx="11"/>
          </p:nvPr>
        </p:nvSpPr>
        <p:spPr/>
        <p:txBody>
          <a:bodyPr/>
          <a:lstStyle/>
          <a:p>
            <a:r>
              <a:rPr kumimoji="0" lang="en-US" smtClean="0"/>
              <a:t>Dr vasu pinnti                                                 ICT</a:t>
            </a:r>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7298F89B-69F8-4845-A48B-169616880D16}" type="datetime1">
              <a:rPr lang="en-US" smtClean="0"/>
              <a:t>3/16/2020</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kumimoji="0" lang="en-US" smtClean="0"/>
              <a:t>Dr vasu pinnti                                                 ICT</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219E0AA-3F6E-412A-B3C8-C37B06A1C000}" type="datetime1">
              <a:rPr lang="en-US" smtClean="0"/>
              <a:t>3/16/2020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kumimoji="0" lang="en-US" smtClean="0"/>
              <a:t>Dr vasu pinnti                                                 ICT</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D3BEF512-4146-4E6A-9D32-801E96E149B7}" type="datetime1">
              <a:rPr lang="en-US" smtClean="0"/>
              <a:t>3/16/2020</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r>
              <a:rPr kumimoji="0" lang="en-US" smtClean="0">
                <a:solidFill>
                  <a:srgbClr val="FFFFFF"/>
                </a:solidFill>
              </a:rPr>
              <a:t>Dr vasu pinnti                                                 ICT</a:t>
            </a:r>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b="1" dirty="0" smtClean="0">
                <a:solidFill>
                  <a:schemeClr val="bg2">
                    <a:lumMod val="25000"/>
                  </a:schemeClr>
                </a:solidFill>
              </a:rPr>
              <a:t>Chapter -1 </a:t>
            </a:r>
            <a:r>
              <a:rPr lang="en-US" b="1" dirty="0" smtClean="0"/>
              <a:t/>
            </a:r>
            <a:br>
              <a:rPr lang="en-US" b="1" dirty="0" smtClean="0"/>
            </a:br>
            <a:r>
              <a:rPr lang="en-US" b="1" dirty="0" smtClean="0"/>
              <a:t>Introduction to Big Data and Big Data Analytics</a:t>
            </a:r>
            <a:endParaRPr lang="en-IN" b="1" dirty="0"/>
          </a:p>
        </p:txBody>
      </p:sp>
      <p:sp>
        <p:nvSpPr>
          <p:cNvPr id="4" name="Date Placeholder 3"/>
          <p:cNvSpPr>
            <a:spLocks noGrp="1"/>
          </p:cNvSpPr>
          <p:nvPr>
            <p:ph type="dt" sz="half" idx="10"/>
          </p:nvPr>
        </p:nvSpPr>
        <p:spPr/>
        <p:txBody>
          <a:bodyPr/>
          <a:lstStyle/>
          <a:p>
            <a:pPr eaLnBrk="1" latinLnBrk="0" hangingPunct="1"/>
            <a:fld id="{E3540D03-B2D6-43FB-84D9-A69416F2685A}" type="datetime1">
              <a:rPr lang="en-US" smtClean="0"/>
              <a:t>3/16/2020</a:t>
            </a:fld>
            <a:endParaRPr lang="en-US"/>
          </a:p>
        </p:txBody>
      </p:sp>
      <p:sp>
        <p:nvSpPr>
          <p:cNvPr id="5" name="Footer Placeholder 4"/>
          <p:cNvSpPr>
            <a:spLocks noGrp="1"/>
          </p:cNvSpPr>
          <p:nvPr>
            <p:ph type="ftr" sz="quarter" idx="11"/>
          </p:nvPr>
        </p:nvSpPr>
        <p:spPr/>
        <p:txBody>
          <a:bodyPr/>
          <a:lstStyle/>
          <a:p>
            <a:r>
              <a:rPr kumimoji="0" lang="en-US" smtClean="0"/>
              <a:t>Dr vasu pinnti                                                 ICT</a:t>
            </a:r>
            <a:endParaRPr kumimoji="0" lang="en-US"/>
          </a:p>
        </p:txBody>
      </p:sp>
      <p:sp>
        <p:nvSpPr>
          <p:cNvPr id="6" name="Slide Number Placeholder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a:t>
            </a:fld>
            <a:endParaRPr kumimoji="0" lang="en-US" dirty="0">
              <a:solidFill>
                <a:schemeClr val="accent3">
                  <a:shade val="75000"/>
                </a:schemeClr>
              </a:solidFill>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contrast="-2000"/>
                    </a14:imgEffect>
                  </a14:imgLayer>
                </a14:imgProps>
              </a:ext>
              <a:ext uri="{28A0092B-C50C-407E-A947-70E740481C1C}">
                <a14:useLocalDpi xmlns:a14="http://schemas.microsoft.com/office/drawing/2010/main" val="0"/>
              </a:ext>
            </a:extLst>
          </a:blip>
          <a:srcRect/>
          <a:stretch>
            <a:fillRect/>
          </a:stretch>
        </p:blipFill>
        <p:spPr bwMode="auto">
          <a:xfrm>
            <a:off x="683568" y="2686879"/>
            <a:ext cx="7558856" cy="371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091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Big Data sources</a:t>
            </a:r>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10</a:t>
            </a:fld>
            <a:endParaRPr kumimoji="0" lang="en-US" dirty="0"/>
          </a:p>
        </p:txBody>
      </p:sp>
      <p:sp>
        <p:nvSpPr>
          <p:cNvPr id="6" name="Content Placeholder 5"/>
          <p:cNvSpPr>
            <a:spLocks noGrp="1"/>
          </p:cNvSpPr>
          <p:nvPr>
            <p:ph sz="quarter" idx="1"/>
          </p:nvPr>
        </p:nvSpPr>
        <p:spPr/>
        <p:txBody>
          <a:bodyPr/>
          <a:lstStyle/>
          <a:p>
            <a:r>
              <a:rPr lang="en-US" b="1" dirty="0"/>
              <a:t>Web </a:t>
            </a:r>
            <a:r>
              <a:rPr lang="en-US" b="1" dirty="0" smtClean="0"/>
              <a:t>Data</a:t>
            </a:r>
            <a:endParaRPr lang="en-US" dirty="0"/>
          </a:p>
          <a:p>
            <a:pPr lvl="1"/>
            <a:r>
              <a:rPr lang="en-US" b="1" dirty="0" smtClean="0"/>
              <a:t>Social </a:t>
            </a:r>
            <a:r>
              <a:rPr lang="en-US" b="1" dirty="0"/>
              <a:t>media data </a:t>
            </a:r>
            <a:r>
              <a:rPr lang="en-US" dirty="0"/>
              <a:t>: Sites like Facebook, Twitter, LinkedIn generate a large amount of data</a:t>
            </a:r>
          </a:p>
          <a:p>
            <a:pPr lvl="1"/>
            <a:r>
              <a:rPr lang="en-US" b="1" dirty="0" smtClean="0"/>
              <a:t>Click </a:t>
            </a:r>
            <a:r>
              <a:rPr lang="en-US" b="1" dirty="0"/>
              <a:t>stream data </a:t>
            </a:r>
            <a:r>
              <a:rPr lang="en-US" dirty="0"/>
              <a:t>: when users navigate a website, the clicks are logged for further analysis (like navigation patterns). Click stream data is important in on line advertising </a:t>
            </a:r>
            <a:r>
              <a:rPr lang="en-US" dirty="0" smtClean="0"/>
              <a:t>and </a:t>
            </a:r>
            <a:r>
              <a:rPr lang="en-US" dirty="0"/>
              <a:t>E-Commerce</a:t>
            </a:r>
          </a:p>
          <a:p>
            <a:endParaRPr lang="en-US" b="1" dirty="0" smtClean="0"/>
          </a:p>
        </p:txBody>
      </p:sp>
      <p:sp>
        <p:nvSpPr>
          <p:cNvPr id="7" name="Text Box 37"/>
          <p:cNvSpPr txBox="1">
            <a:spLocks noChangeArrowheads="1"/>
          </p:cNvSpPr>
          <p:nvPr/>
        </p:nvSpPr>
        <p:spPr bwMode="auto">
          <a:xfrm>
            <a:off x="827584" y="4259183"/>
            <a:ext cx="3503840" cy="341626"/>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9pPr>
          </a:lstStyle>
          <a:p>
            <a:pPr algn="ctr" eaLnBrk="1" fontAlgn="auto" hangingPunct="1">
              <a:lnSpc>
                <a:spcPct val="90000"/>
              </a:lnSpc>
              <a:spcBef>
                <a:spcPct val="50000"/>
              </a:spcBef>
              <a:spcAft>
                <a:spcPts val="0"/>
              </a:spcAft>
              <a:defRPr/>
            </a:pPr>
            <a:r>
              <a:rPr lang="en-US" sz="1800" i="1" kern="0" dirty="0" smtClean="0">
                <a:solidFill>
                  <a:srgbClr val="00A4DE"/>
                </a:solidFill>
              </a:rPr>
              <a:t>12+ TBs</a:t>
            </a:r>
            <a:r>
              <a:rPr lang="en-US" sz="1300" kern="0" dirty="0" smtClean="0">
                <a:solidFill>
                  <a:srgbClr val="000000"/>
                </a:solidFill>
              </a:rPr>
              <a:t> </a:t>
            </a:r>
            <a:r>
              <a:rPr lang="en-US" sz="1400" kern="0" dirty="0" smtClean="0">
                <a:solidFill>
                  <a:srgbClr val="075314"/>
                </a:solidFill>
              </a:rPr>
              <a:t>of tweet data every day</a:t>
            </a:r>
          </a:p>
        </p:txBody>
      </p:sp>
      <p:sp>
        <p:nvSpPr>
          <p:cNvPr id="8" name="Text Box 38"/>
          <p:cNvSpPr txBox="1">
            <a:spLocks noChangeArrowheads="1"/>
          </p:cNvSpPr>
          <p:nvPr/>
        </p:nvSpPr>
        <p:spPr bwMode="auto">
          <a:xfrm>
            <a:off x="1212195" y="5747986"/>
            <a:ext cx="1986175" cy="5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7" rIns="91435" bIns="45717">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6pPr>
            <a:lvl7pPr marL="29718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7pPr>
            <a:lvl8pPr marL="34290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8pPr>
            <a:lvl9pPr marL="3886200" indent="-228600" eaLnBrk="0" fontAlgn="base" hangingPunct="0">
              <a:spcBef>
                <a:spcPct val="0"/>
              </a:spcBef>
              <a:spcAft>
                <a:spcPct val="0"/>
              </a:spcAft>
              <a:buClr>
                <a:schemeClr val="accent2"/>
              </a:buClr>
              <a:buFont typeface="Wingdings" charset="0"/>
              <a:buChar char="§"/>
              <a:defRPr sz="2000" b="1">
                <a:solidFill>
                  <a:schemeClr val="tx1"/>
                </a:solidFill>
                <a:latin typeface="Arial" charset="0"/>
                <a:ea typeface="ＭＳ Ｐゴシック" charset="0"/>
              </a:defRPr>
            </a:lvl9pPr>
          </a:lstStyle>
          <a:p>
            <a:pPr algn="ctr" eaLnBrk="1" fontAlgn="auto" hangingPunct="1">
              <a:lnSpc>
                <a:spcPct val="90000"/>
              </a:lnSpc>
              <a:spcBef>
                <a:spcPct val="50000"/>
              </a:spcBef>
              <a:spcAft>
                <a:spcPts val="0"/>
              </a:spcAft>
              <a:defRPr/>
            </a:pPr>
            <a:r>
              <a:rPr lang="en-US" sz="1800" i="1" kern="0" dirty="0" smtClean="0">
                <a:solidFill>
                  <a:srgbClr val="00A4DE"/>
                </a:solidFill>
              </a:rPr>
              <a:t>25+ TBs </a:t>
            </a:r>
            <a:r>
              <a:rPr lang="en-US" sz="1400" kern="0" dirty="0" smtClean="0">
                <a:solidFill>
                  <a:srgbClr val="075314"/>
                </a:solidFill>
              </a:rPr>
              <a:t>of</a:t>
            </a:r>
            <a:br>
              <a:rPr lang="en-US" sz="1400" kern="0" dirty="0" smtClean="0">
                <a:solidFill>
                  <a:srgbClr val="075314"/>
                </a:solidFill>
              </a:rPr>
            </a:br>
            <a:r>
              <a:rPr lang="en-US" sz="1400" kern="0" dirty="0" smtClean="0">
                <a:solidFill>
                  <a:srgbClr val="075314"/>
                </a:solidFill>
              </a:rPr>
              <a:t>log data every day</a:t>
            </a:r>
          </a:p>
        </p:txBody>
      </p:sp>
      <p:pic>
        <p:nvPicPr>
          <p:cNvPr id="9"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2195" y="4646981"/>
            <a:ext cx="1678670" cy="106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5140583" y="6039696"/>
            <a:ext cx="2815793"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fontAlgn="auto" hangingPunct="1">
              <a:lnSpc>
                <a:spcPct val="90000"/>
              </a:lnSpc>
              <a:spcBef>
                <a:spcPct val="50000"/>
              </a:spcBef>
              <a:spcAft>
                <a:spcPts val="0"/>
              </a:spcAft>
              <a:defRPr/>
            </a:pPr>
            <a:r>
              <a:rPr lang="en-US" b="0" i="1" kern="0" dirty="0">
                <a:solidFill>
                  <a:srgbClr val="00A4DE"/>
                </a:solidFill>
                <a:cs typeface="+mn-cs"/>
              </a:rPr>
              <a:t>? TBs </a:t>
            </a:r>
            <a:r>
              <a:rPr lang="en-US" sz="1400" b="0" kern="0" dirty="0" err="1" smtClean="0">
                <a:solidFill>
                  <a:srgbClr val="075314"/>
                </a:solidFill>
                <a:cs typeface="+mn-cs"/>
              </a:rPr>
              <a:t>ofdata</a:t>
            </a:r>
            <a:r>
              <a:rPr lang="en-US" sz="1400" b="0" kern="0" dirty="0" smtClean="0">
                <a:solidFill>
                  <a:srgbClr val="075314"/>
                </a:solidFill>
                <a:cs typeface="+mn-cs"/>
              </a:rPr>
              <a:t> </a:t>
            </a:r>
            <a:r>
              <a:rPr lang="en-US" sz="1400" b="0" kern="0" dirty="0">
                <a:solidFill>
                  <a:srgbClr val="075314"/>
                </a:solidFill>
                <a:cs typeface="+mn-cs"/>
              </a:rPr>
              <a:t>every day</a:t>
            </a:r>
          </a:p>
        </p:txBody>
      </p:sp>
      <p:grpSp>
        <p:nvGrpSpPr>
          <p:cNvPr id="11" name="Group 10"/>
          <p:cNvGrpSpPr>
            <a:grpSpLocks/>
          </p:cNvGrpSpPr>
          <p:nvPr/>
        </p:nvGrpSpPr>
        <p:grpSpPr bwMode="auto">
          <a:xfrm>
            <a:off x="5386034" y="3942408"/>
            <a:ext cx="2664297" cy="2140978"/>
            <a:chOff x="264585" y="4317999"/>
            <a:chExt cx="1842062" cy="2180183"/>
          </a:xfrm>
        </p:grpSpPr>
        <p:pic>
          <p:nvPicPr>
            <p:cNvPr id="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926" y="6117182"/>
              <a:ext cx="89262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585" y="4317999"/>
              <a:ext cx="1842062" cy="178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057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Big Data sources</a:t>
            </a:r>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11</a:t>
            </a:fld>
            <a:endParaRPr kumimoji="0" lang="en-US" dirty="0"/>
          </a:p>
        </p:txBody>
      </p:sp>
      <p:grpSp>
        <p:nvGrpSpPr>
          <p:cNvPr id="9" name="Group 8"/>
          <p:cNvGrpSpPr>
            <a:grpSpLocks/>
          </p:cNvGrpSpPr>
          <p:nvPr/>
        </p:nvGrpSpPr>
        <p:grpSpPr bwMode="auto">
          <a:xfrm>
            <a:off x="611560" y="1916832"/>
            <a:ext cx="8179571" cy="4392487"/>
            <a:chOff x="3733800" y="742950"/>
            <a:chExt cx="5337175" cy="5902325"/>
          </a:xfrm>
        </p:grpSpPr>
        <p:grpSp>
          <p:nvGrpSpPr>
            <p:cNvPr id="10" name="Group 11"/>
            <p:cNvGrpSpPr>
              <a:grpSpLocks/>
            </p:cNvGrpSpPr>
            <p:nvPr/>
          </p:nvGrpSpPr>
          <p:grpSpPr bwMode="auto">
            <a:xfrm>
              <a:off x="4297363" y="742950"/>
              <a:ext cx="4773612" cy="5704900"/>
              <a:chOff x="4297363" y="742950"/>
              <a:chExt cx="4773612" cy="5704900"/>
            </a:xfrm>
          </p:grpSpPr>
          <p:pic>
            <p:nvPicPr>
              <p:cNvPr id="12" name="Picture 40" descr="mobile-inter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75222">
                <a:off x="7105650" y="858838"/>
                <a:ext cx="94297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TrendsMon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520" y="1577272"/>
                <a:ext cx="3315386" cy="42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7805738" y="4570413"/>
                <a:ext cx="1265237"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228600" tIns="228600" rIns="228600" bIns="228600">
                <a:spAutoFit/>
              </a:bodyPr>
              <a:lstStyle/>
              <a:p>
                <a:pPr algn="r" eaLnBrk="1" hangingPunct="1"/>
                <a:r>
                  <a:rPr lang="en-US" i="1">
                    <a:solidFill>
                      <a:srgbClr val="00A4DE"/>
                    </a:solidFill>
                  </a:rPr>
                  <a:t>2+ billion</a:t>
                </a:r>
                <a:r>
                  <a:rPr lang="en-US" sz="1400">
                    <a:solidFill>
                      <a:srgbClr val="075314"/>
                    </a:solidFill>
                  </a:rPr>
                  <a:t> people on the Web by end 2011 </a:t>
                </a:r>
                <a:endParaRPr lang="en-US" b="0"/>
              </a:p>
            </p:txBody>
          </p:sp>
          <p:sp>
            <p:nvSpPr>
              <p:cNvPr id="15" name="Rectangle 4"/>
              <p:cNvSpPr>
                <a:spLocks noChangeArrowheads="1"/>
              </p:cNvSpPr>
              <p:nvPr/>
            </p:nvSpPr>
            <p:spPr bwMode="auto">
              <a:xfrm>
                <a:off x="4297363" y="927631"/>
                <a:ext cx="199707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228600" tIns="228600" rIns="228600" bIns="228600">
                <a:spAutoFit/>
              </a:bodyPr>
              <a:lstStyle/>
              <a:p>
                <a:pPr algn="ctr" eaLnBrk="1" hangingPunct="1"/>
                <a:r>
                  <a:rPr lang="en-US" i="1" dirty="0">
                    <a:solidFill>
                      <a:srgbClr val="00A4DE"/>
                    </a:solidFill>
                  </a:rPr>
                  <a:t>30 billion</a:t>
                </a:r>
                <a:r>
                  <a:rPr lang="en-US" sz="1400" dirty="0">
                    <a:solidFill>
                      <a:srgbClr val="075314"/>
                    </a:solidFill>
                  </a:rPr>
                  <a:t> RFID tags today</a:t>
                </a:r>
                <a:br>
                  <a:rPr lang="en-US" sz="1400" dirty="0">
                    <a:solidFill>
                      <a:srgbClr val="075314"/>
                    </a:solidFill>
                  </a:rPr>
                </a:br>
                <a:r>
                  <a:rPr lang="en-US" sz="1400" dirty="0">
                    <a:solidFill>
                      <a:srgbClr val="075314"/>
                    </a:solidFill>
                  </a:rPr>
                  <a:t> (1.3B in 2005)</a:t>
                </a:r>
                <a:endParaRPr lang="en-US" b="0" dirty="0"/>
              </a:p>
            </p:txBody>
          </p:sp>
          <p:sp>
            <p:nvSpPr>
              <p:cNvPr id="16" name="Rectangle 4"/>
              <p:cNvSpPr>
                <a:spLocks noChangeArrowheads="1"/>
              </p:cNvSpPr>
              <p:nvPr/>
            </p:nvSpPr>
            <p:spPr bwMode="auto">
              <a:xfrm>
                <a:off x="7747000" y="742950"/>
                <a:ext cx="13239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228600" tIns="228600" rIns="228600" bIns="228600">
                <a:spAutoFit/>
              </a:bodyPr>
              <a:lstStyle/>
              <a:p>
                <a:pPr algn="r" eaLnBrk="1" hangingPunct="1"/>
                <a:r>
                  <a:rPr lang="en-US" i="1">
                    <a:solidFill>
                      <a:srgbClr val="00A4DE"/>
                    </a:solidFill>
                  </a:rPr>
                  <a:t>4.6 billion</a:t>
                </a:r>
                <a:r>
                  <a:rPr lang="en-US" sz="1400">
                    <a:solidFill>
                      <a:srgbClr val="075314"/>
                    </a:solidFill>
                  </a:rPr>
                  <a:t> camera phones world wide</a:t>
                </a:r>
                <a:endParaRPr lang="en-US" b="0"/>
              </a:p>
            </p:txBody>
          </p:sp>
          <p:sp>
            <p:nvSpPr>
              <p:cNvPr id="17" name="Rectangle 5"/>
              <p:cNvSpPr>
                <a:spLocks noChangeArrowheads="1"/>
              </p:cNvSpPr>
              <p:nvPr/>
            </p:nvSpPr>
            <p:spPr bwMode="auto">
              <a:xfrm>
                <a:off x="7696200" y="2609850"/>
                <a:ext cx="1374775"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228600" tIns="228600" rIns="228600" bIns="228600">
                <a:spAutoFit/>
              </a:bodyPr>
              <a:lstStyle/>
              <a:p>
                <a:pPr algn="r" eaLnBrk="1" hangingPunct="1"/>
                <a:r>
                  <a:rPr lang="en-US" i="1">
                    <a:solidFill>
                      <a:srgbClr val="00A4DE"/>
                    </a:solidFill>
                  </a:rPr>
                  <a:t>100s of millions of GPS enabled</a:t>
                </a:r>
                <a:r>
                  <a:rPr lang="en-US" sz="1400">
                    <a:solidFill>
                      <a:srgbClr val="075314"/>
                    </a:solidFill>
                  </a:rPr>
                  <a:t> devices sold annually</a:t>
                </a:r>
                <a:endParaRPr lang="en-US" b="0"/>
              </a:p>
            </p:txBody>
          </p:sp>
        </p:grpSp>
        <p:sp>
          <p:nvSpPr>
            <p:cNvPr id="11" name="Rectangle 4"/>
            <p:cNvSpPr>
              <a:spLocks noChangeArrowheads="1"/>
            </p:cNvSpPr>
            <p:nvPr/>
          </p:nvSpPr>
          <p:spPr bwMode="auto">
            <a:xfrm>
              <a:off x="3733800" y="5487988"/>
              <a:ext cx="237490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228600" tIns="228600" rIns="228600" bIns="228600">
              <a:spAutoFit/>
            </a:bodyPr>
            <a:lstStyle/>
            <a:p>
              <a:pPr algn="ctr" eaLnBrk="1" hangingPunct="1"/>
              <a:r>
                <a:rPr lang="en-US" i="1">
                  <a:solidFill>
                    <a:srgbClr val="00A4DE"/>
                  </a:solidFill>
                </a:rPr>
                <a:t>76 million</a:t>
              </a:r>
              <a:r>
                <a:rPr lang="en-US" sz="1400">
                  <a:solidFill>
                    <a:srgbClr val="075314"/>
                  </a:solidFill>
                </a:rPr>
                <a:t> smart meters in 2009…</a:t>
              </a:r>
              <a:br>
                <a:rPr lang="en-US" sz="1400">
                  <a:solidFill>
                    <a:srgbClr val="075314"/>
                  </a:solidFill>
                </a:rPr>
              </a:br>
              <a:r>
                <a:rPr lang="en-US" sz="1400">
                  <a:solidFill>
                    <a:srgbClr val="075314"/>
                  </a:solidFill>
                </a:rPr>
                <a:t> 200M by 2014 </a:t>
              </a:r>
              <a:endParaRPr lang="en-US" b="0"/>
            </a:p>
          </p:txBody>
        </p:sp>
      </p:grpSp>
      <p:sp>
        <p:nvSpPr>
          <p:cNvPr id="18" name="Rectangle 17"/>
          <p:cNvSpPr/>
          <p:nvPr/>
        </p:nvSpPr>
        <p:spPr>
          <a:xfrm>
            <a:off x="179511" y="1403557"/>
            <a:ext cx="8611619" cy="369332"/>
          </a:xfrm>
          <a:prstGeom prst="rect">
            <a:avLst/>
          </a:prstGeom>
        </p:spPr>
        <p:txBody>
          <a:bodyPr wrap="square">
            <a:spAutoFit/>
          </a:bodyPr>
          <a:lstStyle/>
          <a:p>
            <a:r>
              <a:rPr lang="en-US" b="1" dirty="0"/>
              <a:t>sensor data </a:t>
            </a:r>
            <a:r>
              <a:rPr lang="en-US" dirty="0"/>
              <a:t>: </a:t>
            </a:r>
            <a:r>
              <a:rPr lang="en-US" dirty="0" smtClean="0"/>
              <a:t>sensors </a:t>
            </a:r>
            <a:r>
              <a:rPr lang="en-US" dirty="0"/>
              <a:t>embedded in roads to monitor traffic and misc.</a:t>
            </a:r>
            <a:endParaRPr lang="en-IN" dirty="0"/>
          </a:p>
        </p:txBody>
      </p:sp>
    </p:spTree>
    <p:extLst>
      <p:ext uri="{BB962C8B-B14F-4D97-AF65-F5344CB8AC3E}">
        <p14:creationId xmlns:p14="http://schemas.microsoft.com/office/powerpoint/2010/main" val="16544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What is Big Data? </a:t>
            </a:r>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12</a:t>
            </a:fld>
            <a:endParaRPr kumimoji="0" lang="en-US" dirty="0"/>
          </a:p>
        </p:txBody>
      </p:sp>
      <p:sp>
        <p:nvSpPr>
          <p:cNvPr id="6" name="Content Placeholder 5"/>
          <p:cNvSpPr>
            <a:spLocks noGrp="1"/>
          </p:cNvSpPr>
          <p:nvPr>
            <p:ph sz="quarter" idx="1"/>
          </p:nvPr>
        </p:nvSpPr>
        <p:spPr>
          <a:xfrm>
            <a:off x="179511" y="1527047"/>
            <a:ext cx="5719987" cy="4854281"/>
          </a:xfrm>
        </p:spPr>
        <p:txBody>
          <a:bodyPr>
            <a:normAutofit fontScale="92500"/>
          </a:bodyPr>
          <a:lstStyle/>
          <a:p>
            <a:pPr marL="0" indent="0" algn="just">
              <a:buNone/>
            </a:pPr>
            <a:r>
              <a:rPr lang="en-US" sz="2400" b="1" dirty="0"/>
              <a:t>Big data</a:t>
            </a:r>
            <a:r>
              <a:rPr lang="en-US" sz="2400" dirty="0"/>
              <a:t> </a:t>
            </a:r>
            <a:endParaRPr lang="en-US" sz="2400" dirty="0" smtClean="0"/>
          </a:p>
          <a:p>
            <a:pPr marL="0" indent="0" algn="just">
              <a:buNone/>
            </a:pPr>
            <a:r>
              <a:rPr lang="en-US" sz="2800" dirty="0" smtClean="0">
                <a:solidFill>
                  <a:schemeClr val="accent1">
                    <a:lumMod val="50000"/>
                  </a:schemeClr>
                </a:solidFill>
              </a:rPr>
              <a:t>is </a:t>
            </a:r>
            <a:r>
              <a:rPr lang="en-US" sz="2800" dirty="0">
                <a:solidFill>
                  <a:schemeClr val="accent1">
                    <a:lumMod val="50000"/>
                  </a:schemeClr>
                </a:solidFill>
              </a:rPr>
              <a:t>the term for a collection of data sets so large and complex that it becomes difficult to process using </a:t>
            </a:r>
            <a:r>
              <a:rPr lang="en-US" sz="2800" dirty="0" smtClean="0">
                <a:solidFill>
                  <a:schemeClr val="accent1">
                    <a:lumMod val="50000"/>
                  </a:schemeClr>
                </a:solidFill>
              </a:rPr>
              <a:t>traditional </a:t>
            </a:r>
            <a:r>
              <a:rPr lang="en-US" sz="2800" dirty="0">
                <a:solidFill>
                  <a:schemeClr val="accent1">
                    <a:lumMod val="50000"/>
                  </a:schemeClr>
                </a:solidFill>
              </a:rPr>
              <a:t>data processing applications</a:t>
            </a:r>
            <a:r>
              <a:rPr lang="en-US" sz="2800" dirty="0" smtClean="0">
                <a:solidFill>
                  <a:schemeClr val="accent1">
                    <a:lumMod val="50000"/>
                  </a:schemeClr>
                </a:solidFill>
              </a:rPr>
              <a:t>.</a:t>
            </a:r>
          </a:p>
          <a:p>
            <a:pPr marL="0" indent="0">
              <a:buNone/>
            </a:pPr>
            <a:endParaRPr lang="en-US" sz="2400" b="1" dirty="0" smtClean="0"/>
          </a:p>
          <a:p>
            <a:pPr marL="0" indent="0">
              <a:buNone/>
            </a:pPr>
            <a:r>
              <a:rPr lang="en-US" sz="2400" b="1" dirty="0" smtClean="0"/>
              <a:t>Real </a:t>
            </a:r>
            <a:r>
              <a:rPr lang="en-US" sz="2400" b="1" dirty="0"/>
              <a:t>world examples of Big Data</a:t>
            </a:r>
          </a:p>
          <a:p>
            <a:r>
              <a:rPr lang="en-US" sz="2400" dirty="0"/>
              <a:t>Facebook : has 40 PB of data and captures 100 TB / day</a:t>
            </a:r>
          </a:p>
          <a:p>
            <a:r>
              <a:rPr lang="en-US" sz="2400" dirty="0"/>
              <a:t>Yahoo : 60 PB of data</a:t>
            </a:r>
          </a:p>
          <a:p>
            <a:r>
              <a:rPr lang="en-US" sz="2400" dirty="0"/>
              <a:t>Twitter : 8 TB / day</a:t>
            </a:r>
          </a:p>
          <a:p>
            <a:r>
              <a:rPr lang="en-US" sz="2400" dirty="0"/>
              <a:t>EBay : 40 PB of data, captures </a:t>
            </a:r>
            <a:r>
              <a:rPr lang="en-US" sz="2400" dirty="0" smtClean="0"/>
              <a:t>50TB/ day </a:t>
            </a:r>
            <a:endParaRPr lang="en-US" sz="2400" dirty="0"/>
          </a:p>
          <a:p>
            <a:endParaRPr lang="en-IN" dirty="0"/>
          </a:p>
        </p:txBody>
      </p:sp>
      <p:pic>
        <p:nvPicPr>
          <p:cNvPr id="14338" name="Picture 2"/>
          <p:cNvPicPr>
            <a:picLocks noChangeAspect="1" noChangeArrowheads="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artisticGlowEdges trans="100000" smoothness="0"/>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r="3652"/>
          <a:stretch/>
        </p:blipFill>
        <p:spPr bwMode="auto">
          <a:xfrm>
            <a:off x="5940152" y="1412775"/>
            <a:ext cx="3064989"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292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t>Characteristics </a:t>
            </a:r>
            <a:r>
              <a:rPr lang="en-IN" dirty="0"/>
              <a:t>of Big Data( 5 </a:t>
            </a:r>
            <a:r>
              <a:rPr lang="en-IN" dirty="0" err="1" smtClean="0"/>
              <a:t>Vs</a:t>
            </a:r>
            <a:r>
              <a:rPr lang="en-IN" dirty="0" smtClean="0"/>
              <a:t> of Big 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13</a:t>
            </a:fld>
            <a:endParaRPr kumimoji="0"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1471613"/>
            <a:ext cx="8696325" cy="490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0488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t>Characteristics </a:t>
            </a:r>
            <a:r>
              <a:rPr lang="en-IN" dirty="0"/>
              <a:t>of Big Data( 5 </a:t>
            </a:r>
            <a:r>
              <a:rPr lang="en-IN" dirty="0" err="1" smtClean="0"/>
              <a:t>Vs</a:t>
            </a:r>
            <a:r>
              <a:rPr lang="en-IN" dirty="0" smtClean="0"/>
              <a:t> of Big 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14</a:t>
            </a:fld>
            <a:endParaRPr kumimoji="0" lang="en-US" dirty="0"/>
          </a:p>
        </p:txBody>
      </p:sp>
      <p:sp>
        <p:nvSpPr>
          <p:cNvPr id="6" name="Content Placeholder 5"/>
          <p:cNvSpPr>
            <a:spLocks noGrp="1"/>
          </p:cNvSpPr>
          <p:nvPr>
            <p:ph sz="quarter" idx="1"/>
          </p:nvPr>
        </p:nvSpPr>
        <p:spPr>
          <a:xfrm>
            <a:off x="301752" y="1527048"/>
            <a:ext cx="3334144" cy="749824"/>
          </a:xfrm>
        </p:spPr>
        <p:txBody>
          <a:bodyPr>
            <a:normAutofit/>
          </a:bodyPr>
          <a:lstStyle/>
          <a:p>
            <a:r>
              <a:rPr lang="en-US" sz="3900" dirty="0" smtClean="0"/>
              <a:t>1</a:t>
            </a:r>
            <a:r>
              <a:rPr lang="en-US" sz="3900" baseline="30000" dirty="0" smtClean="0"/>
              <a:t>st</a:t>
            </a:r>
            <a:r>
              <a:rPr lang="en-US" sz="3900" dirty="0" smtClean="0"/>
              <a:t> V-volume</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556792"/>
            <a:ext cx="5335674" cy="275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Content Placeholder 6"/>
          <p:cNvPicPr>
            <a:picLocks noChangeAspect="1"/>
          </p:cNvPicPr>
          <p:nvPr/>
        </p:nvPicPr>
        <p:blipFill>
          <a:blip r:embed="rId3"/>
          <a:stretch>
            <a:fillRect/>
          </a:stretch>
        </p:blipFill>
        <p:spPr>
          <a:xfrm>
            <a:off x="4750535" y="4437112"/>
            <a:ext cx="3925921" cy="2210714"/>
          </a:xfrm>
          <a:prstGeom prst="rect">
            <a:avLst/>
          </a:prstGeom>
        </p:spPr>
      </p:pic>
      <p:sp>
        <p:nvSpPr>
          <p:cNvPr id="11" name="Content Placeholder 5"/>
          <p:cNvSpPr txBox="1">
            <a:spLocks/>
          </p:cNvSpPr>
          <p:nvPr/>
        </p:nvSpPr>
        <p:spPr>
          <a:xfrm>
            <a:off x="301752" y="3933056"/>
            <a:ext cx="4054224" cy="2376264"/>
          </a:xfrm>
          <a:prstGeom prst="rect">
            <a:avLst/>
          </a:prstGeom>
        </p:spPr>
        <p:txBody>
          <a:bodyPr vert="horz">
            <a:normAutofit fontScale="925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r>
              <a:rPr lang="en-US" b="1" dirty="0" smtClean="0">
                <a:solidFill>
                  <a:srgbClr val="800000"/>
                </a:solidFill>
              </a:rPr>
              <a:t>Data Volume</a:t>
            </a:r>
          </a:p>
          <a:p>
            <a:pPr marL="285750" indent="-285750">
              <a:buFont typeface="Arial" pitchFamily="34" charset="0"/>
              <a:buChar char="•"/>
            </a:pPr>
            <a:r>
              <a:rPr lang="en-US" dirty="0" smtClean="0"/>
              <a:t>44x increase from 2009  to 2020 From 0.8 </a:t>
            </a:r>
            <a:r>
              <a:rPr lang="en-US" dirty="0" err="1" smtClean="0"/>
              <a:t>zettabytes</a:t>
            </a:r>
            <a:r>
              <a:rPr lang="en-US" dirty="0" smtClean="0"/>
              <a:t> to 35zb</a:t>
            </a:r>
          </a:p>
          <a:p>
            <a:pPr marL="285750" indent="-285750">
              <a:buFont typeface="Arial" pitchFamily="34" charset="0"/>
              <a:buChar char="•"/>
            </a:pPr>
            <a:r>
              <a:rPr lang="en-US" dirty="0" smtClean="0"/>
              <a:t>Data volume is increasing exponentially </a:t>
            </a:r>
            <a:endParaRPr lang="en-US" dirty="0"/>
          </a:p>
        </p:txBody>
      </p:sp>
    </p:spTree>
    <p:extLst>
      <p:ext uri="{BB962C8B-B14F-4D97-AF65-F5344CB8AC3E}">
        <p14:creationId xmlns:p14="http://schemas.microsoft.com/office/powerpoint/2010/main" val="2383389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t>Characteristics </a:t>
            </a:r>
            <a:r>
              <a:rPr lang="en-IN" dirty="0"/>
              <a:t>of Big Data( 5 </a:t>
            </a:r>
            <a:r>
              <a:rPr lang="en-IN" dirty="0" err="1" smtClean="0"/>
              <a:t>Vs</a:t>
            </a:r>
            <a:r>
              <a:rPr lang="en-IN" dirty="0" smtClean="0"/>
              <a:t> of Big 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15</a:t>
            </a:fld>
            <a:endParaRPr kumimoji="0" lang="en-US" dirty="0"/>
          </a:p>
        </p:txBody>
      </p:sp>
      <p:sp>
        <p:nvSpPr>
          <p:cNvPr id="6" name="Content Placeholder 5"/>
          <p:cNvSpPr>
            <a:spLocks noGrp="1"/>
          </p:cNvSpPr>
          <p:nvPr>
            <p:ph sz="quarter" idx="1"/>
          </p:nvPr>
        </p:nvSpPr>
        <p:spPr/>
        <p:txBody>
          <a:bodyPr/>
          <a:lstStyle/>
          <a:p>
            <a:r>
              <a:rPr lang="en-US" dirty="0" smtClean="0"/>
              <a:t>2</a:t>
            </a:r>
            <a:r>
              <a:rPr lang="en-US" baseline="30000" dirty="0" smtClean="0"/>
              <a:t>nd</a:t>
            </a:r>
            <a:r>
              <a:rPr lang="en-US" dirty="0" smtClean="0"/>
              <a:t> V-velocity: </a:t>
            </a:r>
            <a:r>
              <a:rPr lang="en-US" sz="2000" b="1" dirty="0" smtClean="0"/>
              <a:t>Data is being generated at every minute</a:t>
            </a:r>
            <a:endParaRPr lang="en-IN"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7"/>
            <a:ext cx="8784976" cy="437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88840"/>
            <a:ext cx="8784976" cy="437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700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t>Characteristics </a:t>
            </a:r>
            <a:r>
              <a:rPr lang="en-IN" dirty="0"/>
              <a:t>of Big Data( 5 </a:t>
            </a:r>
            <a:r>
              <a:rPr lang="en-IN" dirty="0" err="1" smtClean="0"/>
              <a:t>Vs</a:t>
            </a:r>
            <a:r>
              <a:rPr lang="en-IN" dirty="0" smtClean="0"/>
              <a:t> of Big 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16</a:t>
            </a:fld>
            <a:endParaRPr kumimoji="0" lang="en-US" dirty="0"/>
          </a:p>
        </p:txBody>
      </p:sp>
      <p:sp>
        <p:nvSpPr>
          <p:cNvPr id="6" name="Content Placeholder 5"/>
          <p:cNvSpPr>
            <a:spLocks noGrp="1"/>
          </p:cNvSpPr>
          <p:nvPr>
            <p:ph sz="quarter" idx="1"/>
          </p:nvPr>
        </p:nvSpPr>
        <p:spPr>
          <a:xfrm>
            <a:off x="301752" y="1527048"/>
            <a:ext cx="8662736" cy="4572000"/>
          </a:xfrm>
        </p:spPr>
        <p:txBody>
          <a:bodyPr>
            <a:normAutofit/>
          </a:bodyPr>
          <a:lstStyle/>
          <a:p>
            <a:r>
              <a:rPr lang="en-US" sz="2400" dirty="0" smtClean="0"/>
              <a:t>3</a:t>
            </a:r>
            <a:r>
              <a:rPr lang="en-US" sz="2400" baseline="30000" dirty="0" smtClean="0"/>
              <a:t>rd</a:t>
            </a:r>
            <a:r>
              <a:rPr lang="en-US" sz="2400" dirty="0" smtClean="0"/>
              <a:t> V-Variety: </a:t>
            </a:r>
            <a:r>
              <a:rPr lang="en-US" sz="1600" b="1" dirty="0" smtClean="0"/>
              <a:t>different kinds of data generated from various sources</a:t>
            </a:r>
            <a:endParaRPr lang="en-IN" sz="16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47438"/>
            <a:ext cx="8712968" cy="4455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8921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t>Characteristics </a:t>
            </a:r>
            <a:r>
              <a:rPr lang="en-IN" dirty="0"/>
              <a:t>of Big Data( 5 </a:t>
            </a:r>
            <a:r>
              <a:rPr lang="en-IN" dirty="0" err="1" smtClean="0"/>
              <a:t>Vs</a:t>
            </a:r>
            <a:r>
              <a:rPr lang="en-IN" dirty="0" smtClean="0"/>
              <a:t> of Big 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17</a:t>
            </a:fld>
            <a:endParaRPr kumimoji="0" lang="en-US" dirty="0"/>
          </a:p>
        </p:txBody>
      </p:sp>
      <p:sp>
        <p:nvSpPr>
          <p:cNvPr id="6" name="Content Placeholder 5"/>
          <p:cNvSpPr>
            <a:spLocks noGrp="1"/>
          </p:cNvSpPr>
          <p:nvPr>
            <p:ph sz="quarter" idx="1"/>
          </p:nvPr>
        </p:nvSpPr>
        <p:spPr/>
        <p:txBody>
          <a:bodyPr/>
          <a:lstStyle/>
          <a:p>
            <a:r>
              <a:rPr lang="en-US" dirty="0" smtClean="0"/>
              <a:t>4</a:t>
            </a:r>
            <a:r>
              <a:rPr lang="en-US" baseline="30000" dirty="0" smtClean="0"/>
              <a:t>th</a:t>
            </a:r>
            <a:r>
              <a:rPr lang="en-US" dirty="0" smtClean="0"/>
              <a:t> V - Veracity: </a:t>
            </a:r>
            <a:r>
              <a:rPr lang="en-US" sz="1800" b="1" dirty="0" smtClean="0"/>
              <a:t>uncertainties and inconsistencies in big data</a:t>
            </a:r>
            <a:endParaRPr lang="en-IN" sz="18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40272"/>
            <a:ext cx="8621184" cy="3232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432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t>Characteristics </a:t>
            </a:r>
            <a:r>
              <a:rPr lang="en-IN" dirty="0"/>
              <a:t>of Big Data( 5 </a:t>
            </a:r>
            <a:r>
              <a:rPr lang="en-IN" dirty="0" err="1" smtClean="0"/>
              <a:t>Vs</a:t>
            </a:r>
            <a:r>
              <a:rPr lang="en-IN" dirty="0" smtClean="0"/>
              <a:t> of Big 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18</a:t>
            </a:fld>
            <a:endParaRPr kumimoji="0" lang="en-US" dirty="0"/>
          </a:p>
        </p:txBody>
      </p:sp>
      <p:sp>
        <p:nvSpPr>
          <p:cNvPr id="6" name="Content Placeholder 5"/>
          <p:cNvSpPr>
            <a:spLocks noGrp="1"/>
          </p:cNvSpPr>
          <p:nvPr>
            <p:ph sz="quarter" idx="1"/>
          </p:nvPr>
        </p:nvSpPr>
        <p:spPr>
          <a:xfrm>
            <a:off x="138906" y="1527048"/>
            <a:ext cx="8825582" cy="4572000"/>
          </a:xfrm>
        </p:spPr>
        <p:txBody>
          <a:bodyPr/>
          <a:lstStyle/>
          <a:p>
            <a:r>
              <a:rPr lang="en-US" dirty="0"/>
              <a:t>5</a:t>
            </a:r>
            <a:r>
              <a:rPr lang="en-US" baseline="30000" dirty="0" smtClean="0"/>
              <a:t>th</a:t>
            </a:r>
            <a:r>
              <a:rPr lang="en-US" dirty="0" smtClean="0"/>
              <a:t> V - Value: </a:t>
            </a:r>
            <a:r>
              <a:rPr lang="en-US" sz="1800" b="1" dirty="0" smtClean="0"/>
              <a:t>Mechanism to bring correct meaning out of the data</a:t>
            </a:r>
            <a:endParaRPr lang="en-IN" sz="18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41" y="1988840"/>
            <a:ext cx="8457823" cy="4390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550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t>Characteristics </a:t>
            </a:r>
            <a:r>
              <a:rPr lang="en-IN" dirty="0"/>
              <a:t>of Big Data( 5 </a:t>
            </a:r>
            <a:r>
              <a:rPr lang="en-IN" dirty="0" err="1" smtClean="0"/>
              <a:t>Vs</a:t>
            </a:r>
            <a:r>
              <a:rPr lang="en-IN" dirty="0" smtClean="0"/>
              <a:t> of Big 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19</a:t>
            </a:fld>
            <a:endParaRPr kumimoji="0"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7"/>
            <a:ext cx="8856984" cy="4680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28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a:t>
            </a:fld>
            <a:endParaRPr kumimoji="0" lang="en-US" dirty="0"/>
          </a:p>
        </p:txBody>
      </p:sp>
      <p:sp>
        <p:nvSpPr>
          <p:cNvPr id="6" name="Content Placeholder 5"/>
          <p:cNvSpPr>
            <a:spLocks noGrp="1"/>
          </p:cNvSpPr>
          <p:nvPr>
            <p:ph sz="quarter" idx="1"/>
          </p:nvPr>
        </p:nvSpPr>
        <p:spPr>
          <a:xfrm>
            <a:off x="301752" y="1527048"/>
            <a:ext cx="8503920" cy="4782272"/>
          </a:xfrm>
        </p:spPr>
        <p:txBody>
          <a:bodyPr>
            <a:normAutofit lnSpcReduction="10000"/>
          </a:bodyPr>
          <a:lstStyle/>
          <a:p>
            <a:r>
              <a:rPr lang="en-US" dirty="0" smtClean="0"/>
              <a:t>Evolution of Big data</a:t>
            </a:r>
            <a:endParaRPr lang="en-IN" dirty="0"/>
          </a:p>
          <a:p>
            <a:r>
              <a:rPr lang="en-IN" dirty="0"/>
              <a:t>sources of Big Data</a:t>
            </a:r>
          </a:p>
          <a:p>
            <a:pPr lvl="0"/>
            <a:r>
              <a:rPr lang="en-IN" dirty="0" smtClean="0"/>
              <a:t>What </a:t>
            </a:r>
            <a:r>
              <a:rPr lang="en-IN" dirty="0"/>
              <a:t>is Big Data? </a:t>
            </a:r>
            <a:endParaRPr lang="en-IN" dirty="0" smtClean="0"/>
          </a:p>
          <a:p>
            <a:pPr lvl="0"/>
            <a:r>
              <a:rPr lang="en-IN" dirty="0" smtClean="0"/>
              <a:t>Characteristic </a:t>
            </a:r>
            <a:r>
              <a:rPr lang="en-IN" dirty="0"/>
              <a:t>of Big Data( 5</a:t>
            </a:r>
            <a:r>
              <a:rPr lang="en-IN" dirty="0" smtClean="0"/>
              <a:t> </a:t>
            </a:r>
            <a:r>
              <a:rPr lang="en-IN" dirty="0" err="1"/>
              <a:t>Vs</a:t>
            </a:r>
            <a:r>
              <a:rPr lang="en-IN" dirty="0"/>
              <a:t>)</a:t>
            </a:r>
          </a:p>
          <a:p>
            <a:pPr lvl="0"/>
            <a:r>
              <a:rPr lang="en-IN" dirty="0" smtClean="0"/>
              <a:t>Tools </a:t>
            </a:r>
            <a:r>
              <a:rPr lang="en-IN" dirty="0"/>
              <a:t>used in Big </a:t>
            </a:r>
            <a:r>
              <a:rPr lang="en-IN" dirty="0" smtClean="0"/>
              <a:t>Data</a:t>
            </a:r>
          </a:p>
          <a:p>
            <a:pPr lvl="0"/>
            <a:r>
              <a:rPr lang="en-IN" dirty="0" smtClean="0"/>
              <a:t>Introduction  to Big Data analytics </a:t>
            </a:r>
          </a:p>
          <a:p>
            <a:pPr lvl="0"/>
            <a:r>
              <a:rPr lang="en-US" dirty="0" smtClean="0"/>
              <a:t>Big Data analytics goals</a:t>
            </a:r>
            <a:endParaRPr lang="en-IN" dirty="0"/>
          </a:p>
          <a:p>
            <a:r>
              <a:rPr lang="en-IN" dirty="0"/>
              <a:t>Applications/use cases of Big </a:t>
            </a:r>
            <a:r>
              <a:rPr lang="en-IN" dirty="0" smtClean="0"/>
              <a:t>Data analytics</a:t>
            </a:r>
            <a:endParaRPr lang="en-IN" dirty="0"/>
          </a:p>
          <a:p>
            <a:pPr lvl="0"/>
            <a:r>
              <a:rPr lang="en-IN" dirty="0" smtClean="0"/>
              <a:t>Challenges </a:t>
            </a:r>
            <a:r>
              <a:rPr lang="en-IN" dirty="0"/>
              <a:t>of Big Data </a:t>
            </a:r>
          </a:p>
          <a:p>
            <a:pPr lvl="0"/>
            <a:r>
              <a:rPr lang="en-IN" dirty="0"/>
              <a:t>How Hadoop solves the Big Data problem  </a:t>
            </a:r>
          </a:p>
          <a:p>
            <a:pPr lvl="0"/>
            <a:endParaRPr lang="en-IN" dirty="0"/>
          </a:p>
        </p:txBody>
      </p:sp>
    </p:spTree>
    <p:extLst>
      <p:ext uri="{BB962C8B-B14F-4D97-AF65-F5344CB8AC3E}">
        <p14:creationId xmlns:p14="http://schemas.microsoft.com/office/powerpoint/2010/main" val="24403087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t>Characteristics </a:t>
            </a:r>
            <a:r>
              <a:rPr lang="en-IN" dirty="0"/>
              <a:t>of Big Data( 5 </a:t>
            </a:r>
            <a:r>
              <a:rPr lang="en-IN" dirty="0" err="1" smtClean="0"/>
              <a:t>Vs</a:t>
            </a:r>
            <a:r>
              <a:rPr lang="en-IN" dirty="0" smtClean="0"/>
              <a:t> of Big 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20</a:t>
            </a:fld>
            <a:endParaRPr kumimoji="0" lang="en-US" dirty="0"/>
          </a:p>
        </p:txBody>
      </p:sp>
      <p:pic>
        <p:nvPicPr>
          <p:cNvPr id="1741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107504" y="1482460"/>
            <a:ext cx="7992888" cy="489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642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t>Traditional data base/</a:t>
            </a:r>
          </a:p>
          <a:p>
            <a:r>
              <a:rPr lang="en-US" dirty="0" smtClean="0"/>
              <a:t>data warehouse	</a:t>
            </a:r>
            <a:endParaRPr lang="en-IN" dirty="0"/>
          </a:p>
        </p:txBody>
      </p:sp>
      <p:sp>
        <p:nvSpPr>
          <p:cNvPr id="9" name="Text Placeholder 8"/>
          <p:cNvSpPr>
            <a:spLocks noGrp="1"/>
          </p:cNvSpPr>
          <p:nvPr>
            <p:ph type="body" sz="half" idx="3"/>
          </p:nvPr>
        </p:nvSpPr>
        <p:spPr/>
        <p:txBody>
          <a:bodyPr/>
          <a:lstStyle/>
          <a:p>
            <a:r>
              <a:rPr lang="en-US" dirty="0" smtClean="0"/>
              <a:t>	Big Data</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6" name="Content Placeholder 5"/>
          <p:cNvSpPr>
            <a:spLocks noGrp="1"/>
          </p:cNvSpPr>
          <p:nvPr>
            <p:ph sz="quarter" idx="2"/>
          </p:nvPr>
        </p:nvSpPr>
        <p:spPr/>
        <p:txBody>
          <a:bodyPr>
            <a:normAutofit fontScale="85000" lnSpcReduction="20000"/>
          </a:bodyPr>
          <a:lstStyle/>
          <a:p>
            <a:r>
              <a:rPr lang="en-IN" dirty="0" smtClean="0"/>
              <a:t>Data</a:t>
            </a:r>
          </a:p>
          <a:p>
            <a:pPr lvl="1"/>
            <a:r>
              <a:rPr lang="en-IN" dirty="0" smtClean="0"/>
              <a:t>TB to PB</a:t>
            </a:r>
            <a:r>
              <a:rPr lang="en-IN" dirty="0"/>
              <a:t> </a:t>
            </a:r>
            <a:r>
              <a:rPr lang="en-IN" dirty="0" smtClean="0"/>
              <a:t> </a:t>
            </a:r>
          </a:p>
          <a:p>
            <a:pPr lvl="1"/>
            <a:r>
              <a:rPr lang="en-US" dirty="0" smtClean="0"/>
              <a:t>Only structured</a:t>
            </a:r>
            <a:endParaRPr lang="en-IN" dirty="0" smtClean="0"/>
          </a:p>
          <a:p>
            <a:r>
              <a:rPr lang="en-IN" dirty="0" smtClean="0"/>
              <a:t>Hardware </a:t>
            </a:r>
          </a:p>
          <a:p>
            <a:pPr lvl="1"/>
            <a:r>
              <a:rPr lang="en-IN" dirty="0"/>
              <a:t> big central servers </a:t>
            </a:r>
          </a:p>
          <a:p>
            <a:pPr lvl="1"/>
            <a:r>
              <a:rPr lang="en-IN" dirty="0"/>
              <a:t> </a:t>
            </a:r>
            <a:r>
              <a:rPr lang="en-IN" dirty="0" smtClean="0"/>
              <a:t>Expensive</a:t>
            </a:r>
          </a:p>
          <a:p>
            <a:pPr lvl="1"/>
            <a:r>
              <a:rPr lang="en-IN" dirty="0" smtClean="0"/>
              <a:t>Hardware reliability</a:t>
            </a:r>
          </a:p>
          <a:p>
            <a:pPr lvl="1"/>
            <a:r>
              <a:rPr lang="en-IN" dirty="0"/>
              <a:t> Limited </a:t>
            </a:r>
            <a:r>
              <a:rPr lang="en-IN" dirty="0" smtClean="0"/>
              <a:t>scalability</a:t>
            </a:r>
            <a:endParaRPr lang="en-IN" dirty="0"/>
          </a:p>
          <a:p>
            <a:r>
              <a:rPr lang="en-US" dirty="0" smtClean="0"/>
              <a:t>Software</a:t>
            </a:r>
          </a:p>
          <a:p>
            <a:pPr lvl="1"/>
            <a:r>
              <a:rPr lang="en-US" dirty="0"/>
              <a:t> Centralized </a:t>
            </a:r>
            <a:endParaRPr lang="en-US" dirty="0" smtClean="0"/>
          </a:p>
          <a:p>
            <a:pPr lvl="1"/>
            <a:r>
              <a:rPr lang="en-US" dirty="0" smtClean="0"/>
              <a:t> </a:t>
            </a:r>
            <a:r>
              <a:rPr lang="en-US" dirty="0"/>
              <a:t> Schema  </a:t>
            </a:r>
            <a:r>
              <a:rPr lang="en-US" dirty="0" smtClean="0"/>
              <a:t>based</a:t>
            </a:r>
          </a:p>
          <a:p>
            <a:pPr lvl="1"/>
            <a:r>
              <a:rPr lang="en-US" dirty="0" smtClean="0"/>
              <a:t>Oracle/</a:t>
            </a:r>
            <a:r>
              <a:rPr lang="en-US" dirty="0" err="1" smtClean="0"/>
              <a:t>mysql</a:t>
            </a:r>
            <a:r>
              <a:rPr lang="en-US" dirty="0" smtClean="0"/>
              <a:t>/</a:t>
            </a:r>
            <a:r>
              <a:rPr lang="en-US" dirty="0" err="1" smtClean="0"/>
              <a:t>sql</a:t>
            </a:r>
            <a:r>
              <a:rPr lang="en-US" dirty="0" smtClean="0"/>
              <a:t> server</a:t>
            </a:r>
            <a:endParaRPr lang="en-IN" dirty="0"/>
          </a:p>
        </p:txBody>
      </p:sp>
      <p:sp>
        <p:nvSpPr>
          <p:cNvPr id="10" name="Content Placeholder 9"/>
          <p:cNvSpPr>
            <a:spLocks noGrp="1"/>
          </p:cNvSpPr>
          <p:nvPr>
            <p:ph sz="quarter" idx="4"/>
          </p:nvPr>
        </p:nvSpPr>
        <p:spPr/>
        <p:txBody>
          <a:bodyPr>
            <a:normAutofit fontScale="85000" lnSpcReduction="20000"/>
          </a:bodyPr>
          <a:lstStyle/>
          <a:p>
            <a:r>
              <a:rPr lang="en-US" dirty="0" smtClean="0"/>
              <a:t>Data</a:t>
            </a:r>
          </a:p>
          <a:p>
            <a:pPr lvl="1"/>
            <a:r>
              <a:rPr lang="en-US" dirty="0" smtClean="0"/>
              <a:t>PB to ZB</a:t>
            </a:r>
          </a:p>
          <a:p>
            <a:pPr lvl="1"/>
            <a:r>
              <a:rPr lang="en-US" dirty="0" smtClean="0"/>
              <a:t>structured and unstructured</a:t>
            </a:r>
            <a:endParaRPr lang="en-IN" dirty="0" smtClean="0"/>
          </a:p>
          <a:p>
            <a:r>
              <a:rPr lang="en-IN" dirty="0" smtClean="0"/>
              <a:t>Hardware</a:t>
            </a:r>
          </a:p>
          <a:p>
            <a:pPr lvl="1"/>
            <a:r>
              <a:rPr lang="en-IN" dirty="0"/>
              <a:t>computer </a:t>
            </a:r>
            <a:r>
              <a:rPr lang="en-IN" dirty="0" smtClean="0"/>
              <a:t>clusters</a:t>
            </a:r>
            <a:endParaRPr lang="en-IN" dirty="0"/>
          </a:p>
          <a:p>
            <a:pPr lvl="1"/>
            <a:r>
              <a:rPr lang="en-IN" dirty="0"/>
              <a:t>Cost </a:t>
            </a:r>
            <a:r>
              <a:rPr lang="en-IN" dirty="0" smtClean="0"/>
              <a:t>effective</a:t>
            </a:r>
          </a:p>
          <a:p>
            <a:pPr lvl="1"/>
            <a:r>
              <a:rPr lang="en-IN" dirty="0" smtClean="0"/>
              <a:t>Unreliable HW </a:t>
            </a:r>
          </a:p>
          <a:p>
            <a:pPr lvl="1"/>
            <a:r>
              <a:rPr lang="en-IN" dirty="0" smtClean="0"/>
              <a:t>Scales </a:t>
            </a:r>
            <a:r>
              <a:rPr lang="en-IN" dirty="0"/>
              <a:t>further </a:t>
            </a:r>
            <a:r>
              <a:rPr lang="en-IN" dirty="0" smtClean="0"/>
              <a:t> </a:t>
            </a:r>
            <a:endParaRPr lang="en-US" dirty="0" smtClean="0"/>
          </a:p>
          <a:p>
            <a:r>
              <a:rPr lang="en-US" dirty="0" smtClean="0"/>
              <a:t>Software</a:t>
            </a:r>
          </a:p>
          <a:p>
            <a:pPr lvl="1"/>
            <a:r>
              <a:rPr lang="en-US" dirty="0" smtClean="0"/>
              <a:t>Distributed </a:t>
            </a:r>
            <a:endParaRPr lang="en-US" dirty="0"/>
          </a:p>
          <a:p>
            <a:pPr lvl="1"/>
            <a:r>
              <a:rPr lang="en-US" dirty="0"/>
              <a:t> </a:t>
            </a:r>
            <a:r>
              <a:rPr lang="en-US" dirty="0" smtClean="0"/>
              <a:t>Not  schema based</a:t>
            </a:r>
          </a:p>
          <a:p>
            <a:pPr lvl="1"/>
            <a:r>
              <a:rPr lang="en-US" dirty="0" err="1" smtClean="0"/>
              <a:t>Hadoop</a:t>
            </a:r>
            <a:endParaRPr lang="en-IN" dirty="0" smtClean="0"/>
          </a:p>
          <a:p>
            <a:pPr lvl="1"/>
            <a:endParaRPr lang="en-IN" dirty="0" smtClean="0"/>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21</a:t>
            </a:fld>
            <a:endParaRPr kumimoji="0" lang="en-US" dirty="0"/>
          </a:p>
        </p:txBody>
      </p:sp>
      <p:sp>
        <p:nvSpPr>
          <p:cNvPr id="7" name="Title 6"/>
          <p:cNvSpPr>
            <a:spLocks noGrp="1"/>
          </p:cNvSpPr>
          <p:nvPr>
            <p:ph type="title"/>
          </p:nvPr>
        </p:nvSpPr>
        <p:spPr/>
        <p:txBody>
          <a:bodyPr/>
          <a:lstStyle/>
          <a:p>
            <a:r>
              <a:rPr lang="en-US" dirty="0" smtClean="0"/>
              <a:t>Traditional DB </a:t>
            </a:r>
            <a:r>
              <a:rPr lang="en-US" dirty="0" err="1" smtClean="0"/>
              <a:t>vs</a:t>
            </a:r>
            <a:r>
              <a:rPr lang="en-US" dirty="0" smtClean="0"/>
              <a:t> Big Data</a:t>
            </a:r>
            <a:endParaRPr lang="en-IN" dirty="0"/>
          </a:p>
        </p:txBody>
      </p:sp>
    </p:spTree>
    <p:extLst>
      <p:ext uri="{BB962C8B-B14F-4D97-AF65-F5344CB8AC3E}">
        <p14:creationId xmlns:p14="http://schemas.microsoft.com/office/powerpoint/2010/main" val="17711381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536104"/>
          </a:xfrm>
        </p:spPr>
        <p:txBody>
          <a:bodyPr>
            <a:normAutofit fontScale="90000"/>
          </a:bodyPr>
          <a:lstStyle/>
          <a:p>
            <a:r>
              <a:rPr lang="en-US" dirty="0" smtClean="0"/>
              <a:t>Big data tools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22</a:t>
            </a:fld>
            <a:endParaRPr kumimoji="0" lang="en-US" dirty="0"/>
          </a:p>
        </p:txBody>
      </p:sp>
      <p:pic>
        <p:nvPicPr>
          <p:cNvPr id="7" name="Content Placeholder 3"/>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380000"/>
                    </a14:imgEffect>
                  </a14:imgLayer>
                </a14:imgProps>
              </a:ext>
            </a:extLst>
          </a:blip>
          <a:srcRect l="1581" t="5879" r="1576" b="1411"/>
          <a:stretch/>
        </p:blipFill>
        <p:spPr>
          <a:xfrm>
            <a:off x="251520" y="764704"/>
            <a:ext cx="8712968" cy="6093256"/>
          </a:xfrm>
        </p:spPr>
      </p:pic>
    </p:spTree>
    <p:extLst>
      <p:ext uri="{BB962C8B-B14F-4D97-AF65-F5344CB8AC3E}">
        <p14:creationId xmlns:p14="http://schemas.microsoft.com/office/powerpoint/2010/main" val="2581121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a:t>Big data analytics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23</a:t>
            </a:fld>
            <a:endParaRPr kumimoji="0"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86434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81177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in Big data analytics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24</a:t>
            </a:fld>
            <a:endParaRPr kumimoji="0"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04950"/>
            <a:ext cx="8753200" cy="480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06" y="1504950"/>
            <a:ext cx="8851424" cy="480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024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t>
            </a:r>
            <a:r>
              <a:rPr lang="en-US" dirty="0" smtClean="0"/>
              <a:t>analytics goals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25</a:t>
            </a:fld>
            <a:endParaRPr kumimoji="0"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879490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355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goals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26</a:t>
            </a:fld>
            <a:endParaRPr kumimoji="0" lang="en-US" dirty="0"/>
          </a:p>
        </p:txBody>
      </p:sp>
      <p:sp>
        <p:nvSpPr>
          <p:cNvPr id="8" name="Content Placeholder 5"/>
          <p:cNvSpPr>
            <a:spLocks noGrp="1"/>
          </p:cNvSpPr>
          <p:nvPr>
            <p:ph sz="quarter" idx="1"/>
          </p:nvPr>
        </p:nvSpPr>
        <p:spPr>
          <a:xfrm>
            <a:off x="301752" y="1527048"/>
            <a:ext cx="8518720" cy="533800"/>
          </a:xfrm>
        </p:spPr>
        <p:txBody>
          <a:bodyPr>
            <a:normAutofit/>
          </a:bodyPr>
          <a:lstStyle/>
          <a:p>
            <a:pPr marL="0" indent="0">
              <a:buNone/>
            </a:pPr>
            <a:r>
              <a:rPr lang="en-US" dirty="0" smtClean="0"/>
              <a:t>1.Making organizations more smarter and efficient</a:t>
            </a:r>
            <a:endParaRPr lang="en-IN"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708920"/>
            <a:ext cx="880997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6125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goals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27</a:t>
            </a:fld>
            <a:endParaRPr kumimoji="0" lang="en-US" dirty="0"/>
          </a:p>
        </p:txBody>
      </p:sp>
      <p:sp>
        <p:nvSpPr>
          <p:cNvPr id="8" name="Content Placeholder 5"/>
          <p:cNvSpPr>
            <a:spLocks noGrp="1"/>
          </p:cNvSpPr>
          <p:nvPr>
            <p:ph sz="quarter" idx="1"/>
          </p:nvPr>
        </p:nvSpPr>
        <p:spPr>
          <a:xfrm>
            <a:off x="301752" y="1527048"/>
            <a:ext cx="8518720" cy="533800"/>
          </a:xfrm>
        </p:spPr>
        <p:txBody>
          <a:bodyPr>
            <a:normAutofit/>
          </a:bodyPr>
          <a:lstStyle/>
          <a:p>
            <a:pPr marL="0" indent="0">
              <a:buNone/>
            </a:pPr>
            <a:r>
              <a:rPr lang="en-US" dirty="0" smtClean="0"/>
              <a:t>1.Making organizations more smarter and efficient</a:t>
            </a:r>
            <a:endParaRPr lang="en-IN"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7219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786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goals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28</a:t>
            </a:fld>
            <a:endParaRPr kumimoji="0"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628800"/>
            <a:ext cx="882921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3395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goals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29</a:t>
            </a:fld>
            <a:endParaRPr kumimoji="0"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92899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910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b="1" dirty="0" smtClean="0">
                <a:solidFill>
                  <a:schemeClr val="accent6">
                    <a:lumMod val="50000"/>
                  </a:schemeClr>
                </a:solidFill>
              </a:rPr>
              <a:t>Evolution of Big Data </a:t>
            </a:r>
            <a:endParaRPr lang="en-IN" sz="3600" b="1" dirty="0">
              <a:solidFill>
                <a:schemeClr val="accent6">
                  <a:lumMod val="50000"/>
                </a:schemeClr>
              </a:solidFill>
            </a:endParaRPr>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a:t>
            </a:fld>
            <a:endParaRPr kumimoji="0" lang="en-US" dirty="0"/>
          </a:p>
        </p:txBody>
      </p:sp>
      <p:sp>
        <p:nvSpPr>
          <p:cNvPr id="9" name="Content Placeholder 2"/>
          <p:cNvSpPr>
            <a:spLocks noGrp="1"/>
          </p:cNvSpPr>
          <p:nvPr>
            <p:ph idx="1"/>
          </p:nvPr>
        </p:nvSpPr>
        <p:spPr>
          <a:xfrm>
            <a:off x="427741" y="1844825"/>
            <a:ext cx="8032691" cy="360040"/>
          </a:xfrm>
        </p:spPr>
        <p:txBody>
          <a:bodyPr>
            <a:normAutofit fontScale="70000" lnSpcReduction="20000"/>
          </a:bodyPr>
          <a:lstStyle/>
          <a:p>
            <a:r>
              <a:rPr lang="en-US" b="1" dirty="0">
                <a:solidFill>
                  <a:srgbClr val="800000"/>
                </a:solidFill>
              </a:rPr>
              <a:t>The Model of Generating/Consuming Data has </a:t>
            </a:r>
            <a:r>
              <a:rPr lang="en-US" b="1" dirty="0" smtClean="0">
                <a:solidFill>
                  <a:srgbClr val="800000"/>
                </a:solidFill>
              </a:rPr>
              <a:t>Changed</a:t>
            </a:r>
            <a:endParaRPr lang="en-US" b="1" dirty="0">
              <a:solidFill>
                <a:srgbClr val="800000"/>
              </a:solidFill>
            </a:endParaRPr>
          </a:p>
        </p:txBody>
      </p:sp>
      <p:pic>
        <p:nvPicPr>
          <p:cNvPr id="10" name="Picture 9" descr="Screen shot 2013-01-13 at 5.46.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062" y="2857108"/>
            <a:ext cx="1197529" cy="1116538"/>
          </a:xfrm>
          <a:prstGeom prst="rect">
            <a:avLst/>
          </a:prstGeom>
        </p:spPr>
      </p:pic>
      <p:pic>
        <p:nvPicPr>
          <p:cNvPr id="11" name="Picture 10"/>
          <p:cNvPicPr>
            <a:picLocks noChangeAspect="1"/>
          </p:cNvPicPr>
          <p:nvPr/>
        </p:nvPicPr>
        <p:blipFill>
          <a:blip r:embed="rId3"/>
          <a:stretch>
            <a:fillRect/>
          </a:stretch>
        </p:blipFill>
        <p:spPr>
          <a:xfrm>
            <a:off x="1878331" y="3044850"/>
            <a:ext cx="889834" cy="889149"/>
          </a:xfrm>
          <a:prstGeom prst="rect">
            <a:avLst/>
          </a:prstGeom>
        </p:spPr>
      </p:pic>
      <p:sp>
        <p:nvSpPr>
          <p:cNvPr id="12" name="TextBox 11"/>
          <p:cNvSpPr txBox="1"/>
          <p:nvPr/>
        </p:nvSpPr>
        <p:spPr>
          <a:xfrm>
            <a:off x="491984" y="2348880"/>
            <a:ext cx="7814960" cy="369332"/>
          </a:xfrm>
          <a:prstGeom prst="rect">
            <a:avLst/>
          </a:prstGeom>
          <a:noFill/>
        </p:spPr>
        <p:txBody>
          <a:bodyPr wrap="none" rtlCol="0">
            <a:spAutoFit/>
          </a:bodyPr>
          <a:lstStyle/>
          <a:p>
            <a:r>
              <a:rPr lang="en-US" b="1" dirty="0" smtClean="0">
                <a:solidFill>
                  <a:srgbClr val="0000FF"/>
                </a:solidFill>
              </a:rPr>
              <a:t>Old Model: </a:t>
            </a:r>
            <a:r>
              <a:rPr lang="en-US" dirty="0" smtClean="0"/>
              <a:t>Few companies are generating data, all others are consuming data </a:t>
            </a:r>
            <a:endParaRPr lang="en-US" dirty="0"/>
          </a:p>
        </p:txBody>
      </p:sp>
      <p:pic>
        <p:nvPicPr>
          <p:cNvPr id="13" name="Picture 12"/>
          <p:cNvPicPr>
            <a:picLocks noChangeAspect="1"/>
          </p:cNvPicPr>
          <p:nvPr/>
        </p:nvPicPr>
        <p:blipFill>
          <a:blip r:embed="rId4"/>
          <a:stretch>
            <a:fillRect/>
          </a:stretch>
        </p:blipFill>
        <p:spPr>
          <a:xfrm>
            <a:off x="5292080" y="2885370"/>
            <a:ext cx="1680369" cy="1247753"/>
          </a:xfrm>
          <a:prstGeom prst="rect">
            <a:avLst/>
          </a:prstGeom>
        </p:spPr>
      </p:pic>
      <p:sp>
        <p:nvSpPr>
          <p:cNvPr id="14" name="Right Arrow 13"/>
          <p:cNvSpPr/>
          <p:nvPr/>
        </p:nvSpPr>
        <p:spPr>
          <a:xfrm>
            <a:off x="2933670" y="3237693"/>
            <a:ext cx="1768562" cy="486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364632" y="4133123"/>
            <a:ext cx="8526419" cy="1572121"/>
            <a:chOff x="187021" y="4374843"/>
            <a:chExt cx="7717177" cy="1572121"/>
          </a:xfrm>
        </p:grpSpPr>
        <p:pic>
          <p:nvPicPr>
            <p:cNvPr id="16" name="Picture 15" descr="Screen shot 2013-01-13 at 5.50.2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765" y="4900555"/>
              <a:ext cx="1508048" cy="1046409"/>
            </a:xfrm>
            <a:prstGeom prst="rect">
              <a:avLst/>
            </a:prstGeom>
          </p:spPr>
        </p:pic>
        <p:sp>
          <p:nvSpPr>
            <p:cNvPr id="17" name="Rectangle 16"/>
            <p:cNvSpPr/>
            <p:nvPr/>
          </p:nvSpPr>
          <p:spPr>
            <a:xfrm>
              <a:off x="187021" y="4374843"/>
              <a:ext cx="7717177" cy="369332"/>
            </a:xfrm>
            <a:prstGeom prst="rect">
              <a:avLst/>
            </a:prstGeom>
          </p:spPr>
          <p:txBody>
            <a:bodyPr wrap="square">
              <a:spAutoFit/>
            </a:bodyPr>
            <a:lstStyle/>
            <a:p>
              <a:r>
                <a:rPr lang="en-US" b="1" dirty="0" smtClean="0">
                  <a:solidFill>
                    <a:srgbClr val="0000FF"/>
                  </a:solidFill>
                </a:rPr>
                <a:t>New Model: </a:t>
              </a:r>
              <a:r>
                <a:rPr lang="en-US" dirty="0" smtClean="0"/>
                <a:t>all of us are generating data, and all of us are consuming data </a:t>
              </a:r>
              <a:endParaRPr lang="en-US" dirty="0"/>
            </a:p>
          </p:txBody>
        </p:sp>
        <p:sp>
          <p:nvSpPr>
            <p:cNvPr id="18" name="Right Arrow 17"/>
            <p:cNvSpPr/>
            <p:nvPr/>
          </p:nvSpPr>
          <p:spPr>
            <a:xfrm>
              <a:off x="2277048" y="5185359"/>
              <a:ext cx="1768562" cy="4866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stretch>
              <a:fillRect/>
            </a:stretch>
          </p:blipFill>
          <p:spPr>
            <a:xfrm>
              <a:off x="4762874" y="4744175"/>
              <a:ext cx="1547784" cy="1149303"/>
            </a:xfrm>
            <a:prstGeom prst="rect">
              <a:avLst/>
            </a:prstGeom>
          </p:spPr>
        </p:pic>
      </p:grpSp>
    </p:spTree>
    <p:extLst>
      <p:ext uri="{BB962C8B-B14F-4D97-AF65-F5344CB8AC3E}">
        <p14:creationId xmlns:p14="http://schemas.microsoft.com/office/powerpoint/2010/main" val="239776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application domains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30</a:t>
            </a:fld>
            <a:endParaRPr kumimoji="0"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0768"/>
            <a:ext cx="8893371"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425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use cases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31</a:t>
            </a:fld>
            <a:endParaRPr kumimoji="0"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628800"/>
            <a:ext cx="885812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733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use cases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32</a:t>
            </a:fld>
            <a:endParaRPr kumimoji="0"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72262"/>
            <a:ext cx="8658536" cy="452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68293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use cases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33</a:t>
            </a:fld>
            <a:endParaRPr kumimoji="0"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19821"/>
            <a:ext cx="8712968" cy="4689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870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use cases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34</a:t>
            </a:fld>
            <a:endParaRPr kumimoji="0"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71613"/>
            <a:ext cx="8750746" cy="462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621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use cases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35</a:t>
            </a:fld>
            <a:endParaRPr kumimoji="0"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260" y="1476374"/>
            <a:ext cx="8862236" cy="490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5315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use cases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36</a:t>
            </a:fld>
            <a:endParaRPr kumimoji="0"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30850"/>
            <a:ext cx="8784976" cy="415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5"/>
          <p:cNvSpPr>
            <a:spLocks noGrp="1"/>
          </p:cNvSpPr>
          <p:nvPr>
            <p:ph sz="quarter" idx="1"/>
          </p:nvPr>
        </p:nvSpPr>
        <p:spPr>
          <a:xfrm>
            <a:off x="301752" y="1527048"/>
            <a:ext cx="8518720" cy="533800"/>
          </a:xfrm>
        </p:spPr>
        <p:txBody>
          <a:bodyPr>
            <a:noAutofit/>
          </a:bodyPr>
          <a:lstStyle/>
          <a:p>
            <a:r>
              <a:rPr lang="en-US" sz="2400" dirty="0" smtClean="0"/>
              <a:t>IBM Big data analytics – Big data collected by smart meters</a:t>
            </a:r>
            <a:endParaRPr lang="en-IN" sz="2400" dirty="0"/>
          </a:p>
        </p:txBody>
      </p:sp>
    </p:spTree>
    <p:extLst>
      <p:ext uri="{BB962C8B-B14F-4D97-AF65-F5344CB8AC3E}">
        <p14:creationId xmlns:p14="http://schemas.microsoft.com/office/powerpoint/2010/main" val="9610099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use cases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37</a:t>
            </a:fld>
            <a:endParaRPr kumimoji="0" lang="en-US" dirty="0"/>
          </a:p>
        </p:txBody>
      </p:sp>
      <p:sp>
        <p:nvSpPr>
          <p:cNvPr id="8" name="Content Placeholder 5"/>
          <p:cNvSpPr>
            <a:spLocks noGrp="1"/>
          </p:cNvSpPr>
          <p:nvPr>
            <p:ph sz="quarter" idx="1"/>
          </p:nvPr>
        </p:nvSpPr>
        <p:spPr>
          <a:xfrm>
            <a:off x="301752" y="1527048"/>
            <a:ext cx="8518720" cy="533800"/>
          </a:xfrm>
        </p:spPr>
        <p:txBody>
          <a:bodyPr>
            <a:normAutofit fontScale="85000" lnSpcReduction="10000"/>
          </a:bodyPr>
          <a:lstStyle/>
          <a:p>
            <a:r>
              <a:rPr lang="en-US" dirty="0" smtClean="0"/>
              <a:t>IBM Big data analytics – problem with smart meter big data</a:t>
            </a:r>
            <a:endParaRPr lang="en-IN"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09762"/>
            <a:ext cx="8797632" cy="38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693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use cases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38</a:t>
            </a:fld>
            <a:endParaRPr kumimoji="0" lang="en-US" dirty="0"/>
          </a:p>
        </p:txBody>
      </p:sp>
      <p:sp>
        <p:nvSpPr>
          <p:cNvPr id="8" name="Content Placeholder 5"/>
          <p:cNvSpPr>
            <a:spLocks noGrp="1"/>
          </p:cNvSpPr>
          <p:nvPr>
            <p:ph sz="quarter" idx="1"/>
          </p:nvPr>
        </p:nvSpPr>
        <p:spPr>
          <a:xfrm>
            <a:off x="301752" y="1527048"/>
            <a:ext cx="8518720" cy="533800"/>
          </a:xfrm>
        </p:spPr>
        <p:txBody>
          <a:bodyPr>
            <a:normAutofit fontScale="85000" lnSpcReduction="10000"/>
          </a:bodyPr>
          <a:lstStyle/>
          <a:p>
            <a:r>
              <a:rPr lang="en-US" dirty="0" smtClean="0"/>
              <a:t>IBM Big data analytics – how smart meter big data </a:t>
            </a:r>
            <a:r>
              <a:rPr lang="en-US" dirty="0" err="1" smtClean="0"/>
              <a:t>analysed</a:t>
            </a:r>
            <a:endParaRPr lang="en-IN"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00" y="2132856"/>
            <a:ext cx="8967213"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974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data analytics use cases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39</a:t>
            </a:fld>
            <a:endParaRPr kumimoji="0" lang="en-US" dirty="0"/>
          </a:p>
        </p:txBody>
      </p:sp>
      <p:sp>
        <p:nvSpPr>
          <p:cNvPr id="8" name="Content Placeholder 5"/>
          <p:cNvSpPr>
            <a:spLocks noGrp="1"/>
          </p:cNvSpPr>
          <p:nvPr>
            <p:ph sz="quarter" idx="1"/>
          </p:nvPr>
        </p:nvSpPr>
        <p:spPr>
          <a:xfrm>
            <a:off x="301752" y="1527048"/>
            <a:ext cx="8518720" cy="533800"/>
          </a:xfrm>
        </p:spPr>
        <p:txBody>
          <a:bodyPr>
            <a:normAutofit/>
          </a:bodyPr>
          <a:lstStyle/>
          <a:p>
            <a:r>
              <a:rPr lang="en-US" dirty="0" smtClean="0"/>
              <a:t>IBM Big data analytics – IBM smart meter solution</a:t>
            </a:r>
            <a:endParaRPr lang="en-IN"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32" y="2116408"/>
            <a:ext cx="8768156" cy="419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330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a:t>
            </a:fld>
            <a:endParaRPr kumimoji="0" lang="en-US" dirty="0"/>
          </a:p>
        </p:txBody>
      </p:sp>
      <p:graphicFrame>
        <p:nvGraphicFramePr>
          <p:cNvPr id="6" name="Table 5"/>
          <p:cNvGraphicFramePr>
            <a:graphicFrameLocks noGrp="1"/>
          </p:cNvGraphicFramePr>
          <p:nvPr>
            <p:extLst>
              <p:ext uri="{D42A27DB-BD31-4B8C-83A1-F6EECF244321}">
                <p14:modId xmlns:p14="http://schemas.microsoft.com/office/powerpoint/2010/main" val="3797352829"/>
              </p:ext>
            </p:extLst>
          </p:nvPr>
        </p:nvGraphicFramePr>
        <p:xfrm>
          <a:off x="107504" y="116632"/>
          <a:ext cx="9036496" cy="6741365"/>
        </p:xfrm>
        <a:graphic>
          <a:graphicData uri="http://schemas.openxmlformats.org/drawingml/2006/table">
            <a:tbl>
              <a:tblPr firstRow="1" bandRow="1">
                <a:tableStyleId>{5C22544A-7EE6-4342-B048-85BDC9FD1C3A}</a:tableStyleId>
              </a:tblPr>
              <a:tblGrid>
                <a:gridCol w="1584176"/>
                <a:gridCol w="1152128"/>
                <a:gridCol w="2088232"/>
                <a:gridCol w="3528392"/>
                <a:gridCol w="683568"/>
              </a:tblGrid>
              <a:tr h="668350">
                <a:tc>
                  <a:txBody>
                    <a:bodyPr/>
                    <a:lstStyle/>
                    <a:p>
                      <a:r>
                        <a:rPr lang="en-US" dirty="0" smtClean="0"/>
                        <a:t>Unit of Data size</a:t>
                      </a:r>
                      <a:endParaRPr lang="en-IN" dirty="0"/>
                    </a:p>
                  </a:txBody>
                  <a:tcPr/>
                </a:tc>
                <a:tc>
                  <a:txBody>
                    <a:bodyPr/>
                    <a:lstStyle/>
                    <a:p>
                      <a:r>
                        <a:rPr lang="en-US" dirty="0" smtClean="0"/>
                        <a:t>Exact</a:t>
                      </a:r>
                      <a:r>
                        <a:rPr lang="en-US" baseline="0" dirty="0" smtClean="0"/>
                        <a:t> size</a:t>
                      </a:r>
                      <a:endParaRPr lang="en-IN" dirty="0"/>
                    </a:p>
                  </a:txBody>
                  <a:tcPr/>
                </a:tc>
                <a:tc>
                  <a:txBody>
                    <a:bodyPr/>
                    <a:lstStyle/>
                    <a:p>
                      <a:r>
                        <a:rPr lang="en-US" sz="1600" dirty="0" smtClean="0"/>
                        <a:t>Approximate Size </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Examples </a:t>
                      </a:r>
                      <a:endParaRPr lang="en-IN" dirty="0"/>
                    </a:p>
                  </a:txBody>
                  <a:tcPr/>
                </a:tc>
                <a:tc>
                  <a:txBody>
                    <a:bodyPr/>
                    <a:lstStyle/>
                    <a:p>
                      <a:endParaRPr lang="en-IN"/>
                    </a:p>
                  </a:txBody>
                  <a:tcPr/>
                </a:tc>
              </a:tr>
              <a:tr h="715956">
                <a:tc>
                  <a:txBody>
                    <a:bodyPr/>
                    <a:lstStyle/>
                    <a:p>
                      <a:r>
                        <a:rPr lang="en-US" sz="1600" dirty="0" smtClean="0"/>
                        <a:t> KB (kilobyte ) </a:t>
                      </a:r>
                      <a:endParaRPr lang="en-IN" sz="1600" dirty="0"/>
                    </a:p>
                  </a:txBody>
                  <a:tcPr/>
                </a:tc>
                <a:tc>
                  <a:txBody>
                    <a:bodyPr/>
                    <a:lstStyle/>
                    <a:p>
                      <a:r>
                        <a:rPr lang="en-US" sz="1600" dirty="0" smtClean="0"/>
                        <a:t>2 </a:t>
                      </a:r>
                      <a:r>
                        <a:rPr lang="en-US" sz="1600" baseline="30000" dirty="0" smtClean="0"/>
                        <a:t>10</a:t>
                      </a:r>
                      <a:r>
                        <a:rPr lang="en-US" sz="1600" dirty="0" smtClean="0"/>
                        <a:t>  or 1024 bytes </a:t>
                      </a:r>
                      <a:endParaRPr lang="en-IN" sz="1600" dirty="0"/>
                    </a:p>
                  </a:txBody>
                  <a:tcPr/>
                </a:tc>
                <a:tc>
                  <a:txBody>
                    <a:bodyPr/>
                    <a:lstStyle/>
                    <a:p>
                      <a:r>
                        <a:rPr lang="en-US" sz="1600" dirty="0" smtClean="0"/>
                        <a:t>(10</a:t>
                      </a:r>
                      <a:r>
                        <a:rPr lang="en-US" sz="1600" strike="noStrike" baseline="30000" dirty="0" smtClean="0"/>
                        <a:t>3</a:t>
                      </a:r>
                      <a:r>
                        <a:rPr lang="en-US" sz="1600" dirty="0" smtClean="0"/>
                        <a:t>  or one thousand) bytes </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 typical joke =1KB  </a:t>
                      </a:r>
                    </a:p>
                    <a:p>
                      <a:endParaRPr lang="en-IN" sz="1600" dirty="0"/>
                    </a:p>
                  </a:txBody>
                  <a:tcPr/>
                </a:tc>
                <a:tc>
                  <a:txBody>
                    <a:bodyPr/>
                    <a:lstStyle/>
                    <a:p>
                      <a:endParaRPr lang="en-IN" dirty="0"/>
                    </a:p>
                  </a:txBody>
                  <a:tcPr/>
                </a:tc>
              </a:tr>
              <a:tr h="650646">
                <a:tc>
                  <a:txBody>
                    <a:bodyPr/>
                    <a:lstStyle/>
                    <a:p>
                      <a:r>
                        <a:rPr lang="en-US" sz="1600" dirty="0" smtClean="0"/>
                        <a:t>MB(megabyte ) </a:t>
                      </a:r>
                      <a:endParaRPr lang="en-IN" sz="1600" dirty="0"/>
                    </a:p>
                  </a:txBody>
                  <a:tcPr/>
                </a:tc>
                <a:tc>
                  <a:txBody>
                    <a:bodyPr/>
                    <a:lstStyle/>
                    <a:p>
                      <a:r>
                        <a:rPr lang="en-US" sz="1600" dirty="0" smtClean="0"/>
                        <a:t>2 </a:t>
                      </a:r>
                      <a:r>
                        <a:rPr lang="en-US" sz="1600" baseline="30000" dirty="0" smtClean="0"/>
                        <a:t>20</a:t>
                      </a:r>
                      <a:r>
                        <a:rPr lang="en-US" sz="1600" dirty="0" smtClean="0"/>
                        <a:t>  bytes</a:t>
                      </a:r>
                      <a:endParaRPr lang="en-IN" sz="1600" dirty="0"/>
                    </a:p>
                  </a:txBody>
                  <a:tcPr/>
                </a:tc>
                <a:tc>
                  <a:txBody>
                    <a:bodyPr/>
                    <a:lstStyle/>
                    <a:p>
                      <a:r>
                        <a:rPr lang="en-US" sz="1600" dirty="0" smtClean="0"/>
                        <a:t> (10</a:t>
                      </a:r>
                      <a:r>
                        <a:rPr lang="en-US" sz="1600" strike="noStrike" baseline="30000" dirty="0" smtClean="0"/>
                        <a:t>6</a:t>
                      </a:r>
                      <a:r>
                        <a:rPr lang="en-US" sz="1600" dirty="0" smtClean="0"/>
                        <a:t> or one million) bytes</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Complete work of Shakespeare =5MB  </a:t>
                      </a:r>
                      <a:endParaRPr lang="en-IN" sz="1600" dirty="0"/>
                    </a:p>
                  </a:txBody>
                  <a:tcPr/>
                </a:tc>
                <a:tc>
                  <a:txBody>
                    <a:bodyPr/>
                    <a:lstStyle/>
                    <a:p>
                      <a:endParaRPr lang="en-IN"/>
                    </a:p>
                  </a:txBody>
                  <a:tcPr/>
                </a:tc>
              </a:tr>
              <a:tr h="650646">
                <a:tc>
                  <a:txBody>
                    <a:bodyPr/>
                    <a:lstStyle/>
                    <a:p>
                      <a:r>
                        <a:rPr lang="en-US" sz="1600" dirty="0" smtClean="0"/>
                        <a:t>GB  (gigabyte )</a:t>
                      </a:r>
                      <a:endParaRPr lang="en-IN" sz="1600" dirty="0"/>
                    </a:p>
                  </a:txBody>
                  <a:tcPr/>
                </a:tc>
                <a:tc>
                  <a:txBody>
                    <a:bodyPr/>
                    <a:lstStyle/>
                    <a:p>
                      <a:r>
                        <a:rPr lang="en-US" sz="1600" dirty="0" smtClean="0"/>
                        <a:t>2 </a:t>
                      </a:r>
                      <a:r>
                        <a:rPr lang="en-US" sz="1600" baseline="30000" dirty="0" smtClean="0"/>
                        <a:t>30</a:t>
                      </a:r>
                      <a:r>
                        <a:rPr lang="en-US" sz="1600" dirty="0" smtClean="0"/>
                        <a:t>  bytes</a:t>
                      </a:r>
                      <a:endParaRPr lang="en-IN" sz="1600" dirty="0"/>
                    </a:p>
                  </a:txBody>
                  <a:tcPr/>
                </a:tc>
                <a:tc>
                  <a:txBody>
                    <a:bodyPr/>
                    <a:lstStyle/>
                    <a:p>
                      <a:r>
                        <a:rPr lang="en-US" sz="1600" dirty="0" smtClean="0"/>
                        <a:t>(10</a:t>
                      </a:r>
                      <a:r>
                        <a:rPr lang="en-US" sz="1600" strike="noStrike" baseline="30000" dirty="0" smtClean="0"/>
                        <a:t>9</a:t>
                      </a:r>
                      <a:r>
                        <a:rPr lang="en-US" sz="1600" dirty="0" smtClean="0"/>
                        <a:t>  or one billion) bytes </a:t>
                      </a:r>
                      <a:endParaRPr lang="en-IN" sz="1600" dirty="0"/>
                    </a:p>
                  </a:txBody>
                  <a:tcPr/>
                </a:tc>
                <a:tc>
                  <a:txBody>
                    <a:bodyPr/>
                    <a:lstStyle/>
                    <a:p>
                      <a:r>
                        <a:rPr lang="en-US" sz="1600" dirty="0" smtClean="0"/>
                        <a:t>Ten yards of books on a shelf = 1GB </a:t>
                      </a:r>
                      <a:endParaRPr lang="en-IN" sz="1600" dirty="0"/>
                    </a:p>
                  </a:txBody>
                  <a:tcPr/>
                </a:tc>
                <a:tc>
                  <a:txBody>
                    <a:bodyPr/>
                    <a:lstStyle/>
                    <a:p>
                      <a:endParaRPr lang="en-IN" dirty="0"/>
                    </a:p>
                  </a:txBody>
                  <a:tcPr/>
                </a:tc>
              </a:tr>
              <a:tr h="715956">
                <a:tc>
                  <a:txBody>
                    <a:bodyPr/>
                    <a:lstStyle/>
                    <a:p>
                      <a:r>
                        <a:rPr lang="en-US" sz="1600" dirty="0" smtClean="0"/>
                        <a:t>TB  (terabyte)</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a:t>
                      </a:r>
                      <a:r>
                        <a:rPr lang="en-US" sz="1600" baseline="30000" dirty="0" smtClean="0"/>
                        <a:t>40</a:t>
                      </a:r>
                      <a:r>
                        <a:rPr lang="en-US" sz="1600" dirty="0" smtClean="0"/>
                        <a:t>  bytes</a:t>
                      </a:r>
                      <a:endParaRPr lang="en-IN" sz="1600" dirty="0" smtClean="0"/>
                    </a:p>
                    <a:p>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a:t>
                      </a:r>
                      <a:r>
                        <a:rPr lang="en-US" sz="1600" strike="noStrike" baseline="30000" dirty="0" smtClean="0"/>
                        <a:t>12</a:t>
                      </a:r>
                      <a:r>
                        <a:rPr lang="en-US" sz="1600" dirty="0" smtClean="0"/>
                        <a:t>  or one trillion) bytes </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All the X-rays for a large hospital =1TB Tweets; created daily =121TB; </a:t>
                      </a:r>
                      <a:endParaRPr lang="en-IN" sz="1600" dirty="0"/>
                    </a:p>
                  </a:txBody>
                  <a:tcPr/>
                </a:tc>
                <a:tc>
                  <a:txBody>
                    <a:bodyPr/>
                    <a:lstStyle/>
                    <a:p>
                      <a:endParaRPr lang="en-IN"/>
                    </a:p>
                  </a:txBody>
                  <a:tcPr/>
                </a:tc>
              </a:tr>
              <a:tr h="1113917">
                <a:tc>
                  <a:txBody>
                    <a:bodyPr/>
                    <a:lstStyle/>
                    <a:p>
                      <a:r>
                        <a:rPr lang="en-US" sz="1600" dirty="0" smtClean="0"/>
                        <a:t>PB  (</a:t>
                      </a:r>
                      <a:r>
                        <a:rPr lang="en-US" sz="1600" dirty="0" err="1" smtClean="0"/>
                        <a:t>peta</a:t>
                      </a:r>
                      <a:r>
                        <a:rPr lang="en-US" sz="1600" dirty="0" smtClean="0"/>
                        <a:t> byte)</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a:t>
                      </a:r>
                      <a:r>
                        <a:rPr lang="en-US" sz="1600" baseline="30000" dirty="0" smtClean="0"/>
                        <a:t>50</a:t>
                      </a:r>
                      <a:r>
                        <a:rPr lang="en-US" sz="1600" dirty="0" smtClean="0"/>
                        <a:t>  bytes</a:t>
                      </a:r>
                      <a:endParaRPr lang="en-IN" sz="1600" dirty="0" smtClean="0"/>
                    </a:p>
                    <a:p>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a:t>
                      </a:r>
                      <a:r>
                        <a:rPr lang="en-US" sz="1600" strike="noStrike" baseline="30000" dirty="0" smtClean="0"/>
                        <a:t>15</a:t>
                      </a:r>
                      <a:r>
                        <a:rPr lang="en-US" sz="1600" dirty="0" smtClean="0"/>
                        <a:t>  or one </a:t>
                      </a:r>
                      <a:r>
                        <a:rPr kumimoji="0" lang="en-IN" sz="1600" b="0" i="0" kern="1200" dirty="0" smtClean="0">
                          <a:solidFill>
                            <a:schemeClr val="dk1"/>
                          </a:solidFill>
                          <a:effectLst/>
                          <a:latin typeface="+mn-lt"/>
                          <a:ea typeface="+mn-ea"/>
                          <a:cs typeface="+mn-cs"/>
                        </a:rPr>
                        <a:t>quadrillion</a:t>
                      </a:r>
                      <a:r>
                        <a:rPr lang="en-US" sz="1600" dirty="0" smtClean="0"/>
                        <a:t>) bytes </a:t>
                      </a:r>
                      <a:endParaRPr lang="en-IN"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All U.S. academic research libraries = 2PB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Data processed in a day by Google =24PB  </a:t>
                      </a:r>
                      <a:endParaRPr lang="en-IN" sz="1600" dirty="0"/>
                    </a:p>
                  </a:txBody>
                  <a:tcPr/>
                </a:tc>
                <a:tc rowSpan="3">
                  <a:txBody>
                    <a:bodyPr/>
                    <a:lstStyle/>
                    <a:p>
                      <a:r>
                        <a:rPr lang="en-US" sz="2400" b="1" dirty="0" smtClean="0">
                          <a:solidFill>
                            <a:srgbClr val="7030A0"/>
                          </a:solidFill>
                        </a:rPr>
                        <a:t>B</a:t>
                      </a:r>
                    </a:p>
                    <a:p>
                      <a:r>
                        <a:rPr lang="en-US" sz="2400" b="1" dirty="0" smtClean="0">
                          <a:solidFill>
                            <a:srgbClr val="7030A0"/>
                          </a:solidFill>
                        </a:rPr>
                        <a:t>I</a:t>
                      </a:r>
                    </a:p>
                    <a:p>
                      <a:r>
                        <a:rPr lang="en-US" sz="2400" b="1" dirty="0" smtClean="0">
                          <a:solidFill>
                            <a:srgbClr val="7030A0"/>
                          </a:solidFill>
                        </a:rPr>
                        <a:t>G</a:t>
                      </a:r>
                    </a:p>
                    <a:p>
                      <a:endParaRPr lang="en-US" sz="900" b="1" dirty="0" smtClean="0">
                        <a:solidFill>
                          <a:srgbClr val="7030A0"/>
                        </a:solidFill>
                      </a:endParaRPr>
                    </a:p>
                    <a:p>
                      <a:r>
                        <a:rPr lang="en-US" sz="2000" b="1" dirty="0" smtClean="0">
                          <a:solidFill>
                            <a:srgbClr val="7030A0"/>
                          </a:solidFill>
                        </a:rPr>
                        <a:t>D</a:t>
                      </a:r>
                    </a:p>
                    <a:p>
                      <a:r>
                        <a:rPr lang="en-US" sz="2000" b="1" dirty="0" smtClean="0">
                          <a:solidFill>
                            <a:srgbClr val="7030A0"/>
                          </a:solidFill>
                        </a:rPr>
                        <a:t>A</a:t>
                      </a:r>
                    </a:p>
                    <a:p>
                      <a:r>
                        <a:rPr lang="en-US" sz="2000" b="1" dirty="0" smtClean="0">
                          <a:solidFill>
                            <a:srgbClr val="7030A0"/>
                          </a:solidFill>
                        </a:rPr>
                        <a:t>T</a:t>
                      </a:r>
                    </a:p>
                    <a:p>
                      <a:r>
                        <a:rPr lang="en-US" sz="2000" b="1" dirty="0" smtClean="0">
                          <a:solidFill>
                            <a:srgbClr val="7030A0"/>
                          </a:solidFill>
                        </a:rPr>
                        <a:t>A</a:t>
                      </a:r>
                      <a:endParaRPr lang="en-US" sz="2800" b="1" dirty="0" smtClean="0">
                        <a:solidFill>
                          <a:srgbClr val="7030A0"/>
                        </a:solidFill>
                      </a:endParaRPr>
                    </a:p>
                  </a:txBody>
                  <a:tcPr/>
                </a:tc>
              </a:tr>
              <a:tr h="650646">
                <a:tc>
                  <a:txBody>
                    <a:bodyPr/>
                    <a:lstStyle/>
                    <a:p>
                      <a:r>
                        <a:rPr lang="en-US" sz="1600" dirty="0" smtClean="0"/>
                        <a:t>EB  (</a:t>
                      </a:r>
                      <a:r>
                        <a:rPr lang="en-US" sz="1600" dirty="0" err="1" smtClean="0"/>
                        <a:t>exa</a:t>
                      </a:r>
                      <a:r>
                        <a:rPr lang="en-US" sz="1600" dirty="0" smtClean="0"/>
                        <a:t> byte)</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a:t>
                      </a:r>
                      <a:r>
                        <a:rPr lang="en-US" sz="1600" baseline="30000" dirty="0" smtClean="0"/>
                        <a:t>60</a:t>
                      </a:r>
                      <a:r>
                        <a:rPr lang="en-US" sz="1600" dirty="0" smtClean="0"/>
                        <a:t>  bytes</a:t>
                      </a:r>
                      <a:endParaRPr lang="en-IN" sz="1600" dirty="0" smtClean="0"/>
                    </a:p>
                    <a:p>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a:t>
                      </a:r>
                      <a:r>
                        <a:rPr lang="en-US" sz="1600" strike="noStrike" baseline="30000" dirty="0" smtClean="0"/>
                        <a:t>18</a:t>
                      </a:r>
                      <a:r>
                        <a:rPr lang="en-US" sz="1600" dirty="0" smtClean="0"/>
                        <a:t> or one Q</a:t>
                      </a:r>
                      <a:r>
                        <a:rPr kumimoji="0" lang="en-IN" sz="1600" b="0" i="0" kern="1200" dirty="0" err="1" smtClean="0">
                          <a:solidFill>
                            <a:schemeClr val="dk1"/>
                          </a:solidFill>
                          <a:effectLst/>
                          <a:latin typeface="+mn-lt"/>
                          <a:ea typeface="+mn-ea"/>
                          <a:cs typeface="+mn-cs"/>
                        </a:rPr>
                        <a:t>uintillion</a:t>
                      </a:r>
                      <a:r>
                        <a:rPr kumimoji="0" lang="en-IN" sz="1600" b="0" i="0" kern="1200" dirty="0" smtClean="0">
                          <a:solidFill>
                            <a:schemeClr val="dk1"/>
                          </a:solidFill>
                          <a:effectLst/>
                          <a:latin typeface="+mn-lt"/>
                          <a:ea typeface="+mn-ea"/>
                          <a:cs typeface="+mn-cs"/>
                        </a:rPr>
                        <a:t>)</a:t>
                      </a:r>
                      <a:r>
                        <a:rPr lang="en-US" sz="1600" dirty="0" smtClean="0"/>
                        <a:t> bytes </a:t>
                      </a:r>
                      <a:endParaRPr lang="en-IN"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Total global data created in 2006 = 161EB  </a:t>
                      </a:r>
                      <a:endParaRPr lang="en-IN" sz="1600" dirty="0"/>
                    </a:p>
                  </a:txBody>
                  <a:tcPr/>
                </a:tc>
                <a:tc vMerge="1">
                  <a:txBody>
                    <a:bodyPr/>
                    <a:lstStyle/>
                    <a:p>
                      <a:endParaRPr lang="en-IN" dirty="0"/>
                    </a:p>
                  </a:txBody>
                  <a:tcPr/>
                </a:tc>
              </a:tr>
              <a:tr h="9246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ZB (</a:t>
                      </a:r>
                      <a:r>
                        <a:rPr lang="en-US" sz="1600" dirty="0" err="1" smtClean="0"/>
                        <a:t>zetta</a:t>
                      </a:r>
                      <a:r>
                        <a:rPr lang="en-US" sz="1600" dirty="0" smtClean="0"/>
                        <a:t> byte)</a:t>
                      </a:r>
                    </a:p>
                    <a:p>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a:t>
                      </a:r>
                      <a:r>
                        <a:rPr lang="en-US" sz="1600" baseline="30000" dirty="0" smtClean="0"/>
                        <a:t>70</a:t>
                      </a:r>
                      <a:r>
                        <a:rPr lang="en-US" sz="1600" dirty="0" smtClean="0"/>
                        <a:t>  bytes</a:t>
                      </a:r>
                      <a:endParaRPr lang="en-IN" sz="1600" dirty="0" smtClean="0"/>
                    </a:p>
                    <a:p>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a:t>
                      </a:r>
                      <a:r>
                        <a:rPr lang="en-US" sz="1600" strike="noStrike" baseline="30000" dirty="0" smtClean="0"/>
                        <a:t>21</a:t>
                      </a:r>
                      <a:r>
                        <a:rPr lang="en-US" sz="1600" dirty="0" smtClean="0"/>
                        <a:t> or one </a:t>
                      </a:r>
                      <a:r>
                        <a:rPr kumimoji="0" lang="en-IN" sz="1600" b="0" i="0" kern="1200" dirty="0" err="1" smtClean="0">
                          <a:solidFill>
                            <a:schemeClr val="dk1"/>
                          </a:solidFill>
                          <a:effectLst/>
                          <a:latin typeface="+mn-lt"/>
                          <a:ea typeface="+mn-ea"/>
                          <a:cs typeface="+mn-cs"/>
                        </a:rPr>
                        <a:t>Sextillio</a:t>
                      </a:r>
                      <a:r>
                        <a:rPr lang="en-US" sz="1600" dirty="0" smtClean="0"/>
                        <a:t>n) bytes </a:t>
                      </a:r>
                      <a:endParaRPr lang="en-IN" sz="1600" dirty="0" smtClean="0"/>
                    </a:p>
                    <a:p>
                      <a:endParaRPr lang="en-IN" sz="1600" dirty="0"/>
                    </a:p>
                  </a:txBody>
                  <a:tcPr/>
                </a:tc>
                <a:tc>
                  <a:txBody>
                    <a:bodyPr/>
                    <a:lstStyle/>
                    <a:p>
                      <a:r>
                        <a:rPr lang="en-US" sz="1600" dirty="0" smtClean="0"/>
                        <a:t>Total amount of global data created in 2012 = 2.7 ZB and  expected 44 ZB by 2020</a:t>
                      </a:r>
                      <a:endParaRPr lang="en-IN" sz="1600" dirty="0"/>
                    </a:p>
                  </a:txBody>
                  <a:tcPr/>
                </a:tc>
                <a:tc vMerge="1">
                  <a:txBody>
                    <a:bodyPr/>
                    <a:lstStyle/>
                    <a:p>
                      <a:endParaRPr lang="en-IN" dirty="0"/>
                    </a:p>
                  </a:txBody>
                  <a:tcPr/>
                </a:tc>
              </a:tr>
              <a:tr h="65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YB  (</a:t>
                      </a:r>
                      <a:r>
                        <a:rPr lang="en-US" sz="1600" dirty="0" err="1" smtClean="0"/>
                        <a:t>yotta</a:t>
                      </a:r>
                      <a:r>
                        <a:rPr lang="en-US" sz="1600" dirty="0" smtClean="0"/>
                        <a:t> byte)</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2 </a:t>
                      </a:r>
                      <a:r>
                        <a:rPr lang="en-US" sz="1600" baseline="30000" dirty="0" smtClean="0"/>
                        <a:t>80</a:t>
                      </a:r>
                      <a:r>
                        <a:rPr lang="en-US" sz="1600" dirty="0" smtClean="0"/>
                        <a:t>  bytes</a:t>
                      </a:r>
                      <a:endParaRPr lang="en-IN"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(10</a:t>
                      </a:r>
                      <a:r>
                        <a:rPr lang="en-US" sz="1600" strike="noStrike" baseline="30000" dirty="0" smtClean="0"/>
                        <a:t>24</a:t>
                      </a:r>
                      <a:r>
                        <a:rPr lang="en-US" sz="1600" dirty="0" smtClean="0"/>
                        <a:t>  or one </a:t>
                      </a:r>
                      <a:r>
                        <a:rPr kumimoji="0" lang="en-IN" sz="1600" b="0" i="0" kern="1200" dirty="0" err="1" smtClean="0">
                          <a:solidFill>
                            <a:schemeClr val="dk1"/>
                          </a:solidFill>
                          <a:effectLst/>
                          <a:latin typeface="+mn-lt"/>
                          <a:ea typeface="+mn-ea"/>
                          <a:cs typeface="+mn-cs"/>
                        </a:rPr>
                        <a:t>Septillio</a:t>
                      </a:r>
                      <a:r>
                        <a:rPr lang="en-US" sz="1600" dirty="0" smtClean="0"/>
                        <a:t>n) bytes </a:t>
                      </a:r>
                      <a:endParaRPr lang="en-IN" sz="1600" dirty="0"/>
                    </a:p>
                  </a:txBody>
                  <a:tcPr/>
                </a:tc>
                <a:tc>
                  <a:txBody>
                    <a:bodyPr/>
                    <a:lstStyle/>
                    <a:p>
                      <a:endParaRPr lang="en-IN" sz="1600" dirty="0"/>
                    </a:p>
                  </a:txBody>
                  <a:tcPr/>
                </a:tc>
                <a:tc>
                  <a:txBody>
                    <a:bodyPr/>
                    <a:lstStyle/>
                    <a:p>
                      <a:endParaRPr lang="en-IN" dirty="0"/>
                    </a:p>
                  </a:txBody>
                  <a:tcPr/>
                </a:tc>
              </a:tr>
            </a:tbl>
          </a:graphicData>
        </a:graphic>
      </p:graphicFrame>
    </p:spTree>
    <p:extLst>
      <p:ext uri="{BB962C8B-B14F-4D97-AF65-F5344CB8AC3E}">
        <p14:creationId xmlns:p14="http://schemas.microsoft.com/office/powerpoint/2010/main" val="9029156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Big data analytics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40</a:t>
            </a:fld>
            <a:endParaRPr kumimoji="0"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43" y="1556792"/>
            <a:ext cx="8800353"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5279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Big data analytics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41</a:t>
            </a:fld>
            <a:endParaRPr kumimoji="0"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90156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141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Big data analytics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42</a:t>
            </a:fld>
            <a:endParaRPr kumimoji="0"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484784"/>
            <a:ext cx="875495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270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Big data analytics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43</a:t>
            </a:fld>
            <a:endParaRPr kumimoji="0"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74936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861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Challenges/problems  with Big </a:t>
            </a:r>
            <a:r>
              <a:rPr lang="en-US" dirty="0"/>
              <a:t>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44</a:t>
            </a:fld>
            <a:endParaRPr kumimoji="0"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941" y="1556792"/>
            <a:ext cx="8960059" cy="459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0141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Challenges/problems  with Big </a:t>
            </a:r>
            <a:r>
              <a:rPr lang="en-US" dirty="0"/>
              <a:t>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45</a:t>
            </a:fld>
            <a:endParaRPr kumimoji="0" 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84863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7395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Challenges/problems  with Big </a:t>
            </a:r>
            <a:r>
              <a:rPr lang="en-US" dirty="0"/>
              <a:t>data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46</a:t>
            </a:fld>
            <a:endParaRPr kumimoji="0"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7" y="1484784"/>
            <a:ext cx="9014399"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283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is solution to Big data problems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47</a:t>
            </a:fld>
            <a:endParaRPr kumimoji="0" lang="en-U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904322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7703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is solution to Big data problems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48</a:t>
            </a:fld>
            <a:endParaRPr kumimoji="0"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78497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5406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is solution to Big data problems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49</a:t>
            </a:fld>
            <a:endParaRPr kumimoji="0"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1412776"/>
            <a:ext cx="871296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863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6">
                    <a:lumMod val="50000"/>
                  </a:schemeClr>
                </a:solidFill>
              </a:rPr>
              <a:t>Evolution of </a:t>
            </a:r>
            <a:r>
              <a:rPr lang="en-IN" dirty="0" smtClean="0">
                <a:solidFill>
                  <a:schemeClr val="accent6">
                    <a:lumMod val="50000"/>
                  </a:schemeClr>
                </a:solidFill>
              </a:rPr>
              <a:t>Big Data by technology </a:t>
            </a:r>
            <a:endParaRPr lang="en-IN" dirty="0">
              <a:solidFill>
                <a:schemeClr val="accent6">
                  <a:lumMod val="50000"/>
                </a:schemeClr>
              </a:solidFill>
            </a:endParaRPr>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5</a:t>
            </a:fld>
            <a:endParaRPr kumimoji="0"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778957"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60056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HADOOP is solution to Big data problems </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50</a:t>
            </a:fld>
            <a:endParaRPr kumimoji="0"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12776"/>
            <a:ext cx="873159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82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Introduction to Big data and Analytics</a:t>
            </a:r>
            <a:endParaRPr lang="en-IN" sz="4000"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51</a:t>
            </a:fld>
            <a:endParaRPr kumimoji="0" lang="en-US" dirty="0"/>
          </a:p>
        </p:txBody>
      </p:sp>
      <p:sp>
        <p:nvSpPr>
          <p:cNvPr id="6" name="Content Placeholder 5"/>
          <p:cNvSpPr>
            <a:spLocks noGrp="1"/>
          </p:cNvSpPr>
          <p:nvPr>
            <p:ph sz="quarter" idx="1"/>
          </p:nvPr>
        </p:nvSpPr>
        <p:spPr/>
        <p:txBody>
          <a:bodyPr>
            <a:normAutofit fontScale="92500" lnSpcReduction="20000"/>
          </a:bodyPr>
          <a:lstStyle/>
          <a:p>
            <a:pPr marL="0" indent="0" algn="ctr">
              <a:buNone/>
            </a:pPr>
            <a:r>
              <a:rPr lang="en-US" sz="6000" dirty="0" smtClean="0">
                <a:solidFill>
                  <a:srgbClr val="FFFF00"/>
                </a:solidFill>
              </a:rPr>
              <a:t>ANY QUESTIONS / DOUBTS</a:t>
            </a:r>
          </a:p>
          <a:p>
            <a:pPr marL="0" indent="0" algn="ctr">
              <a:buNone/>
            </a:pPr>
            <a:r>
              <a:rPr lang="en-US" sz="19900" dirty="0" smtClean="0">
                <a:solidFill>
                  <a:srgbClr val="FF0000"/>
                </a:solidFill>
              </a:rPr>
              <a:t>???</a:t>
            </a:r>
            <a:endParaRPr lang="en-IN" sz="19900" dirty="0">
              <a:solidFill>
                <a:srgbClr val="FF0000"/>
              </a:solidFill>
            </a:endParaRPr>
          </a:p>
        </p:txBody>
      </p:sp>
    </p:spTree>
    <p:extLst>
      <p:ext uri="{BB962C8B-B14F-4D97-AF65-F5344CB8AC3E}">
        <p14:creationId xmlns:p14="http://schemas.microsoft.com/office/powerpoint/2010/main" val="4285224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6">
                    <a:lumMod val="50000"/>
                  </a:schemeClr>
                </a:solidFill>
              </a:rPr>
              <a:t>Evolution of </a:t>
            </a:r>
            <a:r>
              <a:rPr lang="en-IN" dirty="0" smtClean="0">
                <a:solidFill>
                  <a:schemeClr val="accent6">
                    <a:lumMod val="50000"/>
                  </a:schemeClr>
                </a:solidFill>
              </a:rPr>
              <a:t>Big Data  by Internet Of Things</a:t>
            </a:r>
            <a:endParaRPr lang="en-IN" dirty="0">
              <a:solidFill>
                <a:schemeClr val="accent6">
                  <a:lumMod val="50000"/>
                </a:schemeClr>
              </a:solidFill>
            </a:endParaRPr>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6</a:t>
            </a:fld>
            <a:endParaRPr kumimoji="0"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84293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868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6">
                    <a:lumMod val="50000"/>
                  </a:schemeClr>
                </a:solidFill>
              </a:rPr>
              <a:t>Evolution of </a:t>
            </a:r>
            <a:r>
              <a:rPr lang="en-IN" dirty="0" smtClean="0">
                <a:solidFill>
                  <a:schemeClr val="accent6">
                    <a:lumMod val="50000"/>
                  </a:schemeClr>
                </a:solidFill>
              </a:rPr>
              <a:t>Big Data  by Social Media</a:t>
            </a:r>
            <a:endParaRPr lang="en-IN" dirty="0">
              <a:solidFill>
                <a:schemeClr val="accent6">
                  <a:lumMod val="50000"/>
                </a:schemeClr>
              </a:solidFill>
            </a:endParaRPr>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7</a:t>
            </a:fld>
            <a:endParaRPr kumimoji="0"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12776"/>
            <a:ext cx="8861398"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880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solidFill>
                  <a:schemeClr val="accent6">
                    <a:lumMod val="50000"/>
                  </a:schemeClr>
                </a:solidFill>
              </a:rPr>
              <a:t>Evolution </a:t>
            </a:r>
            <a:r>
              <a:rPr lang="en-IN" dirty="0" smtClean="0">
                <a:solidFill>
                  <a:schemeClr val="accent6">
                    <a:lumMod val="50000"/>
                  </a:schemeClr>
                </a:solidFill>
              </a:rPr>
              <a:t>of Big </a:t>
            </a:r>
            <a:r>
              <a:rPr lang="en-IN" dirty="0">
                <a:solidFill>
                  <a:schemeClr val="accent6">
                    <a:lumMod val="50000"/>
                  </a:schemeClr>
                </a:solidFill>
              </a:rPr>
              <a:t>Data </a:t>
            </a:r>
            <a:r>
              <a:rPr lang="en-IN" dirty="0" smtClean="0">
                <a:solidFill>
                  <a:schemeClr val="accent6">
                    <a:lumMod val="50000"/>
                  </a:schemeClr>
                </a:solidFill>
              </a:rPr>
              <a:t> by other factors</a:t>
            </a:r>
            <a:endParaRPr lang="en-IN" dirty="0">
              <a:solidFill>
                <a:schemeClr val="accent6">
                  <a:lumMod val="50000"/>
                </a:schemeClr>
              </a:solidFill>
            </a:endParaRPr>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8</a:t>
            </a:fld>
            <a:endParaRPr kumimoji="0"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556792"/>
            <a:ext cx="8782449"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187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IN" dirty="0" smtClean="0"/>
              <a:t>Big Data sources</a:t>
            </a:r>
            <a:endParaRPr lang="en-IN" dirty="0"/>
          </a:p>
        </p:txBody>
      </p:sp>
      <p:sp>
        <p:nvSpPr>
          <p:cNvPr id="3" name="Date Placeholder 2"/>
          <p:cNvSpPr>
            <a:spLocks noGrp="1"/>
          </p:cNvSpPr>
          <p:nvPr>
            <p:ph type="dt" sz="half" idx="10"/>
          </p:nvPr>
        </p:nvSpPr>
        <p:spPr/>
        <p:txBody>
          <a:bodyPr/>
          <a:lstStyle/>
          <a:p>
            <a:pPr eaLnBrk="1" latinLnBrk="0" hangingPunct="1"/>
            <a:fld id="{53662EBF-F10E-4FC3-968B-8F16207D6450}" type="datetime1">
              <a:rPr lang="en-US" smtClean="0"/>
              <a:t>3/16/2020</a:t>
            </a:fld>
            <a:endParaRPr lang="en-US"/>
          </a:p>
        </p:txBody>
      </p:sp>
      <p:sp>
        <p:nvSpPr>
          <p:cNvPr id="4" name="Footer Placeholder 3"/>
          <p:cNvSpPr>
            <a:spLocks noGrp="1"/>
          </p:cNvSpPr>
          <p:nvPr>
            <p:ph type="ftr" sz="quarter" idx="11"/>
          </p:nvPr>
        </p:nvSpPr>
        <p:spPr/>
        <p:txBody>
          <a:bodyPr/>
          <a:lstStyle/>
          <a:p>
            <a:r>
              <a:rPr kumimoji="0" lang="en-US" smtClean="0"/>
              <a:t>Dr vasu pinnti                                                 ICT</a:t>
            </a:r>
            <a:endParaRPr kumimoji="0" lang="en-US"/>
          </a:p>
        </p:txBody>
      </p:sp>
      <p:sp>
        <p:nvSpPr>
          <p:cNvPr id="5" name="Slide Number Placeholder 4"/>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9</a:t>
            </a:fld>
            <a:endParaRPr kumimoji="0" lang="en-US" dirty="0"/>
          </a:p>
        </p:txBody>
      </p:sp>
      <p:sp>
        <p:nvSpPr>
          <p:cNvPr id="6" name="Content Placeholder 5"/>
          <p:cNvSpPr>
            <a:spLocks noGrp="1"/>
          </p:cNvSpPr>
          <p:nvPr>
            <p:ph sz="quarter" idx="1"/>
          </p:nvPr>
        </p:nvSpPr>
        <p:spPr/>
        <p:txBody>
          <a:bodyPr>
            <a:normAutofit lnSpcReduction="10000"/>
          </a:bodyPr>
          <a:lstStyle/>
          <a:p>
            <a:r>
              <a:rPr lang="en-US" dirty="0"/>
              <a:t>Human Generated </a:t>
            </a:r>
            <a:r>
              <a:rPr lang="en-US" dirty="0" smtClean="0"/>
              <a:t>Data</a:t>
            </a:r>
          </a:p>
          <a:p>
            <a:pPr lvl="1"/>
            <a:r>
              <a:rPr lang="en-US" dirty="0" smtClean="0"/>
              <a:t> </a:t>
            </a:r>
            <a:r>
              <a:rPr lang="en-US" dirty="0"/>
              <a:t>is emails, documents, photos and tweets. We are generating this data faster than ever. Just imagine the number of videos uploaded to You Tube and tweets swirling around. This data can be Big Data too</a:t>
            </a:r>
            <a:r>
              <a:rPr lang="en-US" dirty="0" smtClean="0"/>
              <a:t>.</a:t>
            </a:r>
          </a:p>
          <a:p>
            <a:pPr lvl="1"/>
            <a:endParaRPr lang="en-US" dirty="0"/>
          </a:p>
          <a:p>
            <a:r>
              <a:rPr lang="en-US" dirty="0"/>
              <a:t>Machine Generated </a:t>
            </a:r>
            <a:r>
              <a:rPr lang="en-US" dirty="0" smtClean="0"/>
              <a:t>Data</a:t>
            </a:r>
          </a:p>
          <a:p>
            <a:pPr lvl="1"/>
            <a:r>
              <a:rPr lang="en-US" dirty="0" smtClean="0"/>
              <a:t> </a:t>
            </a:r>
            <a:r>
              <a:rPr lang="en-US" dirty="0"/>
              <a:t>is a new breed of data. This category consists of sensor data, and logs generated by 'machines' </a:t>
            </a:r>
            <a:endParaRPr lang="en-US" dirty="0" smtClean="0"/>
          </a:p>
          <a:p>
            <a:pPr lvl="1"/>
            <a:r>
              <a:rPr lang="en-US" dirty="0" smtClean="0"/>
              <a:t>such </a:t>
            </a:r>
            <a:r>
              <a:rPr lang="en-US" dirty="0"/>
              <a:t>as email logs, click stream logs, etc. Machine generated data is orders of magnitude larger than Human Generated Data</a:t>
            </a:r>
            <a:r>
              <a:rPr lang="en-US" dirty="0" smtClean="0"/>
              <a:t>.</a:t>
            </a:r>
            <a:r>
              <a:rPr lang="en-US" b="1" dirty="0" smtClean="0"/>
              <a:t> </a:t>
            </a:r>
          </a:p>
        </p:txBody>
      </p:sp>
    </p:spTree>
    <p:extLst>
      <p:ext uri="{BB962C8B-B14F-4D97-AF65-F5344CB8AC3E}">
        <p14:creationId xmlns:p14="http://schemas.microsoft.com/office/powerpoint/2010/main" val="9399177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552</TotalTime>
  <Words>1336</Words>
  <Application>Microsoft Office PowerPoint</Application>
  <PresentationFormat>On-screen Show (4:3)</PresentationFormat>
  <Paragraphs>330</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Civic</vt:lpstr>
      <vt:lpstr>Chapter -1  Introduction to Big Data and Big Data Analytics</vt:lpstr>
      <vt:lpstr>contents</vt:lpstr>
      <vt:lpstr>Evolution of Big Data </vt:lpstr>
      <vt:lpstr>PowerPoint Presentation</vt:lpstr>
      <vt:lpstr>Evolution of Big Data by technology </vt:lpstr>
      <vt:lpstr>Evolution of Big Data  by Internet Of Things</vt:lpstr>
      <vt:lpstr>Evolution of Big Data  by Social Media</vt:lpstr>
      <vt:lpstr>Evolution of Big Data  by other factors</vt:lpstr>
      <vt:lpstr>Big Data sources</vt:lpstr>
      <vt:lpstr>Big Data sources</vt:lpstr>
      <vt:lpstr>Big Data sources</vt:lpstr>
      <vt:lpstr>What is Big Data? </vt:lpstr>
      <vt:lpstr>Characteristics of Big Data( 5 Vs of Big data )</vt:lpstr>
      <vt:lpstr>Characteristics of Big Data( 5 Vs of Big data )</vt:lpstr>
      <vt:lpstr>Characteristics of Big Data( 5 Vs of Big data )</vt:lpstr>
      <vt:lpstr>Characteristics of Big Data( 5 Vs of Big data )</vt:lpstr>
      <vt:lpstr>Characteristics of Big Data( 5 Vs of Big data )</vt:lpstr>
      <vt:lpstr>Characteristics of Big Data( 5 Vs of Big data )</vt:lpstr>
      <vt:lpstr>Characteristics of Big Data( 5 Vs of Big data )</vt:lpstr>
      <vt:lpstr>Characteristics of Big Data( 5 Vs of Big data )</vt:lpstr>
      <vt:lpstr>Traditional DB vs Big Data</vt:lpstr>
      <vt:lpstr>Big data tools</vt:lpstr>
      <vt:lpstr>What is Big data analytics</vt:lpstr>
      <vt:lpstr>Stages in Big data analytics</vt:lpstr>
      <vt:lpstr>Big data analytics goals</vt:lpstr>
      <vt:lpstr>Big data analytics goals </vt:lpstr>
      <vt:lpstr>Big data analytics goals</vt:lpstr>
      <vt:lpstr>Big data analytics goals</vt:lpstr>
      <vt:lpstr>Big data analytics goals</vt:lpstr>
      <vt:lpstr>Big data analytics application domains</vt:lpstr>
      <vt:lpstr>Big data analytics use cases</vt:lpstr>
      <vt:lpstr>Big data analytics use cases</vt:lpstr>
      <vt:lpstr>Big data analytics use cases</vt:lpstr>
      <vt:lpstr>Big data analytics use cases</vt:lpstr>
      <vt:lpstr>Big data analytics use cases</vt:lpstr>
      <vt:lpstr>Big data analytics use cases</vt:lpstr>
      <vt:lpstr>Big data analytics use cases</vt:lpstr>
      <vt:lpstr>Big data analytics use cases</vt:lpstr>
      <vt:lpstr>Big data analytics use cases</vt:lpstr>
      <vt:lpstr>Types of Big data analytics</vt:lpstr>
      <vt:lpstr>Types of Big data analytics</vt:lpstr>
      <vt:lpstr>Types of Big data analytics</vt:lpstr>
      <vt:lpstr>Types of Big data analytics</vt:lpstr>
      <vt:lpstr>Challenges/problems  with Big data </vt:lpstr>
      <vt:lpstr>Challenges/problems  with Big data </vt:lpstr>
      <vt:lpstr>Challenges/problems  with Big data </vt:lpstr>
      <vt:lpstr>HADOOP is solution to Big data problems </vt:lpstr>
      <vt:lpstr>HADOOP is solution to Big data problems </vt:lpstr>
      <vt:lpstr>HADOOP is solution to Big data problems </vt:lpstr>
      <vt:lpstr>HADOOP is solution to Big data problems </vt:lpstr>
      <vt:lpstr>Introduction to Big data and Analytics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 to Big Data and Big Data Analytics</dc:title>
  <dc:creator>Dr vasu pinnti</dc:creator>
  <cp:lastModifiedBy>sumaja</cp:lastModifiedBy>
  <cp:revision>57</cp:revision>
  <cp:lastPrinted>2020-03-16T08:53:31Z</cp:lastPrinted>
  <dcterms:created xsi:type="dcterms:W3CDTF">2020-03-12T19:22:14Z</dcterms:created>
  <dcterms:modified xsi:type="dcterms:W3CDTF">2020-03-16T08:59:20Z</dcterms:modified>
</cp:coreProperties>
</file>