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4" r:id="rId3"/>
    <p:sldId id="302" r:id="rId4"/>
    <p:sldId id="296" r:id="rId5"/>
    <p:sldId id="297" r:id="rId6"/>
    <p:sldId id="298" r:id="rId7"/>
    <p:sldId id="299" r:id="rId8"/>
    <p:sldId id="300" r:id="rId9"/>
    <p:sldId id="301" r:id="rId10"/>
    <p:sldId id="273" r:id="rId11"/>
    <p:sldId id="28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3083" y="2514601"/>
            <a:ext cx="9281529" cy="1193333"/>
          </a:xfrm>
        </p:spPr>
        <p:txBody>
          <a:bodyPr>
            <a:normAutofit/>
          </a:bodyPr>
          <a:lstStyle/>
          <a:p>
            <a:r>
              <a:rPr lang="en-US" sz="3600" b="1" dirty="0"/>
              <a:t>Public </a:t>
            </a:r>
            <a:r>
              <a:rPr lang="en-US" sz="3600" b="1"/>
              <a:t>Policy Process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051883"/>
            <a:ext cx="8165473" cy="21559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b="1" i="1" dirty="0"/>
              <a:t>Dr. Annet .K. NABATANZI MUYIMBA, PhD</a:t>
            </a:r>
          </a:p>
          <a:p>
            <a:pPr>
              <a:lnSpc>
                <a:spcPct val="90000"/>
              </a:lnSpc>
            </a:pPr>
            <a:r>
              <a:rPr lang="en-US" altLang="en-US" b="1" i="1" dirty="0"/>
              <a:t>Dept: Leadership &amp; Governance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MLG 7108 - </a:t>
            </a:r>
            <a:r>
              <a:rPr lang="en-US" altLang="en-US" b="1" i="1" dirty="0"/>
              <a:t>Lecture </a:t>
            </a:r>
            <a:r>
              <a:rPr lang="en-GB" altLang="en-US" b="1" i="1" dirty="0"/>
              <a:t>Four</a:t>
            </a:r>
            <a:endParaRPr lang="en-US" altLang="en-US" b="1" i="1" dirty="0"/>
          </a:p>
          <a:p>
            <a:pPr>
              <a:lnSpc>
                <a:spcPct val="90000"/>
              </a:lnSpc>
            </a:pPr>
            <a:r>
              <a:rPr lang="en-US" b="1" dirty="0"/>
              <a:t>Public Policy Analysis Course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Makerere University Business School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6914" y="2133600"/>
            <a:ext cx="9457698" cy="41910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Using the selected public policy cases for your group, identify the common components among them.</a:t>
            </a:r>
          </a:p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Does the Government of Uganda have a standard policy structure? If yes, outline it.</a:t>
            </a:r>
          </a:p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Is there a policy that informs public policy development and implementation in Uganda?</a:t>
            </a:r>
          </a:p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Distinguish between the following terms 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Centralized vs. decentralized public policy making processes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Monocentric Vs polycentric PP processes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581" y="624110"/>
            <a:ext cx="9508032" cy="1280890"/>
          </a:xfrm>
        </p:spPr>
        <p:txBody>
          <a:bodyPr/>
          <a:lstStyle/>
          <a:p>
            <a:r>
              <a:rPr lang="en-US" b="1" dirty="0"/>
              <a:t>Revision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4301" y="1905000"/>
            <a:ext cx="9600311" cy="44286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5) What are some of the examples </a:t>
            </a:r>
            <a:r>
              <a:rPr lang="en-US"/>
              <a:t>of the complexities </a:t>
            </a:r>
            <a:r>
              <a:rPr lang="en-US" dirty="0"/>
              <a:t>in PP development and analysis that may not be answered by the traditional</a:t>
            </a:r>
            <a:r>
              <a:rPr lang="en-GB" altLang="en-US" dirty="0"/>
              <a:t>/classical</a:t>
            </a:r>
            <a:r>
              <a:rPr lang="en-US" dirty="0"/>
              <a:t> theories?</a:t>
            </a:r>
          </a:p>
          <a:p>
            <a:pPr marL="0" indent="0">
              <a:buNone/>
            </a:pPr>
            <a:r>
              <a:rPr lang="en-US" dirty="0"/>
              <a:t>6) Discuss the realities of public policy making in Uganda.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Public Policy Making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30680"/>
            <a:ext cx="8915400" cy="4991100"/>
          </a:xfrm>
        </p:spPr>
        <p:txBody>
          <a:bodyPr>
            <a:normAutofit fontScale="67500" lnSpcReduction="20000"/>
          </a:bodyPr>
          <a:lstStyle/>
          <a:p>
            <a:pPr algn="just"/>
            <a:r>
              <a:rPr lang="en-US" sz="2400" dirty="0"/>
              <a:t>It’s a sequential pattern of activities or functions in public policy making and implementation.</a:t>
            </a:r>
          </a:p>
          <a:p>
            <a:pPr algn="just"/>
            <a:r>
              <a:rPr lang="en-US" sz="2400" b="1">
                <a:solidFill>
                  <a:srgbClr val="FF0000"/>
                </a:solidFill>
                <a:sym typeface="+mn-ea"/>
              </a:rPr>
              <a:t>Iterative</a:t>
            </a:r>
            <a:r>
              <a:rPr lang="en-GB" altLang="en-US" sz="2400" b="1">
                <a:solidFill>
                  <a:srgbClr val="FF0000"/>
                </a:solidFill>
                <a:sym typeface="+mn-ea"/>
              </a:rPr>
              <a:t> process</a:t>
            </a:r>
            <a:r>
              <a:rPr lang="en-US" sz="2400" b="1">
                <a:solidFill>
                  <a:srgbClr val="FF0000"/>
                </a:solidFill>
                <a:sym typeface="+mn-ea"/>
              </a:rPr>
              <a:t>: </a:t>
            </a:r>
            <a:r>
              <a:rPr lang="en-US" sz="2400">
                <a:sym typeface="+mn-ea"/>
              </a:rPr>
              <a:t>It often involves a cycle of problem identification, policy formulation, implementation, evaluation, and revision.</a:t>
            </a:r>
            <a:endParaRPr lang="en-US" sz="2400"/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It’s complex and dynamic process hence, the environment of policy making cannot fully be understood and controlled by policy makers.</a:t>
            </a:r>
          </a:p>
          <a:p>
            <a:pPr algn="just"/>
            <a:r>
              <a:rPr lang="en-US" sz="2400" dirty="0"/>
              <a:t>It is a continuous/circular process with no definite end, each step feeding into the next and other steps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It is  a multi-level process with no single authoritative centre of power in government overseeing an orderly policy making process </a:t>
            </a:r>
          </a:p>
          <a:p>
            <a:pPr algn="just"/>
            <a:r>
              <a:rPr lang="en-US" sz="2400" dirty="0"/>
              <a:t>But responsibility to make and deliver policy is spread across different centres.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It is an interactive and participatory process. Thus, stakeholder engagement and education is required at every step of the process.</a:t>
            </a: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Process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8859" y="1736521"/>
            <a:ext cx="9415753" cy="473285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sz="2400" dirty="0"/>
              <a:t>The outputs of the process include reforms/revisions/feedback to the existing policy, or demands for a completely new policy.</a:t>
            </a:r>
          </a:p>
          <a:p>
            <a:pPr algn="just"/>
            <a:r>
              <a:rPr lang="en-US" sz="2400" dirty="0"/>
              <a:t>The outcome of </a:t>
            </a:r>
            <a:r>
              <a:rPr lang="en-US" sz="2400"/>
              <a:t>a policy </a:t>
            </a:r>
            <a:r>
              <a:rPr lang="en-US" sz="2400" dirty="0"/>
              <a:t>may be different from the intentions.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Although, these distinct steps may provide a standard guide in public policy analysis and making,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Practically/in reality, the policy making process does not always follow this linear path.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The process is highly contested and unequal, and no actor has a full understanding or control over it.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Actors cooperate or compete and use information differently to define problems and select optimal or inclusive policy solutions with winners and losers in the process.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6 stage Public Policy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655820"/>
          </a:xfrm>
          <a:ln w="190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Hexagon 5"/>
          <p:cNvSpPr/>
          <p:nvPr/>
        </p:nvSpPr>
        <p:spPr>
          <a:xfrm>
            <a:off x="5689092" y="2248709"/>
            <a:ext cx="1562100" cy="132506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1. </a:t>
            </a:r>
            <a:r>
              <a:rPr lang="en-GB" altLang="en-US" sz="1200" b="1" dirty="0"/>
              <a:t>Agenda setting</a:t>
            </a:r>
          </a:p>
        </p:txBody>
      </p:sp>
      <p:sp>
        <p:nvSpPr>
          <p:cNvPr id="10" name="Hexagon 9"/>
          <p:cNvSpPr/>
          <p:nvPr/>
        </p:nvSpPr>
        <p:spPr>
          <a:xfrm>
            <a:off x="6096000" y="5255448"/>
            <a:ext cx="1562100" cy="1260745"/>
          </a:xfrm>
          <a:prstGeom prst="hexag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4.Policy Adoption</a:t>
            </a:r>
          </a:p>
        </p:txBody>
      </p:sp>
      <p:sp>
        <p:nvSpPr>
          <p:cNvPr id="11" name="Hexagon 10"/>
          <p:cNvSpPr/>
          <p:nvPr/>
        </p:nvSpPr>
        <p:spPr>
          <a:xfrm>
            <a:off x="7570342" y="2766465"/>
            <a:ext cx="1676464" cy="1325069"/>
          </a:xfrm>
          <a:prstGeom prst="hexag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2. </a:t>
            </a:r>
            <a:r>
              <a:rPr lang="en-GB" altLang="en-US" sz="1200" b="1" dirty="0"/>
              <a:t>Problem definition</a:t>
            </a:r>
          </a:p>
        </p:txBody>
      </p:sp>
      <p:sp>
        <p:nvSpPr>
          <p:cNvPr id="12" name="Hexagon 11"/>
          <p:cNvSpPr/>
          <p:nvPr/>
        </p:nvSpPr>
        <p:spPr>
          <a:xfrm>
            <a:off x="3960723" y="2766465"/>
            <a:ext cx="1647898" cy="1424056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6. Policy Evaluation</a:t>
            </a:r>
          </a:p>
        </p:txBody>
      </p:sp>
      <p:sp>
        <p:nvSpPr>
          <p:cNvPr id="13" name="Hexagon 12"/>
          <p:cNvSpPr/>
          <p:nvPr/>
        </p:nvSpPr>
        <p:spPr>
          <a:xfrm>
            <a:off x="4060429" y="4619418"/>
            <a:ext cx="1939988" cy="1524000"/>
          </a:xfrm>
          <a:prstGeom prst="hex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5. Policy Implementation</a:t>
            </a:r>
          </a:p>
        </p:txBody>
      </p:sp>
      <p:sp>
        <p:nvSpPr>
          <p:cNvPr id="14" name="Hexagon 13"/>
          <p:cNvSpPr/>
          <p:nvPr/>
        </p:nvSpPr>
        <p:spPr>
          <a:xfrm>
            <a:off x="7616222" y="4560570"/>
            <a:ext cx="1709928" cy="1154428"/>
          </a:xfrm>
          <a:prstGeom prst="hexagon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3. Policy Development</a:t>
            </a:r>
          </a:p>
        </p:txBody>
      </p:sp>
      <p:sp>
        <p:nvSpPr>
          <p:cNvPr id="15" name="Arrow: Up 14"/>
          <p:cNvSpPr/>
          <p:nvPr/>
        </p:nvSpPr>
        <p:spPr>
          <a:xfrm>
            <a:off x="4754246" y="4212319"/>
            <a:ext cx="309244" cy="3908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/>
          <p:cNvSpPr/>
          <p:nvPr/>
        </p:nvSpPr>
        <p:spPr>
          <a:xfrm>
            <a:off x="5492560" y="3096717"/>
            <a:ext cx="338994" cy="1951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/>
          <p:cNvSpPr/>
          <p:nvPr/>
        </p:nvSpPr>
        <p:spPr>
          <a:xfrm>
            <a:off x="7178040" y="3104015"/>
            <a:ext cx="480060" cy="145510"/>
          </a:xfrm>
          <a:prstGeom prst="rightArrow">
            <a:avLst>
              <a:gd name="adj1" fmla="val 7343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/>
          <p:cNvSpPr/>
          <p:nvPr/>
        </p:nvSpPr>
        <p:spPr>
          <a:xfrm>
            <a:off x="8223123" y="4101240"/>
            <a:ext cx="228600" cy="4593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Left 18"/>
          <p:cNvSpPr/>
          <p:nvPr/>
        </p:nvSpPr>
        <p:spPr>
          <a:xfrm>
            <a:off x="7486618" y="5412056"/>
            <a:ext cx="284924" cy="16002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Left 19"/>
          <p:cNvSpPr/>
          <p:nvPr/>
        </p:nvSpPr>
        <p:spPr>
          <a:xfrm>
            <a:off x="5956490" y="5446755"/>
            <a:ext cx="284924" cy="16002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5463540" y="3687350"/>
            <a:ext cx="2194560" cy="1455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463540" y="3831392"/>
            <a:ext cx="1457586" cy="14240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492559" y="3831392"/>
            <a:ext cx="2264172" cy="1021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463540" y="3436620"/>
            <a:ext cx="480060" cy="3947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463540" y="3837925"/>
            <a:ext cx="29020" cy="7814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041481" y="3837925"/>
            <a:ext cx="17099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REFORMS/REVISIONS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Components of a Public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8360" y="1973580"/>
            <a:ext cx="9386252" cy="45948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Public policies are comprehensive documents that outline the government’s stand on a particular issue and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Guide decision-making and action.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While the structure and components of public policies may vary,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there are several key elements that are commonly found in most policies.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Components of 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85900"/>
            <a:ext cx="8915400" cy="52349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 Title and Identification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policy typically starts with a clear and concise title that reflects the subject matter.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may also include an identification number or reference.</a:t>
            </a:r>
          </a:p>
          <a:p>
            <a:pPr marL="0" indent="0">
              <a:buNone/>
            </a:pPr>
            <a:r>
              <a:rPr lang="en-US" b="1" dirty="0"/>
              <a:t>2. Table of Contents</a:t>
            </a:r>
          </a:p>
          <a:p>
            <a:pPr marL="0" indent="0">
              <a:buNone/>
            </a:pPr>
            <a:r>
              <a:rPr lang="en-US" b="1" dirty="0"/>
              <a:t>3. Definitions, acronyms, abbreviations</a:t>
            </a:r>
          </a:p>
          <a:p>
            <a:pPr marL="0" indent="0">
              <a:buNone/>
            </a:pPr>
            <a:r>
              <a:rPr lang="en-US" dirty="0"/>
              <a:t>Provides definitions for key terms and concepts used in the policy to ensure a common understanding among stakeholders.</a:t>
            </a:r>
          </a:p>
          <a:p>
            <a:pPr marL="0" indent="0">
              <a:buNone/>
            </a:pPr>
            <a:r>
              <a:rPr lang="en-US" b="1" dirty="0"/>
              <a:t>4. Preamble or Executive Summary: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 brief overview of the policy's purpose, goals, and key principles.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This section provides a quick summary for readers to understand the policy's context</a:t>
            </a:r>
            <a:r>
              <a:rPr lang="en-GB" altLang="en-US" dirty="0"/>
              <a:t>, area of focus</a:t>
            </a:r>
            <a:r>
              <a:rPr lang="en-US" dirty="0"/>
              <a:t> and objectives.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53230"/>
          </a:xfrm>
        </p:spPr>
        <p:txBody>
          <a:bodyPr/>
          <a:lstStyle/>
          <a:p>
            <a:r>
              <a:rPr lang="en-US" b="1" dirty="0"/>
              <a:t>Components of 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8360" y="1577340"/>
            <a:ext cx="9386252" cy="4991100"/>
          </a:xfrm>
        </p:spPr>
        <p:txBody>
          <a:bodyPr>
            <a:normAutofit fontScale="75000"/>
          </a:bodyPr>
          <a:lstStyle/>
          <a:p>
            <a:pPr marL="0" indent="0">
              <a:buNone/>
            </a:pPr>
            <a:r>
              <a:rPr lang="en-US" b="1" dirty="0"/>
              <a:t>5. Introduction/Background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 detailed introduction that sets the stage for the policy.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may include background information, historical context, situation analysis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dirty="0"/>
              <a:t>It articulates</a:t>
            </a:r>
            <a:r>
              <a:rPr lang="en-US" dirty="0"/>
              <a:t> the rationale/justification/reasons for addressing the issue</a:t>
            </a:r>
            <a:r>
              <a:rPr lang="en-GB" altLang="en-US" dirty="0"/>
              <a:t>/problem</a:t>
            </a:r>
            <a:r>
              <a:rPr lang="en-US" dirty="0"/>
              <a:t> including any research findings, data, or analyses that support the need for intervention.</a:t>
            </a:r>
          </a:p>
          <a:p>
            <a:pPr marL="0" indent="0">
              <a:buNone/>
            </a:pPr>
            <a:r>
              <a:rPr lang="en-US" b="1" dirty="0"/>
              <a:t>6. Policy Statement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central and explicit statement of the government's position or stance on the issue.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dirty="0"/>
              <a:t>Highlights the guiding principles of the policy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7. Scope, target and Applicability: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dirty="0"/>
              <a:t>C</a:t>
            </a:r>
            <a:r>
              <a:rPr lang="en-US" dirty="0"/>
              <a:t>learly defines the boundaries and extent of</a:t>
            </a:r>
            <a:r>
              <a:rPr lang="en-GB" altLang="en-US" dirty="0"/>
              <a:t> application of</a:t>
            </a:r>
            <a:r>
              <a:rPr lang="en-US" dirty="0"/>
              <a:t> the policy.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specifies the geographic, sectoral, or temporal</a:t>
            </a:r>
            <a:r>
              <a:rPr lang="en-GB" altLang="en-US" dirty="0"/>
              <a:t>/time</a:t>
            </a:r>
            <a:r>
              <a:rPr lang="en-US" dirty="0"/>
              <a:t> scope and identifies who or what is covered by the policy.</a:t>
            </a:r>
          </a:p>
          <a:p>
            <a:pPr marL="0" indent="0">
              <a:buNone/>
            </a:pPr>
            <a:r>
              <a:rPr lang="en-US" b="1" dirty="0"/>
              <a:t>8. Policy Objectives and Goals: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Clearly articulates the desired outcomes and aims of the policy.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Objectives should be specific, measurable, achievable, relevant, and time-bound (SMART).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3690"/>
          </a:xfrm>
        </p:spPr>
        <p:txBody>
          <a:bodyPr/>
          <a:lstStyle/>
          <a:p>
            <a:r>
              <a:rPr lang="en-US" b="1" dirty="0"/>
              <a:t>Components of 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23060"/>
            <a:ext cx="8915400" cy="49301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9. Policy Measures, Instruments and Strategies: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Outlines the specific actions, programs, or strategies that will be implemented to achieve the policy objectives.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This section may include details on implementation timelines and responsible parties.</a:t>
            </a:r>
          </a:p>
          <a:p>
            <a:pPr marL="0" indent="0">
              <a:buNone/>
            </a:pPr>
            <a:r>
              <a:rPr lang="en-US" b="1" dirty="0"/>
              <a:t>10. Monitoring and Evaluation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Describes the mechanisms and criteria for monitoring and evaluating the policy's effectiveness.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may include indicators, benchmarks, and methods for assessing outcomes.</a:t>
            </a:r>
          </a:p>
          <a:p>
            <a:pPr marL="0" indent="0">
              <a:buNone/>
            </a:pPr>
            <a:r>
              <a:rPr lang="en-US" b="1" dirty="0"/>
              <a:t>11. Roles and Responsibilities</a:t>
            </a:r>
          </a:p>
          <a:p>
            <a:pPr>
              <a:buFont typeface="Wingdings" panose="05000000000000000000" charset="0"/>
              <a:buChar char="§"/>
            </a:pPr>
            <a:r>
              <a:rPr lang="en-US" dirty="0"/>
              <a:t>Clarifies the roles and responsibilities of government agencies, stakeholders, and any other entities involved in the implementation of the policy.</a:t>
            </a:r>
          </a:p>
          <a:p>
            <a:pPr marL="0" indent="0">
              <a:buNone/>
            </a:pPr>
            <a:r>
              <a:rPr lang="en-US" b="1" dirty="0"/>
              <a:t>12. Budget and Resource Allocation: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Specifies the financial and other resources allocated to implement the policy.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This section outlines the budgetary considerations and funding sources.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Components of 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6480" y="1905000"/>
            <a:ext cx="9188132" cy="4739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13. Legal and Regulatory Framework</a:t>
            </a:r>
          </a:p>
          <a:p>
            <a:pPr>
              <a:buFont typeface="Wingdings" panose="05000000000000000000" charset="0"/>
              <a:buChar char="§"/>
            </a:pPr>
            <a:r>
              <a:rPr lang="en-US" dirty="0"/>
              <a:t>References to any existing or new laws, regulations, or statutory instruments that support the policy's implementation.</a:t>
            </a:r>
          </a:p>
          <a:p>
            <a:pPr marL="0" indent="0">
              <a:buNone/>
            </a:pPr>
            <a:r>
              <a:rPr lang="en-US" b="1" dirty="0"/>
              <a:t>14. Consultation and Stakeholder Involvement</a:t>
            </a:r>
          </a:p>
          <a:p>
            <a:pPr>
              <a:buFont typeface="Wingdings" panose="05000000000000000000" charset="0"/>
              <a:buChar char="§"/>
            </a:pPr>
            <a:r>
              <a:rPr lang="en-US" dirty="0"/>
              <a:t>Describes the process and extent of engagement with stakeholders, the public, and other interested parties </a:t>
            </a:r>
            <a:r>
              <a:rPr lang="en-GB" altLang="en-US" dirty="0"/>
              <a:t>engaged </a:t>
            </a:r>
            <a:r>
              <a:rPr lang="en-US" dirty="0"/>
              <a:t>during the development and implementation of the policy.</a:t>
            </a:r>
          </a:p>
          <a:p>
            <a:pPr marL="0" indent="0">
              <a:buNone/>
            </a:pPr>
            <a:r>
              <a:rPr lang="en-US" b="1" dirty="0"/>
              <a:t>15. Risk Analysis and Mitigation</a:t>
            </a:r>
          </a:p>
          <a:p>
            <a:pPr>
              <a:buFont typeface="Wingdings" panose="05000000000000000000" charset="0"/>
              <a:buChar char="§"/>
            </a:pPr>
            <a:r>
              <a:rPr lang="en-US" dirty="0"/>
              <a:t>Identifies potential risks and challenges associated with the policy's implementation and outlines strategies to mitigate or address these issues.</a:t>
            </a:r>
          </a:p>
          <a:p>
            <a:pPr marL="0" indent="0">
              <a:buNone/>
            </a:pPr>
            <a:r>
              <a:rPr lang="en-US" b="1" dirty="0"/>
              <a:t>16. Review and Revision Process</a:t>
            </a:r>
          </a:p>
          <a:p>
            <a:pPr>
              <a:buFont typeface="Wingdings" panose="05000000000000000000" charset="0"/>
              <a:buChar char="§"/>
            </a:pPr>
            <a:r>
              <a:rPr lang="en-US" dirty="0"/>
              <a:t>Outlines the process for periodically reviewing and revising the policy to ensure its relevance and effectiveness over time.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994</Words>
  <Application>Microsoft Office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Wisp</vt:lpstr>
      <vt:lpstr>Public Policy Process</vt:lpstr>
      <vt:lpstr>Public Policy Making Process</vt:lpstr>
      <vt:lpstr>Process Cont’d</vt:lpstr>
      <vt:lpstr>The 6 stage Public Policy Process</vt:lpstr>
      <vt:lpstr>Components of a Public Policy</vt:lpstr>
      <vt:lpstr>Components of PP</vt:lpstr>
      <vt:lpstr>Components of PP</vt:lpstr>
      <vt:lpstr>Components of PP</vt:lpstr>
      <vt:lpstr>Components of PP</vt:lpstr>
      <vt:lpstr>Revision Questions</vt:lpstr>
      <vt:lpstr>Revision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Policy Analysis</dc:title>
  <dc:creator>Dr. A K Nabatanzi-Muyimba</dc:creator>
  <cp:lastModifiedBy>hp</cp:lastModifiedBy>
  <cp:revision>427</cp:revision>
  <dcterms:created xsi:type="dcterms:W3CDTF">2023-11-16T10:50:00Z</dcterms:created>
  <dcterms:modified xsi:type="dcterms:W3CDTF">2025-08-14T11:08:23Z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A89513136DD948C78182F780A830979B_12</vt:lpwstr>
  </property>
  <property fmtid="{D5CDD505-2E9C-101B-9397-08002B2CF9AE}" pid="3" name="KSOProductBuildVer">
    <vt:lpwstr>1033-12.2.0.18283</vt:lpwstr>
  </property>
</Properties>
</file>