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handoutMasterIdLst>
    <p:handoutMasterId r:id="rId35"/>
  </p:handoutMasterIdLst>
  <p:sldIdLst>
    <p:sldId id="293" r:id="rId2"/>
    <p:sldId id="294" r:id="rId3"/>
    <p:sldId id="299" r:id="rId4"/>
    <p:sldId id="317" r:id="rId5"/>
    <p:sldId id="297" r:id="rId6"/>
    <p:sldId id="298" r:id="rId7"/>
    <p:sldId id="295" r:id="rId8"/>
    <p:sldId id="319" r:id="rId9"/>
    <p:sldId id="312" r:id="rId10"/>
    <p:sldId id="316" r:id="rId11"/>
    <p:sldId id="313" r:id="rId12"/>
    <p:sldId id="314" r:id="rId13"/>
    <p:sldId id="315" r:id="rId14"/>
    <p:sldId id="369" r:id="rId15"/>
    <p:sldId id="370" r:id="rId16"/>
    <p:sldId id="371" r:id="rId17"/>
    <p:sldId id="372" r:id="rId18"/>
    <p:sldId id="310" r:id="rId19"/>
    <p:sldId id="320" r:id="rId20"/>
    <p:sldId id="318" r:id="rId21"/>
    <p:sldId id="368" r:id="rId22"/>
    <p:sldId id="301" r:id="rId23"/>
    <p:sldId id="302" r:id="rId24"/>
    <p:sldId id="303" r:id="rId25"/>
    <p:sldId id="304" r:id="rId26"/>
    <p:sldId id="305" r:id="rId27"/>
    <p:sldId id="306" r:id="rId28"/>
    <p:sldId id="307" r:id="rId29"/>
    <p:sldId id="308" r:id="rId30"/>
    <p:sldId id="309" r:id="rId31"/>
    <p:sldId id="373" r:id="rId32"/>
    <p:sldId id="374" r:id="rId33"/>
  </p:sldIdLst>
  <p:sldSz cx="9144000" cy="6858000" type="screen4x3"/>
  <p:notesSz cx="6954838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56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9466" y="0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r">
              <a:defRPr sz="1200"/>
            </a:lvl1pPr>
          </a:lstStyle>
          <a:p>
            <a:fld id="{EF7C8B5F-8E14-4E1F-ACA2-8026A91CBBD8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29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9466" y="8842029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r">
              <a:defRPr sz="1200"/>
            </a:lvl1pPr>
          </a:lstStyle>
          <a:p>
            <a:fld id="{235197BC-1E13-41B8-AFA9-9D04FC5621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5984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9466" y="0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r">
              <a:defRPr sz="1200"/>
            </a:lvl1pPr>
          </a:lstStyle>
          <a:p>
            <a:fld id="{21D22AE2-63AC-4A0E-A8FF-BB81A352F7F5}" type="datetimeFigureOut">
              <a:rPr lang="en-US" smtClean="0"/>
              <a:t>9/4/2025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50938" y="698500"/>
            <a:ext cx="4652962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30" tIns="46465" rIns="92930" bIns="4646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484" y="4421823"/>
            <a:ext cx="5563870" cy="4189095"/>
          </a:xfrm>
          <a:prstGeom prst="rect">
            <a:avLst/>
          </a:prstGeom>
        </p:spPr>
        <p:txBody>
          <a:bodyPr vert="horz" lIns="92930" tIns="46465" rIns="92930" bIns="4646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9466" y="8842029"/>
            <a:ext cx="3013763" cy="465455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r">
              <a:defRPr sz="1200"/>
            </a:lvl1pPr>
          </a:lstStyle>
          <a:p>
            <a:fld id="{A8D2151A-451D-4B64-AF00-15CDA29C0B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6887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D2151A-451D-4B64-AF00-15CDA29C0B6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1052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7CBB8A7-43A4-441A-82DF-3359F7D1C6EE}" type="datetime2">
              <a:rPr lang="en-US" smtClean="0"/>
              <a:t>Thursday, September 4, 2025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r>
              <a:rPr lang="en-US"/>
              <a:t>Dept. of Applied Computing &amp; IT</a:t>
            </a: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760062A-598B-4CEF-B0C2-B1BEB0D79F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531CE-8D75-4CF4-8178-9A83DFA739C1}" type="datetime2">
              <a:rPr lang="en-US" smtClean="0"/>
              <a:t>Thursday, September 4,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Dept. of Applied Computing &amp; IT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0062A-598B-4CEF-B0C2-B1BEB0D79F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3950-7B3A-4ADF-ADF3-B0F3495C600A}" type="datetime2">
              <a:rPr lang="en-US" smtClean="0"/>
              <a:t>Thursday, September 4,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Dept. of Applied Computing &amp; IT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0062A-598B-4CEF-B0C2-B1BEB0D79F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71484-CF3E-4167-B929-795F68B0F9B9}" type="datetime2">
              <a:rPr lang="en-US" smtClean="0"/>
              <a:t>Thursday, September 4,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Dept. of Applied Computing &amp; IT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0062A-598B-4CEF-B0C2-B1BEB0D79F4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260A5-B1D7-4646-B6F3-F522C53096F0}" type="datetime2">
              <a:rPr lang="en-US" smtClean="0"/>
              <a:t>Thursday, September 4,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Dept. of Applied Computing &amp; IT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0062A-598B-4CEF-B0C2-B1BEB0D79F4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F3880-38E2-4879-A1A0-BAFE566BFD34}" type="datetime2">
              <a:rPr lang="en-US" smtClean="0"/>
              <a:t>Thursday, September 4,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Dept. of Applied Computing &amp; IT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0062A-598B-4CEF-B0C2-B1BEB0D79F4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390DD-8377-4E38-B317-00E165105A7B}" type="datetime2">
              <a:rPr lang="en-US" smtClean="0"/>
              <a:t>Thursday, September 4, 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Dept. of Applied Computing &amp; IT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0062A-598B-4CEF-B0C2-B1BEB0D79F4E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E1964-EF2B-4E86-B60D-69DB91E49733}" type="datetime2">
              <a:rPr lang="en-US" smtClean="0"/>
              <a:t>Thursday, September 4,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Dept. of Applied Computing &amp; IT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0062A-598B-4CEF-B0C2-B1BEB0D79F4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F5E40-43F2-4C0A-B950-67A1A09A22A7}" type="datetime2">
              <a:rPr lang="en-US" smtClean="0"/>
              <a:t>Thursday, September 4, 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Dept. of Applied Computing &amp; IT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0062A-598B-4CEF-B0C2-B1BEB0D79F4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1F5B36AD-D6C4-4272-A0BD-B558780793D0}" type="datetime2">
              <a:rPr lang="en-US" smtClean="0"/>
              <a:t>Thursday, September 4,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Dept. of Applied Computing &amp; IT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0062A-598B-4CEF-B0C2-B1BEB0D79F4E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7764C24-C5BB-4FE6-8EAF-EEFE7A295568}" type="datetime2">
              <a:rPr lang="en-US" smtClean="0"/>
              <a:t>Thursday, September 4,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lang="en-US"/>
              <a:t>Dept. of Applied Computing &amp; IT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760062A-598B-4CEF-B0C2-B1BEB0D79F4E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11DE32E-576E-4B67-B08F-833E6F3A74C4}" type="datetime2">
              <a:rPr lang="en-US" smtClean="0"/>
              <a:t>Thursday, September 4, 2025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r>
              <a:rPr lang="en-US"/>
              <a:t>Dept. of Applied Computing &amp; IT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760062A-598B-4CEF-B0C2-B1BEB0D79F4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endParaRPr lang="en-GB" dirty="0"/>
          </a:p>
          <a:p>
            <a:pPr marL="109728" indent="0" algn="ctr">
              <a:buNone/>
            </a:pPr>
            <a:r>
              <a:rPr lang="en-US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Digital Literacy and Digital Citizenship</a:t>
            </a:r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200" dirty="0"/>
              <a:t>TOPIC 2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CB8BD-4D7E-43BC-8A97-12793E8D3B2F}" type="datetime2">
              <a:rPr lang="en-US" smtClean="0"/>
              <a:t>Thursday, September 4,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Dept. of Applied Computing &amp; IT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0062A-598B-4CEF-B0C2-B1BEB0D79F4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5785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en-US" dirty="0"/>
              <a:t>Schools and Higher Institutions of Learning are continuously updating their curricula to keep up with accelerating technological developments</a:t>
            </a:r>
          </a:p>
          <a:p>
            <a:pPr algn="just"/>
            <a:endParaRPr lang="en-US" dirty="0"/>
          </a:p>
          <a:p>
            <a:pPr algn="just"/>
            <a:r>
              <a:rPr lang="en-US" dirty="0"/>
              <a:t>Schools use of eLearning platforms to teach curricula, and course materials being made available to students online</a:t>
            </a:r>
          </a:p>
          <a:p>
            <a:pPr algn="just"/>
            <a:endParaRPr lang="en-US" dirty="0"/>
          </a:p>
          <a:p>
            <a:pPr algn="just"/>
            <a:r>
              <a:rPr lang="en-US" dirty="0"/>
              <a:t>Students are taught how to verify credible sources online, cite web sites, and prevent plagiarism.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 Education: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58950-A025-4EE6-9AC4-41A2A466F80A}" type="datetime2">
              <a:rPr lang="en-US" smtClean="0"/>
              <a:t>Thursday, September 4,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Dept. of Applied Computing &amp; IT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0062A-598B-4CEF-B0C2-B1BEB0D79F4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1269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Digital writing is a pedagogy being taught increasingly in universities.</a:t>
            </a:r>
          </a:p>
          <a:p>
            <a:pPr algn="just"/>
            <a:endParaRPr lang="en-US" dirty="0"/>
          </a:p>
          <a:p>
            <a:pPr algn="just"/>
            <a:r>
              <a:rPr lang="en-US" dirty="0"/>
              <a:t>The goal of teaching digital writing is that students will increase their ability to produce a relevant, high-quality content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Digital Writing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9818C-7E79-4698-BAE5-F3210919B00C}" type="datetime2">
              <a:rPr lang="en-US" smtClean="0"/>
              <a:t>Thursday, September 4,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Dept. of Applied Computing &amp; IT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0062A-598B-4CEF-B0C2-B1BEB0D79F4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1898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Digital literacy is necessary for the correct use of various digital platforms.</a:t>
            </a:r>
          </a:p>
          <a:p>
            <a:endParaRPr lang="en-US" dirty="0"/>
          </a:p>
          <a:p>
            <a:r>
              <a:rPr lang="en-US" dirty="0"/>
              <a:t>With the emergence of social media, digital literacy ushered in a new type of journalism that is subjective, personal, and "represents a global conversation that is connected through its community of readers."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 society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439D5-40E0-42C8-9D93-75477D7F91CC}" type="datetime2">
              <a:rPr lang="en-US" smtClean="0"/>
              <a:t>Thursday, September 4,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Dept. of Applied Computing &amp; IT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0062A-598B-4CEF-B0C2-B1BEB0D79F4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8152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Those who are digitally literate are more likely to be economically secure,</a:t>
            </a:r>
            <a:r>
              <a:rPr lang="en-US" baseline="30000" dirty="0"/>
              <a:t> </a:t>
            </a:r>
            <a:r>
              <a:rPr lang="en-US" dirty="0"/>
              <a:t>as many jobs require a working knowledge of computers and the Internet to perform basic tasks.</a:t>
            </a:r>
          </a:p>
          <a:p>
            <a:pPr algn="just"/>
            <a:endParaRPr lang="en-US" dirty="0"/>
          </a:p>
          <a:p>
            <a:pPr algn="just"/>
            <a:r>
              <a:rPr lang="en-US" dirty="0"/>
              <a:t>Many jobs today require proof of digital literacy to be hired or promoted.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effectLst/>
              </a:rPr>
              <a:t>In the workforce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346E1-DDAD-4B09-86EE-D13BD295B595}" type="datetime2">
              <a:rPr lang="en-US" smtClean="0"/>
              <a:t>Thursday, September 4,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Dept. of Applied Computing &amp; IT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0062A-598B-4CEF-B0C2-B1BEB0D79F4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0730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ABB7C49-58A9-4F89-BD9D-BC927CDBDE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en-US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Enroll in online courses, webinars, or workshops focused on digital literacy topics.</a:t>
            </a:r>
          </a:p>
          <a:p>
            <a:pPr marL="393192" lvl="1" indent="0">
              <a:buNone/>
            </a:pPr>
            <a:endParaRPr lang="en-US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Join online forums, discussion boards, or social media groups related to digital literacy and technology.</a:t>
            </a:r>
          </a:p>
          <a:p>
            <a:pPr marL="393192" lvl="1" indent="0">
              <a:buNone/>
            </a:pPr>
            <a:endParaRPr lang="en-US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200" dirty="0"/>
              <a:t>Practice and Hands-On Learning, the best way to learn  digital skills is by doing. Practice regularly by using digital tools.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sz="22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Educate yourself on online safety and cybersecurity.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sz="22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Read technology news websites and tech blogs to stay informed about the latest trends, innovations, and developments in the digital world.</a:t>
            </a:r>
            <a:endParaRPr lang="en-US" sz="2200" dirty="0"/>
          </a:p>
          <a:p>
            <a:pPr lvl="1">
              <a:buFont typeface="Wingdings" panose="05000000000000000000" pitchFamily="2" charset="2"/>
              <a:buChar char="Ø"/>
            </a:pPr>
            <a:endParaRPr lang="en-US" dirty="0"/>
          </a:p>
          <a:p>
            <a:pPr marL="109728" indent="0" algn="ctr">
              <a:buNone/>
            </a:pPr>
            <a:br>
              <a:rPr lang="en-US" dirty="0"/>
            </a:br>
            <a:r>
              <a:rPr lang="en-US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Visualize more practical strategies for improving digital literacy</a:t>
            </a:r>
            <a:br>
              <a:rPr lang="en-US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G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C15BC5-A8EA-48BF-986D-CC7FF1CF3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71484-CF3E-4167-B929-795F68B0F9B9}" type="datetime2">
              <a:rPr lang="en-US" smtClean="0"/>
              <a:t>Thursday, September 4, 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9F3399-8E4D-4B3E-9747-D26876897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Dept. of Applied Computing &amp; IT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0744DF-E6FF-4128-9EC8-2022E0B4E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0062A-598B-4CEF-B0C2-B1BEB0D79F4E}" type="slidenum">
              <a:rPr lang="en-US" smtClean="0"/>
              <a:t>14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9E62E90-16F2-4B71-9830-053ECBC23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Practical Strategies for Improving Digital Literacy </a:t>
            </a:r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36002383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EA57823-7B11-42B3-A23B-6BAC3D6DAD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Increased Productivity.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Enhanced Communication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Global Reach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Competitive Advantage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Improved Customer Engagement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Innovation and Adaptability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Marketing and Branding Opportunities</a:t>
            </a:r>
          </a:p>
          <a:p>
            <a:r>
              <a:rPr lang="en-US" dirty="0"/>
              <a:t>Effective Decision-Making etc..</a:t>
            </a:r>
          </a:p>
          <a:p>
            <a:pPr marL="109728" indent="0" algn="ctr">
              <a:buNone/>
            </a:pPr>
            <a:endParaRPr lang="en-US" dirty="0"/>
          </a:p>
          <a:p>
            <a:pPr marL="109728" indent="0" algn="ctr">
              <a:buNone/>
            </a:pPr>
            <a:r>
              <a:rPr lang="en-US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Visualize more benefits of digital literacy to a business.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41086C-FF75-4533-92A9-6570075415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71484-CF3E-4167-B929-795F68B0F9B9}" type="datetime2">
              <a:rPr lang="en-US" smtClean="0"/>
              <a:t>Thursday, September 4, 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47B9043-E4C5-413A-99E1-AE365890F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Dept. of Applied Computing &amp; IT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754E63-1537-4545-AEEA-A07CD40C0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0062A-598B-4CEF-B0C2-B1BEB0D79F4E}" type="slidenum">
              <a:rPr lang="en-US" smtClean="0"/>
              <a:t>15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9F95705D-648A-4A7A-A383-9D8C4AADB5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Benefits of Digital literacy to a business</a:t>
            </a:r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15644671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715A99-1486-45FF-BC06-B32291AD79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843272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Skill Gaps: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Not all employees may have the same level of digital literacy.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Resistance to Change: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Some employees may resist adopting new digital tools and technologies due to a fear of change or a preference for traditional methods.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Training Costs:</a:t>
            </a:r>
            <a:r>
              <a:rPr lang="en-US" dirty="0"/>
              <a:t>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Providing digital literacy training and resources can be costly for businesses, particularly for large organizations.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Maintenance and Updates:</a:t>
            </a:r>
            <a:r>
              <a:rPr lang="en-US" dirty="0"/>
              <a:t>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Digital tools and systems require regular maintenance and updates to stay secure and functional. Businesses must allocate resources to ensure that digital assets are up to date and properly maintained.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etc.…</a:t>
            </a:r>
          </a:p>
          <a:p>
            <a:pPr marL="109728" indent="0">
              <a:buNone/>
            </a:pPr>
            <a:endParaRPr lang="en-UG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F3E85B6-69A3-40F0-96EF-AB63E03F9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71484-CF3E-4167-B929-795F68B0F9B9}" type="datetime2">
              <a:rPr lang="en-US" smtClean="0"/>
              <a:t>Thursday, September 4, 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DA089A-8292-4C66-A16E-21FF6B34D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Dept. of Applied Computing &amp; IT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CB3CD7-0A95-4177-AF67-2B8096E0E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0062A-598B-4CEF-B0C2-B1BEB0D79F4E}" type="slidenum">
              <a:rPr lang="en-US" smtClean="0"/>
              <a:t>16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9197331-F39B-42FA-87DC-197130F8E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Limitations to Digital Literacy to a business.</a:t>
            </a:r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29719170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B2BFC1A-827C-484B-8169-48780ADCA5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Assignment: 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Identify trends, issues and opportunities related to the use of digital opportunities (possibilities &amp; advantages that arise from the use of digital technologies and the internet) in the workplace.</a:t>
            </a:r>
            <a:endParaRPr lang="en-UG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C309445-F02E-4B08-8E18-C3ECEC3FB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71484-CF3E-4167-B929-795F68B0F9B9}" type="datetime2">
              <a:rPr lang="en-US" smtClean="0"/>
              <a:t>Thursday, September 4, 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6F80D75-7554-4D1D-A52E-A898F06D5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Dept. of Applied Computing &amp; IT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3AAAE2-D033-42E0-8804-094837E25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0062A-598B-4CEF-B0C2-B1BEB0D79F4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1592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Digital citizenship </a:t>
            </a:r>
            <a:r>
              <a:rPr lang="en-US" dirty="0"/>
              <a:t>can be defined as the norms of appropriate, responsible behavior with regard to technology use.</a:t>
            </a:r>
          </a:p>
          <a:p>
            <a:endParaRPr lang="en-US" dirty="0"/>
          </a:p>
          <a:p>
            <a:r>
              <a:rPr lang="en-US" b="1" dirty="0"/>
              <a:t>A digital citizen</a:t>
            </a:r>
            <a:r>
              <a:rPr lang="en-US" dirty="0"/>
              <a:t> refers to a person utilizing information technology (IT) in order to engage in society, politics and government. </a:t>
            </a:r>
          </a:p>
          <a:p>
            <a:endParaRPr lang="en-US" dirty="0"/>
          </a:p>
          <a:p>
            <a:r>
              <a:rPr lang="en-US" dirty="0"/>
              <a:t>K. </a:t>
            </a:r>
            <a:r>
              <a:rPr lang="en-US" dirty="0" err="1"/>
              <a:t>Mossberger</a:t>
            </a:r>
            <a:r>
              <a:rPr lang="en-US" dirty="0"/>
              <a:t>, et al (2008) define </a:t>
            </a:r>
            <a:r>
              <a:rPr lang="en-US" b="1" dirty="0"/>
              <a:t>digital citizens</a:t>
            </a:r>
            <a:r>
              <a:rPr lang="en-US" dirty="0"/>
              <a:t> as "those who use the Internet regularly and effectively".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7200" dirty="0"/>
              <a:t>Digital citizenship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8A7DBE-8D24-4F7C-8E9F-09E3E7C1E21A}" type="datetime2">
              <a:rPr lang="en-US" smtClean="0"/>
              <a:t>Thursday, September 4,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Dept. of Applied Computing &amp; IT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0062A-598B-4CEF-B0C2-B1BEB0D79F4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4744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US" sz="2000" dirty="0"/>
              <a:t>These terms are used to describe different generations or groups of people based on their familiarity and comfort with digital technologies;</a:t>
            </a:r>
          </a:p>
          <a:p>
            <a:pPr marL="109728" indent="0">
              <a:buNone/>
            </a:pPr>
            <a:endParaRPr lang="en-US" sz="2000" b="1" dirty="0"/>
          </a:p>
          <a:p>
            <a:r>
              <a:rPr lang="en-US" b="1" dirty="0"/>
              <a:t>Digital Native: </a:t>
            </a:r>
            <a:r>
              <a:rPr lang="en-US" dirty="0"/>
              <a:t>An individual born into the digital age.</a:t>
            </a:r>
          </a:p>
          <a:p>
            <a:endParaRPr lang="en-US" dirty="0"/>
          </a:p>
          <a:p>
            <a:r>
              <a:rPr lang="en-US" b="1" dirty="0"/>
              <a:t>Digital immigrant: </a:t>
            </a:r>
            <a:r>
              <a:rPr lang="en-US" dirty="0"/>
              <a:t>An individual who adopts technology later in life.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304800"/>
            <a:ext cx="8229600" cy="1143000"/>
          </a:xfrm>
        </p:spPr>
        <p:txBody>
          <a:bodyPr>
            <a:noAutofit/>
          </a:bodyPr>
          <a:lstStyle/>
          <a:p>
            <a:r>
              <a:rPr lang="fr-FR" sz="3200" dirty="0">
                <a:effectLst/>
              </a:rPr>
              <a:t>Digital natives and digital immigrants</a:t>
            </a:r>
            <a:endParaRPr lang="en-US" sz="32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4940" y="4555515"/>
            <a:ext cx="3011328" cy="1851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985C5-4885-4C84-BD09-40FD3FFC6FE0}" type="datetime2">
              <a:rPr lang="en-US" smtClean="0"/>
              <a:t>Thursday, September 4,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Dept. of Applied Computing &amp; IT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0062A-598B-4CEF-B0C2-B1BEB0D79F4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976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individual's ability to find, evaluate, and compose clear information through writing and other mediums on various digital platforms.</a:t>
            </a:r>
          </a:p>
          <a:p>
            <a:endParaRPr lang="en-US" dirty="0"/>
          </a:p>
          <a:p>
            <a:r>
              <a:rPr lang="en-US" dirty="0"/>
              <a:t>Glister (1997) defined Digital Literacy as “ability to understand and use information in multiple formats from a wide range of sources when it is presented via computers”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Digital Literacy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D63BD8-EABD-424E-B7AC-1C1BC826376D}" type="datetime2">
              <a:rPr lang="en-US" smtClean="0"/>
              <a:t>Thursday, September 4,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Dept. of Applied Computing &amp; IT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0062A-598B-4CEF-B0C2-B1BEB0D79F4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8824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0550" y="2095500"/>
            <a:ext cx="4743450" cy="4762500"/>
          </a:xfrm>
          <a:prstGeom prst="rect">
            <a:avLst/>
          </a:prstGeom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71999" cy="4571999"/>
          </a:xfrm>
        </p:spPr>
      </p:pic>
      <p:sp>
        <p:nvSpPr>
          <p:cNvPr id="7" name="Lightning Bolt 6"/>
          <p:cNvSpPr/>
          <p:nvPr/>
        </p:nvSpPr>
        <p:spPr>
          <a:xfrm rot="19602237">
            <a:off x="4296344" y="2344030"/>
            <a:ext cx="768226" cy="933697"/>
          </a:xfrm>
          <a:prstGeom prst="lightningBol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811F6-7874-4183-B3D0-3E65FE55C7D4}" type="datetime2">
              <a:rPr lang="en-US" smtClean="0"/>
              <a:t>Thursday, September 4, 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Dept. of Applied Computing &amp; IT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0062A-598B-4CEF-B0C2-B1BEB0D79F4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7556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71484-CF3E-4167-B929-795F68B0F9B9}" type="datetime2">
              <a:rPr lang="en-US" smtClean="0"/>
              <a:t>Thursday, September 4,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Dept. of Applied Computing &amp; IT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0062A-598B-4CEF-B0C2-B1BEB0D79F4E}" type="slidenum">
              <a:rPr lang="en-US" smtClean="0"/>
              <a:t>21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NINE THEMES/ELEMENTS OF DIGITAL CITIZENSHIP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339811"/>
            <a:ext cx="8601552" cy="514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879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205740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/>
              <a:t>Technology users need to be aware that not everyone has the same opportunities when it comes to technology (Digital Exclusion). </a:t>
            </a:r>
          </a:p>
          <a:p>
            <a:pPr marL="109728" indent="0">
              <a:buNone/>
            </a:pPr>
            <a:endParaRPr lang="en-US" dirty="0"/>
          </a:p>
          <a:p>
            <a:r>
              <a:rPr lang="en-US" dirty="0"/>
              <a:t>Helping to provide and expand access to technology should be goal of all digital citizens.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1. Digital Access: Full electronic participation in society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1B781-5A9B-41B2-B1E6-5D214F504907}" type="datetime2">
              <a:rPr lang="en-US" smtClean="0"/>
              <a:t>Thursday, September 4,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Dept. of Applied Computing &amp; IT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0062A-598B-4CEF-B0C2-B1BEB0D79F4E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7477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/>
              <a:t>A large share of market economy is being done electronically, both legal and illegal</a:t>
            </a:r>
          </a:p>
          <a:p>
            <a:pPr algn="just"/>
            <a:endParaRPr lang="en-US" dirty="0"/>
          </a:p>
          <a:p>
            <a:pPr algn="just"/>
            <a:r>
              <a:rPr lang="en-US" dirty="0"/>
              <a:t>Users need to learn about how to be effective consumers in a new digital economy.</a:t>
            </a:r>
          </a:p>
          <a:p>
            <a:pPr algn="just"/>
            <a:endParaRPr lang="en-US" dirty="0"/>
          </a:p>
          <a:p>
            <a:pPr algn="just"/>
            <a:r>
              <a:rPr lang="en-US" dirty="0"/>
              <a:t>Digital citizenship encourages people to embrace digital commerce and continue to strive for safe and secure utilization of shopping, banking, and engaging in other commercial transactions.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2. Digital Commerce:   Electronic buying and selling of goods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BAD1A-C2DD-4935-AEB5-37071EC09436}" type="datetime2">
              <a:rPr lang="en-US" smtClean="0"/>
              <a:t>Thursday, September 4,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Dept. of Applied Computing &amp; IT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0062A-598B-4CEF-B0C2-B1BEB0D79F4E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3605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In the 21st century, communication options have exploded to offer a wide variety of choices (e.g., e-mail, cellular phones, instant messaging etc..).</a:t>
            </a:r>
          </a:p>
          <a:p>
            <a:pPr marL="109728" indent="0" algn="just">
              <a:buNone/>
            </a:pPr>
            <a:endParaRPr lang="en-US" dirty="0"/>
          </a:p>
          <a:p>
            <a:pPr algn="just"/>
            <a:r>
              <a:rPr lang="en-US" dirty="0"/>
              <a:t>Now everyone has the opportunity to communicate and collaborate with anyone from anywhere and anytime.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3. </a:t>
            </a:r>
            <a:r>
              <a:rPr lang="en-US" sz="3000" u="sng" dirty="0"/>
              <a:t>Digital Communication:   </a:t>
            </a:r>
            <a:r>
              <a:rPr lang="en-US" sz="3000" b="0" dirty="0"/>
              <a:t>electronic exchange of information.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6494D-0E56-4DC3-B4EC-A3DF5F73769C}" type="datetime2">
              <a:rPr lang="en-US" smtClean="0"/>
              <a:t>Thursday, September 4,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Dept. of Applied Computing &amp; IT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0062A-598B-4CEF-B0C2-B1BEB0D79F4E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487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570037"/>
            <a:ext cx="8229600" cy="4525963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/>
              <a:t>As new technologies emerge, learners need to learn how to use that technology quickly and appropriately. </a:t>
            </a:r>
          </a:p>
          <a:p>
            <a:pPr algn="just"/>
            <a:endParaRPr lang="en-US" dirty="0"/>
          </a:p>
          <a:p>
            <a:pPr algn="just"/>
            <a:r>
              <a:rPr lang="en-US" dirty="0"/>
              <a:t>Digital Citizenship involves educating people in a new way— these individuals need a high degree of information literacy skills. </a:t>
            </a:r>
          </a:p>
          <a:p>
            <a:pPr algn="just"/>
            <a:endParaRPr lang="en-US" dirty="0"/>
          </a:p>
          <a:p>
            <a:pPr algn="just"/>
            <a:r>
              <a:rPr lang="en-US" dirty="0"/>
              <a:t>As digital citizens, it is our responsibility to develop and continually enhance our technological knowledge.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4. </a:t>
            </a:r>
            <a:r>
              <a:rPr lang="en-US" sz="2400" b="0" u="sng" dirty="0"/>
              <a:t>Digital Literacy:   </a:t>
            </a:r>
            <a:r>
              <a:rPr lang="en-US" sz="2400" dirty="0"/>
              <a:t>Process of teaching and learning about technology and the use of technology.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52EB5-D4D7-47BD-800D-EBFBB37D38AD}" type="datetime2">
              <a:rPr lang="en-US" smtClean="0"/>
              <a:t>Thursday, September 4,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Dept. of Applied Computing &amp; IT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0062A-598B-4CEF-B0C2-B1BEB0D79F4E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580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This is a real weakness among many users of today's technology. </a:t>
            </a:r>
          </a:p>
          <a:p>
            <a:pPr marL="109728" indent="0" algn="just">
              <a:buNone/>
            </a:pPr>
            <a:endParaRPr lang="en-US" dirty="0"/>
          </a:p>
          <a:p>
            <a:pPr algn="just"/>
            <a:r>
              <a:rPr lang="en-US" dirty="0"/>
              <a:t>Often rules and regulations are created or the technology is simply banned to stop inappropriate use. </a:t>
            </a:r>
          </a:p>
          <a:p>
            <a:pPr algn="just"/>
            <a:endParaRPr lang="en-US" dirty="0"/>
          </a:p>
          <a:p>
            <a:pPr algn="just"/>
            <a:r>
              <a:rPr lang="en-US" dirty="0"/>
              <a:t>It is not enough to create rules and policy, we must teach everyone to become responsible digital citizens in this new society.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5. </a:t>
            </a:r>
            <a:r>
              <a:rPr lang="en-US" sz="3000" u="sng" dirty="0"/>
              <a:t>Digital Etiquette:   </a:t>
            </a:r>
            <a:r>
              <a:rPr lang="en-US" sz="3000" dirty="0"/>
              <a:t>Electronic standards of conduct or procedure.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C7701-9FED-4A2F-A386-583E23E52423}" type="datetime2">
              <a:rPr lang="en-US" smtClean="0"/>
              <a:t>Thursday, September 4,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Dept. of Applied Computing &amp; IT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0062A-598B-4CEF-B0C2-B1BEB0D79F4E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305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Digital citizens have laws that apply to behavior and interaction. There should be no stealing, no plagiarism, no abuse of others. </a:t>
            </a:r>
          </a:p>
          <a:p>
            <a:pPr algn="just"/>
            <a:endParaRPr lang="en-US" dirty="0"/>
          </a:p>
          <a:p>
            <a:pPr algn="just"/>
            <a:r>
              <a:rPr lang="en-US" dirty="0"/>
              <a:t>Many intellectual information laws are violated in this new digital age, i.e. copyright infringement and trademark abuse.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effectLst/>
              </a:rPr>
              <a:t>6</a:t>
            </a:r>
            <a:r>
              <a:rPr lang="en-US" u="sng" dirty="0">
                <a:effectLst/>
              </a:rPr>
              <a:t>. Law</a:t>
            </a:r>
            <a:endParaRPr lang="en-US" u="sn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B0B8B-5CC3-43E2-BE2D-E3D414C2B5B8}" type="datetime2">
              <a:rPr lang="en-US" smtClean="0"/>
              <a:t>Thursday, September 4,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Dept. of Applied Computing &amp; IT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0062A-598B-4CEF-B0C2-B1BEB0D79F4E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8361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The global and instantaneous nature of digital age puts enormous power into the hands of everyday citizens. </a:t>
            </a:r>
          </a:p>
          <a:p>
            <a:pPr marL="109728" indent="0">
              <a:buNone/>
            </a:pPr>
            <a:endParaRPr lang="en-US" dirty="0"/>
          </a:p>
          <a:p>
            <a:r>
              <a:rPr lang="en-US" dirty="0"/>
              <a:t>In order to keep the right to digital access, we must strive to always use it in responsible ways.</a:t>
            </a:r>
          </a:p>
          <a:p>
            <a:endParaRPr lang="en-US" dirty="0"/>
          </a:p>
          <a:p>
            <a:r>
              <a:rPr lang="en-US" dirty="0"/>
              <a:t>Digital Citizens must take their rights seriously and their responsibilities even more seriously, setting positive examples and helping guide the integration of technology into new areas. 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effectLst/>
              </a:rPr>
              <a:t>7. Rights and Responsibilities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AC6C9-0AE3-46B2-B0AC-83FE66FD8741}" type="datetime2">
              <a:rPr lang="en-US" smtClean="0"/>
              <a:t>Thursday, September 4,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Dept. of Applied Computing &amp; IT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0062A-598B-4CEF-B0C2-B1BEB0D79F4E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5634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The physical and psychological well being of children in the digital world is a critical issue that keeps many parents awake at nigh</a:t>
            </a:r>
          </a:p>
          <a:p>
            <a:pPr algn="just"/>
            <a:endParaRPr lang="en-US" dirty="0"/>
          </a:p>
          <a:p>
            <a:pPr algn="just"/>
            <a:r>
              <a:rPr lang="en-US" dirty="0"/>
              <a:t>It is the responsibility of parents and educators to understand the world in which children live, play and study, and they must guide them in being responsible digital citizens.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effectLst/>
              </a:rPr>
              <a:t>8. Health and Wellness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C702C-9215-45D8-9398-C04AF2A66CC6}" type="datetime2">
              <a:rPr lang="en-US" smtClean="0"/>
              <a:t>Thursday, September 4,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Dept. of Applied Computing &amp; IT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0062A-598B-4CEF-B0C2-B1BEB0D79F4E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545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1066800"/>
            <a:ext cx="8229600" cy="4525963"/>
          </a:xfrm>
        </p:spPr>
        <p:txBody>
          <a:bodyPr>
            <a:normAutofit fontScale="92500"/>
          </a:bodyPr>
          <a:lstStyle/>
          <a:p>
            <a:pPr algn="just"/>
            <a:r>
              <a:rPr lang="en-US" dirty="0"/>
              <a:t>The American Library Association's digital-literacy task force offers this definition: "</a:t>
            </a:r>
            <a:r>
              <a:rPr lang="en-US" b="1" dirty="0"/>
              <a:t>Digital literacy</a:t>
            </a:r>
            <a:r>
              <a:rPr lang="en-US" dirty="0"/>
              <a:t> is the ability to use information and </a:t>
            </a:r>
            <a:r>
              <a:rPr lang="en-US" b="1" dirty="0"/>
              <a:t>communication</a:t>
            </a:r>
            <a:r>
              <a:rPr lang="en-US" dirty="0"/>
              <a:t> technologies to find, evaluate, create, and communicate information, requiring both cognitive and technical skills.</a:t>
            </a:r>
          </a:p>
          <a:p>
            <a:pPr algn="just"/>
            <a:endParaRPr lang="en-US" dirty="0"/>
          </a:p>
          <a:p>
            <a:pPr algn="just"/>
            <a:r>
              <a:rPr lang="en-US" dirty="0"/>
              <a:t>Digital literacy involves digital reading and writing techniques across multiple media forms such as words, texts, visual displays motion graphics, audio, video, and multimodal forms.,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B1D6A5-E9A9-4C58-894C-8ED93824F261}" type="datetime2">
              <a:rPr lang="en-US" smtClean="0"/>
              <a:t>Thursday, September 4,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Dept. of Applied Computing &amp; IT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0062A-598B-4CEF-B0C2-B1BEB0D79F4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7713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/>
              <a:t>Digital security is basically protecting yourself in the digital world - protecting your identity, your data, your money, etc.</a:t>
            </a:r>
          </a:p>
          <a:p>
            <a:pPr algn="just"/>
            <a:endParaRPr lang="en-US" dirty="0"/>
          </a:p>
          <a:p>
            <a:pPr algn="just"/>
            <a:r>
              <a:rPr lang="en-US" dirty="0"/>
              <a:t>Simple steps can safeguard cyber security. </a:t>
            </a:r>
          </a:p>
          <a:p>
            <a:pPr lvl="1" algn="just"/>
            <a:r>
              <a:rPr lang="en-US" dirty="0"/>
              <a:t>Backup data regularly. </a:t>
            </a:r>
          </a:p>
          <a:p>
            <a:pPr lvl="1" algn="just"/>
            <a:r>
              <a:rPr lang="en-US" dirty="0"/>
              <a:t>Create strong passwords</a:t>
            </a:r>
          </a:p>
          <a:p>
            <a:pPr lvl="1" algn="just"/>
            <a:r>
              <a:rPr lang="en-US" dirty="0"/>
              <a:t>change passwords regularly.</a:t>
            </a:r>
          </a:p>
          <a:p>
            <a:pPr lvl="1" algn="just"/>
            <a:r>
              <a:rPr lang="en-US" dirty="0"/>
              <a:t>Be aware of internet scams and do not share information with anyone that you don't know.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effectLst/>
              </a:rPr>
              <a:t>9. Security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8C7F1-6A09-4BE4-87DF-61B8559C7D37}" type="datetime2">
              <a:rPr lang="en-US" smtClean="0"/>
              <a:t>Thursday, September 4,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Dept. of Applied Computing &amp; IT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0062A-598B-4CEF-B0C2-B1BEB0D79F4E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5592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24429B5-3225-4514-A827-9CEA9F203F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Protecting Reputation:</a:t>
            </a:r>
            <a:r>
              <a:rPr lang="en-US" dirty="0"/>
              <a:t> Demonstrating good digital citizenship practices helps protect a business's reputation.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Ethical Behavior:</a:t>
            </a:r>
            <a:r>
              <a:rPr lang="en-US" dirty="0"/>
              <a:t> Digital citizenship encourages ethical behavior online.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Data Privacy and Security: </a:t>
            </a:r>
            <a:r>
              <a:rPr lang="en-US" dirty="0"/>
              <a:t>Digital citizenship practices promote responsible data handling and cybersecurity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Effective Communication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b="1" dirty="0"/>
              <a:t>Mitigating Online Risks. Etc..</a:t>
            </a:r>
            <a:endParaRPr lang="en-UG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7A51B3-9827-4D9A-84FF-45C5746FC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71484-CF3E-4167-B929-795F68B0F9B9}" type="datetime2">
              <a:rPr lang="en-US" smtClean="0"/>
              <a:t>Thursday, September 4, 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77B689-E43C-4F47-A6D8-40C0F8F78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Dept. of Applied Computing &amp; IT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66D186-D016-4E75-BFAC-2E909B655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0062A-598B-4CEF-B0C2-B1BEB0D79F4E}" type="slidenum">
              <a:rPr lang="en-US" smtClean="0"/>
              <a:t>31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FCC59D2-5CB7-4BAE-BE3A-77FE1908FB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Importance of Digital Citizenship to a business.</a:t>
            </a:r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38092295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6DC51E9-6056-4C87-8710-F3DCA52095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en-US" b="1" dirty="0"/>
              <a:t>Assignment</a:t>
            </a:r>
            <a:r>
              <a:rPr lang="en-US" b="1" dirty="0">
                <a:solidFill>
                  <a:srgbClr val="FF0000"/>
                </a:solidFill>
              </a:rPr>
              <a:t>: 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State ways on how to be a good digital citizen at the workplace.</a:t>
            </a:r>
          </a:p>
          <a:p>
            <a:pPr marL="109728" indent="0">
              <a:buNone/>
            </a:pP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09728" indent="0">
              <a:buNone/>
            </a:pPr>
            <a:r>
              <a:rPr lang="en-US" b="1" dirty="0"/>
              <a:t>Assignment: </a:t>
            </a: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Identify the Benefits of Digital Citizenship at a workplace.</a:t>
            </a:r>
          </a:p>
          <a:p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G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E52737-44A5-4B31-B312-62E0C6AD7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71484-CF3E-4167-B929-795F68B0F9B9}" type="datetime2">
              <a:rPr lang="en-US" smtClean="0"/>
              <a:t>Thursday, September 4, 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8F0ACE3-4E5C-4EFD-9D9E-05D49465B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Dept. of Applied Computing &amp; IT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ED672F-BC28-41DC-8B30-E95C8D008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0062A-598B-4CEF-B0C2-B1BEB0D79F4E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7266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609600"/>
            <a:ext cx="5671175" cy="4114800"/>
          </a:xfr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A7D91-BAE3-4D1E-B49A-DC3ACFFA8144}" type="datetime2">
              <a:rPr lang="en-US" smtClean="0"/>
              <a:t>Thursday, September 4, 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Dept. of Applied Computing &amp; IT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0062A-598B-4CEF-B0C2-B1BEB0D79F4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1760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Spires and Bartlett (2012) have divided the various intellectual processes associated with digital literacy into three categories: (a) locating and consuming digital content, (b) creating digital content, and (c) communicating digital content</a:t>
            </a:r>
          </a:p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D8A81-7EA8-4051-81DC-710ABFFC8582}" type="datetime2">
              <a:rPr lang="en-US" smtClean="0"/>
              <a:t>Thursday, September 4,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Dept. of Applied Computing &amp; IT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0062A-598B-4CEF-B0C2-B1BEB0D79F4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8677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8595360" cy="4875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3F88C-8F62-4D3A-A2DF-9F65173B6560}" type="datetime2">
              <a:rPr lang="en-US" smtClean="0"/>
              <a:t>Thursday, September 4, 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Dept. of Applied Computing &amp; IT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0062A-598B-4CEF-B0C2-B1BEB0D79F4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9653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46392B-0F7B-4978-B28F-6E9B4F1DE0AD}" type="datetime2">
              <a:rPr lang="en-US" smtClean="0"/>
              <a:t>Thursday, September 4, 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Dept. of Applied Computing &amp; IT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0062A-598B-4CEF-B0C2-B1BEB0D79F4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459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07858" cy="4525962"/>
          </a:xfr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981200"/>
            <a:ext cx="4857750" cy="4857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30724-17F9-4680-923B-1EBA40CC64B4}" type="datetime2">
              <a:rPr lang="en-US" smtClean="0"/>
              <a:t>Thursday, September 4, 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Dept. of Applied Computing &amp; IT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0062A-598B-4CEF-B0C2-B1BEB0D79F4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0857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066800"/>
            <a:ext cx="4343400" cy="579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 of Digital Literacy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890D9-E91A-4AB4-AF01-991017C64914}" type="datetime2">
              <a:rPr lang="en-US" smtClean="0"/>
              <a:t>Thursday, September 4,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Dept. of Applied Computing &amp; IT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0062A-598B-4CEF-B0C2-B1BEB0D79F4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6240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1635</TotalTime>
  <Words>1710</Words>
  <Application>Microsoft Office PowerPoint</Application>
  <PresentationFormat>On-screen Show (4:3)</PresentationFormat>
  <Paragraphs>228</Paragraphs>
  <Slides>32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9" baseType="lpstr">
      <vt:lpstr>Calibri</vt:lpstr>
      <vt:lpstr>Lucida Sans Unicode</vt:lpstr>
      <vt:lpstr>Verdana</vt:lpstr>
      <vt:lpstr>Wingdings</vt:lpstr>
      <vt:lpstr>Wingdings 2</vt:lpstr>
      <vt:lpstr>Wingdings 3</vt:lpstr>
      <vt:lpstr>Concourse</vt:lpstr>
      <vt:lpstr>TOPIC 2</vt:lpstr>
      <vt:lpstr>Digital Literacy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Application of Digital Literacy</vt:lpstr>
      <vt:lpstr>In Education: </vt:lpstr>
      <vt:lpstr>Digital Writing</vt:lpstr>
      <vt:lpstr>In society</vt:lpstr>
      <vt:lpstr>In the workforce</vt:lpstr>
      <vt:lpstr>Practical Strategies for Improving Digital Literacy </vt:lpstr>
      <vt:lpstr>Benefits of Digital literacy to a business</vt:lpstr>
      <vt:lpstr>Limitations to Digital Literacy to a business.</vt:lpstr>
      <vt:lpstr>PowerPoint Presentation</vt:lpstr>
      <vt:lpstr>Digital citizenship</vt:lpstr>
      <vt:lpstr>Digital natives and digital immigrants</vt:lpstr>
      <vt:lpstr>PowerPoint Presentation</vt:lpstr>
      <vt:lpstr>NINE THEMES/ELEMENTS OF DIGITAL CITIZENSHIP</vt:lpstr>
      <vt:lpstr>1. Digital Access: Full electronic participation in society</vt:lpstr>
      <vt:lpstr>2. Digital Commerce:   Electronic buying and selling of goods</vt:lpstr>
      <vt:lpstr>3. Digital Communication:   electronic exchange of information.</vt:lpstr>
      <vt:lpstr>4. Digital Literacy:   Process of teaching and learning about technology and the use of technology. </vt:lpstr>
      <vt:lpstr>5. Digital Etiquette:   Electronic standards of conduct or procedure.</vt:lpstr>
      <vt:lpstr>6. Law</vt:lpstr>
      <vt:lpstr>7. Rights and Responsibilities</vt:lpstr>
      <vt:lpstr>8. Health and Wellness</vt:lpstr>
      <vt:lpstr>9. Security</vt:lpstr>
      <vt:lpstr>Importance of Digital Citizenship to a business.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MAKERERE UNIVERSITY MAKERERE UNIVERSITY BUSINESS SCHOOL FACULTY OF COMPUTING AND INFORMATICS DEPARTMENT OF APPLIED COMPUTING AND IT</dc:title>
  <dc:creator>admin123</dc:creator>
  <cp:lastModifiedBy>Bryan Augustine Lugemwa</cp:lastModifiedBy>
  <cp:revision>108</cp:revision>
  <cp:lastPrinted>2019-01-29T14:48:12Z</cp:lastPrinted>
  <dcterms:created xsi:type="dcterms:W3CDTF">2019-01-29T13:08:44Z</dcterms:created>
  <dcterms:modified xsi:type="dcterms:W3CDTF">2025-09-04T15:07:54Z</dcterms:modified>
</cp:coreProperties>
</file>