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74" r:id="rId12"/>
    <p:sldId id="270" r:id="rId13"/>
    <p:sldId id="271" r:id="rId14"/>
    <p:sldId id="275" r:id="rId15"/>
    <p:sldId id="277" r:id="rId16"/>
    <p:sldId id="278" r:id="rId17"/>
    <p:sldId id="276" r:id="rId18"/>
    <p:sldId id="279" r:id="rId19"/>
    <p:sldId id="272" r:id="rId20"/>
    <p:sldId id="273" r:id="rId21"/>
    <p:sldId id="263" r:id="rId22"/>
    <p:sldId id="264" r:id="rId23"/>
  </p:sldIdLst>
  <p:sldSz cx="14630400" cy="8229600"/>
  <p:notesSz cx="8229600" cy="14630400"/>
  <p:embeddedFontLst>
    <p:embeddedFont>
      <p:font typeface="Alexandria" panose="020B0604020202020204" charset="-78"/>
      <p:regular r:id="rId25"/>
    </p:embeddedFont>
    <p:embeddedFont>
      <p:font typeface="Bitter" panose="020B0604020202020204" charset="0"/>
      <p:regular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Nobile" panose="020B0604020202020204" charset="0"/>
      <p:regular r:id="rId31"/>
    </p:embeddedFont>
    <p:embeddedFont>
      <p:font typeface="Open Sans" panose="020B0606030504020204" pitchFamily="34" charset="0"/>
      <p:regular r:id="rId32"/>
      <p:bold r:id="rId33"/>
    </p:embeddedFont>
  </p:embeddedFont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0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522732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glue.com/networkglue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1502" y="3204508"/>
            <a:ext cx="7415927" cy="2129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Network Topologies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864037" y="4417219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4037" y="5898475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5206" y="1083707"/>
            <a:ext cx="7753588" cy="1241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000" kern="0" spc="-117" dirty="0">
                <a:solidFill>
                  <a:srgbClr val="2C3F42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Understanding the Differences: Physical vs. Logical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95206" y="2622947"/>
            <a:ext cx="7753588" cy="4522946"/>
          </a:xfrm>
          <a:prstGeom prst="roundRect">
            <a:avLst>
              <a:gd name="adj" fmla="val 184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04229" y="2725103"/>
            <a:ext cx="7737515" cy="5710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02256" y="2757249"/>
            <a:ext cx="21778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sz="2000" b="1" kern="0" spc="-31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Feature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484959" y="2757249"/>
            <a:ext cx="217408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sz="2000" b="1" kern="0" spc="-31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Physical Topology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063853" y="2757249"/>
            <a:ext cx="21778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sz="2000" b="1" kern="0" spc="-31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Logical Topology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02826" y="3201591"/>
            <a:ext cx="7737515" cy="88868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902256" y="3328273"/>
            <a:ext cx="21778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sz="2000" b="1" kern="0" spc="-31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Focus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484959" y="3193971"/>
            <a:ext cx="2174081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000" kern="0" spc="-31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Physical connections and cable arrangement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063853" y="3328273"/>
            <a:ext cx="2177891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000" kern="0" spc="-31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Data flow and communication paths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02826" y="4090273"/>
            <a:ext cx="7737515" cy="152400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902256" y="4216956"/>
            <a:ext cx="21778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sz="2000" b="1" kern="0" spc="-31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Representation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484959" y="4216956"/>
            <a:ext cx="2174081" cy="952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000" kern="0" spc="-31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Diagram showing devices, cables, and connections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63853" y="4216956"/>
            <a:ext cx="2177891" cy="1270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000" kern="0" spc="-31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Diagram showing data flow and logical relationships between devices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02826" y="5614273"/>
            <a:ext cx="7737515" cy="152400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902256" y="5740956"/>
            <a:ext cx="21778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sz="2000" b="1" kern="0" spc="-31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Example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3484959" y="5740956"/>
            <a:ext cx="2174081" cy="1270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000" kern="0" spc="-31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A diagram showing a star topology with network cables and devices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063853" y="5614273"/>
            <a:ext cx="2177891" cy="1270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000" kern="0" spc="-31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A diagram showing data flowing from a client computer to a server through a switch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6532B-5E87-5E0F-975B-FAFE80A369F2}"/>
              </a:ext>
            </a:extLst>
          </p:cNvPr>
          <p:cNvSpPr txBox="1"/>
          <p:nvPr/>
        </p:nvSpPr>
        <p:spPr>
          <a:xfrm>
            <a:off x="1138687" y="34506"/>
            <a:ext cx="108865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BRAIN TEASER</a:t>
            </a:r>
            <a:endParaRPr lang="en-DK" sz="4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2D571-0894-C6AC-8AF4-3698CBCD4E79}"/>
              </a:ext>
            </a:extLst>
          </p:cNvPr>
          <p:cNvSpPr txBox="1"/>
          <p:nvPr/>
        </p:nvSpPr>
        <p:spPr>
          <a:xfrm>
            <a:off x="1345721" y="819336"/>
            <a:ext cx="10265434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 networks often have a star physical topology but operate logically as a bus topology when using a hub, as all data is broadcast to all devices.. </a:t>
            </a:r>
            <a:r>
              <a:rPr lang="en-GB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TRUE/FALSE</a:t>
            </a:r>
          </a:p>
          <a:p>
            <a:pPr marL="514350" indent="-514350">
              <a:buFont typeface="+mj-lt"/>
              <a:buAutoNum type="arabicPeriod"/>
            </a:pPr>
            <a:endParaRPr lang="en-GB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corporate network might use a star topology for its main office, a mesh topology for data centers, and a ring topology for branch offices. All of these are interconnected in a hybrid arrangement. </a:t>
            </a:r>
            <a:r>
              <a:rPr lang="en-GB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TRUE/FALSE</a:t>
            </a:r>
          </a:p>
          <a:p>
            <a:pPr marL="514350" indent="-514350">
              <a:buFont typeface="+mj-lt"/>
              <a:buAutoNum type="arabicPeriod"/>
            </a:pPr>
            <a:endParaRPr lang="en-GB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5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common network topology?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GB" sz="25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GB" sz="25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GB" sz="25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GB" sz="25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None of the above</a:t>
            </a:r>
          </a:p>
          <a:p>
            <a:pPr marL="1428750" lvl="2" indent="-514350">
              <a:buFont typeface="+mj-lt"/>
              <a:buAutoNum type="alphaUcPeriod"/>
            </a:pPr>
            <a:endParaRPr lang="en-GB" sz="250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5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reliable network topology?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GB" sz="25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GB" sz="25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GB" sz="25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GB" sz="25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None of the above</a:t>
            </a:r>
          </a:p>
          <a:p>
            <a:pPr algn="l"/>
            <a:endParaRPr lang="en-GB" sz="25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DK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508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781" y="3153728"/>
            <a:ext cx="8130897" cy="646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400" kern="0" spc="-122" dirty="0">
                <a:solidFill>
                  <a:srgbClr val="2C3F42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Benefits of Understanding Topology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23781" y="4342686"/>
            <a:ext cx="465296" cy="465296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96660" y="4420195"/>
            <a:ext cx="11942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73" dirty="0">
                <a:solidFill>
                  <a:srgbClr val="2B2E3C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395770" y="4342686"/>
            <a:ext cx="3045500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b="1" kern="0" spc="-61" dirty="0">
                <a:solidFill>
                  <a:srgbClr val="2B2E3C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Performance Optimization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95770" y="4789765"/>
            <a:ext cx="5816084" cy="992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400" kern="0" spc="-33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Understanding topology helps identify bottlenecks and optimize network performance by choosing the right configuration and protocols for data flow.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18546" y="4342686"/>
            <a:ext cx="465296" cy="465296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570470" y="4420195"/>
            <a:ext cx="16133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73" dirty="0">
                <a:solidFill>
                  <a:srgbClr val="2B2E3C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090535" y="4342686"/>
            <a:ext cx="2611517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b="1" kern="0" spc="-61" dirty="0">
                <a:solidFill>
                  <a:srgbClr val="2B2E3C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Security Enhancement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090535" y="4789765"/>
            <a:ext cx="5816084" cy="992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400" kern="0" spc="-33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Topology awareness enables security measures to be implemented strategically, isolating vulnerable devices and segmenting the network for enhanced security.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23781" y="6221730"/>
            <a:ext cx="465296" cy="465296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72371" y="6299240"/>
            <a:ext cx="16811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73" dirty="0">
                <a:solidFill>
                  <a:srgbClr val="2B2E3C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395770" y="6221730"/>
            <a:ext cx="3061097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b="1" kern="0" spc="-61" dirty="0">
                <a:solidFill>
                  <a:srgbClr val="2B2E3C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Troubleshooting Efficiency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395770" y="6668810"/>
            <a:ext cx="5816084" cy="992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400" kern="0" spc="-33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Understanding the network structure facilitates efficient troubleshooting by pinpointing the source of problems and isolating affected areas.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418546" y="6221730"/>
            <a:ext cx="465296" cy="465296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564041" y="6299240"/>
            <a:ext cx="17430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73" dirty="0">
                <a:solidFill>
                  <a:srgbClr val="2B2E3C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8090535" y="6221730"/>
            <a:ext cx="3929658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b="1" kern="0" spc="-61" dirty="0">
                <a:solidFill>
                  <a:srgbClr val="2B2E3C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Network Expansion and Scalability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090535" y="6668810"/>
            <a:ext cx="5816084" cy="992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400" kern="0" spc="-33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Knowing the topology allows for efficient planning and expansion of the network, ensuring smooth integration of new devices and services.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3031" y="626507"/>
            <a:ext cx="7569517" cy="5953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4500" kern="0" spc="-112" dirty="0">
                <a:solidFill>
                  <a:srgbClr val="2C3F42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Factors Influencing Topology Choice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031" y="1507450"/>
            <a:ext cx="952381" cy="152388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91043" y="1697831"/>
            <a:ext cx="3053120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kern="0" spc="-56" dirty="0">
                <a:solidFill>
                  <a:srgbClr val="2B2E3C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Network Size and Complexity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91043" y="2109668"/>
            <a:ext cx="6572726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kern="0" spc="-30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Large and complex networks may require specialized topologies like mesh or tree to accommodate scalability and manage traffic efficiently.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031" y="3031331"/>
            <a:ext cx="952381" cy="152388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91043" y="3221712"/>
            <a:ext cx="2915483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kern="0" spc="-56" dirty="0">
                <a:solidFill>
                  <a:srgbClr val="2B2E3C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Performance Requirements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391043" y="3633549"/>
            <a:ext cx="6572726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kern="0" spc="-30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High-performance networks demand efficient data flow, often achieved with dedicated connections or optimized routing strategies.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031" y="4555212"/>
            <a:ext cx="952381" cy="152388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91043" y="4745593"/>
            <a:ext cx="2381012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kern="0" spc="-56" dirty="0">
                <a:solidFill>
                  <a:srgbClr val="2B2E3C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Security Needs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391043" y="5157430"/>
            <a:ext cx="6572726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kern="0" spc="-30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Security concerns influence topology choices, with segmented networks and controlled access to sensitive devices being crucial.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031" y="6079093"/>
            <a:ext cx="952381" cy="152388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91043" y="6269474"/>
            <a:ext cx="3410069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kern="0" spc="-56" dirty="0">
                <a:solidFill>
                  <a:srgbClr val="2B2E3C"/>
                </a:solidFill>
                <a:latin typeface="Times New Roman" panose="02020603050405020304" pitchFamily="18" charset="0"/>
                <a:ea typeface="Bitter" pitchFamily="34" charset="-122"/>
                <a:cs typeface="Times New Roman" panose="02020603050405020304" pitchFamily="18" charset="0"/>
              </a:rPr>
              <a:t>Budget and Resource Availability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391043" y="6681311"/>
            <a:ext cx="6572726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kern="0" spc="-30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Cost-effective solutions are often prioritized, balancing performance and security requirements with budget constraints.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8827DF-ED6A-AC97-5B9A-E6F082A51176}"/>
              </a:ext>
            </a:extLst>
          </p:cNvPr>
          <p:cNvSpPr txBox="1"/>
          <p:nvPr/>
        </p:nvSpPr>
        <p:spPr>
          <a:xfrm>
            <a:off x="1121433" y="655608"/>
            <a:ext cx="10334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5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 do you implement network topologies in your organization?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ED86E-4C92-159B-E575-BC9960782C7C}"/>
              </a:ext>
            </a:extLst>
          </p:cNvPr>
          <p:cNvSpPr txBox="1"/>
          <p:nvPr/>
        </p:nvSpPr>
        <p:spPr>
          <a:xfrm>
            <a:off x="1380226" y="2437851"/>
            <a:ext cx="103344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l">
              <a:buFont typeface="+mj-lt"/>
              <a:buAutoNum type="arabicPeriod"/>
            </a:pPr>
            <a:r>
              <a:rPr lang="en-GB" sz="3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Assess requirements and constraints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GB" sz="3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Choose the right network topology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GB" sz="3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Design the logical network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GB" sz="3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Plan physical layout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GB" sz="3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Select networking equipment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GB" sz="3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Implement network devices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GB" sz="3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Test the network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GB" sz="3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Document the network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GB" sz="3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Training and transition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GB" sz="3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Monitor and maintain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GB" sz="3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Review and optimize</a:t>
            </a:r>
          </a:p>
        </p:txBody>
      </p:sp>
    </p:spTree>
    <p:extLst>
      <p:ext uri="{BB962C8B-B14F-4D97-AF65-F5344CB8AC3E}">
        <p14:creationId xmlns:p14="http://schemas.microsoft.com/office/powerpoint/2010/main" val="59727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8827DF-ED6A-AC97-5B9A-E6F082A51176}"/>
              </a:ext>
            </a:extLst>
          </p:cNvPr>
          <p:cNvSpPr txBox="1"/>
          <p:nvPr/>
        </p:nvSpPr>
        <p:spPr>
          <a:xfrm>
            <a:off x="1121433" y="655608"/>
            <a:ext cx="8436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 to make a network topology map</a:t>
            </a:r>
          </a:p>
          <a:p>
            <a:endParaRPr lang="en-D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ED86E-4C92-159B-E575-BC9960782C7C}"/>
              </a:ext>
            </a:extLst>
          </p:cNvPr>
          <p:cNvSpPr txBox="1"/>
          <p:nvPr/>
        </p:nvSpPr>
        <p:spPr>
          <a:xfrm>
            <a:off x="1380226" y="2001328"/>
            <a:ext cx="1033444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Creating a network topology map begins with: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2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Develop a general network layout and list all the key components, including computers, servers, connections, ports, hubs, and routers.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2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Once you have created the layout, you can go ahead and draw the network. </a:t>
            </a:r>
            <a:r>
              <a:rPr lang="en-GB" sz="2900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While this may work for a small network with a few devices, it is not applicable for large networks with a complex design.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2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large networks, you can use a network diagramming solution </a:t>
            </a:r>
            <a:r>
              <a:rPr lang="en-GB" sz="29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GB" sz="2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network glue that automatically discovers your IT environment and generates detailed maps.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2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Robust network mapping solutions even keep the network up to date by automatically detecting the changes made to it.</a:t>
            </a:r>
          </a:p>
          <a:p>
            <a:endParaRPr lang="en-DK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2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8827DF-ED6A-AC97-5B9A-E6F082A51176}"/>
              </a:ext>
            </a:extLst>
          </p:cNvPr>
          <p:cNvSpPr txBox="1"/>
          <p:nvPr/>
        </p:nvSpPr>
        <p:spPr>
          <a:xfrm>
            <a:off x="1121433" y="655608"/>
            <a:ext cx="84366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f-ZA" sz="5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Software used to map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ED86E-4C92-159B-E575-BC9960782C7C}"/>
              </a:ext>
            </a:extLst>
          </p:cNvPr>
          <p:cNvSpPr txBox="1"/>
          <p:nvPr/>
        </p:nvSpPr>
        <p:spPr>
          <a:xfrm>
            <a:off x="1380226" y="2001328"/>
            <a:ext cx="103344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af-ZA" sz="4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Virima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af-ZA" sz="4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SolarWinds Network Topology Mapper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af-ZA" sz="4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Microsoft Visio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af-ZA" sz="4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Nagios XI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af-ZA" sz="4000" b="0" i="0" dirty="0">
                <a:solidFill>
                  <a:srgbClr val="2D374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Paessler PRTG Network Monitor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af-ZA" sz="4000" dirty="0">
                <a:solidFill>
                  <a:srgbClr val="2D3748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Network Glue</a:t>
            </a:r>
            <a:endParaRPr lang="af-ZA" sz="4000" b="0" i="0" dirty="0">
              <a:solidFill>
                <a:srgbClr val="2D3748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8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8827DF-ED6A-AC97-5B9A-E6F082A51176}"/>
              </a:ext>
            </a:extLst>
          </p:cNvPr>
          <p:cNvSpPr txBox="1"/>
          <p:nvPr/>
        </p:nvSpPr>
        <p:spPr>
          <a:xfrm>
            <a:off x="1121433" y="224288"/>
            <a:ext cx="11697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Map and document network topologies with Network Glue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ED86E-4C92-159B-E575-BC9960782C7C}"/>
              </a:ext>
            </a:extLst>
          </p:cNvPr>
          <p:cNvSpPr txBox="1"/>
          <p:nvPr/>
        </p:nvSpPr>
        <p:spPr>
          <a:xfrm>
            <a:off x="1380226" y="1582232"/>
            <a:ext cx="1033444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Network Glue stands out as a powerful solution specifically designed to </a:t>
            </a:r>
            <a:r>
              <a:rPr lang="en-GB" sz="32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automate and simplify </a:t>
            </a:r>
            <a:r>
              <a:rPr lang="en-GB" sz="3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network documentation and management.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sz="32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Some of the robust features of Network Glue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Automated device discovery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Dynamic topology mapping</a:t>
            </a:r>
            <a:endParaRPr lang="en-GB" sz="3200" dirty="0">
              <a:solidFill>
                <a:srgbClr val="212529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Real-time updates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Detailed device information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sz="32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3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Visit </a:t>
            </a:r>
            <a:r>
              <a:rPr lang="en-GB" sz="3200" b="0" i="0" u="none" strike="noStrike" dirty="0">
                <a:solidFill>
                  <a:srgbClr val="824A78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Network Glue</a:t>
            </a:r>
            <a:r>
              <a:rPr lang="en-GB" sz="3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for a deeper insight into how it can transform a network topology mapping and documentation processes.</a:t>
            </a:r>
          </a:p>
        </p:txBody>
      </p:sp>
    </p:spTree>
    <p:extLst>
      <p:ext uri="{BB962C8B-B14F-4D97-AF65-F5344CB8AC3E}">
        <p14:creationId xmlns:p14="http://schemas.microsoft.com/office/powerpoint/2010/main" val="3438263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8827DF-ED6A-AC97-5B9A-E6F082A51176}"/>
              </a:ext>
            </a:extLst>
          </p:cNvPr>
          <p:cNvSpPr txBox="1"/>
          <p:nvPr/>
        </p:nvSpPr>
        <p:spPr>
          <a:xfrm>
            <a:off x="1121433" y="224288"/>
            <a:ext cx="116974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Challenges in implementing network topologies: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ED86E-4C92-159B-E575-BC9960782C7C}"/>
              </a:ext>
            </a:extLst>
          </p:cNvPr>
          <p:cNvSpPr txBox="1"/>
          <p:nvPr/>
        </p:nvSpPr>
        <p:spPr>
          <a:xfrm>
            <a:off x="1380226" y="2393115"/>
            <a:ext cx="103344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af-ZA" sz="400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hybrid topologies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f-ZA" sz="400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Cost and infrastructure requirements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f-ZA" sz="400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Scalability and expansion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f-ZA" sz="400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Security and data protection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f-ZA" sz="400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Management and maintenance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af-ZA" sz="40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af-ZA" sz="400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6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0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14323" y="414695"/>
            <a:ext cx="7151370" cy="471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00"/>
              </a:lnSpc>
              <a:buNone/>
            </a:pPr>
            <a:r>
              <a:rPr lang="en-US" sz="2950" kern="0" spc="-89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Network Topology: An Essential Foundation</a:t>
            </a:r>
            <a:endParaRPr lang="en-US" sz="2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323" y="1112163"/>
            <a:ext cx="377071" cy="37707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14323" y="1639967"/>
            <a:ext cx="1885474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kern="0" spc="-4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Network Management</a:t>
            </a:r>
            <a:endParaRPr lang="en-US" sz="1450" dirty="0"/>
          </a:p>
        </p:txBody>
      </p:sp>
      <p:sp>
        <p:nvSpPr>
          <p:cNvPr id="6" name="Text 2"/>
          <p:cNvSpPr/>
          <p:nvPr/>
        </p:nvSpPr>
        <p:spPr>
          <a:xfrm>
            <a:off x="6014323" y="1966198"/>
            <a:ext cx="8088154" cy="482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Understanding topology is essential for effective network management, allowing administrators to monitor, configure, and troubleshoot network performance.</a:t>
            </a:r>
            <a:endParaRPr lang="en-US" sz="11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323" y="2901315"/>
            <a:ext cx="377071" cy="37707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14323" y="3429119"/>
            <a:ext cx="1885474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kern="0" spc="-4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Security Measures</a:t>
            </a:r>
            <a:endParaRPr lang="en-US" sz="1450" dirty="0"/>
          </a:p>
        </p:txBody>
      </p:sp>
      <p:sp>
        <p:nvSpPr>
          <p:cNvPr id="9" name="Text 4"/>
          <p:cNvSpPr/>
          <p:nvPr/>
        </p:nvSpPr>
        <p:spPr>
          <a:xfrm>
            <a:off x="6014323" y="3755350"/>
            <a:ext cx="8088154" cy="482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Topology knowledge enables the implementation of effective security measures, like segmentation, access control, and intrusion detection.</a:t>
            </a:r>
            <a:endParaRPr lang="en-US" sz="11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323" y="4690467"/>
            <a:ext cx="377071" cy="37707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14323" y="5218271"/>
            <a:ext cx="1885474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kern="0" spc="-4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Network Expansion</a:t>
            </a:r>
            <a:endParaRPr lang="en-US" sz="1450" dirty="0"/>
          </a:p>
        </p:txBody>
      </p:sp>
      <p:sp>
        <p:nvSpPr>
          <p:cNvPr id="12" name="Text 6"/>
          <p:cNvSpPr/>
          <p:nvPr/>
        </p:nvSpPr>
        <p:spPr>
          <a:xfrm>
            <a:off x="6014323" y="5544503"/>
            <a:ext cx="8088154" cy="482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Understanding topology facilitates efficient planning and expansion of the network, ensuring seamless integration of new devices and services.</a:t>
            </a:r>
            <a:endParaRPr lang="en-US" sz="11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4323" y="6479619"/>
            <a:ext cx="377071" cy="37707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014323" y="7007423"/>
            <a:ext cx="22330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kern="0" spc="-4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Troubleshooting Efficiency</a:t>
            </a:r>
            <a:endParaRPr lang="en-US" sz="1450" dirty="0"/>
          </a:p>
        </p:txBody>
      </p:sp>
      <p:sp>
        <p:nvSpPr>
          <p:cNvPr id="15" name="Text 8"/>
          <p:cNvSpPr/>
          <p:nvPr/>
        </p:nvSpPr>
        <p:spPr>
          <a:xfrm>
            <a:off x="6014323" y="7333655"/>
            <a:ext cx="8088154" cy="482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strong understanding of topology allows IT professionals to quickly identify the root cause of network issues and efficiently resolve them.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37062"/>
            <a:ext cx="7415927" cy="2129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Network Topologies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657003" y="2828824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33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Network topology refers to the arrangement of network components, including computers, servers, and network devices.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100"/>
              </a:lnSpc>
              <a:buNone/>
            </a:pP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100"/>
              </a:lnSpc>
              <a:buNone/>
            </a:pP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topology can be viewed in two ways: </a:t>
            </a:r>
          </a:p>
          <a:p>
            <a:pPr marL="0" indent="0">
              <a:lnSpc>
                <a:spcPts val="3100"/>
              </a:lnSpc>
              <a:buNone/>
            </a:pP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Ø"/>
            </a:pPr>
            <a:r>
              <a:rPr lang="en-GB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topology, </a:t>
            </a: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describes how the network's 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components </a:t>
            </a: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connected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Ø"/>
            </a:pPr>
            <a:r>
              <a:rPr lang="en-GB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topology</a:t>
            </a: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illustrates how 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flows </a:t>
            </a: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network.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64037" y="5898475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690006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9751" y="661770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kern="0" spc="-14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Evolving Network Topologies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639751" y="2701171"/>
            <a:ext cx="7415927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3000" kern="0" spc="-39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Network topology is constantly evolving with technological advancements. Cloud computing, virtualization, and Software-Defined Networking (SDN) have introduced new concepts and architectures. Modern networks are becoming more dynamic, adaptable, and software-driven, requiring a deeper understanding of topology principles to manage and optimize them.</a:t>
            </a:r>
          </a:p>
          <a:p>
            <a:pPr marL="0" indent="0">
              <a:lnSpc>
                <a:spcPts val="3100"/>
              </a:lnSpc>
              <a:buNone/>
            </a:pPr>
            <a:endParaRPr lang="en-US" sz="3000" kern="0" spc="-39" dirty="0">
              <a:solidFill>
                <a:srgbClr val="2B2E3C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3100"/>
              </a:lnSpc>
              <a:buNone/>
            </a:pPr>
            <a:r>
              <a:rPr lang="af-Z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about the Evolution of Network Topologies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5904" y="444937"/>
            <a:ext cx="5820847" cy="505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Choosing the Right Topology</a:t>
            </a:r>
            <a:endParaRPr lang="en-US" sz="3150" dirty="0"/>
          </a:p>
        </p:txBody>
      </p:sp>
      <p:sp>
        <p:nvSpPr>
          <p:cNvPr id="4" name="Text 1"/>
          <p:cNvSpPr/>
          <p:nvPr/>
        </p:nvSpPr>
        <p:spPr>
          <a:xfrm>
            <a:off x="565904" y="1192649"/>
            <a:ext cx="8012192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best network topology depends on the specific needs and requirements of the network.</a:t>
            </a:r>
            <a:endParaRPr lang="en-US" sz="12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04" y="1633061"/>
            <a:ext cx="404217" cy="40421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65904" y="2198965"/>
            <a:ext cx="2021205" cy="252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Network Size</a:t>
            </a:r>
            <a:endParaRPr lang="en-US" sz="1550" dirty="0"/>
          </a:p>
        </p:txBody>
      </p:sp>
      <p:sp>
        <p:nvSpPr>
          <p:cNvPr id="7" name="Text 3"/>
          <p:cNvSpPr/>
          <p:nvPr/>
        </p:nvSpPr>
        <p:spPr>
          <a:xfrm>
            <a:off x="565904" y="2548533"/>
            <a:ext cx="8012192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Small networks might use simpler topologies, while large networks require more complex ones.</a:t>
            </a:r>
            <a:endParaRPr lang="en-US" sz="12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04" y="3292197"/>
            <a:ext cx="404217" cy="40421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5904" y="3858101"/>
            <a:ext cx="2021205" cy="252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Cost</a:t>
            </a:r>
            <a:endParaRPr lang="en-US" sz="1550" dirty="0"/>
          </a:p>
        </p:txBody>
      </p:sp>
      <p:sp>
        <p:nvSpPr>
          <p:cNvPr id="10" name="Text 5"/>
          <p:cNvSpPr/>
          <p:nvPr/>
        </p:nvSpPr>
        <p:spPr>
          <a:xfrm>
            <a:off x="565904" y="4207669"/>
            <a:ext cx="8012192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Different topologies have varying costs, affecting the overall budget.</a:t>
            </a:r>
            <a:endParaRPr lang="en-US" sz="12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04" y="4951333"/>
            <a:ext cx="404217" cy="40421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65904" y="5517237"/>
            <a:ext cx="2021205" cy="252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Performance</a:t>
            </a:r>
            <a:endParaRPr lang="en-US" sz="1550" dirty="0"/>
          </a:p>
        </p:txBody>
      </p:sp>
      <p:sp>
        <p:nvSpPr>
          <p:cNvPr id="13" name="Text 7"/>
          <p:cNvSpPr/>
          <p:nvPr/>
        </p:nvSpPr>
        <p:spPr>
          <a:xfrm>
            <a:off x="565904" y="5866805"/>
            <a:ext cx="8012192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Data transfer rates and latency are key factors influencing performance.</a:t>
            </a:r>
            <a:endParaRPr lang="en-US" sz="12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904" y="6610469"/>
            <a:ext cx="404217" cy="40421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565904" y="7176373"/>
            <a:ext cx="2021205" cy="252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Security</a:t>
            </a:r>
            <a:endParaRPr lang="en-US" sz="1550" dirty="0"/>
          </a:p>
        </p:txBody>
      </p:sp>
      <p:sp>
        <p:nvSpPr>
          <p:cNvPr id="16" name="Text 9"/>
          <p:cNvSpPr/>
          <p:nvPr/>
        </p:nvSpPr>
        <p:spPr>
          <a:xfrm>
            <a:off x="565904" y="7525941"/>
            <a:ext cx="8012192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Some topologies offer greater security features than others.</a:t>
            </a:r>
            <a:endParaRPr lang="en-US" sz="12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7958" y="634841"/>
            <a:ext cx="5771317" cy="721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50"/>
              </a:lnSpc>
              <a:buNone/>
            </a:pPr>
            <a:r>
              <a:rPr lang="en-US" sz="45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Emerging Trends</a:t>
            </a:r>
            <a:endParaRPr lang="en-US" sz="4500" dirty="0"/>
          </a:p>
        </p:txBody>
      </p:sp>
      <p:sp>
        <p:nvSpPr>
          <p:cNvPr id="3" name="Text 1"/>
          <p:cNvSpPr/>
          <p:nvPr/>
        </p:nvSpPr>
        <p:spPr>
          <a:xfrm>
            <a:off x="807958" y="1817727"/>
            <a:ext cx="13014484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 computing and software-defined networking are influencing network topology design.</a:t>
            </a:r>
            <a:endParaRPr lang="en-US" sz="18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58" y="2446734"/>
            <a:ext cx="6334125" cy="39147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07958" y="6649998"/>
            <a:ext cx="3601283" cy="360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Cloud-Based Networking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807958" y="7149227"/>
            <a:ext cx="6334125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Virtualized networks are becoming increasingly common.</a:t>
            </a:r>
            <a:endParaRPr lang="en-US" sz="18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317" y="2446734"/>
            <a:ext cx="6334125" cy="39147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88317" y="6649998"/>
            <a:ext cx="5184457" cy="360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Software-Defined Networking (SDN)</a:t>
            </a:r>
            <a:endParaRPr lang="en-US" sz="2250" dirty="0"/>
          </a:p>
        </p:txBody>
      </p:sp>
      <p:sp>
        <p:nvSpPr>
          <p:cNvPr id="9" name="Text 5"/>
          <p:cNvSpPr/>
          <p:nvPr/>
        </p:nvSpPr>
        <p:spPr>
          <a:xfrm>
            <a:off x="7488317" y="7149227"/>
            <a:ext cx="6334125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SDN allows for more flexible and automated network management.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7684" y="763429"/>
            <a:ext cx="7641431" cy="3703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GB" sz="4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What does network topology include?</a:t>
            </a:r>
          </a:p>
        </p:txBody>
      </p:sp>
      <p:sp>
        <p:nvSpPr>
          <p:cNvPr id="4" name="Text 1"/>
          <p:cNvSpPr/>
          <p:nvPr/>
        </p:nvSpPr>
        <p:spPr>
          <a:xfrm>
            <a:off x="6099661" y="2923698"/>
            <a:ext cx="7641431" cy="2382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2700" kern="0" spc="-34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Understanding both types is crucial for </a:t>
            </a:r>
            <a:r>
              <a:rPr lang="en-US" sz="2700" kern="0" spc="-34" dirty="0">
                <a:solidFill>
                  <a:srgbClr val="FF000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efficient network management, troubleshooting, and performance optimization.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kern="0" spc="-34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Physical topology depicts the actual arrangement of devices, cables, and connections,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kern="0" spc="-34" dirty="0">
                <a:solidFill>
                  <a:srgbClr val="2B2E3C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logical topology illustrates the communication flow and relationships between devices.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37684" y="7106483"/>
            <a:ext cx="343495" cy="343495"/>
          </a:xfrm>
          <a:prstGeom prst="roundRect">
            <a:avLst>
              <a:gd name="adj" fmla="val 2661781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6015" y="3293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Bus Topology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726015" y="998605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In a bus topology, all devices share a single communication channel, like a highway, with data packets traveling in both directions.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DK" altLang="en-D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Topology</a:t>
            </a:r>
            <a:r>
              <a:rPr kumimoji="0" lang="en-DK" altLang="en-D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all devices are connected to a single central cable, known as the </a:t>
            </a:r>
            <a:r>
              <a:rPr kumimoji="0" lang="en-DK" altLang="en-DK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 or backbone</a:t>
            </a:r>
            <a:r>
              <a:rPr kumimoji="0" lang="en-DK" altLang="en-D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DK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DK" altLang="en-D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cable is terminated at both ends, and all data sent by a device travels along this cable.</a:t>
            </a:r>
            <a:endParaRPr kumimoji="0" lang="en-US" altLang="en-DK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DK" altLang="en-DK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DK" altLang="en-DK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Logical Topology</a:t>
            </a:r>
            <a:r>
              <a:rPr kumimoji="0" lang="en-DK" altLang="en-D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Logically, bus topology operates in a </a:t>
            </a:r>
            <a:r>
              <a:rPr kumimoji="0" lang="en-DK" altLang="en-DK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shared communication medium</a:t>
            </a:r>
            <a:r>
              <a:rPr kumimoji="0" lang="en-DK" altLang="en-DK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When a device sends data, it is broadcasted to all other devices on the network. However, only the intended recipient accepts and processes the data </a:t>
            </a:r>
          </a:p>
          <a:p>
            <a:pPr marL="0" indent="0">
              <a:lnSpc>
                <a:spcPts val="3100"/>
              </a:lnSpc>
              <a:buNone/>
            </a:pPr>
            <a:endParaRPr lang="en-US" sz="2200" dirty="0">
              <a:solidFill>
                <a:srgbClr val="404155"/>
              </a:solidFill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31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2034" y="5956455"/>
            <a:ext cx="7415927" cy="704642"/>
          </a:xfrm>
          <a:prstGeom prst="roundRect">
            <a:avLst>
              <a:gd name="adj" fmla="val 7136"/>
            </a:avLst>
          </a:prstGeom>
          <a:solidFill>
            <a:srgbClr val="D2DDF9"/>
          </a:solidFill>
          <a:ln w="15240">
            <a:solidFill>
              <a:srgbClr val="B8C3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32034" y="5282390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Advantages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094090" y="6089560"/>
            <a:ext cx="689181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Simple to implement, cost-effective, easy to expand.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864037" y="7307654"/>
            <a:ext cx="7415927" cy="874239"/>
          </a:xfrm>
          <a:prstGeom prst="roundRect">
            <a:avLst>
              <a:gd name="adj" fmla="val 5611"/>
            </a:avLst>
          </a:prstGeom>
          <a:solidFill>
            <a:srgbClr val="D2DDF9"/>
          </a:solidFill>
          <a:ln w="15240">
            <a:solidFill>
              <a:srgbClr val="B8C3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64037" y="685193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Disadvantages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1126093" y="7349721"/>
            <a:ext cx="689181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Performance can be affected by heavy traffic, single point of failure.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08098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Star Topology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585073" y="1302335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33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A star topology connects all devices to a central hub or switch, providing a dedicated connection to each device.</a:t>
            </a:r>
          </a:p>
          <a:p>
            <a:pPr marL="0" indent="0">
              <a:lnSpc>
                <a:spcPts val="3100"/>
              </a:lnSpc>
              <a:buNone/>
            </a:pPr>
            <a:endParaRPr lang="en-US" sz="3300" dirty="0">
              <a:solidFill>
                <a:srgbClr val="404155"/>
              </a:solidFill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DK" altLang="en-DK" sz="3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Topology</a:t>
            </a:r>
            <a:r>
              <a:rPr kumimoji="0" lang="en-DK" altLang="en-DK" sz="3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all devices are connected to a </a:t>
            </a:r>
            <a:r>
              <a:rPr kumimoji="0" lang="en-DK" altLang="en-DK" sz="3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 hub or switch</a:t>
            </a:r>
            <a:r>
              <a:rPr kumimoji="0" lang="en-DK" altLang="en-DK" sz="3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DK" sz="3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DK" altLang="en-DK" sz="3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Each device has its own dedicated cable connecting it to the hub.</a:t>
            </a:r>
            <a:endParaRPr kumimoji="0" lang="en-US" altLang="en-DK" sz="3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DK" altLang="en-DK" sz="3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DK" altLang="en-DK" sz="3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Logical Topology</a:t>
            </a:r>
            <a:r>
              <a:rPr kumimoji="0" lang="en-DK" altLang="en-DK" sz="3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Logically, star topology is managed by the hub. </a:t>
            </a:r>
            <a:endParaRPr kumimoji="0" lang="en-US" altLang="en-DK" sz="3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DK" altLang="en-DK" sz="3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sent from a device is received by the hub, which then forwards it to the destination device </a:t>
            </a:r>
          </a:p>
          <a:p>
            <a:pPr marL="0" indent="0">
              <a:lnSpc>
                <a:spcPts val="3100"/>
              </a:lnSpc>
              <a:buNone/>
            </a:pPr>
            <a:endParaRPr lang="en-US" sz="3300" dirty="0">
              <a:solidFill>
                <a:srgbClr val="404155"/>
              </a:solidFill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3100"/>
              </a:lnSpc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14879" y="594428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Advantages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614879" y="6532214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Easier troubleshooting, increased security, scalability.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7865468" y="594428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Disadvantages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865468" y="6532215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Higher cost, single point of failure at the central hub.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416128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Ring Topology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0" y="2765303"/>
            <a:ext cx="12902327" cy="2378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3100"/>
              </a:lnSpc>
              <a:buNone/>
            </a:pPr>
            <a:r>
              <a:rPr lang="en-US" sz="29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In a ring topology, devices are connected in a closed loop, with data circulating in one direction.</a:t>
            </a:r>
          </a:p>
          <a:p>
            <a:pPr marL="0" indent="0" algn="just">
              <a:lnSpc>
                <a:spcPts val="3100"/>
              </a:lnSpc>
              <a:buNone/>
            </a:pPr>
            <a:endParaRPr lang="en-US" sz="2900" dirty="0">
              <a:solidFill>
                <a:srgbClr val="404155"/>
              </a:solidFill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DK" altLang="en-DK" sz="2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Topology</a:t>
            </a:r>
            <a:r>
              <a:rPr kumimoji="0" lang="en-DK" altLang="en-DK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each device is connected to exactly two other devices, forming a circular </a:t>
            </a:r>
            <a:endParaRPr kumimoji="0" lang="en-US" altLang="en-DK" sz="2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D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DK" altLang="en-DK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ring-like structure. </a:t>
            </a:r>
            <a:endParaRPr kumimoji="0" lang="en-US" altLang="en-DK" sz="2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DK" altLang="en-DK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travels in one direction or both directions around the ring.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DK" altLang="en-DK" sz="2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Logical Topology</a:t>
            </a:r>
            <a:r>
              <a:rPr kumimoji="0" lang="en-DK" altLang="en-DK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Logically, ring topology involves the data traveling in a </a:t>
            </a:r>
            <a:r>
              <a:rPr kumimoji="0" lang="en-DK" altLang="en-DK" sz="2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circular manner</a:t>
            </a:r>
            <a:r>
              <a:rPr kumimoji="0" lang="en-DK" altLang="en-DK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  <a:endParaRPr kumimoji="0" lang="en-US" altLang="en-DK" sz="2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DK" altLang="en-DK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each device receives and then passes the data to the next device until it reaches its destination.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DK" altLang="en-DK" sz="2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3100"/>
              </a:lnSpc>
              <a:buNone/>
            </a:pPr>
            <a:endParaRPr lang="en-US" sz="2900" dirty="0">
              <a:solidFill>
                <a:srgbClr val="404155"/>
              </a:solidFill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3100"/>
              </a:lnSpc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64037" y="6041946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72277" y="6134457"/>
            <a:ext cx="138946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900" dirty="0"/>
          </a:p>
        </p:txBody>
      </p:sp>
      <p:sp>
        <p:nvSpPr>
          <p:cNvPr id="7" name="Text 4"/>
          <p:cNvSpPr/>
          <p:nvPr/>
        </p:nvSpPr>
        <p:spPr>
          <a:xfrm>
            <a:off x="1666280" y="604194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Advantages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1666280" y="6575822"/>
            <a:ext cx="552557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High data transfer rates, better fault tolerance compared to bus topology.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7438668" y="6041946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607975" y="6134457"/>
            <a:ext cx="216694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900" dirty="0"/>
          </a:p>
        </p:txBody>
      </p:sp>
      <p:sp>
        <p:nvSpPr>
          <p:cNvPr id="11" name="Text 8"/>
          <p:cNvSpPr/>
          <p:nvPr/>
        </p:nvSpPr>
        <p:spPr>
          <a:xfrm>
            <a:off x="8240911" y="604194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Disadvantages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8240911" y="6575822"/>
            <a:ext cx="552557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Difficult to install and troubleshoot, single point of failure.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3924" y="-69769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Mesh Topology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112964" y="850887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A mesh topology provides multiple paths for data transmission, connecting each device to several others.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400" dirty="0">
              <a:solidFill>
                <a:srgbClr val="404155"/>
              </a:solidFill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</a:t>
            </a:r>
            <a:r>
              <a:rPr kumimoji="0" lang="en-DK" altLang="en-D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Topology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In a physical mesh topology, each device is 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connected directly 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every other device in the network. This creates a 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web-like structure 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multiple paths for data to travel.</a:t>
            </a:r>
          </a:p>
          <a:p>
            <a:pPr marL="0" indent="0">
              <a:lnSpc>
                <a:spcPts val="31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219081" y="3278505"/>
            <a:ext cx="30480" cy="3882033"/>
          </a:xfrm>
          <a:prstGeom prst="roundRect">
            <a:avLst>
              <a:gd name="adj" fmla="val 340200"/>
            </a:avLst>
          </a:prstGeom>
          <a:solidFill>
            <a:srgbClr val="B8C3DF"/>
          </a:solidFill>
          <a:ln/>
        </p:spPr>
      </p:sp>
      <p:sp>
        <p:nvSpPr>
          <p:cNvPr id="6" name="Shape 3"/>
          <p:cNvSpPr/>
          <p:nvPr/>
        </p:nvSpPr>
        <p:spPr>
          <a:xfrm>
            <a:off x="1481554" y="3818573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B8C3DF"/>
          </a:solidFill>
          <a:ln/>
        </p:spPr>
      </p:sp>
      <p:sp>
        <p:nvSpPr>
          <p:cNvPr id="7" name="Shape 4"/>
          <p:cNvSpPr/>
          <p:nvPr/>
        </p:nvSpPr>
        <p:spPr>
          <a:xfrm>
            <a:off x="956608" y="3556159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64848" y="3648670"/>
            <a:ext cx="138946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900" dirty="0"/>
          </a:p>
        </p:txBody>
      </p:sp>
      <p:sp>
        <p:nvSpPr>
          <p:cNvPr id="9" name="Text 6"/>
          <p:cNvSpPr/>
          <p:nvPr/>
        </p:nvSpPr>
        <p:spPr>
          <a:xfrm>
            <a:off x="2592110" y="3525322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Fully Connected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2592110" y="4059198"/>
            <a:ext cx="56878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Every device is connected directly to every other device. Provides maximum redundancy.</a:t>
            </a:r>
            <a:endParaRPr lang="en-US" sz="1900" dirty="0"/>
          </a:p>
        </p:txBody>
      </p:sp>
      <p:sp>
        <p:nvSpPr>
          <p:cNvPr id="11" name="Shape 8"/>
          <p:cNvSpPr/>
          <p:nvPr/>
        </p:nvSpPr>
        <p:spPr>
          <a:xfrm>
            <a:off x="1481554" y="5882997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B8C3DF"/>
          </a:solidFill>
          <a:ln/>
        </p:spPr>
      </p:sp>
      <p:sp>
        <p:nvSpPr>
          <p:cNvPr id="12" name="Shape 9"/>
          <p:cNvSpPr/>
          <p:nvPr/>
        </p:nvSpPr>
        <p:spPr>
          <a:xfrm>
            <a:off x="956608" y="5620583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15240">
            <a:solidFill>
              <a:srgbClr val="B8C3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125915" y="5713095"/>
            <a:ext cx="216694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900" dirty="0"/>
          </a:p>
        </p:txBody>
      </p:sp>
      <p:sp>
        <p:nvSpPr>
          <p:cNvPr id="14" name="Text 11"/>
          <p:cNvSpPr/>
          <p:nvPr/>
        </p:nvSpPr>
        <p:spPr>
          <a:xfrm>
            <a:off x="2592110" y="558974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Partially Connected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2592110" y="6123623"/>
            <a:ext cx="56878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Devices have multiple connections, but not all devices are connected to each other.</a:t>
            </a:r>
            <a:endParaRPr lang="en-US" sz="1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C95631-4558-B96E-DE39-05334575C937}"/>
              </a:ext>
            </a:extLst>
          </p:cNvPr>
          <p:cNvSpPr txBox="1"/>
          <p:nvPr/>
        </p:nvSpPr>
        <p:spPr>
          <a:xfrm>
            <a:off x="7709647" y="1436576"/>
            <a:ext cx="51027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DK" altLang="en-D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Logical Topology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Logically, mesh topology allows data to take 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 available path </a:t>
            </a:r>
            <a:r>
              <a:rPr kumimoji="0" lang="en-DK" altLang="en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reach its destination, which increases redundancy and fault tolerance </a:t>
            </a:r>
          </a:p>
          <a:p>
            <a:endParaRPr lang="en-DK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34467" y="22163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Tree Topology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5867357" y="816962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Tree topology is hierarchical, with a central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root node </a:t>
            </a:r>
            <a:r>
              <a:rPr lang="en-US" sz="25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and multiple branches, resembling a tree structure.</a:t>
            </a:r>
          </a:p>
          <a:p>
            <a:pPr marL="0" indent="0">
              <a:lnSpc>
                <a:spcPts val="3100"/>
              </a:lnSpc>
              <a:buNone/>
            </a:pPr>
            <a:endParaRPr lang="en-US" sz="2500" dirty="0">
              <a:solidFill>
                <a:srgbClr val="404155"/>
              </a:solidFill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DK" altLang="en-DK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Topology</a:t>
            </a:r>
            <a:r>
              <a:rPr kumimoji="0" lang="en-DK" altLang="en-DK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Tree topology combines characteristics of both </a:t>
            </a:r>
            <a:r>
              <a:rPr kumimoji="0" lang="en-DK" altLang="en-DK" sz="2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 and bus topologies</a:t>
            </a:r>
            <a:r>
              <a:rPr kumimoji="0" lang="en-DK" altLang="en-DK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Devices are arranged in a hierarchical structure, with groups of star-configured networks connected to a central bus.</a:t>
            </a:r>
          </a:p>
          <a:p>
            <a:pPr marL="0" indent="0">
              <a:lnSpc>
                <a:spcPts val="3100"/>
              </a:lnSpc>
              <a:buNone/>
            </a:pPr>
            <a:endParaRPr lang="en-US" sz="2500" dirty="0">
              <a:solidFill>
                <a:srgbClr val="404155"/>
              </a:solidFill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3100"/>
              </a:lnSpc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50437" y="3905250"/>
            <a:ext cx="7415927" cy="2628662"/>
          </a:xfrm>
          <a:prstGeom prst="roundRect">
            <a:avLst>
              <a:gd name="adj" fmla="val 3945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365677" y="3920490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6612493" y="4076224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Advantages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0309027" y="4076224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Easy to manage, scalable, reliable.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6365677" y="5022056"/>
            <a:ext cx="7385447" cy="149661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612493" y="5177790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Disadvantages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10309027" y="5177790"/>
            <a:ext cx="319528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Requires more cabling, single point of failure at the root node.</a:t>
            </a:r>
            <a:endParaRPr lang="en-US" sz="1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B79C2C-C51A-783C-993B-A90F591EFFEB}"/>
              </a:ext>
            </a:extLst>
          </p:cNvPr>
          <p:cNvSpPr txBox="1"/>
          <p:nvPr/>
        </p:nvSpPr>
        <p:spPr>
          <a:xfrm>
            <a:off x="310551" y="4471273"/>
            <a:ext cx="4830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DK" altLang="en-DK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Logical Topology</a:t>
            </a:r>
            <a:r>
              <a:rPr kumimoji="0" lang="en-DK" altLang="en-DK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Logically, tree topology can function like a series of interconnected star networks, where data flows through the hierarchy of the network. </a:t>
            </a:r>
          </a:p>
          <a:p>
            <a:endParaRPr lang="en-DK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035010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Hybrid Topology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6350437" y="2176820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Hybrid topologies combine elements from multiple topologies, creating a more complex and customized network.</a:t>
            </a:r>
            <a:endParaRPr lang="en-US" sz="19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37" y="3244572"/>
            <a:ext cx="1234440" cy="197500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55161" y="349138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Example 1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7955161" y="4025265"/>
            <a:ext cx="581120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Star topology connected to a bus backbone. Combines the benefits of both.</a:t>
            </a:r>
            <a:endParaRPr lang="en-US" sz="19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437" y="5219581"/>
            <a:ext cx="1234440" cy="197500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955161" y="546639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Example 2</a:t>
            </a:r>
            <a:endParaRPr lang="en-US" sz="2400" dirty="0"/>
          </a:p>
        </p:txBody>
      </p:sp>
      <p:sp>
        <p:nvSpPr>
          <p:cNvPr id="10" name="Text 5"/>
          <p:cNvSpPr/>
          <p:nvPr/>
        </p:nvSpPr>
        <p:spPr>
          <a:xfrm>
            <a:off x="7955161" y="6000274"/>
            <a:ext cx="581120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Ring topology connected to a star topology. Offers redundancy and centralized management.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Words>1676</Words>
  <Application>Microsoft Office PowerPoint</Application>
  <PresentationFormat>Custom</PresentationFormat>
  <Paragraphs>212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Alexandria</vt:lpstr>
      <vt:lpstr>Bitter</vt:lpstr>
      <vt:lpstr>Nobile</vt:lpstr>
      <vt:lpstr>Wingdings</vt:lpstr>
      <vt:lpstr>Lato</vt:lpstr>
      <vt:lpstr>Times New Roman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hajarah ali</cp:lastModifiedBy>
  <cp:revision>6</cp:revision>
  <dcterms:created xsi:type="dcterms:W3CDTF">2024-09-02T15:14:40Z</dcterms:created>
  <dcterms:modified xsi:type="dcterms:W3CDTF">2024-09-06T00:53:39Z</dcterms:modified>
</cp:coreProperties>
</file>