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57" r:id="rId5"/>
    <p:sldId id="262" r:id="rId6"/>
    <p:sldId id="278" r:id="rId7"/>
    <p:sldId id="259" r:id="rId8"/>
    <p:sldId id="260" r:id="rId9"/>
    <p:sldId id="261" r:id="rId10"/>
    <p:sldId id="263" r:id="rId11"/>
    <p:sldId id="264" r:id="rId12"/>
    <p:sldId id="265" r:id="rId13"/>
    <p:sldId id="266" r:id="rId14"/>
    <p:sldId id="267" r:id="rId15"/>
    <p:sldId id="268" r:id="rId16"/>
    <p:sldId id="269" r:id="rId17"/>
    <p:sldId id="275" r:id="rId18"/>
    <p:sldId id="270" r:id="rId19"/>
    <p:sldId id="272" r:id="rId20"/>
    <p:sldId id="273" r:id="rId21"/>
    <p:sldId id="274"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668"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F46CDB-8D66-4289-B6FD-F4E666BFE896}"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2829848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46CDB-8D66-4289-B6FD-F4E666BFE896}"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341989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46CDB-8D66-4289-B6FD-F4E666BFE896}"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2005575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46CDB-8D66-4289-B6FD-F4E666BFE896}"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327184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46CDB-8D66-4289-B6FD-F4E666BFE896}"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142881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F46CDB-8D66-4289-B6FD-F4E666BFE896}"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180243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F46CDB-8D66-4289-B6FD-F4E666BFE896}" type="datetimeFigureOut">
              <a:rPr lang="en-US" smtClean="0"/>
              <a:t>9/26/2024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3620005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F46CDB-8D66-4289-B6FD-F4E666BFE896}" type="datetimeFigureOut">
              <a:rPr lang="en-US" smtClean="0"/>
              <a:t>9/26/2024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243976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F46CDB-8D66-4289-B6FD-F4E666BFE896}" type="datetimeFigureOut">
              <a:rPr lang="en-US" smtClean="0"/>
              <a:t>9/26/2024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72768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46CDB-8D66-4289-B6FD-F4E666BFE896}"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223091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46CDB-8D66-4289-B6FD-F4E666BFE896}"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D8006-8280-4EA6-9199-2DC7E2417E68}" type="slidenum">
              <a:rPr lang="en-US" smtClean="0"/>
              <a:t>‹#›</a:t>
            </a:fld>
            <a:endParaRPr lang="en-US"/>
          </a:p>
        </p:txBody>
      </p:sp>
    </p:spTree>
    <p:extLst>
      <p:ext uri="{BB962C8B-B14F-4D97-AF65-F5344CB8AC3E}">
        <p14:creationId xmlns:p14="http://schemas.microsoft.com/office/powerpoint/2010/main" val="3468655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F46CDB-8D66-4289-B6FD-F4E666BFE896}" type="datetimeFigureOut">
              <a:rPr lang="en-US" smtClean="0"/>
              <a:t>9/26/2024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D8006-8280-4EA6-9199-2DC7E2417E68}" type="slidenum">
              <a:rPr lang="en-US" smtClean="0"/>
              <a:t>‹#›</a:t>
            </a:fld>
            <a:endParaRPr lang="en-US"/>
          </a:p>
        </p:txBody>
      </p:sp>
    </p:spTree>
    <p:extLst>
      <p:ext uri="{BB962C8B-B14F-4D97-AF65-F5344CB8AC3E}">
        <p14:creationId xmlns:p14="http://schemas.microsoft.com/office/powerpoint/2010/main" val="234611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projectmanager.com/templates/operational-plan-templat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projectmanager.com/guides/project-timelin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Operational Project Management</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0237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6625"/>
            <a:ext cx="10515600" cy="847658"/>
          </a:xfrm>
        </p:spPr>
        <p:txBody>
          <a:bodyPr>
            <a:normAutofit/>
          </a:bodyPr>
          <a:lstStyle/>
          <a:p>
            <a:r>
              <a:rPr lang="en-US" sz="3600" dirty="0"/>
              <a:t>Operational Planning: How to Make an Operations </a:t>
            </a:r>
            <a:r>
              <a:rPr lang="en-US" sz="3600" dirty="0" smtClean="0"/>
              <a:t>Plan</a:t>
            </a:r>
            <a:endParaRPr lang="en-US" sz="3600" dirty="0"/>
          </a:p>
        </p:txBody>
      </p:sp>
      <p:sp>
        <p:nvSpPr>
          <p:cNvPr id="3" name="Content Placeholder 2"/>
          <p:cNvSpPr>
            <a:spLocks noGrp="1"/>
          </p:cNvSpPr>
          <p:nvPr>
            <p:ph idx="1"/>
          </p:nvPr>
        </p:nvSpPr>
        <p:spPr>
          <a:xfrm>
            <a:off x="838200" y="1289785"/>
            <a:ext cx="10515600" cy="4887178"/>
          </a:xfrm>
        </p:spPr>
        <p:txBody>
          <a:bodyPr>
            <a:normAutofit/>
          </a:bodyPr>
          <a:lstStyle/>
          <a:p>
            <a:pPr marL="0" indent="0">
              <a:buNone/>
            </a:pPr>
            <a:r>
              <a:rPr lang="en-US" b="1" dirty="0"/>
              <a:t>Operational Planning vs. Strategic Planning</a:t>
            </a:r>
            <a:endParaRPr lang="en-US" dirty="0"/>
          </a:p>
          <a:p>
            <a:pPr lvl="1"/>
            <a:r>
              <a:rPr lang="en-US" dirty="0"/>
              <a:t>Operational planning and strategic planning are complementary to each other. </a:t>
            </a:r>
            <a:endParaRPr lang="en-US" dirty="0" smtClean="0"/>
          </a:p>
          <a:p>
            <a:pPr lvl="1"/>
            <a:r>
              <a:rPr lang="en-US" dirty="0" smtClean="0"/>
              <a:t>This </a:t>
            </a:r>
            <a:r>
              <a:rPr lang="en-US" dirty="0"/>
              <a:t>is because strategic plans define the business strategy and the long-term goals for your organization, while operational plans define the steps required to achieve them.</a:t>
            </a:r>
          </a:p>
          <a:p>
            <a:pPr marL="0" indent="0">
              <a:buNone/>
            </a:pPr>
            <a:r>
              <a:rPr lang="en-US" b="1" dirty="0" smtClean="0"/>
              <a:t>What </a:t>
            </a:r>
            <a:r>
              <a:rPr lang="en-US" b="1" dirty="0"/>
              <a:t>Is a Strategic Plan?</a:t>
            </a:r>
            <a:endParaRPr lang="en-US" dirty="0"/>
          </a:p>
          <a:p>
            <a:r>
              <a:rPr lang="en-US" dirty="0"/>
              <a:t>A </a:t>
            </a:r>
            <a:r>
              <a:rPr lang="en-US" dirty="0" err="1"/>
              <a:t>stategic</a:t>
            </a:r>
            <a:r>
              <a:rPr lang="en-US" dirty="0"/>
              <a:t> plan is a business document that describes the business goals of a company as well as the high-level actions that will be taken to achieve them over a time period of 1-3 years.</a:t>
            </a:r>
          </a:p>
          <a:p>
            <a:endParaRPr lang="en-US" dirty="0"/>
          </a:p>
        </p:txBody>
      </p:sp>
    </p:spTree>
    <p:extLst>
      <p:ext uri="{BB962C8B-B14F-4D97-AF65-F5344CB8AC3E}">
        <p14:creationId xmlns:p14="http://schemas.microsoft.com/office/powerpoint/2010/main" val="966150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78408"/>
          </a:xfrm>
        </p:spPr>
        <p:txBody>
          <a:bodyPr>
            <a:normAutofit/>
          </a:bodyPr>
          <a:lstStyle/>
          <a:p>
            <a:r>
              <a:rPr lang="en-US" b="1" dirty="0"/>
              <a:t>What Is an Operational Plan</a:t>
            </a:r>
            <a:r>
              <a:rPr lang="en-US" b="1" dirty="0" smtClean="0"/>
              <a:t>?</a:t>
            </a:r>
            <a:endParaRPr lang="en-US" dirty="0"/>
          </a:p>
        </p:txBody>
      </p:sp>
      <p:sp>
        <p:nvSpPr>
          <p:cNvPr id="3" name="Content Placeholder 2"/>
          <p:cNvSpPr>
            <a:spLocks noGrp="1"/>
          </p:cNvSpPr>
          <p:nvPr>
            <p:ph idx="1"/>
          </p:nvPr>
        </p:nvSpPr>
        <p:spPr>
          <a:xfrm>
            <a:off x="466344" y="1069848"/>
            <a:ext cx="11201400" cy="5107115"/>
          </a:xfrm>
        </p:spPr>
        <p:txBody>
          <a:bodyPr>
            <a:normAutofit/>
          </a:bodyPr>
          <a:lstStyle/>
          <a:p>
            <a:pPr algn="just">
              <a:spcBef>
                <a:spcPts val="1200"/>
              </a:spcBef>
              <a:spcAft>
                <a:spcPts val="600"/>
              </a:spcAft>
            </a:pPr>
            <a:r>
              <a:rPr lang="en-US" dirty="0" smtClean="0"/>
              <a:t>Operational </a:t>
            </a:r>
            <a:r>
              <a:rPr lang="en-US" dirty="0"/>
              <a:t>plans map the daily, weekly or monthly business operations that’ll be executed by the department to complete the goals you’ve previously defined in your strategic plan. </a:t>
            </a:r>
            <a:endParaRPr lang="en-US" dirty="0" smtClean="0"/>
          </a:p>
          <a:p>
            <a:pPr algn="just">
              <a:spcBef>
                <a:spcPts val="1200"/>
              </a:spcBef>
              <a:spcAft>
                <a:spcPts val="600"/>
              </a:spcAft>
            </a:pPr>
            <a:r>
              <a:rPr lang="en-US" dirty="0" smtClean="0"/>
              <a:t>Operational </a:t>
            </a:r>
            <a:r>
              <a:rPr lang="en-US" dirty="0"/>
              <a:t>plans go deeper into explaining your business operations as they explain roles and responsibilities, timelines and the scope of work.</a:t>
            </a:r>
          </a:p>
          <a:p>
            <a:pPr algn="just">
              <a:spcBef>
                <a:spcPts val="1200"/>
              </a:spcBef>
              <a:spcAft>
                <a:spcPts val="600"/>
              </a:spcAft>
            </a:pPr>
            <a:r>
              <a:rPr lang="en-US" dirty="0"/>
              <a:t>Operational plans work best when an entire department buys in, assigning due dates for tasks, measuring goals for success, reporting on issues and collaborating effectively. </a:t>
            </a:r>
            <a:endParaRPr lang="en-US" dirty="0" smtClean="0"/>
          </a:p>
          <a:p>
            <a:pPr algn="just">
              <a:spcBef>
                <a:spcPts val="1200"/>
              </a:spcBef>
              <a:spcAft>
                <a:spcPts val="600"/>
              </a:spcAft>
            </a:pPr>
            <a:r>
              <a:rPr lang="en-US" dirty="0"/>
              <a:t>They work even better when there’s a platform like Project manager, which facilitates communication across departments to ensure that the machine is running smoothly as each team reaches its benchmark. </a:t>
            </a:r>
          </a:p>
        </p:txBody>
      </p:sp>
    </p:spTree>
    <p:extLst>
      <p:ext uri="{BB962C8B-B14F-4D97-AF65-F5344CB8AC3E}">
        <p14:creationId xmlns:p14="http://schemas.microsoft.com/office/powerpoint/2010/main" val="3753154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7161"/>
            <a:ext cx="10515600" cy="850391"/>
          </a:xfrm>
        </p:spPr>
        <p:txBody>
          <a:bodyPr/>
          <a:lstStyle/>
          <a:p>
            <a:r>
              <a:rPr lang="en-US" b="1" dirty="0"/>
              <a:t>What Is Operational Planning?</a:t>
            </a:r>
            <a:endParaRPr lang="en-US" dirty="0"/>
          </a:p>
        </p:txBody>
      </p:sp>
      <p:sp>
        <p:nvSpPr>
          <p:cNvPr id="3" name="Content Placeholder 2"/>
          <p:cNvSpPr>
            <a:spLocks noGrp="1"/>
          </p:cNvSpPr>
          <p:nvPr>
            <p:ph idx="1"/>
          </p:nvPr>
        </p:nvSpPr>
        <p:spPr>
          <a:xfrm>
            <a:off x="413886" y="914400"/>
            <a:ext cx="11253858" cy="5650992"/>
          </a:xfrm>
        </p:spPr>
        <p:txBody>
          <a:bodyPr>
            <a:normAutofit/>
          </a:bodyPr>
          <a:lstStyle/>
          <a:p>
            <a:r>
              <a:rPr lang="en-US" b="1" dirty="0" smtClean="0"/>
              <a:t>Operational </a:t>
            </a:r>
            <a:r>
              <a:rPr lang="en-US" b="1" dirty="0"/>
              <a:t>planning </a:t>
            </a:r>
            <a:r>
              <a:rPr lang="en-US" dirty="0"/>
              <a:t>is the process of turning strategic plans into action plans, which simply means breaking down high-level strategic goals and activities into smaller, actionable steps. </a:t>
            </a:r>
            <a:endParaRPr lang="en-US" dirty="0" smtClean="0"/>
          </a:p>
          <a:p>
            <a:r>
              <a:rPr lang="en-US" dirty="0" smtClean="0"/>
              <a:t>The </a:t>
            </a:r>
            <a:r>
              <a:rPr lang="en-US" dirty="0"/>
              <a:t>main goal of operational planning is to coordinate different departments and layers of management to ensure the whole organization works towards the same objective, which is achieving the goals set forth in the </a:t>
            </a:r>
            <a:r>
              <a:rPr lang="en-US" dirty="0" smtClean="0"/>
              <a:t>strategic plan. </a:t>
            </a:r>
          </a:p>
          <a:p>
            <a:pPr marL="0" indent="0">
              <a:buNone/>
            </a:pPr>
            <a:r>
              <a:rPr lang="en-US" b="1" dirty="0"/>
              <a:t>How to Make an Operational Plan</a:t>
            </a:r>
            <a:endParaRPr lang="en-US" dirty="0" smtClean="0"/>
          </a:p>
          <a:p>
            <a:r>
              <a:rPr lang="en-US" dirty="0"/>
              <a:t>There’s no single approach to follow when making an operation plan for your </a:t>
            </a:r>
            <a:r>
              <a:rPr lang="en-US" dirty="0" err="1" smtClean="0"/>
              <a:t>Proejct</a:t>
            </a:r>
            <a:r>
              <a:rPr lang="en-US" dirty="0"/>
              <a:t>/</a:t>
            </a:r>
            <a:r>
              <a:rPr lang="en-US" dirty="0" smtClean="0"/>
              <a:t>business</a:t>
            </a:r>
            <a:r>
              <a:rPr lang="en-US" dirty="0"/>
              <a:t>. </a:t>
            </a:r>
          </a:p>
          <a:p>
            <a:r>
              <a:rPr lang="en-US" dirty="0"/>
              <a:t>However, there’s one golden rule in management operations</a:t>
            </a:r>
          </a:p>
          <a:p>
            <a:pPr lvl="1"/>
            <a:r>
              <a:rPr lang="en-US" sz="3200" b="1" dirty="0"/>
              <a:t>Your strategic and operational plans must be aligned</a:t>
            </a:r>
            <a:r>
              <a:rPr lang="en-US" dirty="0"/>
              <a:t>. </a:t>
            </a:r>
          </a:p>
          <a:p>
            <a:endParaRPr lang="en-US" dirty="0" smtClean="0"/>
          </a:p>
          <a:p>
            <a:pPr marL="0" indent="0">
              <a:buNone/>
            </a:pPr>
            <a:endParaRPr lang="en-US" dirty="0"/>
          </a:p>
        </p:txBody>
      </p:sp>
    </p:spTree>
    <p:extLst>
      <p:ext uri="{BB962C8B-B14F-4D97-AF65-F5344CB8AC3E}">
        <p14:creationId xmlns:p14="http://schemas.microsoft.com/office/powerpoint/2010/main" val="302690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47248" cy="851027"/>
          </a:xfrm>
        </p:spPr>
        <p:txBody>
          <a:bodyPr>
            <a:normAutofit/>
          </a:bodyPr>
          <a:lstStyle/>
          <a:p>
            <a:r>
              <a:rPr lang="en-US" b="1" dirty="0" smtClean="0"/>
              <a:t>Seven </a:t>
            </a:r>
            <a:r>
              <a:rPr lang="en-US" b="1" dirty="0"/>
              <a:t>steps to make an operational plan</a:t>
            </a:r>
          </a:p>
        </p:txBody>
      </p:sp>
      <p:sp>
        <p:nvSpPr>
          <p:cNvPr id="3" name="Content Placeholder 2"/>
          <p:cNvSpPr>
            <a:spLocks noGrp="1"/>
          </p:cNvSpPr>
          <p:nvPr>
            <p:ph idx="1"/>
          </p:nvPr>
        </p:nvSpPr>
        <p:spPr>
          <a:xfrm>
            <a:off x="539496" y="1353312"/>
            <a:ext cx="11137392" cy="5193792"/>
          </a:xfrm>
        </p:spPr>
        <p:txBody>
          <a:bodyPr>
            <a:normAutofit/>
          </a:bodyPr>
          <a:lstStyle/>
          <a:p>
            <a:pPr lvl="0"/>
            <a:r>
              <a:rPr lang="en-US" b="1" dirty="0" smtClean="0"/>
              <a:t>Map </a:t>
            </a:r>
            <a:r>
              <a:rPr lang="en-US" b="1" dirty="0"/>
              <a:t>business processes and workflows:</a:t>
            </a:r>
            <a:r>
              <a:rPr lang="en-US" dirty="0"/>
              <a:t> What steps need to be taken at the operations level to accomplish long-term strategic goals?</a:t>
            </a:r>
          </a:p>
          <a:p>
            <a:pPr lvl="0"/>
            <a:r>
              <a:rPr lang="en-US" b="1" dirty="0"/>
              <a:t>Set operational-level goals:</a:t>
            </a:r>
            <a:r>
              <a:rPr lang="en-US" dirty="0"/>
              <a:t> Describe what operational-level goals contribute to the achievement of larger strategic goals.</a:t>
            </a:r>
          </a:p>
          <a:p>
            <a:pPr lvl="0"/>
            <a:r>
              <a:rPr lang="en-US" b="1" dirty="0"/>
              <a:t>Determine the operational timeline:</a:t>
            </a:r>
            <a:r>
              <a:rPr lang="en-US" dirty="0"/>
              <a:t> Is there any time frame for the achievement of the operational plan?</a:t>
            </a:r>
          </a:p>
          <a:p>
            <a:pPr lvl="0"/>
            <a:r>
              <a:rPr lang="en-US" b="1" dirty="0"/>
              <a:t>Define your resource requirements:</a:t>
            </a:r>
            <a:r>
              <a:rPr lang="en-US" dirty="0"/>
              <a:t> Estimate what </a:t>
            </a:r>
            <a:r>
              <a:rPr lang="en-US" dirty="0" smtClean="0"/>
              <a:t>resources are </a:t>
            </a:r>
            <a:r>
              <a:rPr lang="en-US" dirty="0"/>
              <a:t>needed for the execution of the operational plan.</a:t>
            </a:r>
          </a:p>
          <a:p>
            <a:pPr lvl="0"/>
            <a:r>
              <a:rPr lang="en-US" b="1" dirty="0"/>
              <a:t>Estimate the operational budget:</a:t>
            </a:r>
            <a:r>
              <a:rPr lang="en-US" dirty="0"/>
              <a:t> Based on your resource requirements, estimate costs and define an operational budget.</a:t>
            </a:r>
          </a:p>
          <a:p>
            <a:endParaRPr lang="en-US" dirty="0"/>
          </a:p>
        </p:txBody>
      </p:sp>
    </p:spTree>
    <p:extLst>
      <p:ext uri="{BB962C8B-B14F-4D97-AF65-F5344CB8AC3E}">
        <p14:creationId xmlns:p14="http://schemas.microsoft.com/office/powerpoint/2010/main" val="1824847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9315"/>
          </a:xfrm>
        </p:spPr>
        <p:txBody>
          <a:bodyPr/>
          <a:lstStyle/>
          <a:p>
            <a:r>
              <a:rPr lang="en-US" b="1" dirty="0"/>
              <a:t>Seven steps to make an operational plan</a:t>
            </a:r>
            <a:endParaRPr lang="en-US" dirty="0"/>
          </a:p>
        </p:txBody>
      </p:sp>
      <p:sp>
        <p:nvSpPr>
          <p:cNvPr id="3" name="Content Placeholder 2"/>
          <p:cNvSpPr>
            <a:spLocks noGrp="1"/>
          </p:cNvSpPr>
          <p:nvPr>
            <p:ph idx="1"/>
          </p:nvPr>
        </p:nvSpPr>
        <p:spPr>
          <a:xfrm>
            <a:off x="448056" y="1234440"/>
            <a:ext cx="11183112" cy="4942523"/>
          </a:xfrm>
        </p:spPr>
        <p:txBody>
          <a:bodyPr/>
          <a:lstStyle/>
          <a:p>
            <a:pPr lvl="0"/>
            <a:r>
              <a:rPr lang="en-US" b="1" dirty="0"/>
              <a:t>Set a hiring plan:</a:t>
            </a:r>
            <a:r>
              <a:rPr lang="en-US" dirty="0"/>
              <a:t> Are there any skills gaps that need to be filled in your organization?</a:t>
            </a:r>
          </a:p>
          <a:p>
            <a:pPr lvl="0"/>
            <a:r>
              <a:rPr lang="en-US" b="1" dirty="0"/>
              <a:t>Set key performance indicators:</a:t>
            </a:r>
            <a:r>
              <a:rPr lang="en-US" dirty="0"/>
              <a:t> Define metrics and performance tracking procedures to measure your team’s performance.</a:t>
            </a:r>
          </a:p>
          <a:p>
            <a:endParaRPr lang="en-US" dirty="0"/>
          </a:p>
        </p:txBody>
      </p:sp>
    </p:spTree>
    <p:extLst>
      <p:ext uri="{BB962C8B-B14F-4D97-AF65-F5344CB8AC3E}">
        <p14:creationId xmlns:p14="http://schemas.microsoft.com/office/powerpoint/2010/main" val="2722663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169"/>
            <a:ext cx="10515600" cy="850391"/>
          </a:xfrm>
        </p:spPr>
        <p:txBody>
          <a:bodyPr/>
          <a:lstStyle/>
          <a:p>
            <a:r>
              <a:rPr lang="en-US" b="1" dirty="0" smtClean="0"/>
              <a:t>Operational Plan</a:t>
            </a:r>
            <a:endParaRPr lang="en-US" b="1" dirty="0"/>
          </a:p>
        </p:txBody>
      </p:sp>
      <p:pic>
        <p:nvPicPr>
          <p:cNvPr id="4" name="Content Placeholder 3" descr="ProjectManager's free operational plan template for Word.">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6304" y="1024128"/>
            <a:ext cx="13021056" cy="5742432"/>
          </a:xfrm>
          <a:prstGeom prst="rect">
            <a:avLst/>
          </a:prstGeom>
          <a:noFill/>
          <a:ln>
            <a:noFill/>
          </a:ln>
        </p:spPr>
      </p:pic>
    </p:spTree>
    <p:extLst>
      <p:ext uri="{BB962C8B-B14F-4D97-AF65-F5344CB8AC3E}">
        <p14:creationId xmlns:p14="http://schemas.microsoft.com/office/powerpoint/2010/main" val="38832661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4451"/>
          </a:xfrm>
        </p:spPr>
        <p:txBody>
          <a:bodyPr>
            <a:normAutofit/>
          </a:bodyPr>
          <a:lstStyle/>
          <a:p>
            <a:r>
              <a:rPr lang="en-US" sz="3600" b="1" dirty="0"/>
              <a:t>What Should be Included in an Operational Plan</a:t>
            </a:r>
            <a:r>
              <a:rPr lang="en-US" sz="3600" b="1" dirty="0" smtClean="0"/>
              <a:t>?</a:t>
            </a:r>
            <a:endParaRPr lang="en-US" sz="3600" dirty="0"/>
          </a:p>
        </p:txBody>
      </p:sp>
      <p:sp>
        <p:nvSpPr>
          <p:cNvPr id="3" name="Content Placeholder 2"/>
          <p:cNvSpPr>
            <a:spLocks noGrp="1"/>
          </p:cNvSpPr>
          <p:nvPr>
            <p:ph idx="1"/>
          </p:nvPr>
        </p:nvSpPr>
        <p:spPr>
          <a:xfrm>
            <a:off x="838200" y="1243584"/>
            <a:ext cx="10515600" cy="4933379"/>
          </a:xfrm>
        </p:spPr>
        <p:txBody>
          <a:bodyPr/>
          <a:lstStyle/>
          <a:p>
            <a:r>
              <a:rPr lang="en-US" dirty="0"/>
              <a:t>Your operational plan should describe your </a:t>
            </a:r>
            <a:r>
              <a:rPr lang="en-US" dirty="0" smtClean="0"/>
              <a:t>project operations </a:t>
            </a:r>
            <a:r>
              <a:rPr lang="en-US" dirty="0"/>
              <a:t>as accurately as possible so that internal teams know how the company works and how they can help achieve the larger strategic </a:t>
            </a:r>
            <a:r>
              <a:rPr lang="en-US" dirty="0" smtClean="0"/>
              <a:t>objectives.</a:t>
            </a:r>
          </a:p>
          <a:p>
            <a:r>
              <a:rPr lang="en-US" dirty="0" smtClean="0"/>
              <a:t>Here’s </a:t>
            </a:r>
            <a:r>
              <a:rPr lang="en-US" dirty="0"/>
              <a:t>a list of some of the key elements that you’ll need to consider when writing an operational plan</a:t>
            </a:r>
            <a:r>
              <a:rPr lang="en-US" dirty="0" smtClean="0"/>
              <a:t>.</a:t>
            </a:r>
            <a:endParaRPr lang="en-US" dirty="0"/>
          </a:p>
        </p:txBody>
      </p:sp>
    </p:spTree>
    <p:extLst>
      <p:ext uri="{BB962C8B-B14F-4D97-AF65-F5344CB8AC3E}">
        <p14:creationId xmlns:p14="http://schemas.microsoft.com/office/powerpoint/2010/main" val="8265560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elements of a project operations plan</a:t>
            </a:r>
            <a:endParaRPr lang="en-US" b="1" dirty="0"/>
          </a:p>
        </p:txBody>
      </p:sp>
      <p:sp>
        <p:nvSpPr>
          <p:cNvPr id="3" name="Content Placeholder 2"/>
          <p:cNvSpPr>
            <a:spLocks noGrp="1"/>
          </p:cNvSpPr>
          <p:nvPr>
            <p:ph idx="1"/>
          </p:nvPr>
        </p:nvSpPr>
        <p:spPr>
          <a:xfrm>
            <a:off x="838200" y="1508760"/>
            <a:ext cx="10515600" cy="5102351"/>
          </a:xfrm>
        </p:spPr>
        <p:txBody>
          <a:bodyPr>
            <a:normAutofit/>
          </a:bodyPr>
          <a:lstStyle/>
          <a:p>
            <a:r>
              <a:rPr lang="en-US" b="1" dirty="0"/>
              <a:t>Executive Summary</a:t>
            </a:r>
          </a:p>
          <a:p>
            <a:pPr lvl="1"/>
            <a:r>
              <a:rPr lang="en-US" dirty="0"/>
              <a:t>An executive summary is a brief document that summarizes the content of larger documents like business plans, strategic plans or operation plans. </a:t>
            </a:r>
          </a:p>
          <a:p>
            <a:pPr lvl="1"/>
            <a:r>
              <a:rPr lang="en-US" dirty="0"/>
              <a:t>Their main purpose is to provide a quick overview for busy stakeholders</a:t>
            </a:r>
            <a:r>
              <a:rPr lang="en-US" dirty="0" smtClean="0"/>
              <a:t>.</a:t>
            </a:r>
          </a:p>
          <a:p>
            <a:r>
              <a:rPr lang="en-US" b="1" dirty="0"/>
              <a:t>Operational Budget</a:t>
            </a:r>
          </a:p>
          <a:p>
            <a:pPr lvl="1"/>
            <a:r>
              <a:rPr lang="en-US" dirty="0"/>
              <a:t>An operational budget is an estimation of the expected operating costs and revenues for a given time period.</a:t>
            </a:r>
          </a:p>
          <a:p>
            <a:pPr lvl="1"/>
            <a:r>
              <a:rPr lang="en-US" dirty="0"/>
              <a:t> As with other types of budget, the operational budget defines the amount of money that’s available to acquire raw materials, equipment or anything else that’s needed for business operations.</a:t>
            </a:r>
          </a:p>
          <a:p>
            <a:pPr lvl="1"/>
            <a:r>
              <a:rPr lang="en-US" dirty="0"/>
              <a:t>It’s important to limit your spending to stay below your operational budget, otherwise, your company could run out of resources to execute its normal activities. </a:t>
            </a:r>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1268706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4139"/>
          </a:xfrm>
        </p:spPr>
        <p:txBody>
          <a:bodyPr>
            <a:normAutofit fontScale="90000"/>
          </a:bodyPr>
          <a:lstStyle/>
          <a:p>
            <a:r>
              <a:rPr lang="en-US" b="1" dirty="0"/>
              <a:t>Key elements of a project operations plan</a:t>
            </a:r>
            <a:endParaRPr lang="en-US" dirty="0"/>
          </a:p>
        </p:txBody>
      </p:sp>
      <p:sp>
        <p:nvSpPr>
          <p:cNvPr id="3" name="Content Placeholder 2"/>
          <p:cNvSpPr>
            <a:spLocks noGrp="1"/>
          </p:cNvSpPr>
          <p:nvPr>
            <p:ph idx="1"/>
          </p:nvPr>
        </p:nvSpPr>
        <p:spPr>
          <a:xfrm>
            <a:off x="838200" y="1088136"/>
            <a:ext cx="10515600" cy="5413248"/>
          </a:xfrm>
        </p:spPr>
        <p:txBody>
          <a:bodyPr>
            <a:normAutofit fontScale="92500" lnSpcReduction="10000"/>
          </a:bodyPr>
          <a:lstStyle/>
          <a:p>
            <a:r>
              <a:rPr lang="en-US" b="1" dirty="0" smtClean="0"/>
              <a:t>Operational </a:t>
            </a:r>
            <a:r>
              <a:rPr lang="en-US" b="1" dirty="0"/>
              <a:t>Objectives</a:t>
            </a:r>
            <a:endParaRPr lang="en-US" sz="2400" dirty="0"/>
          </a:p>
          <a:p>
            <a:pPr lvl="1"/>
            <a:r>
              <a:rPr lang="en-US" dirty="0"/>
              <a:t>It’s essential to align your operational objectives with your strategic objectives. </a:t>
            </a:r>
            <a:endParaRPr lang="en-US" dirty="0" smtClean="0"/>
          </a:p>
          <a:p>
            <a:pPr lvl="1"/>
            <a:r>
              <a:rPr lang="en-US" dirty="0" smtClean="0"/>
              <a:t>You </a:t>
            </a:r>
            <a:r>
              <a:rPr lang="en-US" dirty="0"/>
              <a:t>should always grab your strategic plan objectives and turn them into one or </a:t>
            </a:r>
            <a:r>
              <a:rPr lang="en-US" dirty="0" smtClean="0"/>
              <a:t>multiple action items.</a:t>
            </a:r>
          </a:p>
          <a:p>
            <a:r>
              <a:rPr lang="en-US" b="1" dirty="0"/>
              <a:t>Processes &amp; Workflows</a:t>
            </a:r>
            <a:endParaRPr lang="en-US" dirty="0"/>
          </a:p>
          <a:p>
            <a:pPr lvl="1"/>
            <a:r>
              <a:rPr lang="en-US" dirty="0"/>
              <a:t>Explain the various business processes, workflows and tasks that need to be executed to achieve your operational objectives.</a:t>
            </a:r>
          </a:p>
          <a:p>
            <a:pPr lvl="1"/>
            <a:r>
              <a:rPr lang="en-US" dirty="0"/>
              <a:t> Make sure to explain what resources are needed, such as raw materials, equipment or human resources.</a:t>
            </a:r>
          </a:p>
          <a:p>
            <a:r>
              <a:rPr lang="en-US" b="1" dirty="0"/>
              <a:t>Operational Timeline</a:t>
            </a:r>
            <a:endParaRPr lang="en-US" sz="2400" b="1" dirty="0"/>
          </a:p>
          <a:p>
            <a:pPr lvl="1"/>
            <a:r>
              <a:rPr lang="en-US" dirty="0"/>
              <a:t>E</a:t>
            </a:r>
            <a:r>
              <a:rPr lang="en-US" dirty="0" smtClean="0"/>
              <a:t>stablish </a:t>
            </a:r>
            <a:r>
              <a:rPr lang="en-US" dirty="0"/>
              <a:t>a timeline for your operational plan. </a:t>
            </a:r>
            <a:endParaRPr lang="en-US" dirty="0" smtClean="0"/>
          </a:p>
          <a:p>
            <a:pPr lvl="1"/>
            <a:r>
              <a:rPr lang="en-US" dirty="0" smtClean="0"/>
              <a:t>In </a:t>
            </a:r>
            <a:r>
              <a:rPr lang="en-US" dirty="0"/>
              <a:t>most cases, your operational plan will have the same length as your strategic plan, but in some scenarios, you might create multiple operational plans for specific purposes. </a:t>
            </a:r>
          </a:p>
          <a:p>
            <a:pPr lvl="1"/>
            <a:r>
              <a:rPr lang="en-US" dirty="0"/>
              <a:t>Not all operational plans are equal, so the length of your operational timeline will depend on the dura</a:t>
            </a:r>
            <a:r>
              <a:rPr lang="en-US" dirty="0">
                <a:hlinkClick r:id="rId2"/>
              </a:rPr>
              <a:t>t</a:t>
            </a:r>
            <a:r>
              <a:rPr lang="en-US" dirty="0"/>
              <a:t>ion of your projects, workflows and processes.</a:t>
            </a:r>
            <a:endParaRPr lang="en-US" sz="2000" dirty="0"/>
          </a:p>
          <a:p>
            <a:pPr marL="457200" lvl="1" indent="0">
              <a:buNone/>
            </a:pPr>
            <a:endParaRPr lang="en-US" dirty="0" smtClean="0"/>
          </a:p>
        </p:txBody>
      </p:sp>
    </p:spTree>
    <p:extLst>
      <p:ext uri="{BB962C8B-B14F-4D97-AF65-F5344CB8AC3E}">
        <p14:creationId xmlns:p14="http://schemas.microsoft.com/office/powerpoint/2010/main" val="2797992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7019"/>
          </a:xfrm>
        </p:spPr>
        <p:txBody>
          <a:bodyPr/>
          <a:lstStyle/>
          <a:p>
            <a:r>
              <a:rPr lang="en-US" b="1" dirty="0"/>
              <a:t>Key elements of a project operations plan</a:t>
            </a:r>
            <a:endParaRPr lang="en-US" dirty="0"/>
          </a:p>
        </p:txBody>
      </p:sp>
      <p:sp>
        <p:nvSpPr>
          <p:cNvPr id="3" name="Content Placeholder 2"/>
          <p:cNvSpPr>
            <a:spLocks noGrp="1"/>
          </p:cNvSpPr>
          <p:nvPr>
            <p:ph idx="1"/>
          </p:nvPr>
        </p:nvSpPr>
        <p:spPr>
          <a:xfrm>
            <a:off x="838200" y="1408176"/>
            <a:ext cx="10515600" cy="5093208"/>
          </a:xfrm>
        </p:spPr>
        <p:txBody>
          <a:bodyPr>
            <a:normAutofit lnSpcReduction="10000"/>
          </a:bodyPr>
          <a:lstStyle/>
          <a:p>
            <a:r>
              <a:rPr lang="en-US" b="1" dirty="0" smtClean="0"/>
              <a:t>Hiring Plan</a:t>
            </a:r>
          </a:p>
          <a:p>
            <a:pPr lvl="1"/>
            <a:r>
              <a:rPr lang="en-US" dirty="0" smtClean="0"/>
              <a:t>Find any skills gap there might be in your team. </a:t>
            </a:r>
          </a:p>
          <a:p>
            <a:pPr lvl="1"/>
            <a:r>
              <a:rPr lang="en-US" dirty="0" smtClean="0"/>
              <a:t>You might need to hire a couple of individuals or even create new departments in order to execute your business processes.</a:t>
            </a:r>
          </a:p>
          <a:p>
            <a:r>
              <a:rPr lang="en-US" b="1" dirty="0" smtClean="0"/>
              <a:t>Quality Assurance and Control</a:t>
            </a:r>
          </a:p>
          <a:p>
            <a:pPr lvl="1"/>
            <a:r>
              <a:rPr lang="en-US" dirty="0" smtClean="0"/>
              <a:t>Most companies implement quality assurance and control procedures for a variety of reasons such as customer safety and regulatory compliance. </a:t>
            </a:r>
          </a:p>
          <a:p>
            <a:pPr lvl="1"/>
            <a:r>
              <a:rPr lang="en-US" dirty="0" smtClean="0"/>
              <a:t>In addition, quality assurance issues can cost your business millions, so establishing quality management protocols is a key step in operational planning.</a:t>
            </a:r>
          </a:p>
          <a:p>
            <a:r>
              <a:rPr lang="en-US" b="1" dirty="0" smtClean="0"/>
              <a:t>Key Performance Indicators</a:t>
            </a:r>
          </a:p>
          <a:p>
            <a:pPr lvl="1"/>
            <a:r>
              <a:rPr lang="en-US" dirty="0" smtClean="0"/>
              <a:t>It’s important to establish Key performance indicators (KPIs) to measure the productivity of your business operations. </a:t>
            </a:r>
          </a:p>
          <a:p>
            <a:endParaRPr lang="en-US" dirty="0"/>
          </a:p>
        </p:txBody>
      </p:sp>
    </p:spTree>
    <p:extLst>
      <p:ext uri="{BB962C8B-B14F-4D97-AF65-F5344CB8AC3E}">
        <p14:creationId xmlns:p14="http://schemas.microsoft.com/office/powerpoint/2010/main" val="275534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41299"/>
          </a:xfrm>
        </p:spPr>
        <p:txBody>
          <a:bodyPr>
            <a:normAutofit fontScale="90000"/>
          </a:bodyPr>
          <a:lstStyle/>
          <a:p>
            <a:r>
              <a:rPr lang="en-US" sz="3200" dirty="0" smtClean="0"/>
              <a:t>Differentiating Project deliverables from the project implementation plan (PIP or PEP or POP)</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4873403"/>
              </p:ext>
            </p:extLst>
          </p:nvPr>
        </p:nvGraphicFramePr>
        <p:xfrm>
          <a:off x="100584" y="1563623"/>
          <a:ext cx="11960352" cy="8103204"/>
        </p:xfrm>
        <a:graphic>
          <a:graphicData uri="http://schemas.openxmlformats.org/drawingml/2006/table">
            <a:tbl>
              <a:tblPr firstRow="1" bandRow="1">
                <a:tableStyleId>{5C22544A-7EE6-4342-B048-85BDC9FD1C3A}</a:tableStyleId>
              </a:tblPr>
              <a:tblGrid>
                <a:gridCol w="1990528"/>
                <a:gridCol w="4510856"/>
                <a:gridCol w="5458968"/>
              </a:tblGrid>
              <a:tr h="465868">
                <a:tc>
                  <a:txBody>
                    <a:bodyPr/>
                    <a:lstStyle/>
                    <a:p>
                      <a:pPr>
                        <a:spcAft>
                          <a:spcPts val="0"/>
                        </a:spcAft>
                      </a:pPr>
                      <a:r>
                        <a:rPr lang="en-US" sz="2000" b="1" dirty="0">
                          <a:effectLst/>
                          <a:latin typeface="Arial" panose="020B0604020202020204" pitchFamily="34"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US" sz="2000" b="1" dirty="0">
                          <a:effectLst/>
                          <a:latin typeface="Arial" panose="020B0604020202020204" pitchFamily="34" charset="0"/>
                          <a:ea typeface="Times New Roman" panose="02020603050405020304" pitchFamily="18" charset="0"/>
                        </a:rPr>
                        <a:t>Project Proposal</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US" sz="2000" b="1" dirty="0">
                          <a:effectLst/>
                          <a:latin typeface="Arial" panose="020B0604020202020204" pitchFamily="34" charset="0"/>
                          <a:ea typeface="Times New Roman" panose="02020603050405020304" pitchFamily="18" charset="0"/>
                        </a:rPr>
                        <a:t>Project Implementation Plan</a:t>
                      </a:r>
                      <a:endParaRPr lang="en-US" sz="2000" dirty="0">
                        <a:effectLst/>
                        <a:latin typeface="Times New Roman" panose="02020603050405020304" pitchFamily="18" charset="0"/>
                        <a:ea typeface="Times New Roman" panose="02020603050405020304" pitchFamily="18" charset="0"/>
                      </a:endParaRPr>
                    </a:p>
                  </a:txBody>
                  <a:tcPr marL="68580" marR="68580" marT="0" marB="0"/>
                </a:tc>
              </a:tr>
              <a:tr h="957262">
                <a:tc>
                  <a:txBody>
                    <a:bodyPr/>
                    <a:lstStyle/>
                    <a:p>
                      <a:pPr>
                        <a:spcAft>
                          <a:spcPts val="0"/>
                        </a:spcAft>
                      </a:pPr>
                      <a:r>
                        <a:rPr lang="en-US" sz="2000" b="1">
                          <a:effectLst/>
                          <a:latin typeface="Arial" panose="020B0604020202020204" pitchFamily="34" charset="0"/>
                          <a:ea typeface="Times New Roman" panose="02020603050405020304" pitchFamily="18" charset="0"/>
                        </a:rPr>
                        <a:t>Purpose</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To obtain approval and funding for the project, emphasizing clear, concise, communication of ideas that ‘sell’ the project to funding stakeholders</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To ensure that the project arrives on time, on scope and on budget, and according to established quality parameters; </a:t>
                      </a:r>
                      <a:endParaRPr lang="en-US" sz="2000" dirty="0" smtClean="0">
                        <a:effectLst/>
                        <a:latin typeface="Arial" panose="020B0604020202020204" pitchFamily="34" charset="0"/>
                        <a:ea typeface="Times New Roman" panose="02020603050405020304" pitchFamily="18" charset="0"/>
                      </a:endParaRPr>
                    </a:p>
                    <a:p>
                      <a:pPr>
                        <a:spcAft>
                          <a:spcPts val="0"/>
                        </a:spcAft>
                      </a:pPr>
                      <a:r>
                        <a:rPr lang="en-US" sz="2000" dirty="0" smtClean="0">
                          <a:effectLst/>
                          <a:latin typeface="Arial" panose="020B0604020202020204" pitchFamily="34" charset="0"/>
                          <a:ea typeface="Times New Roman" panose="02020603050405020304" pitchFamily="18" charset="0"/>
                        </a:rPr>
                        <a:t>To </a:t>
                      </a:r>
                      <a:r>
                        <a:rPr lang="en-US" sz="2000" dirty="0">
                          <a:effectLst/>
                          <a:latin typeface="Arial" panose="020B0604020202020204" pitchFamily="34" charset="0"/>
                          <a:ea typeface="Times New Roman" panose="02020603050405020304" pitchFamily="18" charset="0"/>
                        </a:rPr>
                        <a:t>emphasize comprehensive, logical planning and </a:t>
                      </a:r>
                      <a:endParaRPr lang="en-US" sz="2000" dirty="0" smtClean="0">
                        <a:effectLst/>
                        <a:latin typeface="Arial" panose="020B0604020202020204" pitchFamily="34" charset="0"/>
                        <a:ea typeface="Times New Roman" panose="02020603050405020304" pitchFamily="18" charset="0"/>
                      </a:endParaRPr>
                    </a:p>
                    <a:p>
                      <a:pPr>
                        <a:spcAft>
                          <a:spcPts val="0"/>
                        </a:spcAft>
                      </a:pPr>
                      <a:r>
                        <a:rPr lang="en-US" sz="2000" dirty="0" smtClean="0">
                          <a:effectLst/>
                          <a:latin typeface="Arial" panose="020B0604020202020204" pitchFamily="34" charset="0"/>
                          <a:ea typeface="Times New Roman" panose="02020603050405020304" pitchFamily="18" charset="0"/>
                        </a:rPr>
                        <a:t>To </a:t>
                      </a:r>
                      <a:r>
                        <a:rPr lang="en-US" sz="2000" dirty="0">
                          <a:effectLst/>
                          <a:latin typeface="Arial" panose="020B0604020202020204" pitchFamily="34" charset="0"/>
                          <a:ea typeface="Times New Roman" panose="02020603050405020304" pitchFamily="18" charset="0"/>
                        </a:rPr>
                        <a:t>model the project for review by the project team and other stakeholders</a:t>
                      </a:r>
                      <a:endParaRPr lang="en-US" sz="2000" dirty="0">
                        <a:effectLst/>
                        <a:latin typeface="Times New Roman" panose="02020603050405020304" pitchFamily="18" charset="0"/>
                        <a:ea typeface="Times New Roman" panose="02020603050405020304" pitchFamily="18" charset="0"/>
                      </a:endParaRPr>
                    </a:p>
                  </a:txBody>
                  <a:tcPr marL="68580" marR="68580" marT="0" marB="0"/>
                </a:tc>
              </a:tr>
              <a:tr h="465868">
                <a:tc>
                  <a:txBody>
                    <a:bodyPr/>
                    <a:lstStyle/>
                    <a:p>
                      <a:pPr>
                        <a:spcAft>
                          <a:spcPts val="0"/>
                        </a:spcAft>
                      </a:pPr>
                      <a:r>
                        <a:rPr lang="en-US" sz="2000" b="1">
                          <a:effectLst/>
                          <a:latin typeface="Arial" panose="020B0604020202020204" pitchFamily="34" charset="0"/>
                          <a:ea typeface="Times New Roman" panose="02020603050405020304" pitchFamily="18" charset="0"/>
                        </a:rPr>
                        <a:t>Format</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Format is often determined by donor requirements or agency stakeholders responsible for investment decisions</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a:effectLst/>
                          <a:latin typeface="Arial" panose="020B0604020202020204" pitchFamily="34" charset="0"/>
                          <a:ea typeface="Times New Roman" panose="02020603050405020304" pitchFamily="18" charset="0"/>
                        </a:rPr>
                        <a:t>Format is determined by the project team and key stakeholders</a:t>
                      </a:r>
                      <a:endParaRPr lang="en-US" sz="2000">
                        <a:effectLst/>
                        <a:latin typeface="Times New Roman" panose="02020603050405020304" pitchFamily="18" charset="0"/>
                        <a:ea typeface="Times New Roman" panose="02020603050405020304" pitchFamily="18" charset="0"/>
                      </a:endParaRPr>
                    </a:p>
                  </a:txBody>
                  <a:tcPr marL="68580" marR="68580" marT="0" marB="0"/>
                </a:tc>
              </a:tr>
              <a:tr h="465868">
                <a:tc>
                  <a:txBody>
                    <a:bodyPr/>
                    <a:lstStyle/>
                    <a:p>
                      <a:pPr>
                        <a:spcAft>
                          <a:spcPts val="0"/>
                        </a:spcAft>
                      </a:pPr>
                      <a:r>
                        <a:rPr lang="en-US" sz="2000" b="1" dirty="0">
                          <a:effectLst/>
                          <a:latin typeface="Arial" panose="020B0604020202020204" pitchFamily="34" charset="0"/>
                          <a:ea typeface="Times New Roman" panose="02020603050405020304" pitchFamily="18" charset="0"/>
                        </a:rPr>
                        <a:t>Level of Detail</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Often limited in level of detail – due to the purpose, format, anticipation, schedule and timing of proposal</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a:effectLst/>
                          <a:latin typeface="Arial" panose="020B0604020202020204" pitchFamily="34" charset="0"/>
                          <a:ea typeface="Times New Roman" panose="02020603050405020304" pitchFamily="18" charset="0"/>
                        </a:rPr>
                        <a:t>Level of detail is developed by the project team and key stakeholders </a:t>
                      </a:r>
                      <a:endParaRPr lang="en-US" sz="2000">
                        <a:effectLst/>
                        <a:latin typeface="Times New Roman" panose="02020603050405020304" pitchFamily="18" charset="0"/>
                        <a:ea typeface="Times New Roman" panose="02020603050405020304" pitchFamily="18" charset="0"/>
                      </a:endParaRPr>
                    </a:p>
                  </a:txBody>
                  <a:tcPr marL="68580" marR="68580" marT="0" marB="0"/>
                </a:tc>
              </a:tr>
              <a:tr h="574357">
                <a:tc>
                  <a:txBody>
                    <a:bodyPr/>
                    <a:lstStyle/>
                    <a:p>
                      <a:pPr>
                        <a:spcAft>
                          <a:spcPts val="0"/>
                        </a:spcAft>
                      </a:pPr>
                      <a:r>
                        <a:rPr lang="en-US" sz="2000" b="1">
                          <a:effectLst/>
                          <a:latin typeface="Arial" panose="020B0604020202020204" pitchFamily="34" charset="0"/>
                          <a:ea typeface="Times New Roman" panose="02020603050405020304" pitchFamily="18" charset="0"/>
                        </a:rPr>
                        <a:t>Participation</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Often written by a small team as a result of time constraints that limit participation</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a:effectLst/>
                          <a:latin typeface="Arial" panose="020B0604020202020204" pitchFamily="34" charset="0"/>
                          <a:ea typeface="Times New Roman" panose="02020603050405020304" pitchFamily="18" charset="0"/>
                        </a:rPr>
                        <a:t>Opportunity exists to expand participation to include an array of stakeholders, including experts and technical advisors</a:t>
                      </a:r>
                      <a:endParaRPr lang="en-US" sz="2000">
                        <a:effectLst/>
                        <a:latin typeface="Times New Roman" panose="02020603050405020304" pitchFamily="18" charset="0"/>
                        <a:ea typeface="Times New Roman" panose="02020603050405020304" pitchFamily="18" charset="0"/>
                      </a:endParaRPr>
                    </a:p>
                  </a:txBody>
                  <a:tcPr marL="68580" marR="68580" marT="0" marB="0"/>
                </a:tc>
              </a:tr>
              <a:tr h="465868">
                <a:tc>
                  <a:txBody>
                    <a:bodyPr/>
                    <a:lstStyle/>
                    <a:p>
                      <a:pPr>
                        <a:spcAft>
                          <a:spcPts val="0"/>
                        </a:spcAft>
                      </a:pPr>
                      <a:r>
                        <a:rPr lang="en-US" sz="2000" b="1">
                          <a:effectLst/>
                          <a:latin typeface="Arial" panose="020B0604020202020204" pitchFamily="34" charset="0"/>
                          <a:ea typeface="Times New Roman" panose="02020603050405020304" pitchFamily="18" charset="0"/>
                        </a:rPr>
                        <a:t>Audience</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Focused on donors and stakeholders who distribute resources </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Focused on the needs of the team implementing project activities</a:t>
                      </a:r>
                      <a:endParaRPr lang="en-US" sz="2000" dirty="0">
                        <a:effectLst/>
                        <a:latin typeface="Times New Roman" panose="02020603050405020304" pitchFamily="18" charset="0"/>
                        <a:ea typeface="Times New Roman" panose="02020603050405020304" pitchFamily="18" charset="0"/>
                      </a:endParaRPr>
                    </a:p>
                  </a:txBody>
                  <a:tcPr marL="68580" marR="68580" marT="0" marB="0"/>
                </a:tc>
              </a:tr>
              <a:tr h="574357">
                <a:tc>
                  <a:txBody>
                    <a:bodyPr/>
                    <a:lstStyle/>
                    <a:p>
                      <a:pPr>
                        <a:spcAft>
                          <a:spcPts val="0"/>
                        </a:spcAft>
                      </a:pPr>
                      <a:r>
                        <a:rPr lang="en-US" sz="2000" b="1" dirty="0">
                          <a:effectLst/>
                          <a:latin typeface="Arial" panose="020B0604020202020204" pitchFamily="34" charset="0"/>
                          <a:ea typeface="Times New Roman" panose="02020603050405020304" pitchFamily="18" charset="0"/>
                        </a:rPr>
                        <a:t>Timing and Schedule</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a:effectLst/>
                          <a:latin typeface="Arial" panose="020B0604020202020204" pitchFamily="34" charset="0"/>
                          <a:ea typeface="Times New Roman" panose="02020603050405020304" pitchFamily="18" charset="0"/>
                        </a:rPr>
                        <a:t>Often written under tight time constraints, sometimes months (or even years) prior to implementation.</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US" sz="2000" dirty="0">
                          <a:effectLst/>
                          <a:latin typeface="Arial" panose="020B0604020202020204" pitchFamily="34" charset="0"/>
                          <a:ea typeface="Times New Roman" panose="02020603050405020304" pitchFamily="18" charset="0"/>
                        </a:rPr>
                        <a:t>The opportunity exists to revisit proposals to further develop/revise/update plans at the beginning of project implementation or at key benchmarks in the life cycle</a:t>
                      </a:r>
                      <a:endParaRPr lang="en-US" sz="2000" dirty="0">
                        <a:effectLst/>
                        <a:latin typeface="Times New Roman" panose="02020603050405020304" pitchFamily="18" charset="0"/>
                        <a:ea typeface="Times New Roman" panose="02020603050405020304" pitchFamily="18" charset="0"/>
                      </a:endParaRPr>
                    </a:p>
                  </a:txBody>
                  <a:tcPr marL="68580" marR="68580" marT="0" marB="0"/>
                </a:tc>
              </a:tr>
              <a:tr h="465868">
                <a:tc>
                  <a:txBody>
                    <a:bodyPr/>
                    <a:lstStyle/>
                    <a:p>
                      <a:endParaRPr lang="en-US" sz="2000" dirty="0"/>
                    </a:p>
                  </a:txBody>
                  <a:tcPr/>
                </a:tc>
                <a:tc>
                  <a:txBody>
                    <a:bodyPr/>
                    <a:lstStyle/>
                    <a:p>
                      <a:endParaRPr lang="en-US" sz="2000"/>
                    </a:p>
                  </a:txBody>
                  <a:tcPr/>
                </a:tc>
                <a:tc>
                  <a:txBody>
                    <a:bodyPr/>
                    <a:lstStyle/>
                    <a:p>
                      <a:endParaRPr lang="en-US" sz="2000"/>
                    </a:p>
                  </a:txBody>
                  <a:tcPr/>
                </a:tc>
              </a:tr>
              <a:tr h="465868">
                <a:tc>
                  <a:txBody>
                    <a:bodyPr/>
                    <a:lstStyle/>
                    <a:p>
                      <a:endParaRPr lang="en-US" sz="2000" dirty="0"/>
                    </a:p>
                  </a:txBody>
                  <a:tcPr/>
                </a:tc>
                <a:tc>
                  <a:txBody>
                    <a:bodyPr/>
                    <a:lstStyle/>
                    <a:p>
                      <a:endParaRPr lang="en-US" sz="2000" dirty="0"/>
                    </a:p>
                  </a:txBody>
                  <a:tcPr/>
                </a:tc>
                <a:tc>
                  <a:txBody>
                    <a:bodyPr/>
                    <a:lstStyle/>
                    <a:p>
                      <a:endParaRPr lang="en-US" sz="2000" dirty="0"/>
                    </a:p>
                  </a:txBody>
                  <a:tcPr/>
                </a:tc>
              </a:tr>
            </a:tbl>
          </a:graphicData>
        </a:graphic>
      </p:graphicFrame>
    </p:spTree>
    <p:extLst>
      <p:ext uri="{BB962C8B-B14F-4D97-AF65-F5344CB8AC3E}">
        <p14:creationId xmlns:p14="http://schemas.microsoft.com/office/powerpoint/2010/main" val="1634854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7603"/>
          </a:xfrm>
        </p:spPr>
        <p:txBody>
          <a:bodyPr/>
          <a:lstStyle/>
          <a:p>
            <a:r>
              <a:rPr lang="en-US" b="1" dirty="0"/>
              <a:t>Key elements of a project operations plan</a:t>
            </a:r>
            <a:endParaRPr lang="en-US" dirty="0"/>
          </a:p>
        </p:txBody>
      </p:sp>
      <p:sp>
        <p:nvSpPr>
          <p:cNvPr id="3" name="Content Placeholder 2"/>
          <p:cNvSpPr>
            <a:spLocks noGrp="1"/>
          </p:cNvSpPr>
          <p:nvPr>
            <p:ph idx="1"/>
          </p:nvPr>
        </p:nvSpPr>
        <p:spPr/>
        <p:txBody>
          <a:bodyPr/>
          <a:lstStyle/>
          <a:p>
            <a:r>
              <a:rPr lang="en-US" b="1" dirty="0"/>
              <a:t>Risks, Assumptions and Constraints</a:t>
            </a:r>
          </a:p>
          <a:p>
            <a:pPr lvl="1"/>
            <a:r>
              <a:rPr lang="en-US" dirty="0"/>
              <a:t>Note any potential risks, assumptions and time or resource </a:t>
            </a:r>
            <a:r>
              <a:rPr lang="en-US" dirty="0" smtClean="0"/>
              <a:t>constraints that </a:t>
            </a:r>
            <a:r>
              <a:rPr lang="en-US" dirty="0"/>
              <a:t>might affect your business operations.</a:t>
            </a:r>
          </a:p>
          <a:p>
            <a:endParaRPr lang="en-US" dirty="0"/>
          </a:p>
        </p:txBody>
      </p:sp>
    </p:spTree>
    <p:extLst>
      <p:ext uri="{BB962C8B-B14F-4D97-AF65-F5344CB8AC3E}">
        <p14:creationId xmlns:p14="http://schemas.microsoft.com/office/powerpoint/2010/main" val="916492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the benefits of operations planning</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77478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on developing an Project Operations Pla</a:t>
            </a:r>
            <a:r>
              <a:rPr lang="en-US" dirty="0"/>
              <a:t>n</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568110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1005839"/>
          </a:xfrm>
        </p:spPr>
        <p:txBody>
          <a:bodyPr/>
          <a:lstStyle/>
          <a:p>
            <a:r>
              <a:rPr lang="en-US" dirty="0" smtClean="0"/>
              <a:t>Standards of project PIP/PEP/POP/AWP/DWP</a:t>
            </a:r>
            <a:endParaRPr lang="en-US" dirty="0"/>
          </a:p>
        </p:txBody>
      </p:sp>
      <p:sp>
        <p:nvSpPr>
          <p:cNvPr id="3" name="Content Placeholder 2"/>
          <p:cNvSpPr>
            <a:spLocks noGrp="1"/>
          </p:cNvSpPr>
          <p:nvPr>
            <p:ph idx="1"/>
          </p:nvPr>
        </p:nvSpPr>
        <p:spPr>
          <a:xfrm>
            <a:off x="493776" y="1280160"/>
            <a:ext cx="11329416" cy="4896803"/>
          </a:xfrm>
        </p:spPr>
        <p:txBody>
          <a:bodyPr>
            <a:normAutofit/>
          </a:bodyPr>
          <a:lstStyle/>
          <a:p>
            <a:r>
              <a:rPr lang="en-US" sz="3200" dirty="0" smtClean="0"/>
              <a:t>Implementation planning;</a:t>
            </a:r>
          </a:p>
          <a:p>
            <a:pPr lvl="1"/>
            <a:r>
              <a:rPr lang="en-US" sz="2800" dirty="0" smtClean="0"/>
              <a:t>is comprehensive – </a:t>
            </a:r>
            <a:r>
              <a:rPr lang="en-US" sz="2000" dirty="0" smtClean="0"/>
              <a:t>outline all the work required to ensure project success.</a:t>
            </a:r>
            <a:r>
              <a:rPr lang="en-US" sz="2000" dirty="0" err="1" smtClean="0"/>
              <a:t>i</a:t>
            </a:r>
            <a:r>
              <a:rPr lang="en-US" sz="2000" dirty="0" smtClean="0"/>
              <a:t>..e identify the activities, budgets, and schedule required to deliver the direct project result, as well as the indirect work related to the project.</a:t>
            </a:r>
          </a:p>
          <a:p>
            <a:pPr lvl="1"/>
            <a:r>
              <a:rPr lang="en-US" sz="2800" dirty="0" smtClean="0"/>
              <a:t>is detailed –</a:t>
            </a:r>
            <a:r>
              <a:rPr lang="en-US" sz="2000" dirty="0" smtClean="0"/>
              <a:t>adequately decomposed</a:t>
            </a:r>
            <a:r>
              <a:rPr lang="en-US" sz="2800" dirty="0"/>
              <a:t> </a:t>
            </a:r>
            <a:r>
              <a:rPr lang="en-US" sz="2800" dirty="0" smtClean="0"/>
              <a:t>– </a:t>
            </a:r>
            <a:r>
              <a:rPr lang="en-US" sz="2800" dirty="0" smtClean="0">
                <a:solidFill>
                  <a:srgbClr val="FF0000"/>
                </a:solidFill>
              </a:rPr>
              <a:t>WBS</a:t>
            </a:r>
            <a:r>
              <a:rPr lang="en-US" sz="2800" dirty="0" smtClean="0"/>
              <a:t>.</a:t>
            </a:r>
          </a:p>
          <a:p>
            <a:pPr lvl="1"/>
            <a:r>
              <a:rPr lang="en-US" sz="2800" dirty="0" smtClean="0"/>
              <a:t>emphasizes participation - </a:t>
            </a:r>
          </a:p>
          <a:p>
            <a:pPr lvl="1"/>
            <a:r>
              <a:rPr lang="en-US" sz="2800" dirty="0" smtClean="0"/>
              <a:t>prioritizes iteration -</a:t>
            </a:r>
            <a:endParaRPr lang="en-US" sz="2800" dirty="0"/>
          </a:p>
        </p:txBody>
      </p:sp>
    </p:spTree>
    <p:extLst>
      <p:ext uri="{BB962C8B-B14F-4D97-AF65-F5344CB8AC3E}">
        <p14:creationId xmlns:p14="http://schemas.microsoft.com/office/powerpoint/2010/main" val="1536257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6267"/>
            <a:ext cx="10515600" cy="948267"/>
          </a:xfrm>
        </p:spPr>
        <p:txBody>
          <a:bodyPr/>
          <a:lstStyle/>
          <a:p>
            <a:r>
              <a:rPr lang="en-US" b="1" dirty="0" smtClean="0"/>
              <a:t>Operational Projects?</a:t>
            </a:r>
            <a:endParaRPr lang="en-US" dirty="0"/>
          </a:p>
        </p:txBody>
      </p:sp>
      <p:sp>
        <p:nvSpPr>
          <p:cNvPr id="3" name="Content Placeholder 2"/>
          <p:cNvSpPr>
            <a:spLocks noGrp="1"/>
          </p:cNvSpPr>
          <p:nvPr>
            <p:ph idx="1"/>
          </p:nvPr>
        </p:nvSpPr>
        <p:spPr>
          <a:xfrm>
            <a:off x="592667" y="1134534"/>
            <a:ext cx="10761133" cy="5042429"/>
          </a:xfrm>
        </p:spPr>
        <p:txBody>
          <a:bodyPr>
            <a:normAutofit/>
          </a:bodyPr>
          <a:lstStyle/>
          <a:p>
            <a:r>
              <a:rPr lang="en-US" dirty="0" smtClean="0"/>
              <a:t>There </a:t>
            </a:r>
            <a:r>
              <a:rPr lang="en-US" dirty="0"/>
              <a:t>are three types of projects, </a:t>
            </a:r>
            <a:endParaRPr lang="en-US" dirty="0" smtClean="0"/>
          </a:p>
          <a:p>
            <a:pPr lvl="1"/>
            <a:r>
              <a:rPr lang="en-US" dirty="0" smtClean="0"/>
              <a:t>Strategic projects</a:t>
            </a:r>
          </a:p>
          <a:p>
            <a:pPr lvl="1"/>
            <a:r>
              <a:rPr lang="en-US" dirty="0" smtClean="0"/>
              <a:t>Compliance projects</a:t>
            </a:r>
          </a:p>
          <a:p>
            <a:pPr lvl="1"/>
            <a:r>
              <a:rPr lang="en-US" dirty="0" smtClean="0"/>
              <a:t>Operational projects. </a:t>
            </a:r>
          </a:p>
          <a:p>
            <a:r>
              <a:rPr lang="en-US" b="1" dirty="0"/>
              <a:t>O</a:t>
            </a:r>
            <a:r>
              <a:rPr lang="en-US" b="1" dirty="0" smtClean="0"/>
              <a:t>perational </a:t>
            </a:r>
            <a:r>
              <a:rPr lang="en-US" b="1" dirty="0"/>
              <a:t>projec</a:t>
            </a:r>
            <a:r>
              <a:rPr lang="en-US" dirty="0"/>
              <a:t>ts are those that are employed to improve the current operations at a business or organization. </a:t>
            </a:r>
            <a:endParaRPr lang="en-US" dirty="0" smtClean="0"/>
          </a:p>
          <a:p>
            <a:r>
              <a:rPr lang="en-US" dirty="0"/>
              <a:t>T</a:t>
            </a:r>
            <a:r>
              <a:rPr lang="en-US" dirty="0" smtClean="0"/>
              <a:t>he </a:t>
            </a:r>
            <a:r>
              <a:rPr lang="en-US" dirty="0"/>
              <a:t>goals of an operational project are to reduce costs, get work done more efficiently or produce a higher-quality </a:t>
            </a:r>
            <a:r>
              <a:rPr lang="en-US" dirty="0" smtClean="0"/>
              <a:t>product.</a:t>
            </a:r>
            <a:endParaRPr lang="en-US" dirty="0"/>
          </a:p>
          <a:p>
            <a:r>
              <a:rPr lang="en-US" dirty="0" smtClean="0"/>
              <a:t>Operational projects are </a:t>
            </a:r>
            <a:r>
              <a:rPr lang="en-US" dirty="0"/>
              <a:t>internal projects </a:t>
            </a:r>
            <a:r>
              <a:rPr lang="en-US" dirty="0" smtClean="0"/>
              <a:t>concerned </a:t>
            </a:r>
            <a:r>
              <a:rPr lang="en-US" dirty="0"/>
              <a:t>with streamlining department workflows, implementing new technology or processes or even updating the company’s </a:t>
            </a:r>
            <a:r>
              <a:rPr lang="en-US" dirty="0" smtClean="0"/>
              <a:t>offerings. </a:t>
            </a:r>
            <a:endParaRPr lang="en-US" dirty="0"/>
          </a:p>
        </p:txBody>
      </p:sp>
    </p:spTree>
    <p:extLst>
      <p:ext uri="{BB962C8B-B14F-4D97-AF65-F5344CB8AC3E}">
        <p14:creationId xmlns:p14="http://schemas.microsoft.com/office/powerpoint/2010/main" val="1647673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characteristics of operational projects</a:t>
            </a:r>
            <a:endParaRPr lang="en-US" dirty="0"/>
          </a:p>
        </p:txBody>
      </p:sp>
      <p:sp>
        <p:nvSpPr>
          <p:cNvPr id="3" name="Content Placeholder 2"/>
          <p:cNvSpPr>
            <a:spLocks noGrp="1"/>
          </p:cNvSpPr>
          <p:nvPr>
            <p:ph idx="1"/>
          </p:nvPr>
        </p:nvSpPr>
        <p:spPr/>
        <p:txBody>
          <a:bodyPr>
            <a:normAutofit lnSpcReduction="10000"/>
          </a:bodyPr>
          <a:lstStyle/>
          <a:p>
            <a:pPr>
              <a:spcBef>
                <a:spcPts val="1800"/>
              </a:spcBef>
              <a:spcAft>
                <a:spcPts val="1200"/>
              </a:spcAft>
            </a:pPr>
            <a:r>
              <a:rPr lang="en-US" sz="3200" dirty="0" smtClean="0"/>
              <a:t>They </a:t>
            </a:r>
            <a:r>
              <a:rPr lang="en-US" sz="3200" dirty="0"/>
              <a:t>involve continuous </a:t>
            </a:r>
            <a:r>
              <a:rPr lang="en-US" sz="3200" dirty="0" smtClean="0"/>
              <a:t>improvement. </a:t>
            </a:r>
          </a:p>
          <a:p>
            <a:pPr>
              <a:spcBef>
                <a:spcPts val="1800"/>
              </a:spcBef>
              <a:spcAft>
                <a:spcPts val="1200"/>
              </a:spcAft>
            </a:pPr>
            <a:r>
              <a:rPr lang="en-US" sz="3200" dirty="0" smtClean="0"/>
              <a:t>They </a:t>
            </a:r>
            <a:r>
              <a:rPr lang="en-US" sz="3200" dirty="0"/>
              <a:t>are executed on an ongoing or frequent </a:t>
            </a:r>
            <a:r>
              <a:rPr lang="en-US" sz="3200" dirty="0" smtClean="0"/>
              <a:t>basis.</a:t>
            </a:r>
          </a:p>
          <a:p>
            <a:pPr>
              <a:spcBef>
                <a:spcPts val="1800"/>
              </a:spcBef>
              <a:spcAft>
                <a:spcPts val="1200"/>
              </a:spcAft>
            </a:pPr>
            <a:r>
              <a:rPr lang="en-US" sz="3200" dirty="0" smtClean="0"/>
              <a:t>They tend </a:t>
            </a:r>
            <a:r>
              <a:rPr lang="en-US" sz="3200" dirty="0"/>
              <a:t>to be less </a:t>
            </a:r>
            <a:r>
              <a:rPr lang="en-US" sz="3200" dirty="0" smtClean="0"/>
              <a:t>risky</a:t>
            </a:r>
          </a:p>
          <a:p>
            <a:pPr>
              <a:spcBef>
                <a:spcPts val="1800"/>
              </a:spcBef>
              <a:spcAft>
                <a:spcPts val="1200"/>
              </a:spcAft>
            </a:pPr>
            <a:r>
              <a:rPr lang="en-US" sz="3200" dirty="0" smtClean="0"/>
              <a:t>Require </a:t>
            </a:r>
            <a:r>
              <a:rPr lang="en-US" sz="3200" dirty="0"/>
              <a:t>consistent </a:t>
            </a:r>
            <a:r>
              <a:rPr lang="en-US" sz="3200" dirty="0" smtClean="0"/>
              <a:t>resources.</a:t>
            </a:r>
          </a:p>
          <a:p>
            <a:pPr>
              <a:spcBef>
                <a:spcPts val="1800"/>
              </a:spcBef>
              <a:spcAft>
                <a:spcPts val="1200"/>
              </a:spcAft>
            </a:pPr>
            <a:r>
              <a:rPr lang="en-US" sz="3200" dirty="0" smtClean="0"/>
              <a:t>Get </a:t>
            </a:r>
            <a:r>
              <a:rPr lang="en-US" sz="3200" dirty="0"/>
              <a:t>input from the </a:t>
            </a:r>
            <a:r>
              <a:rPr lang="en-US" sz="3200" dirty="0" smtClean="0"/>
              <a:t>bottom-up </a:t>
            </a:r>
            <a:r>
              <a:rPr lang="en-US" sz="3200" dirty="0"/>
              <a:t>in that employees at all levels of the organization will be involved.</a:t>
            </a:r>
          </a:p>
          <a:p>
            <a:endParaRPr lang="en-US" sz="3200" dirty="0"/>
          </a:p>
        </p:txBody>
      </p:sp>
    </p:spTree>
    <p:extLst>
      <p:ext uri="{BB962C8B-B14F-4D97-AF65-F5344CB8AC3E}">
        <p14:creationId xmlns:p14="http://schemas.microsoft.com/office/powerpoint/2010/main" val="2659130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Isosceles Triangle 3"/>
          <p:cNvSpPr/>
          <p:nvPr/>
        </p:nvSpPr>
        <p:spPr>
          <a:xfrm>
            <a:off x="3364992" y="1316736"/>
            <a:ext cx="4325112" cy="49951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Strategic Level</a:t>
            </a:r>
          </a:p>
          <a:p>
            <a:pPr algn="ctr"/>
            <a:endParaRPr lang="en-US" sz="2800" dirty="0"/>
          </a:p>
          <a:p>
            <a:pPr algn="ctr"/>
            <a:r>
              <a:rPr lang="en-US" sz="2800" dirty="0" smtClean="0"/>
              <a:t>Tactical Level </a:t>
            </a:r>
          </a:p>
          <a:p>
            <a:pPr algn="ctr"/>
            <a:endParaRPr lang="en-US" sz="2800" dirty="0"/>
          </a:p>
          <a:p>
            <a:pPr algn="ctr"/>
            <a:r>
              <a:rPr lang="en-US" sz="2800" dirty="0" smtClean="0"/>
              <a:t>Operational level </a:t>
            </a:r>
          </a:p>
          <a:p>
            <a:pPr algn="ctr"/>
            <a:endParaRPr lang="en-US" sz="2800" dirty="0"/>
          </a:p>
          <a:p>
            <a:pPr algn="ctr"/>
            <a:endParaRPr lang="en-US" sz="2800" dirty="0" smtClean="0"/>
          </a:p>
          <a:p>
            <a:pPr algn="ctr"/>
            <a:endParaRPr lang="en-US" sz="2800" dirty="0"/>
          </a:p>
        </p:txBody>
      </p:sp>
    </p:spTree>
    <p:extLst>
      <p:ext uri="{BB962C8B-B14F-4D97-AF65-F5344CB8AC3E}">
        <p14:creationId xmlns:p14="http://schemas.microsoft.com/office/powerpoint/2010/main" val="1699346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Difference </a:t>
            </a:r>
            <a:r>
              <a:rPr lang="en-US" b="1" dirty="0"/>
              <a:t>Between Strategic and Operational </a:t>
            </a:r>
            <a:r>
              <a:rPr lang="en-US" b="1" dirty="0" smtClean="0"/>
              <a:t>Projects.</a:t>
            </a:r>
            <a:endParaRPr lang="en-US" dirty="0"/>
          </a:p>
        </p:txBody>
      </p:sp>
      <p:sp>
        <p:nvSpPr>
          <p:cNvPr id="3" name="Content Placeholder 2"/>
          <p:cNvSpPr>
            <a:spLocks noGrp="1"/>
          </p:cNvSpPr>
          <p:nvPr>
            <p:ph idx="1"/>
          </p:nvPr>
        </p:nvSpPr>
        <p:spPr/>
        <p:txBody>
          <a:bodyPr>
            <a:normAutofit/>
          </a:bodyPr>
          <a:lstStyle/>
          <a:p>
            <a:pPr>
              <a:spcBef>
                <a:spcPts val="1200"/>
              </a:spcBef>
              <a:spcAft>
                <a:spcPts val="600"/>
              </a:spcAft>
            </a:pPr>
            <a:r>
              <a:rPr lang="en-US" dirty="0" smtClean="0"/>
              <a:t>An </a:t>
            </a:r>
            <a:r>
              <a:rPr lang="en-US" b="1" dirty="0"/>
              <a:t>operational project </a:t>
            </a:r>
            <a:r>
              <a:rPr lang="en-US" dirty="0"/>
              <a:t>has the goal of improving the day-to-day operations of a business. </a:t>
            </a:r>
            <a:endParaRPr lang="en-US" dirty="0" smtClean="0"/>
          </a:p>
          <a:p>
            <a:pPr lvl="1">
              <a:spcBef>
                <a:spcPts val="1200"/>
              </a:spcBef>
              <a:spcAft>
                <a:spcPts val="600"/>
              </a:spcAft>
            </a:pPr>
            <a:r>
              <a:rPr lang="en-US" dirty="0" smtClean="0"/>
              <a:t>Therefore</a:t>
            </a:r>
            <a:r>
              <a:rPr lang="en-US" dirty="0"/>
              <a:t>, any project that has the objective of improving efficiency, decreasing costs or improving productivity in the short term is operational</a:t>
            </a:r>
            <a:r>
              <a:rPr lang="en-US" dirty="0" smtClean="0"/>
              <a:t>.</a:t>
            </a:r>
          </a:p>
          <a:p>
            <a:pPr lvl="1">
              <a:spcBef>
                <a:spcPts val="1200"/>
              </a:spcBef>
              <a:spcAft>
                <a:spcPts val="600"/>
              </a:spcAft>
            </a:pPr>
            <a:r>
              <a:rPr lang="en-US" dirty="0"/>
              <a:t>P</a:t>
            </a:r>
            <a:r>
              <a:rPr lang="en-US" dirty="0" smtClean="0"/>
              <a:t>lans out how you’ll get there on a daily, weekly or regular basis</a:t>
            </a:r>
            <a:r>
              <a:rPr lang="en-US" sz="2800" dirty="0" smtClean="0"/>
              <a:t>. </a:t>
            </a:r>
          </a:p>
          <a:p>
            <a:pPr>
              <a:spcBef>
                <a:spcPts val="1200"/>
              </a:spcBef>
              <a:spcAft>
                <a:spcPts val="600"/>
              </a:spcAft>
            </a:pPr>
            <a:r>
              <a:rPr lang="en-US" dirty="0"/>
              <a:t>A </a:t>
            </a:r>
            <a:r>
              <a:rPr lang="en-US" b="1" dirty="0"/>
              <a:t>strategic project </a:t>
            </a:r>
            <a:r>
              <a:rPr lang="en-US" dirty="0"/>
              <a:t>is about creating something new and </a:t>
            </a:r>
            <a:r>
              <a:rPr lang="en-US" dirty="0" smtClean="0"/>
              <a:t>innovative.</a:t>
            </a:r>
          </a:p>
          <a:p>
            <a:pPr lvl="1">
              <a:spcBef>
                <a:spcPts val="1200"/>
              </a:spcBef>
              <a:spcAft>
                <a:spcPts val="600"/>
              </a:spcAft>
            </a:pPr>
            <a:r>
              <a:rPr lang="en-US" sz="2800" dirty="0" smtClean="0"/>
              <a:t>Shares </a:t>
            </a:r>
            <a:r>
              <a:rPr lang="en-US" sz="2800" dirty="0"/>
              <a:t>a vision for the </a:t>
            </a:r>
            <a:r>
              <a:rPr lang="en-US" sz="2800" dirty="0" err="1" smtClean="0"/>
              <a:t>future.i.e</a:t>
            </a:r>
            <a:r>
              <a:rPr lang="en-US" sz="2800" dirty="0" smtClean="0"/>
              <a:t>. </a:t>
            </a:r>
            <a:r>
              <a:rPr lang="en-US" sz="2800" dirty="0"/>
              <a:t>outlines the </a:t>
            </a:r>
            <a:r>
              <a:rPr lang="en-US" sz="2800" dirty="0" smtClean="0"/>
              <a:t>business  vision, </a:t>
            </a:r>
            <a:r>
              <a:rPr lang="en-US" sz="2800" dirty="0"/>
              <a:t>mission and high-level </a:t>
            </a:r>
            <a:r>
              <a:rPr lang="en-US" sz="2800" dirty="0" smtClean="0"/>
              <a:t>goals.</a:t>
            </a:r>
            <a:endParaRPr lang="en-US" sz="2800" dirty="0"/>
          </a:p>
        </p:txBody>
      </p:sp>
    </p:spTree>
    <p:extLst>
      <p:ext uri="{BB962C8B-B14F-4D97-AF65-F5344CB8AC3E}">
        <p14:creationId xmlns:p14="http://schemas.microsoft.com/office/powerpoint/2010/main" val="2109345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4723"/>
          </a:xfrm>
        </p:spPr>
        <p:txBody>
          <a:bodyPr/>
          <a:lstStyle/>
          <a:p>
            <a:r>
              <a:rPr lang="en-US" dirty="0" smtClean="0"/>
              <a:t>Project Operational Management </a:t>
            </a:r>
            <a:endParaRPr lang="en-US" dirty="0"/>
          </a:p>
        </p:txBody>
      </p:sp>
      <p:sp>
        <p:nvSpPr>
          <p:cNvPr id="3" name="Content Placeholder 2"/>
          <p:cNvSpPr>
            <a:spLocks noGrp="1"/>
          </p:cNvSpPr>
          <p:nvPr>
            <p:ph idx="1"/>
          </p:nvPr>
        </p:nvSpPr>
        <p:spPr>
          <a:xfrm>
            <a:off x="512064" y="1408176"/>
            <a:ext cx="10841736" cy="4768787"/>
          </a:xfrm>
        </p:spPr>
        <p:txBody>
          <a:bodyPr>
            <a:normAutofit/>
          </a:bodyPr>
          <a:lstStyle/>
          <a:p>
            <a:pPr>
              <a:spcBef>
                <a:spcPts val="1200"/>
              </a:spcBef>
              <a:spcAft>
                <a:spcPts val="1200"/>
              </a:spcAft>
            </a:pPr>
            <a:r>
              <a:rPr lang="en-US" sz="3200" dirty="0"/>
              <a:t>Operational project management deals with the planning, organizing, </a:t>
            </a:r>
            <a:r>
              <a:rPr lang="en-US" sz="3200" dirty="0" smtClean="0"/>
              <a:t>monitoring and controlling of resources to </a:t>
            </a:r>
            <a:r>
              <a:rPr lang="en-US" sz="3200" dirty="0"/>
              <a:t>achieve project objectives. </a:t>
            </a:r>
            <a:endParaRPr lang="en-US" sz="3200" dirty="0" smtClean="0"/>
          </a:p>
          <a:p>
            <a:pPr>
              <a:spcBef>
                <a:spcPts val="1200"/>
              </a:spcBef>
              <a:spcAft>
                <a:spcPts val="1200"/>
              </a:spcAft>
            </a:pPr>
            <a:r>
              <a:rPr lang="en-US" sz="3200" dirty="0" smtClean="0"/>
              <a:t>Its </a:t>
            </a:r>
            <a:r>
              <a:rPr lang="en-US" sz="3200" dirty="0"/>
              <a:t>objective is to improve the day-to-day business operations which requires strong leadership and communication skills.</a:t>
            </a:r>
          </a:p>
          <a:p>
            <a:pPr>
              <a:spcBef>
                <a:spcPts val="1200"/>
              </a:spcBef>
              <a:spcAft>
                <a:spcPts val="1200"/>
              </a:spcAft>
            </a:pPr>
            <a:endParaRPr lang="en-US" sz="3200" dirty="0"/>
          </a:p>
        </p:txBody>
      </p:sp>
    </p:spTree>
    <p:extLst>
      <p:ext uri="{BB962C8B-B14F-4D97-AF65-F5344CB8AC3E}">
        <p14:creationId xmlns:p14="http://schemas.microsoft.com/office/powerpoint/2010/main" val="3809849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408" y="1"/>
            <a:ext cx="10515600" cy="923544"/>
          </a:xfrm>
        </p:spPr>
        <p:txBody>
          <a:bodyPr>
            <a:normAutofit/>
          </a:bodyPr>
          <a:lstStyle/>
          <a:p>
            <a:r>
              <a:rPr lang="en-US" sz="3600" b="1" dirty="0" smtClean="0"/>
              <a:t>Project Management vs. Operations Management</a:t>
            </a:r>
            <a:endParaRPr lang="en-US" sz="3600" b="1" dirty="0"/>
          </a:p>
        </p:txBody>
      </p:sp>
      <p:sp>
        <p:nvSpPr>
          <p:cNvPr id="3" name="Content Placeholder 2"/>
          <p:cNvSpPr>
            <a:spLocks noGrp="1"/>
          </p:cNvSpPr>
          <p:nvPr>
            <p:ph idx="1"/>
          </p:nvPr>
        </p:nvSpPr>
        <p:spPr>
          <a:xfrm>
            <a:off x="356616" y="923545"/>
            <a:ext cx="10997184" cy="5253418"/>
          </a:xfrm>
        </p:spPr>
        <p:txBody>
          <a:bodyPr>
            <a:normAutofit lnSpcReduction="10000"/>
          </a:bodyPr>
          <a:lstStyle/>
          <a:p>
            <a:r>
              <a:rPr lang="en-US" dirty="0" smtClean="0"/>
              <a:t>The </a:t>
            </a:r>
            <a:r>
              <a:rPr lang="en-US" dirty="0"/>
              <a:t>difference between project management and operations management is their </a:t>
            </a:r>
            <a:r>
              <a:rPr lang="en-US" dirty="0" smtClean="0"/>
              <a:t>focus, and each </a:t>
            </a:r>
            <a:r>
              <a:rPr lang="en-US" dirty="0"/>
              <a:t>has a different objective. </a:t>
            </a:r>
            <a:endParaRPr lang="en-US" dirty="0" smtClean="0"/>
          </a:p>
          <a:p>
            <a:pPr lvl="1"/>
            <a:r>
              <a:rPr lang="en-US" dirty="0" smtClean="0"/>
              <a:t>Operations </a:t>
            </a:r>
            <a:r>
              <a:rPr lang="en-US" dirty="0"/>
              <a:t>management is working on running the day-to-day business as efficiently as possible. </a:t>
            </a:r>
            <a:endParaRPr lang="en-US" dirty="0" smtClean="0"/>
          </a:p>
          <a:p>
            <a:pPr lvl="1"/>
            <a:r>
              <a:rPr lang="en-US" dirty="0" smtClean="0"/>
              <a:t>Project </a:t>
            </a:r>
            <a:r>
              <a:rPr lang="en-US" dirty="0"/>
              <a:t>management oversees projects from start to finish. </a:t>
            </a:r>
            <a:endParaRPr lang="en-US" dirty="0" smtClean="0"/>
          </a:p>
          <a:p>
            <a:pPr lvl="1"/>
            <a:r>
              <a:rPr lang="en-US" dirty="0" smtClean="0"/>
              <a:t>They </a:t>
            </a:r>
            <a:r>
              <a:rPr lang="en-US" dirty="0"/>
              <a:t>also differ in that operations management is continuous, while project management is temporary, moving from one project to another.</a:t>
            </a:r>
          </a:p>
          <a:p>
            <a:r>
              <a:rPr lang="en-US" dirty="0"/>
              <a:t>However, </a:t>
            </a:r>
            <a:r>
              <a:rPr lang="en-US" dirty="0" smtClean="0"/>
              <a:t>projects </a:t>
            </a:r>
            <a:r>
              <a:rPr lang="en-US" dirty="0"/>
              <a:t>are often closely tied to ongoing operations and must be managed to ensure success. </a:t>
            </a:r>
            <a:endParaRPr lang="en-US" dirty="0" smtClean="0"/>
          </a:p>
          <a:p>
            <a:r>
              <a:rPr lang="en-US" dirty="0" smtClean="0"/>
              <a:t>There </a:t>
            </a:r>
            <a:r>
              <a:rPr lang="en-US" dirty="0"/>
              <a:t>are also similarities between project management and operations management. </a:t>
            </a:r>
            <a:endParaRPr lang="en-US" dirty="0" smtClean="0"/>
          </a:p>
          <a:p>
            <a:pPr lvl="1"/>
            <a:r>
              <a:rPr lang="en-US" dirty="0" smtClean="0"/>
              <a:t>Both </a:t>
            </a:r>
            <a:r>
              <a:rPr lang="en-US" dirty="0"/>
              <a:t>seek greater efficiency and improved performance. </a:t>
            </a:r>
            <a:endParaRPr lang="en-US" dirty="0" smtClean="0"/>
          </a:p>
          <a:p>
            <a:pPr lvl="1"/>
            <a:r>
              <a:rPr lang="en-US" dirty="0" smtClean="0"/>
              <a:t>Both </a:t>
            </a:r>
            <a:r>
              <a:rPr lang="en-US" dirty="0"/>
              <a:t>rely on effective planning, execution and monitoring, and </a:t>
            </a:r>
            <a:endParaRPr lang="en-US" dirty="0" smtClean="0"/>
          </a:p>
          <a:p>
            <a:pPr lvl="1"/>
            <a:r>
              <a:rPr lang="en-US" dirty="0" smtClean="0"/>
              <a:t>Both </a:t>
            </a:r>
            <a:r>
              <a:rPr lang="en-US" dirty="0"/>
              <a:t>require strong leadership and clear communication</a:t>
            </a:r>
          </a:p>
        </p:txBody>
      </p:sp>
    </p:spTree>
    <p:extLst>
      <p:ext uri="{BB962C8B-B14F-4D97-AF65-F5344CB8AC3E}">
        <p14:creationId xmlns:p14="http://schemas.microsoft.com/office/powerpoint/2010/main" val="3036707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1060</Words>
  <Application>Microsoft Office PowerPoint</Application>
  <PresentationFormat>Widescreen</PresentationFormat>
  <Paragraphs>134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Operational Project Management</vt:lpstr>
      <vt:lpstr>Differentiating Project deliverables from the project implementation plan (PIP or PEP or POP)</vt:lpstr>
      <vt:lpstr>Standards of project PIP/PEP/POP/AWP/DWP</vt:lpstr>
      <vt:lpstr>Operational Projects?</vt:lpstr>
      <vt:lpstr>Key characteristics of operational projects</vt:lpstr>
      <vt:lpstr>PowerPoint Presentation</vt:lpstr>
      <vt:lpstr>Difference Between Strategic and Operational Projects.</vt:lpstr>
      <vt:lpstr>Project Operational Management </vt:lpstr>
      <vt:lpstr>Project Management vs. Operations Management</vt:lpstr>
      <vt:lpstr>Operational Planning: How to Make an Operations Plan</vt:lpstr>
      <vt:lpstr>What Is an Operational Plan?</vt:lpstr>
      <vt:lpstr>What Is Operational Planning?</vt:lpstr>
      <vt:lpstr>Seven steps to make an operational plan</vt:lpstr>
      <vt:lpstr>Seven steps to make an operational plan</vt:lpstr>
      <vt:lpstr>Operational Plan</vt:lpstr>
      <vt:lpstr>What Should be Included in an Operational Plan?</vt:lpstr>
      <vt:lpstr>Key elements of a project operations plan</vt:lpstr>
      <vt:lpstr>Key elements of a project operations plan</vt:lpstr>
      <vt:lpstr>Key elements of a project operations plan</vt:lpstr>
      <vt:lpstr>Key elements of a project operations plan</vt:lpstr>
      <vt:lpstr>Discuss the benefits of operations planning</vt:lpstr>
      <vt:lpstr>Task on developing an Project Operations Plan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Project Management</dc:title>
  <dc:creator>Hp</dc:creator>
  <cp:lastModifiedBy>Hp</cp:lastModifiedBy>
  <cp:revision>38</cp:revision>
  <dcterms:created xsi:type="dcterms:W3CDTF">2024-09-20T06:29:41Z</dcterms:created>
  <dcterms:modified xsi:type="dcterms:W3CDTF">2024-09-26T18:27:50Z</dcterms:modified>
</cp:coreProperties>
</file>