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37" r:id="rId1"/>
  </p:sldMasterIdLst>
  <p:notesMasterIdLst>
    <p:notesMasterId r:id="rId37"/>
  </p:notesMasterIdLst>
  <p:sldIdLst>
    <p:sldId id="256" r:id="rId2"/>
    <p:sldId id="257" r:id="rId3"/>
    <p:sldId id="268" r:id="rId4"/>
    <p:sldId id="258" r:id="rId5"/>
    <p:sldId id="271" r:id="rId6"/>
    <p:sldId id="292" r:id="rId7"/>
    <p:sldId id="270" r:id="rId8"/>
    <p:sldId id="288" r:id="rId9"/>
    <p:sldId id="289" r:id="rId10"/>
    <p:sldId id="290" r:id="rId11"/>
    <p:sldId id="269" r:id="rId12"/>
    <p:sldId id="272" r:id="rId13"/>
    <p:sldId id="293" r:id="rId14"/>
    <p:sldId id="273" r:id="rId15"/>
    <p:sldId id="278" r:id="rId16"/>
    <p:sldId id="279" r:id="rId17"/>
    <p:sldId id="267" r:id="rId18"/>
    <p:sldId id="291" r:id="rId19"/>
    <p:sldId id="266" r:id="rId20"/>
    <p:sldId id="275" r:id="rId21"/>
    <p:sldId id="264" r:id="rId22"/>
    <p:sldId id="276" r:id="rId23"/>
    <p:sldId id="263" r:id="rId24"/>
    <p:sldId id="281" r:id="rId25"/>
    <p:sldId id="262" r:id="rId26"/>
    <p:sldId id="282" r:id="rId27"/>
    <p:sldId id="283" r:id="rId28"/>
    <p:sldId id="260" r:id="rId29"/>
    <p:sldId id="284" r:id="rId30"/>
    <p:sldId id="259" r:id="rId31"/>
    <p:sldId id="285" r:id="rId32"/>
    <p:sldId id="274" r:id="rId33"/>
    <p:sldId id="286" r:id="rId34"/>
    <p:sldId id="261"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5" autoAdjust="0"/>
    <p:restoredTop sz="92430" autoAdjust="0"/>
  </p:normalViewPr>
  <p:slideViewPr>
    <p:cSldViewPr snapToGrid="0">
      <p:cViewPr varScale="1">
        <p:scale>
          <a:sx n="76" d="100"/>
          <a:sy n="76" d="100"/>
        </p:scale>
        <p:origin x="8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802A0-D6E9-45CE-AFC4-028ECA8A5AE8}"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DF91A-549E-485E-846E-B8F5E8726063}" type="slidenum">
              <a:rPr lang="en-US" smtClean="0"/>
              <a:t>‹#›</a:t>
            </a:fld>
            <a:endParaRPr lang="en-US"/>
          </a:p>
        </p:txBody>
      </p:sp>
    </p:spTree>
    <p:extLst>
      <p:ext uri="{BB962C8B-B14F-4D97-AF65-F5344CB8AC3E}">
        <p14:creationId xmlns:p14="http://schemas.microsoft.com/office/powerpoint/2010/main" val="129184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F91A-549E-485E-846E-B8F5E8726063}" type="slidenum">
              <a:rPr lang="en-US" smtClean="0"/>
              <a:t>14</a:t>
            </a:fld>
            <a:endParaRPr lang="en-US"/>
          </a:p>
        </p:txBody>
      </p:sp>
    </p:spTree>
    <p:extLst>
      <p:ext uri="{BB962C8B-B14F-4D97-AF65-F5344CB8AC3E}">
        <p14:creationId xmlns:p14="http://schemas.microsoft.com/office/powerpoint/2010/main" val="172785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TOR (</a:t>
            </a:r>
            <a:r>
              <a:rPr lang="en-US" sz="1200" b="0" i="0" kern="1200" dirty="0">
                <a:solidFill>
                  <a:schemeClr val="tx1"/>
                </a:solidFill>
                <a:effectLst/>
                <a:latin typeface="+mn-lt"/>
                <a:ea typeface="+mn-ea"/>
                <a:cs typeface="+mn-cs"/>
              </a:rPr>
              <a:t>The Onion Router) - prevents someone watching your connection from knowing what websites you visit. All anyone monitoring your browsing habits can see is that you're using Tor.</a:t>
            </a:r>
            <a:endParaRPr lang="en-US" dirty="0"/>
          </a:p>
        </p:txBody>
      </p:sp>
      <p:sp>
        <p:nvSpPr>
          <p:cNvPr id="4" name="Slide Number Placeholder 3"/>
          <p:cNvSpPr>
            <a:spLocks noGrp="1"/>
          </p:cNvSpPr>
          <p:nvPr>
            <p:ph type="sldNum" sz="quarter" idx="5"/>
          </p:nvPr>
        </p:nvSpPr>
        <p:spPr/>
        <p:txBody>
          <a:bodyPr/>
          <a:lstStyle/>
          <a:p>
            <a:fld id="{5B8DF91A-549E-485E-846E-B8F5E8726063}" type="slidenum">
              <a:rPr lang="en-US" smtClean="0"/>
              <a:t>17</a:t>
            </a:fld>
            <a:endParaRPr lang="en-US"/>
          </a:p>
        </p:txBody>
      </p:sp>
    </p:spTree>
    <p:extLst>
      <p:ext uri="{BB962C8B-B14F-4D97-AF65-F5344CB8AC3E}">
        <p14:creationId xmlns:p14="http://schemas.microsoft.com/office/powerpoint/2010/main" val="304840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Full backup: all data is backed</a:t>
            </a:r>
            <a:r>
              <a:rPr lang="en-US" sz="1200" b="0" i="0" kern="1200" baseline="0" dirty="0">
                <a:solidFill>
                  <a:schemeClr val="tx1"/>
                </a:solidFill>
                <a:effectLst/>
                <a:latin typeface="+mn-lt"/>
                <a:ea typeface="+mn-ea"/>
                <a:cs typeface="+mn-cs"/>
              </a:rPr>
              <a:t> up</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Incremental backup: Backs up all files that have changed since the last backup occurred. </a:t>
            </a:r>
          </a:p>
          <a:p>
            <a:r>
              <a:rPr lang="en-US" sz="1200" b="0" i="0" kern="1200" dirty="0">
                <a:solidFill>
                  <a:schemeClr val="tx1"/>
                </a:solidFill>
                <a:effectLst/>
                <a:latin typeface="+mn-lt"/>
                <a:ea typeface="+mn-ea"/>
                <a:cs typeface="+mn-cs"/>
              </a:rPr>
              <a:t>Differential backup: Backs up only copies of all files that have changed since the last full backup.</a:t>
            </a:r>
            <a:endParaRPr lang="en-US" dirty="0"/>
          </a:p>
        </p:txBody>
      </p:sp>
      <p:sp>
        <p:nvSpPr>
          <p:cNvPr id="4" name="Slide Number Placeholder 3"/>
          <p:cNvSpPr>
            <a:spLocks noGrp="1"/>
          </p:cNvSpPr>
          <p:nvPr>
            <p:ph type="sldNum" sz="quarter" idx="10"/>
          </p:nvPr>
        </p:nvSpPr>
        <p:spPr/>
        <p:txBody>
          <a:bodyPr/>
          <a:lstStyle/>
          <a:p>
            <a:fld id="{5B8DF91A-549E-485E-846E-B8F5E8726063}" type="slidenum">
              <a:rPr lang="en-US" smtClean="0"/>
              <a:t>21</a:t>
            </a:fld>
            <a:endParaRPr lang="en-US"/>
          </a:p>
        </p:txBody>
      </p:sp>
    </p:spTree>
    <p:extLst>
      <p:ext uri="{BB962C8B-B14F-4D97-AF65-F5344CB8AC3E}">
        <p14:creationId xmlns:p14="http://schemas.microsoft.com/office/powerpoint/2010/main" val="3163878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Firewall rules  - allow SSH traffic,</a:t>
            </a:r>
            <a:r>
              <a:rPr lang="en-US" baseline="0" dirty="0"/>
              <a:t> allow HTTP traffic, multiple web and database server setup, bastion host setup.</a:t>
            </a:r>
            <a:endParaRPr lang="en-US" dirty="0"/>
          </a:p>
        </p:txBody>
      </p:sp>
      <p:sp>
        <p:nvSpPr>
          <p:cNvPr id="4" name="Slide Number Placeholder 3"/>
          <p:cNvSpPr>
            <a:spLocks noGrp="1"/>
          </p:cNvSpPr>
          <p:nvPr>
            <p:ph type="sldNum" sz="quarter" idx="10"/>
          </p:nvPr>
        </p:nvSpPr>
        <p:spPr/>
        <p:txBody>
          <a:bodyPr/>
          <a:lstStyle/>
          <a:p>
            <a:fld id="{5B8DF91A-549E-485E-846E-B8F5E8726063}" type="slidenum">
              <a:rPr lang="en-US" smtClean="0"/>
              <a:t>29</a:t>
            </a:fld>
            <a:endParaRPr lang="en-US"/>
          </a:p>
        </p:txBody>
      </p:sp>
    </p:spTree>
    <p:extLst>
      <p:ext uri="{BB962C8B-B14F-4D97-AF65-F5344CB8AC3E}">
        <p14:creationId xmlns:p14="http://schemas.microsoft.com/office/powerpoint/2010/main" val="336705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2421001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364814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9400" y="609600"/>
            <a:ext cx="2717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609600"/>
            <a:ext cx="79502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36792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609600"/>
            <a:ext cx="10871200" cy="990600"/>
          </a:xfrm>
        </p:spPr>
        <p:txBody>
          <a:bodyPr/>
          <a:lstStyle/>
          <a:p>
            <a:r>
              <a:rPr lang="en-US"/>
              <a:t>Click to edit Master title style</a:t>
            </a:r>
          </a:p>
        </p:txBody>
      </p:sp>
      <p:sp>
        <p:nvSpPr>
          <p:cNvPr id="3" name="Text Placeholder 2"/>
          <p:cNvSpPr>
            <a:spLocks noGrp="1"/>
          </p:cNvSpPr>
          <p:nvPr>
            <p:ph type="body" sz="half" idx="1"/>
          </p:nvPr>
        </p:nvSpPr>
        <p:spPr>
          <a:xfrm>
            <a:off x="1016000" y="1752600"/>
            <a:ext cx="53340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752600"/>
            <a:ext cx="533400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202314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053822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69822772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752600"/>
            <a:ext cx="5334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752600"/>
            <a:ext cx="5334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695242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016645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5530277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22066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94897477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2848619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bwMode="auto">
          <a:xfrm>
            <a:off x="1016000" y="609600"/>
            <a:ext cx="10871200" cy="990600"/>
          </a:xfrm>
          <a:prstGeom prst="rect">
            <a:avLst/>
          </a:prstGeom>
          <a:noFill/>
          <a:ln w="9525">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57699" name="Rectangle 3"/>
          <p:cNvSpPr>
            <a:spLocks noGrp="1" noChangeArrowheads="1"/>
          </p:cNvSpPr>
          <p:nvPr>
            <p:ph type="body" idx="1"/>
          </p:nvPr>
        </p:nvSpPr>
        <p:spPr bwMode="auto">
          <a:xfrm>
            <a:off x="1016000" y="1752600"/>
            <a:ext cx="10871200" cy="4343400"/>
          </a:xfrm>
          <a:prstGeom prst="rect">
            <a:avLst/>
          </a:prstGeom>
          <a:noFill/>
          <a:ln w="9525">
            <a:noFill/>
            <a:miter lim="800000"/>
            <a:headEnd/>
            <a:tailEnd/>
          </a:ln>
          <a:effectLst/>
        </p:spPr>
        <p:txBody>
          <a:bodyPr vert="horz" wrap="square" lIns="90488" tIns="44450" rIns="90488" bIns="44450" numCol="1" anchor="t" anchorCtr="0" compatLnSpc="1">
            <a:prstTxWarp prst="textNoShape">
              <a:avLst/>
            </a:prstTxWarp>
          </a:bodyPr>
          <a:lstStyle/>
          <a:p>
            <a:pPr lvl="0"/>
            <a:r>
              <a:rPr lang="en-US"/>
              <a:t>This will be the basic slide template</a:t>
            </a:r>
          </a:p>
          <a:p>
            <a:pPr lvl="1"/>
            <a:r>
              <a:rPr lang="en-US"/>
              <a:t>for Why Should Managers box slides, use </a:t>
            </a:r>
          </a:p>
          <a:p>
            <a:pPr lvl="1"/>
            <a:r>
              <a:rPr lang="en-US"/>
              <a:t>for Ethics and Society box slides, use</a:t>
            </a:r>
          </a:p>
          <a:p>
            <a:pPr lvl="1"/>
            <a:r>
              <a:rPr lang="en-US"/>
              <a:t>for Look into the Future box slides use </a:t>
            </a:r>
          </a:p>
          <a:p>
            <a:pPr lvl="1"/>
            <a:r>
              <a:rPr lang="en-US"/>
              <a:t>(this refers to background colors)</a:t>
            </a:r>
          </a:p>
          <a:p>
            <a:pPr lvl="2"/>
            <a:r>
              <a:rPr lang="en-US"/>
              <a:t>Third level</a:t>
            </a:r>
          </a:p>
          <a:p>
            <a:pPr lvl="3"/>
            <a:r>
              <a:rPr lang="en-US"/>
              <a:t>Fourth level</a:t>
            </a:r>
          </a:p>
          <a:p>
            <a:pPr lvl="4"/>
            <a:r>
              <a:rPr lang="en-US"/>
              <a:t>Fifth level</a:t>
            </a:r>
          </a:p>
        </p:txBody>
      </p:sp>
      <p:sp>
        <p:nvSpPr>
          <p:cNvPr id="157700" name="Rectangle 4"/>
          <p:cNvSpPr>
            <a:spLocks noChangeArrowheads="1"/>
          </p:cNvSpPr>
          <p:nvPr/>
        </p:nvSpPr>
        <p:spPr bwMode="auto">
          <a:xfrm>
            <a:off x="1117600" y="1447800"/>
            <a:ext cx="2946400" cy="76200"/>
          </a:xfrm>
          <a:prstGeom prst="rect">
            <a:avLst/>
          </a:prstGeom>
          <a:solidFill>
            <a:srgbClr val="F6BF69"/>
          </a:solidFill>
          <a:ln w="9525">
            <a:noFill/>
            <a:miter lim="800000"/>
            <a:headEnd/>
            <a:tailEnd/>
          </a:ln>
          <a:effectLst/>
        </p:spPr>
        <p:txBody>
          <a:bodyPr wrap="none" anchor="ctr"/>
          <a:lstStyle/>
          <a:p>
            <a:endParaRPr lang="en-US" sz="1800" dirty="0"/>
          </a:p>
        </p:txBody>
      </p:sp>
      <p:sp>
        <p:nvSpPr>
          <p:cNvPr id="157701" name="AutoShape 5"/>
          <p:cNvSpPr>
            <a:spLocks noChangeArrowheads="1"/>
          </p:cNvSpPr>
          <p:nvPr/>
        </p:nvSpPr>
        <p:spPr bwMode="auto">
          <a:xfrm>
            <a:off x="304800" y="914400"/>
            <a:ext cx="711200" cy="533400"/>
          </a:xfrm>
          <a:prstGeom prst="diamond">
            <a:avLst/>
          </a:prstGeom>
          <a:solidFill>
            <a:srgbClr val="B50069"/>
          </a:solidFill>
          <a:ln w="9525">
            <a:noFill/>
            <a:miter lim="800000"/>
            <a:headEnd/>
            <a:tailEnd/>
          </a:ln>
          <a:effectLst/>
        </p:spPr>
        <p:txBody>
          <a:bodyPr wrap="none" anchor="ctr"/>
          <a:lstStyle/>
          <a:p>
            <a:endParaRPr lang="en-US" sz="1800" dirty="0"/>
          </a:p>
        </p:txBody>
      </p:sp>
      <p:sp>
        <p:nvSpPr>
          <p:cNvPr id="157702" name="Oval 6"/>
          <p:cNvSpPr>
            <a:spLocks noChangeArrowheads="1"/>
          </p:cNvSpPr>
          <p:nvPr/>
        </p:nvSpPr>
        <p:spPr bwMode="auto">
          <a:xfrm>
            <a:off x="508000" y="1066800"/>
            <a:ext cx="203200" cy="152400"/>
          </a:xfrm>
          <a:prstGeom prst="ellipse">
            <a:avLst/>
          </a:prstGeom>
          <a:solidFill>
            <a:schemeClr val="bg1"/>
          </a:solidFill>
          <a:ln w="9525">
            <a:noFill/>
            <a:round/>
            <a:headEnd/>
            <a:tailEnd/>
          </a:ln>
          <a:effectLst/>
        </p:spPr>
        <p:txBody>
          <a:bodyPr wrap="none" anchor="ctr"/>
          <a:lstStyle/>
          <a:p>
            <a:endParaRPr lang="en-US" sz="1800" dirty="0"/>
          </a:p>
        </p:txBody>
      </p:sp>
      <p:sp>
        <p:nvSpPr>
          <p:cNvPr id="157703" name="Oval 7"/>
          <p:cNvSpPr>
            <a:spLocks noChangeArrowheads="1"/>
          </p:cNvSpPr>
          <p:nvPr/>
        </p:nvSpPr>
        <p:spPr bwMode="auto">
          <a:xfrm>
            <a:off x="812800" y="762000"/>
            <a:ext cx="203200" cy="152400"/>
          </a:xfrm>
          <a:prstGeom prst="ellipse">
            <a:avLst/>
          </a:prstGeom>
          <a:solidFill>
            <a:srgbClr val="B50069"/>
          </a:solidFill>
          <a:ln w="9525">
            <a:noFill/>
            <a:round/>
            <a:headEnd/>
            <a:tailEnd/>
          </a:ln>
          <a:effectLst/>
        </p:spPr>
        <p:txBody>
          <a:bodyPr wrap="none" anchor="ctr"/>
          <a:lstStyle/>
          <a:p>
            <a:endParaRPr lang="en-US" sz="1800" dirty="0"/>
          </a:p>
        </p:txBody>
      </p:sp>
      <p:sp>
        <p:nvSpPr>
          <p:cNvPr id="157704" name="Oval 8"/>
          <p:cNvSpPr>
            <a:spLocks noChangeArrowheads="1"/>
          </p:cNvSpPr>
          <p:nvPr/>
        </p:nvSpPr>
        <p:spPr bwMode="auto">
          <a:xfrm>
            <a:off x="1117600" y="609600"/>
            <a:ext cx="203200" cy="152400"/>
          </a:xfrm>
          <a:prstGeom prst="ellipse">
            <a:avLst/>
          </a:prstGeom>
          <a:solidFill>
            <a:srgbClr val="B50069"/>
          </a:solidFill>
          <a:ln w="9525">
            <a:noFill/>
            <a:round/>
            <a:headEnd/>
            <a:tailEnd/>
          </a:ln>
          <a:effectLst/>
        </p:spPr>
        <p:txBody>
          <a:bodyPr wrap="none" anchor="ctr"/>
          <a:lstStyle/>
          <a:p>
            <a:endParaRPr lang="en-US" sz="1800" dirty="0"/>
          </a:p>
        </p:txBody>
      </p:sp>
      <p:sp>
        <p:nvSpPr>
          <p:cNvPr id="157705" name="Oval 9"/>
          <p:cNvSpPr>
            <a:spLocks noChangeArrowheads="1"/>
          </p:cNvSpPr>
          <p:nvPr/>
        </p:nvSpPr>
        <p:spPr bwMode="auto">
          <a:xfrm>
            <a:off x="1422400" y="533400"/>
            <a:ext cx="101600" cy="76200"/>
          </a:xfrm>
          <a:prstGeom prst="ellipse">
            <a:avLst/>
          </a:prstGeom>
          <a:solidFill>
            <a:srgbClr val="B50069"/>
          </a:solidFill>
          <a:ln w="9525">
            <a:noFill/>
            <a:round/>
            <a:headEnd/>
            <a:tailEnd/>
          </a:ln>
          <a:effectLst/>
        </p:spPr>
        <p:txBody>
          <a:bodyPr wrap="none" anchor="ctr"/>
          <a:lstStyle/>
          <a:p>
            <a:endParaRPr lang="en-US" sz="1800" dirty="0"/>
          </a:p>
        </p:txBody>
      </p:sp>
      <p:sp>
        <p:nvSpPr>
          <p:cNvPr id="157706" name="Rectangle 10"/>
          <p:cNvSpPr>
            <a:spLocks noChangeArrowheads="1"/>
          </p:cNvSpPr>
          <p:nvPr/>
        </p:nvSpPr>
        <p:spPr bwMode="auto">
          <a:xfrm>
            <a:off x="8737600" y="1447800"/>
            <a:ext cx="2946400" cy="76200"/>
          </a:xfrm>
          <a:prstGeom prst="rect">
            <a:avLst/>
          </a:prstGeom>
          <a:solidFill>
            <a:srgbClr val="F6BF69"/>
          </a:solidFill>
          <a:ln w="9525">
            <a:noFill/>
            <a:miter lim="800000"/>
            <a:headEnd/>
            <a:tailEnd/>
          </a:ln>
          <a:effectLst/>
        </p:spPr>
        <p:txBody>
          <a:bodyPr wrap="none" anchor="ctr"/>
          <a:lstStyle/>
          <a:p>
            <a:endParaRPr lang="en-US" sz="1800" dirty="0"/>
          </a:p>
        </p:txBody>
      </p:sp>
    </p:spTree>
    <p:extLst>
      <p:ext uri="{BB962C8B-B14F-4D97-AF65-F5344CB8AC3E}">
        <p14:creationId xmlns:p14="http://schemas.microsoft.com/office/powerpoint/2010/main" val="12624761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ransition spd="slow"/>
  <p:txStyles>
    <p:titleStyle>
      <a:lvl1pPr algn="ctr" rtl="0" eaLnBrk="1" fontAlgn="base" hangingPunct="1">
        <a:spcBef>
          <a:spcPct val="0"/>
        </a:spcBef>
        <a:spcAft>
          <a:spcPct val="0"/>
        </a:spcAft>
        <a:defRPr sz="3600" b="1">
          <a:solidFill>
            <a:srgbClr val="500093"/>
          </a:solidFill>
          <a:latin typeface="+mj-lt"/>
          <a:ea typeface="+mj-ea"/>
          <a:cs typeface="+mj-cs"/>
        </a:defRPr>
      </a:lvl1pPr>
      <a:lvl2pPr algn="ctr" rtl="0" eaLnBrk="1" fontAlgn="base" hangingPunct="1">
        <a:spcBef>
          <a:spcPct val="0"/>
        </a:spcBef>
        <a:spcAft>
          <a:spcPct val="0"/>
        </a:spcAft>
        <a:defRPr sz="3600" b="1">
          <a:solidFill>
            <a:srgbClr val="500093"/>
          </a:solidFill>
          <a:latin typeface="Arial" pitchFamily="34" charset="0"/>
        </a:defRPr>
      </a:lvl2pPr>
      <a:lvl3pPr algn="ctr" rtl="0" eaLnBrk="1" fontAlgn="base" hangingPunct="1">
        <a:spcBef>
          <a:spcPct val="0"/>
        </a:spcBef>
        <a:spcAft>
          <a:spcPct val="0"/>
        </a:spcAft>
        <a:defRPr sz="3600" b="1">
          <a:solidFill>
            <a:srgbClr val="500093"/>
          </a:solidFill>
          <a:latin typeface="Arial" pitchFamily="34" charset="0"/>
        </a:defRPr>
      </a:lvl3pPr>
      <a:lvl4pPr algn="ctr" rtl="0" eaLnBrk="1" fontAlgn="base" hangingPunct="1">
        <a:spcBef>
          <a:spcPct val="0"/>
        </a:spcBef>
        <a:spcAft>
          <a:spcPct val="0"/>
        </a:spcAft>
        <a:defRPr sz="3600" b="1">
          <a:solidFill>
            <a:srgbClr val="500093"/>
          </a:solidFill>
          <a:latin typeface="Arial" pitchFamily="34" charset="0"/>
        </a:defRPr>
      </a:lvl4pPr>
      <a:lvl5pPr algn="ctr" rtl="0" eaLnBrk="1" fontAlgn="base" hangingPunct="1">
        <a:spcBef>
          <a:spcPct val="0"/>
        </a:spcBef>
        <a:spcAft>
          <a:spcPct val="0"/>
        </a:spcAft>
        <a:defRPr sz="3600" b="1">
          <a:solidFill>
            <a:srgbClr val="500093"/>
          </a:solidFill>
          <a:latin typeface="Arial" pitchFamily="34" charset="0"/>
        </a:defRPr>
      </a:lvl5pPr>
      <a:lvl6pPr marL="457200" algn="ctr" rtl="0" eaLnBrk="1" fontAlgn="base" hangingPunct="1">
        <a:spcBef>
          <a:spcPct val="0"/>
        </a:spcBef>
        <a:spcAft>
          <a:spcPct val="0"/>
        </a:spcAft>
        <a:defRPr sz="3600" b="1">
          <a:solidFill>
            <a:srgbClr val="500093"/>
          </a:solidFill>
          <a:latin typeface="Arial" pitchFamily="34" charset="0"/>
        </a:defRPr>
      </a:lvl6pPr>
      <a:lvl7pPr marL="914400" algn="ctr" rtl="0" eaLnBrk="1" fontAlgn="base" hangingPunct="1">
        <a:spcBef>
          <a:spcPct val="0"/>
        </a:spcBef>
        <a:spcAft>
          <a:spcPct val="0"/>
        </a:spcAft>
        <a:defRPr sz="3600" b="1">
          <a:solidFill>
            <a:srgbClr val="500093"/>
          </a:solidFill>
          <a:latin typeface="Arial" pitchFamily="34" charset="0"/>
        </a:defRPr>
      </a:lvl7pPr>
      <a:lvl8pPr marL="1371600" algn="ctr" rtl="0" eaLnBrk="1" fontAlgn="base" hangingPunct="1">
        <a:spcBef>
          <a:spcPct val="0"/>
        </a:spcBef>
        <a:spcAft>
          <a:spcPct val="0"/>
        </a:spcAft>
        <a:defRPr sz="3600" b="1">
          <a:solidFill>
            <a:srgbClr val="500093"/>
          </a:solidFill>
          <a:latin typeface="Arial" pitchFamily="34" charset="0"/>
        </a:defRPr>
      </a:lvl8pPr>
      <a:lvl9pPr marL="1828800" algn="ctr" rtl="0" eaLnBrk="1" fontAlgn="base" hangingPunct="1">
        <a:spcBef>
          <a:spcPct val="0"/>
        </a:spcBef>
        <a:spcAft>
          <a:spcPct val="0"/>
        </a:spcAft>
        <a:defRPr sz="3600" b="1">
          <a:solidFill>
            <a:srgbClr val="500093"/>
          </a:solidFill>
          <a:latin typeface="Arial" pitchFamily="34" charset="0"/>
        </a:defRPr>
      </a:lvl9pPr>
    </p:titleStyle>
    <p:bodyStyle>
      <a:lvl1pPr marL="342900" indent="-342900" algn="l" rtl="0" eaLnBrk="1" fontAlgn="base" hangingPunct="1">
        <a:spcBef>
          <a:spcPct val="20000"/>
        </a:spcBef>
        <a:spcAft>
          <a:spcPct val="0"/>
        </a:spcAft>
        <a:buClr>
          <a:srgbClr val="993300"/>
        </a:buClr>
        <a:buSzPct val="127000"/>
        <a:buFont typeface="Wingdings" pitchFamily="2" charset="2"/>
        <a:buChar char="ü"/>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279F"/>
        </a:buClr>
        <a:buSzPct val="127000"/>
        <a:buFont typeface="Wingdings" pitchFamily="2" charset="2"/>
        <a:buChar char="ü"/>
        <a:defRPr sz="2400">
          <a:solidFill>
            <a:schemeClr val="tx1"/>
          </a:solidFill>
          <a:latin typeface="+mn-lt"/>
        </a:defRPr>
      </a:lvl2pPr>
      <a:lvl3pPr marL="1143000" indent="-228600" algn="l" rtl="0" eaLnBrk="1" fontAlgn="base" hangingPunct="1">
        <a:spcBef>
          <a:spcPct val="20000"/>
        </a:spcBef>
        <a:spcAft>
          <a:spcPct val="0"/>
        </a:spcAft>
        <a:buClr>
          <a:srgbClr val="FF9900"/>
        </a:buClr>
        <a:buSzPct val="127000"/>
        <a:buFont typeface="Wingdings" pitchFamily="2" charset="2"/>
        <a:buChar char="ü"/>
        <a:defRPr sz="2000">
          <a:solidFill>
            <a:schemeClr val="tx1"/>
          </a:solidFill>
          <a:latin typeface="+mn-lt"/>
        </a:defRPr>
      </a:lvl3pPr>
      <a:lvl4pPr marL="16002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4pPr>
      <a:lvl5pPr marL="20574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6pPr>
      <a:lvl7pPr marL="29718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7pPr>
      <a:lvl8pPr marL="34290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8pPr>
      <a:lvl9pPr marL="3886200" indent="-228600" algn="l" rtl="0" eaLnBrk="1" fontAlgn="base" hangingPunct="1">
        <a:spcBef>
          <a:spcPct val="20000"/>
        </a:spcBef>
        <a:spcAft>
          <a:spcPct val="0"/>
        </a:spcAft>
        <a:buClr>
          <a:srgbClr val="FF9900"/>
        </a:buClr>
        <a:buSzPct val="127000"/>
        <a:buFont typeface="Wingdings" pitchFamily="2" charset="2"/>
        <a:buChar char="ü"/>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0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7141"/>
            <a:ext cx="10363200" cy="1470025"/>
          </a:xfrm>
        </p:spPr>
        <p:txBody>
          <a:bodyPr/>
          <a:lstStyle/>
          <a:p>
            <a:r>
              <a:rPr lang="en-US" sz="4400" dirty="0"/>
              <a:t>TOPIC III</a:t>
            </a:r>
          </a:p>
        </p:txBody>
      </p:sp>
      <p:sp>
        <p:nvSpPr>
          <p:cNvPr id="3" name="Subtitle 2"/>
          <p:cNvSpPr>
            <a:spLocks noGrp="1"/>
          </p:cNvSpPr>
          <p:nvPr>
            <p:ph type="subTitle" idx="1"/>
          </p:nvPr>
        </p:nvSpPr>
        <p:spPr>
          <a:xfrm>
            <a:off x="1612669" y="3420688"/>
            <a:ext cx="9027621" cy="1752600"/>
          </a:xfrm>
        </p:spPr>
        <p:txBody>
          <a:bodyPr/>
          <a:lstStyle/>
          <a:p>
            <a:pPr>
              <a:spcBef>
                <a:spcPct val="0"/>
              </a:spcBef>
            </a:pPr>
            <a:r>
              <a:rPr lang="en-GB" sz="4400" dirty="0">
                <a:solidFill>
                  <a:srgbClr val="500093"/>
                </a:solidFill>
                <a:latin typeface="+mj-lt"/>
                <a:ea typeface="+mj-ea"/>
                <a:cs typeface="+mj-cs"/>
              </a:rPr>
              <a:t>Digital Security, Technologies and Tools for Cyber Security</a:t>
            </a:r>
            <a:endParaRPr lang="en-US" sz="4400" dirty="0">
              <a:solidFill>
                <a:srgbClr val="500093"/>
              </a:solidFill>
              <a:latin typeface="+mj-lt"/>
              <a:ea typeface="+mj-ea"/>
              <a:cs typeface="+mj-cs"/>
            </a:endParaRPr>
          </a:p>
        </p:txBody>
      </p:sp>
    </p:spTree>
    <p:extLst>
      <p:ext uri="{BB962C8B-B14F-4D97-AF65-F5344CB8AC3E}">
        <p14:creationId xmlns:p14="http://schemas.microsoft.com/office/powerpoint/2010/main" val="157365604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Cybersecurity Solutions…</a:t>
            </a:r>
          </a:p>
        </p:txBody>
      </p:sp>
      <p:sp>
        <p:nvSpPr>
          <p:cNvPr id="3" name="Content Placeholder 2"/>
          <p:cNvSpPr>
            <a:spLocks noGrp="1"/>
          </p:cNvSpPr>
          <p:nvPr>
            <p:ph sz="half" idx="1"/>
          </p:nvPr>
        </p:nvSpPr>
        <p:spPr>
          <a:xfrm>
            <a:off x="1016000" y="1830097"/>
            <a:ext cx="5334000" cy="3505200"/>
          </a:xfrm>
          <a:solidFill>
            <a:schemeClr val="accent2">
              <a:lumMod val="20000"/>
              <a:lumOff val="80000"/>
            </a:schemeClr>
          </a:solidFill>
        </p:spPr>
        <p:txBody>
          <a:bodyPr/>
          <a:lstStyle/>
          <a:p>
            <a:r>
              <a:rPr lang="en-US" dirty="0"/>
              <a:t>Endpoint Security:</a:t>
            </a:r>
            <a:r>
              <a:rPr lang="en-US" b="0" dirty="0"/>
              <a:t> Protecting endpoints against malware and other threats has always been important, but the rise of remote work has made it more vital than ever.</a:t>
            </a:r>
          </a:p>
        </p:txBody>
      </p:sp>
      <p:sp>
        <p:nvSpPr>
          <p:cNvPr id="4" name="Content Placeholder 3"/>
          <p:cNvSpPr>
            <a:spLocks noGrp="1"/>
          </p:cNvSpPr>
          <p:nvPr>
            <p:ph sz="half" idx="2"/>
          </p:nvPr>
        </p:nvSpPr>
        <p:spPr>
          <a:xfrm>
            <a:off x="6553200" y="1830097"/>
            <a:ext cx="5334000" cy="3505200"/>
          </a:xfrm>
          <a:solidFill>
            <a:srgbClr val="FFFF99"/>
          </a:solidFill>
        </p:spPr>
        <p:txBody>
          <a:bodyPr/>
          <a:lstStyle/>
          <a:p>
            <a:r>
              <a:rPr lang="en-US" dirty="0"/>
              <a:t>Mobile Security:</a:t>
            </a:r>
            <a:r>
              <a:rPr lang="en-US" b="0" dirty="0"/>
              <a:t> As the use of mobile devices for business becomes more common, cyber threat actors are increasingly targeting these devices with mobile-specific attacks. </a:t>
            </a:r>
          </a:p>
        </p:txBody>
      </p:sp>
    </p:spTree>
    <p:extLst>
      <p:ext uri="{BB962C8B-B14F-4D97-AF65-F5344CB8AC3E}">
        <p14:creationId xmlns:p14="http://schemas.microsoft.com/office/powerpoint/2010/main" val="21098973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Protect</a:t>
            </a:r>
          </a:p>
        </p:txBody>
      </p:sp>
      <p:sp>
        <p:nvSpPr>
          <p:cNvPr id="3" name="Content Placeholder 2"/>
          <p:cNvSpPr>
            <a:spLocks noGrp="1"/>
          </p:cNvSpPr>
          <p:nvPr>
            <p:ph idx="1"/>
          </p:nvPr>
        </p:nvSpPr>
        <p:spPr>
          <a:xfrm>
            <a:off x="1016000" y="1752600"/>
            <a:ext cx="10871200" cy="4632960"/>
          </a:xfrm>
        </p:spPr>
        <p:txBody>
          <a:bodyPr/>
          <a:lstStyle/>
          <a:p>
            <a:pPr lvl="0"/>
            <a:r>
              <a:rPr lang="en-GB" dirty="0"/>
              <a:t>End Point device and Mobile phones </a:t>
            </a:r>
            <a:r>
              <a:rPr lang="en-GB" b="0" dirty="0"/>
              <a:t>– Computer hardware, mobile phones, CPU, disc, Email, web and application servers, PC systems, etc.</a:t>
            </a:r>
          </a:p>
          <a:p>
            <a:pPr lvl="0"/>
            <a:r>
              <a:rPr lang="en-US" dirty="0"/>
              <a:t>System Software </a:t>
            </a:r>
            <a:r>
              <a:rPr lang="en-US" b="0" dirty="0"/>
              <a:t>– operating systems, database management systems, and backup and restore software, communications protocols, etc.</a:t>
            </a:r>
          </a:p>
          <a:p>
            <a:pPr lvl="0"/>
            <a:r>
              <a:rPr lang="en-US" dirty="0"/>
              <a:t>Application Software </a:t>
            </a:r>
            <a:r>
              <a:rPr lang="en-US" b="0" dirty="0"/>
              <a:t>– custom written software applications, and commercial off the shelf software packages.</a:t>
            </a:r>
          </a:p>
          <a:p>
            <a:r>
              <a:rPr lang="en-US" dirty="0"/>
              <a:t>Communications Network hardware and software </a:t>
            </a:r>
            <a:r>
              <a:rPr lang="en-US" b="0" dirty="0"/>
              <a:t>– routers, routing tables, hubs, modems, multiplexers, switches, firewalls, private lines, </a:t>
            </a:r>
            <a:r>
              <a:rPr lang="en-US" b="0" dirty="0" err="1"/>
              <a:t>WiFi</a:t>
            </a:r>
            <a:r>
              <a:rPr lang="en-US" b="0" dirty="0"/>
              <a:t> and associated network management software and tools.</a:t>
            </a:r>
            <a:endParaRPr lang="en-GB" b="0" dirty="0"/>
          </a:p>
        </p:txBody>
      </p:sp>
    </p:spTree>
    <p:extLst>
      <p:ext uri="{BB962C8B-B14F-4D97-AF65-F5344CB8AC3E}">
        <p14:creationId xmlns:p14="http://schemas.microsoft.com/office/powerpoint/2010/main" val="240791888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protect</a:t>
            </a:r>
          </a:p>
        </p:txBody>
      </p:sp>
      <p:sp>
        <p:nvSpPr>
          <p:cNvPr id="3" name="Content Placeholder 2"/>
          <p:cNvSpPr>
            <a:spLocks noGrp="1"/>
          </p:cNvSpPr>
          <p:nvPr>
            <p:ph sz="half" idx="1"/>
          </p:nvPr>
        </p:nvSpPr>
        <p:spPr/>
        <p:txBody>
          <a:bodyPr/>
          <a:lstStyle/>
          <a:p>
            <a:r>
              <a:rPr lang="en-US" b="0" dirty="0"/>
              <a:t>Employee regulations</a:t>
            </a:r>
          </a:p>
          <a:p>
            <a:pPr lvl="0"/>
            <a:r>
              <a:rPr lang="en-GB" b="0" dirty="0"/>
              <a:t>End Point device and Mobile phone security</a:t>
            </a:r>
            <a:endParaRPr lang="en-US" b="0" dirty="0"/>
          </a:p>
          <a:p>
            <a:pPr lvl="0"/>
            <a:r>
              <a:rPr lang="en-GB" b="0" dirty="0"/>
              <a:t>Password policy</a:t>
            </a:r>
            <a:endParaRPr lang="en-US" b="0" dirty="0"/>
          </a:p>
          <a:p>
            <a:pPr lvl="0"/>
            <a:r>
              <a:rPr lang="en-GB" b="0" dirty="0"/>
              <a:t>Security patch management</a:t>
            </a:r>
            <a:endParaRPr lang="en-US" b="0" dirty="0"/>
          </a:p>
          <a:p>
            <a:pPr lvl="0"/>
            <a:r>
              <a:rPr lang="en-GB" b="0" dirty="0"/>
              <a:t>Data backup</a:t>
            </a:r>
            <a:endParaRPr lang="en-US" b="0" dirty="0"/>
          </a:p>
          <a:p>
            <a:pPr lvl="0"/>
            <a:r>
              <a:rPr lang="en-GB" b="0" dirty="0"/>
              <a:t>Downloading and management of third-party software</a:t>
            </a:r>
            <a:endParaRPr lang="en-US" b="0" dirty="0"/>
          </a:p>
        </p:txBody>
      </p:sp>
      <p:sp>
        <p:nvSpPr>
          <p:cNvPr id="4" name="Content Placeholder 3"/>
          <p:cNvSpPr>
            <a:spLocks noGrp="1"/>
          </p:cNvSpPr>
          <p:nvPr>
            <p:ph sz="half" idx="2"/>
          </p:nvPr>
        </p:nvSpPr>
        <p:spPr/>
        <p:txBody>
          <a:bodyPr/>
          <a:lstStyle/>
          <a:p>
            <a:pPr lvl="0"/>
            <a:r>
              <a:rPr lang="en-GB" b="0" dirty="0"/>
              <a:t>Device security policy</a:t>
            </a:r>
            <a:endParaRPr lang="en-US" b="0" dirty="0"/>
          </a:p>
          <a:p>
            <a:pPr lvl="0"/>
            <a:r>
              <a:rPr lang="en-GB" b="0" dirty="0"/>
              <a:t>Host firewall and Anti-virus management </a:t>
            </a:r>
            <a:endParaRPr lang="en-US" b="0" dirty="0"/>
          </a:p>
          <a:p>
            <a:r>
              <a:rPr lang="en-GB" b="0" dirty="0"/>
              <a:t>Network security </a:t>
            </a:r>
            <a:endParaRPr lang="en-US" b="0" dirty="0"/>
          </a:p>
          <a:p>
            <a:r>
              <a:rPr lang="en-US" b="0" dirty="0" err="1"/>
              <a:t>Etc</a:t>
            </a:r>
            <a:endParaRPr lang="en-US" b="0" dirty="0"/>
          </a:p>
        </p:txBody>
      </p:sp>
    </p:spTree>
    <p:extLst>
      <p:ext uri="{BB962C8B-B14F-4D97-AF65-F5344CB8AC3E}">
        <p14:creationId xmlns:p14="http://schemas.microsoft.com/office/powerpoint/2010/main" val="218208021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Classification of information</a:t>
            </a:r>
          </a:p>
        </p:txBody>
      </p:sp>
      <p:sp>
        <p:nvSpPr>
          <p:cNvPr id="8" name="Content Placeholder 7"/>
          <p:cNvSpPr>
            <a:spLocks noGrp="1"/>
          </p:cNvSpPr>
          <p:nvPr>
            <p:ph idx="1"/>
          </p:nvPr>
        </p:nvSpPr>
        <p:spPr/>
        <p:txBody>
          <a:bodyPr/>
          <a:lstStyle/>
          <a:p>
            <a:pPr marL="0" indent="0">
              <a:buNone/>
            </a:pPr>
            <a:endParaRPr lang="en-US" dirty="0"/>
          </a:p>
          <a:p>
            <a:pPr marL="0" indent="0">
              <a:buNone/>
            </a:pPr>
            <a:endParaRPr lang="en-US" b="0" dirty="0"/>
          </a:p>
          <a:p>
            <a:pPr marL="0" indent="0">
              <a:buNone/>
            </a:pPr>
            <a:endParaRPr lang="en-US" b="0" dirty="0"/>
          </a:p>
          <a:p>
            <a:pPr marL="0" indent="0">
              <a:buNone/>
            </a:pPr>
            <a:endParaRPr lang="en-US" b="0" dirty="0"/>
          </a:p>
          <a:p>
            <a:pPr marL="0" indent="0" algn="ctr">
              <a:buNone/>
            </a:pPr>
            <a:r>
              <a:rPr lang="en-US" b="0" dirty="0"/>
              <a:t>A designated person should review and approve the classification of the information and determine the appropriate level of security to best protect it.</a:t>
            </a:r>
          </a:p>
        </p:txBody>
      </p:sp>
      <p:sp>
        <p:nvSpPr>
          <p:cNvPr id="10" name="Rectangle 9"/>
          <p:cNvSpPr/>
          <p:nvPr/>
        </p:nvSpPr>
        <p:spPr bwMode="auto">
          <a:xfrm>
            <a:off x="4638499" y="2116274"/>
            <a:ext cx="2344189" cy="631767"/>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Confidential</a:t>
            </a:r>
          </a:p>
        </p:txBody>
      </p:sp>
      <p:sp>
        <p:nvSpPr>
          <p:cNvPr id="11" name="Rectangle 10"/>
          <p:cNvSpPr/>
          <p:nvPr/>
        </p:nvSpPr>
        <p:spPr bwMode="auto">
          <a:xfrm>
            <a:off x="4281050" y="2748041"/>
            <a:ext cx="3059085" cy="631767"/>
          </a:xfrm>
          <a:prstGeom prst="rect">
            <a:avLst/>
          </a:prstGeom>
          <a:solidFill>
            <a:srgbClr val="92D05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Times New Roman" pitchFamily="18" charset="0"/>
              </a:rPr>
              <a:t>Non-Confidential</a:t>
            </a:r>
          </a:p>
        </p:txBody>
      </p:sp>
    </p:spTree>
    <p:extLst>
      <p:ext uri="{BB962C8B-B14F-4D97-AF65-F5344CB8AC3E}">
        <p14:creationId xmlns:p14="http://schemas.microsoft.com/office/powerpoint/2010/main" val="28558461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Controls</a:t>
            </a:r>
          </a:p>
        </p:txBody>
      </p:sp>
      <p:sp>
        <p:nvSpPr>
          <p:cNvPr id="3" name="Content Placeholder 2"/>
          <p:cNvSpPr>
            <a:spLocks noGrp="1"/>
          </p:cNvSpPr>
          <p:nvPr>
            <p:ph idx="1"/>
          </p:nvPr>
        </p:nvSpPr>
        <p:spPr>
          <a:xfrm>
            <a:off x="604520" y="1752600"/>
            <a:ext cx="8569960" cy="4648200"/>
          </a:xfrm>
        </p:spPr>
        <p:txBody>
          <a:bodyPr/>
          <a:lstStyle/>
          <a:p>
            <a:pPr lvl="0"/>
            <a:r>
              <a:rPr lang="en-US" dirty="0"/>
              <a:t>One of the biggest security threats is employees. </a:t>
            </a:r>
            <a:endParaRPr lang="en-US" b="0" dirty="0"/>
          </a:p>
          <a:p>
            <a:pPr lvl="1"/>
            <a:r>
              <a:rPr lang="en-US" b="0" dirty="0"/>
              <a:t>Only give out appropriate rights to systems. </a:t>
            </a:r>
          </a:p>
          <a:p>
            <a:pPr lvl="1"/>
            <a:r>
              <a:rPr lang="en-US" b="0" dirty="0"/>
              <a:t>Limit access to only business hours.  </a:t>
            </a:r>
          </a:p>
          <a:p>
            <a:pPr lvl="1"/>
            <a:r>
              <a:rPr lang="en-US" b="0" dirty="0"/>
              <a:t>Shouldn’t share accounts/ login information to access systems.  </a:t>
            </a:r>
          </a:p>
          <a:p>
            <a:pPr lvl="1"/>
            <a:r>
              <a:rPr lang="en-US" b="0" dirty="0"/>
              <a:t>When employees are suspended or terminated, remove or limit access to systems.</a:t>
            </a:r>
          </a:p>
          <a:p>
            <a:pPr lvl="1"/>
            <a:r>
              <a:rPr lang="en-US" b="0" dirty="0"/>
              <a:t>Keep detailed system logs on all computer activity.</a:t>
            </a:r>
          </a:p>
          <a:p>
            <a:pPr lvl="1"/>
            <a:r>
              <a:rPr lang="en-US" b="0" dirty="0"/>
              <a:t>Physically secure computer assets, so that only staff with appropriate need can access.</a:t>
            </a:r>
          </a:p>
          <a:p>
            <a:pPr lvl="1"/>
            <a:r>
              <a:rPr lang="en-US" dirty="0"/>
              <a:t>Ensure employee training and awareness</a:t>
            </a:r>
            <a:endParaRPr lang="en-US" b="0" dirty="0"/>
          </a:p>
          <a:p>
            <a:endParaRPr lang="en-US" b="0" dirty="0"/>
          </a:p>
        </p:txBody>
      </p:sp>
      <p:pic>
        <p:nvPicPr>
          <p:cNvPr id="4098" name="Picture 2" descr="The Human Factor in IT Security: How Employees are Making Businesses  Vulnerable from Within | Kaspersky official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308" y="1645920"/>
            <a:ext cx="3640572" cy="2392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737347"/>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Classifications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6589260"/>
              </p:ext>
            </p:extLst>
          </p:nvPr>
        </p:nvGraphicFramePr>
        <p:xfrm>
          <a:off x="949500" y="1719350"/>
          <a:ext cx="10871200" cy="4358640"/>
        </p:xfrm>
        <a:graphic>
          <a:graphicData uri="http://schemas.openxmlformats.org/drawingml/2006/table">
            <a:tbl>
              <a:tblPr firstRow="1" bandRow="1">
                <a:tableStyleId>{9D7B26C5-4107-4FEC-AEDC-1716B250A1EF}</a:tableStyleId>
              </a:tblPr>
              <a:tblGrid>
                <a:gridCol w="4071389">
                  <a:extLst>
                    <a:ext uri="{9D8B030D-6E8A-4147-A177-3AD203B41FA5}">
                      <a16:colId xmlns:a16="http://schemas.microsoft.com/office/drawing/2014/main" val="356226805"/>
                    </a:ext>
                  </a:extLst>
                </a:gridCol>
                <a:gridCol w="6799811">
                  <a:extLst>
                    <a:ext uri="{9D8B030D-6E8A-4147-A177-3AD203B41FA5}">
                      <a16:colId xmlns:a16="http://schemas.microsoft.com/office/drawing/2014/main" val="624168573"/>
                    </a:ext>
                  </a:extLst>
                </a:gridCol>
              </a:tblGrid>
              <a:tr h="370840">
                <a:tc>
                  <a:txBody>
                    <a:bodyPr/>
                    <a:lstStyle/>
                    <a:p>
                      <a:pPr marL="0" marR="0">
                        <a:spcBef>
                          <a:spcPts val="0"/>
                        </a:spcBef>
                        <a:spcAft>
                          <a:spcPts val="0"/>
                        </a:spcAft>
                      </a:pPr>
                      <a:r>
                        <a:rPr lang="en-US" sz="2600" dirty="0">
                          <a:effectLst/>
                        </a:rPr>
                        <a:t>User Category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600">
                          <a:effectLst/>
                        </a:rPr>
                        <a:t>Privileges &amp; Responsibilities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544981"/>
                  </a:ext>
                </a:extLst>
              </a:tr>
              <a:tr h="370840">
                <a:tc>
                  <a:txBody>
                    <a:bodyPr/>
                    <a:lstStyle/>
                    <a:p>
                      <a:pPr marL="0" marR="0">
                        <a:spcBef>
                          <a:spcPts val="0"/>
                        </a:spcBef>
                        <a:spcAft>
                          <a:spcPts val="0"/>
                        </a:spcAft>
                      </a:pPr>
                      <a:r>
                        <a:rPr lang="en-US" sz="2600" dirty="0">
                          <a:effectLst/>
                        </a:rPr>
                        <a:t>Department Users (Employees)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600" dirty="0">
                          <a:effectLst/>
                        </a:rPr>
                        <a:t>Access to application and databases as required for job function.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2002475"/>
                  </a:ext>
                </a:extLst>
              </a:tr>
              <a:tr h="370840">
                <a:tc>
                  <a:txBody>
                    <a:bodyPr/>
                    <a:lstStyle/>
                    <a:p>
                      <a:pPr marL="0" marR="0">
                        <a:spcBef>
                          <a:spcPts val="0"/>
                        </a:spcBef>
                        <a:spcAft>
                          <a:spcPts val="0"/>
                        </a:spcAft>
                      </a:pPr>
                      <a:r>
                        <a:rPr lang="en-US" sz="2600" dirty="0">
                          <a:effectLst/>
                        </a:rPr>
                        <a:t>System Administrators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600" dirty="0">
                          <a:effectLst/>
                        </a:rPr>
                        <a:t>Access to computer systems, routers, hubs, and other infrastructure technology required for job function. Access to confidential information on a “need to know” basis only.</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2015006"/>
                  </a:ext>
                </a:extLst>
              </a:tr>
              <a:tr h="370840">
                <a:tc>
                  <a:txBody>
                    <a:bodyPr/>
                    <a:lstStyle/>
                    <a:p>
                      <a:pPr marL="0" marR="0">
                        <a:spcBef>
                          <a:spcPts val="0"/>
                        </a:spcBef>
                        <a:spcAft>
                          <a:spcPts val="0"/>
                        </a:spcAft>
                      </a:pPr>
                      <a:r>
                        <a:rPr lang="en-US" sz="2600">
                          <a:effectLst/>
                        </a:rPr>
                        <a:t>Security Administrator</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600" dirty="0">
                          <a:effectLst/>
                        </a:rPr>
                        <a:t>Highest level of security clearance. Allowed access to all computer systems, databases, firewalls, and network devices as required for job function.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402271"/>
                  </a:ext>
                </a:extLst>
              </a:tr>
            </a:tbl>
          </a:graphicData>
        </a:graphic>
      </p:graphicFrame>
    </p:spTree>
    <p:extLst>
      <p:ext uri="{BB962C8B-B14F-4D97-AF65-F5344CB8AC3E}">
        <p14:creationId xmlns:p14="http://schemas.microsoft.com/office/powerpoint/2010/main" val="360167943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Classifications…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1969141"/>
              </p:ext>
            </p:extLst>
          </p:nvPr>
        </p:nvGraphicFramePr>
        <p:xfrm>
          <a:off x="1016000" y="1600200"/>
          <a:ext cx="10871200" cy="4907280"/>
        </p:xfrm>
        <a:graphic>
          <a:graphicData uri="http://schemas.openxmlformats.org/drawingml/2006/table">
            <a:tbl>
              <a:tblPr firstRow="1" bandRow="1">
                <a:tableStyleId>{9D7B26C5-4107-4FEC-AEDC-1716B250A1EF}</a:tableStyleId>
              </a:tblPr>
              <a:tblGrid>
                <a:gridCol w="3107113">
                  <a:extLst>
                    <a:ext uri="{9D8B030D-6E8A-4147-A177-3AD203B41FA5}">
                      <a16:colId xmlns:a16="http://schemas.microsoft.com/office/drawing/2014/main" val="356226805"/>
                    </a:ext>
                  </a:extLst>
                </a:gridCol>
                <a:gridCol w="7764087">
                  <a:extLst>
                    <a:ext uri="{9D8B030D-6E8A-4147-A177-3AD203B41FA5}">
                      <a16:colId xmlns:a16="http://schemas.microsoft.com/office/drawing/2014/main" val="624168573"/>
                    </a:ext>
                  </a:extLst>
                </a:gridCol>
              </a:tblGrid>
              <a:tr h="370840">
                <a:tc>
                  <a:txBody>
                    <a:bodyPr/>
                    <a:lstStyle/>
                    <a:p>
                      <a:pPr marL="0" marR="0">
                        <a:spcBef>
                          <a:spcPts val="0"/>
                        </a:spcBef>
                        <a:spcAft>
                          <a:spcPts val="0"/>
                        </a:spcAft>
                      </a:pPr>
                      <a:r>
                        <a:rPr lang="en-US" sz="2300" b="0" dirty="0">
                          <a:effectLst/>
                        </a:rPr>
                        <a:t>Systems Analyst/Programmer</a:t>
                      </a:r>
                      <a:endParaRPr lang="en-US" sz="2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300" b="0" dirty="0">
                          <a:effectLst/>
                        </a:rPr>
                        <a:t>Access to applications and databases as required for specific job function.  Not authorized to access routers, firewalls, or other network devices.</a:t>
                      </a:r>
                      <a:endParaRPr lang="en-US" sz="2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544981"/>
                  </a:ext>
                </a:extLst>
              </a:tr>
              <a:tr h="370840">
                <a:tc>
                  <a:txBody>
                    <a:bodyPr/>
                    <a:lstStyle/>
                    <a:p>
                      <a:pPr marL="0" marR="0">
                        <a:spcBef>
                          <a:spcPts val="0"/>
                        </a:spcBef>
                        <a:spcAft>
                          <a:spcPts val="0"/>
                        </a:spcAft>
                      </a:pPr>
                      <a:r>
                        <a:rPr lang="en-US" sz="2300">
                          <a:effectLst/>
                        </a:rPr>
                        <a:t>Contractors/Consultants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300" dirty="0">
                          <a:effectLst/>
                        </a:rPr>
                        <a:t>Access to applications and databases as required for specific job functions. Access to routers and firewall only if required for job function. Knowledge of security policies. Access to company information and systems must be approved in writing by the company director/CEO.</a:t>
                      </a:r>
                    </a:p>
                  </a:txBody>
                  <a:tcPr marL="68580" marR="68580" marT="0" marB="0"/>
                </a:tc>
                <a:extLst>
                  <a:ext uri="{0D108BD9-81ED-4DB2-BD59-A6C34878D82A}">
                    <a16:rowId xmlns:a16="http://schemas.microsoft.com/office/drawing/2014/main" val="1502002475"/>
                  </a:ext>
                </a:extLst>
              </a:tr>
              <a:tr h="370840">
                <a:tc>
                  <a:txBody>
                    <a:bodyPr/>
                    <a:lstStyle/>
                    <a:p>
                      <a:pPr marL="0" marR="0">
                        <a:spcBef>
                          <a:spcPts val="0"/>
                        </a:spcBef>
                        <a:spcAft>
                          <a:spcPts val="0"/>
                        </a:spcAft>
                      </a:pPr>
                      <a:r>
                        <a:rPr lang="en-US" sz="2300">
                          <a:effectLst/>
                        </a:rPr>
                        <a:t>Other Agencies and Business Partners</a:t>
                      </a:r>
                      <a:endParaRPr lang="en-US" sz="2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300" dirty="0">
                          <a:effectLst/>
                        </a:rPr>
                        <a:t>Access allowed to selected applications only when contract or inter-agency access agreement is in place or required by applicable laws.</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2015006"/>
                  </a:ext>
                </a:extLst>
              </a:tr>
              <a:tr h="370840">
                <a:tc>
                  <a:txBody>
                    <a:bodyPr/>
                    <a:lstStyle/>
                    <a:p>
                      <a:pPr marL="0" marR="0">
                        <a:spcBef>
                          <a:spcPts val="0"/>
                        </a:spcBef>
                        <a:spcAft>
                          <a:spcPts val="0"/>
                        </a:spcAft>
                      </a:pPr>
                      <a:r>
                        <a:rPr lang="en-US" sz="2300" dirty="0">
                          <a:effectLst/>
                        </a:rPr>
                        <a:t>General Public</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300" dirty="0">
                          <a:effectLst/>
                        </a:rPr>
                        <a:t>Access is limited to applications running on public Web servers. The general public will not be allowed to access confidential information.</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0402271"/>
                  </a:ext>
                </a:extLst>
              </a:tr>
            </a:tbl>
          </a:graphicData>
        </a:graphic>
      </p:graphicFrame>
    </p:spTree>
    <p:extLst>
      <p:ext uri="{BB962C8B-B14F-4D97-AF65-F5344CB8AC3E}">
        <p14:creationId xmlns:p14="http://schemas.microsoft.com/office/powerpoint/2010/main" val="40681200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End Point device and Mobile phone security</a:t>
            </a:r>
            <a:endParaRPr lang="en-US" dirty="0"/>
          </a:p>
        </p:txBody>
      </p:sp>
      <p:sp>
        <p:nvSpPr>
          <p:cNvPr id="3" name="Content Placeholder 2"/>
          <p:cNvSpPr>
            <a:spLocks noGrp="1"/>
          </p:cNvSpPr>
          <p:nvPr>
            <p:ph idx="1"/>
          </p:nvPr>
        </p:nvSpPr>
        <p:spPr>
          <a:xfrm>
            <a:off x="997339" y="1752599"/>
            <a:ext cx="10871200" cy="4442927"/>
          </a:xfrm>
        </p:spPr>
        <p:txBody>
          <a:bodyPr/>
          <a:lstStyle/>
          <a:p>
            <a:r>
              <a:rPr lang="en-US" dirty="0"/>
              <a:t>End points such as desktops, laptops and mobile phones carry a lot of identity, data and assets. Some ways to secure them include;</a:t>
            </a:r>
          </a:p>
          <a:p>
            <a:pPr lvl="1"/>
            <a:r>
              <a:rPr lang="en-US" b="1" dirty="0"/>
              <a:t>Antivirus Software </a:t>
            </a:r>
            <a:r>
              <a:rPr lang="en-US" b="0" dirty="0"/>
              <a:t>– A good antivirus program detects and cleans out infections, keeps out suspicious programs and isolates likely threats.</a:t>
            </a:r>
          </a:p>
          <a:p>
            <a:pPr lvl="1"/>
            <a:r>
              <a:rPr lang="en-US" b="1" dirty="0"/>
              <a:t>Current, Updated Firewalls </a:t>
            </a:r>
            <a:r>
              <a:rPr lang="en-US" b="0" dirty="0"/>
              <a:t>– to monitor web traffic, identify authorized users, block unauthorized access, and even protect against next-generation viruses.</a:t>
            </a:r>
          </a:p>
          <a:p>
            <a:pPr lvl="1"/>
            <a:r>
              <a:rPr lang="en-US" b="1" dirty="0"/>
              <a:t>Proxies, VPNs and Tor</a:t>
            </a:r>
            <a:r>
              <a:rPr lang="en-US" b="0" dirty="0"/>
              <a:t> – Proxies are tools that bridge the gap between users and the internet, using filtering rules in line with an organization’s IT policies. They block dangerous websites and uses an authentication system that can control access and monitor usage. VPNs additionall</a:t>
            </a:r>
            <a:r>
              <a:rPr lang="en-US" dirty="0"/>
              <a:t>y encrypt your Internet traffic. Tor browser provides online anonymity (accessing the dark web).</a:t>
            </a:r>
            <a:endParaRPr lang="en-US" b="0" dirty="0"/>
          </a:p>
        </p:txBody>
      </p:sp>
    </p:spTree>
    <p:extLst>
      <p:ext uri="{BB962C8B-B14F-4D97-AF65-F5344CB8AC3E}">
        <p14:creationId xmlns:p14="http://schemas.microsoft.com/office/powerpoint/2010/main" val="19382902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End Point device and Mobile phone security…</a:t>
            </a:r>
            <a:endParaRPr lang="en-US" dirty="0"/>
          </a:p>
        </p:txBody>
      </p:sp>
      <p:sp>
        <p:nvSpPr>
          <p:cNvPr id="3" name="Content Placeholder 2"/>
          <p:cNvSpPr>
            <a:spLocks noGrp="1"/>
          </p:cNvSpPr>
          <p:nvPr>
            <p:ph idx="1"/>
          </p:nvPr>
        </p:nvSpPr>
        <p:spPr/>
        <p:txBody>
          <a:bodyPr/>
          <a:lstStyle/>
          <a:p>
            <a:r>
              <a:rPr lang="en-US" dirty="0"/>
              <a:t>Ways to secure them include;</a:t>
            </a:r>
            <a:endParaRPr lang="en-US" b="1" dirty="0"/>
          </a:p>
          <a:p>
            <a:pPr lvl="1"/>
            <a:r>
              <a:rPr lang="en-US" b="1" dirty="0"/>
              <a:t>Remote Monitoring Software</a:t>
            </a:r>
            <a:r>
              <a:rPr lang="en-US" b="0" dirty="0"/>
              <a:t> – allows the data security team to collect information, diagnose problems, and oversee all the applications and hardware from a remote location. It provides flexibility and convenience, enabling administrators to resolve any issue anytime, anywhere.</a:t>
            </a:r>
          </a:p>
          <a:p>
            <a:pPr lvl="1"/>
            <a:r>
              <a:rPr lang="en-US" b="1" dirty="0"/>
              <a:t>Vulnerability Scanner </a:t>
            </a:r>
            <a:r>
              <a:rPr lang="en-US" b="0" dirty="0"/>
              <a:t>– This tool detects, evaluates, and manages any weak spots in the system. It also prioritizes vulnerabilities to help one organize their countermeasures. </a:t>
            </a:r>
          </a:p>
          <a:p>
            <a:pPr lvl="1"/>
            <a:r>
              <a:rPr lang="en-US" b="1" dirty="0"/>
              <a:t>Physical security</a:t>
            </a:r>
            <a:r>
              <a:rPr lang="en-US" dirty="0"/>
              <a:t> – ensures the device isn’t possessed by unauthorized persons.</a:t>
            </a:r>
            <a:endParaRPr lang="en-US" b="1" dirty="0"/>
          </a:p>
          <a:p>
            <a:pPr lvl="1"/>
            <a:r>
              <a:rPr lang="en-US" b="1" dirty="0"/>
              <a:t>Passwords</a:t>
            </a:r>
            <a:r>
              <a:rPr lang="en-US" dirty="0"/>
              <a:t> – to deter access by unauthorized persons.</a:t>
            </a:r>
          </a:p>
        </p:txBody>
      </p:sp>
    </p:spTree>
    <p:extLst>
      <p:ext uri="{BB962C8B-B14F-4D97-AF65-F5344CB8AC3E}">
        <p14:creationId xmlns:p14="http://schemas.microsoft.com/office/powerpoint/2010/main" val="405773264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Password policy</a:t>
            </a:r>
            <a:endParaRPr lang="en-US" dirty="0"/>
          </a:p>
        </p:txBody>
      </p:sp>
      <p:pic>
        <p:nvPicPr>
          <p:cNvPr id="5122" name="Picture 2" descr="5 Password Policy Guidelines for Small to Mid-Size Businesses | Accent  Computer Solutions"/>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137159" y="1744980"/>
            <a:ext cx="8412479" cy="4732020"/>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Callout 5"/>
          <p:cNvSpPr/>
          <p:nvPr/>
        </p:nvSpPr>
        <p:spPr bwMode="auto">
          <a:xfrm>
            <a:off x="8544560" y="2148709"/>
            <a:ext cx="3449320" cy="3875246"/>
          </a:xfrm>
          <a:prstGeom prst="leftArrowCallout">
            <a:avLst/>
          </a:prstGeom>
          <a:ln>
            <a:solidFill>
              <a:srgbClr val="C00000"/>
            </a:solidFill>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9784080" y="2482185"/>
            <a:ext cx="2209800" cy="3108543"/>
          </a:xfrm>
          <a:prstGeom prst="rect">
            <a:avLst/>
          </a:prstGeom>
          <a:noFill/>
        </p:spPr>
        <p:txBody>
          <a:bodyPr wrap="square" rtlCol="0">
            <a:spAutoFit/>
          </a:bodyPr>
          <a:lstStyle/>
          <a:p>
            <a:r>
              <a:rPr lang="en-US" sz="2800" b="0" dirty="0"/>
              <a:t>Organisations should develop and implement password policies and evaluate staff</a:t>
            </a:r>
          </a:p>
        </p:txBody>
      </p:sp>
    </p:spTree>
    <p:extLst>
      <p:ext uri="{BB962C8B-B14F-4D97-AF65-F5344CB8AC3E}">
        <p14:creationId xmlns:p14="http://schemas.microsoft.com/office/powerpoint/2010/main" val="9438270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Cover</a:t>
            </a:r>
          </a:p>
        </p:txBody>
      </p:sp>
      <p:sp>
        <p:nvSpPr>
          <p:cNvPr id="3" name="Content Placeholder 2"/>
          <p:cNvSpPr>
            <a:spLocks noGrp="1"/>
          </p:cNvSpPr>
          <p:nvPr>
            <p:ph sz="half" idx="1"/>
          </p:nvPr>
        </p:nvSpPr>
        <p:spPr/>
        <p:txBody>
          <a:bodyPr numCol="1"/>
          <a:lstStyle/>
          <a:p>
            <a:pPr lvl="0"/>
            <a:r>
              <a:rPr lang="en-GB" b="0" dirty="0"/>
              <a:t>End Point device and Mobile phone security</a:t>
            </a:r>
            <a:endParaRPr lang="en-US" b="0" dirty="0"/>
          </a:p>
          <a:p>
            <a:pPr lvl="0"/>
            <a:r>
              <a:rPr lang="en-GB" b="0" dirty="0"/>
              <a:t>Password policy</a:t>
            </a:r>
            <a:endParaRPr lang="en-US" b="0" dirty="0"/>
          </a:p>
          <a:p>
            <a:pPr lvl="0"/>
            <a:r>
              <a:rPr lang="en-GB" b="0" dirty="0"/>
              <a:t>Security patch management</a:t>
            </a:r>
            <a:endParaRPr lang="en-US" b="0" dirty="0"/>
          </a:p>
          <a:p>
            <a:pPr lvl="0"/>
            <a:r>
              <a:rPr lang="en-GB" b="0" dirty="0"/>
              <a:t>Data backup</a:t>
            </a:r>
            <a:endParaRPr lang="en-US" b="0" dirty="0"/>
          </a:p>
          <a:p>
            <a:pPr lvl="0"/>
            <a:r>
              <a:rPr lang="en-GB" b="0" dirty="0"/>
              <a:t>Downloading and management of third-party software</a:t>
            </a:r>
            <a:endParaRPr lang="en-US" b="0" dirty="0"/>
          </a:p>
        </p:txBody>
      </p:sp>
      <p:sp>
        <p:nvSpPr>
          <p:cNvPr id="4" name="Content Placeholder 3"/>
          <p:cNvSpPr>
            <a:spLocks noGrp="1"/>
          </p:cNvSpPr>
          <p:nvPr>
            <p:ph sz="half" idx="2"/>
          </p:nvPr>
        </p:nvSpPr>
        <p:spPr/>
        <p:txBody>
          <a:bodyPr/>
          <a:lstStyle/>
          <a:p>
            <a:pPr lvl="0"/>
            <a:r>
              <a:rPr lang="en-GB" b="0" dirty="0"/>
              <a:t>Device security policy</a:t>
            </a:r>
            <a:endParaRPr lang="en-US" b="0" dirty="0"/>
          </a:p>
          <a:p>
            <a:pPr lvl="0"/>
            <a:r>
              <a:rPr lang="en-GB" b="0" dirty="0"/>
              <a:t>Host firewall and Anti-virus management </a:t>
            </a:r>
            <a:endParaRPr lang="en-US" b="0" dirty="0"/>
          </a:p>
          <a:p>
            <a:r>
              <a:rPr lang="en-GB" b="0" dirty="0"/>
              <a:t>Network security </a:t>
            </a:r>
            <a:endParaRPr lang="en-US" b="0" dirty="0"/>
          </a:p>
          <a:p>
            <a:r>
              <a:rPr lang="en-GB" b="0" dirty="0"/>
              <a:t>Cyber Security best practices</a:t>
            </a:r>
            <a:endParaRPr lang="en-US" b="0" dirty="0"/>
          </a:p>
          <a:p>
            <a:pPr marL="0" indent="0">
              <a:buNone/>
            </a:pPr>
            <a:endParaRPr lang="en-US" dirty="0"/>
          </a:p>
        </p:txBody>
      </p:sp>
    </p:spTree>
    <p:extLst>
      <p:ext uri="{BB962C8B-B14F-4D97-AF65-F5344CB8AC3E}">
        <p14:creationId xmlns:p14="http://schemas.microsoft.com/office/powerpoint/2010/main" val="76406323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Security patch management</a:t>
            </a:r>
            <a:endParaRPr lang="en-US" dirty="0"/>
          </a:p>
        </p:txBody>
      </p:sp>
      <p:sp>
        <p:nvSpPr>
          <p:cNvPr id="3" name="Content Placeholder 2"/>
          <p:cNvSpPr>
            <a:spLocks noGrp="1"/>
          </p:cNvSpPr>
          <p:nvPr>
            <p:ph sz="half" idx="1"/>
          </p:nvPr>
        </p:nvSpPr>
        <p:spPr>
          <a:xfrm>
            <a:off x="1016000" y="1752600"/>
            <a:ext cx="5461000" cy="4343400"/>
          </a:xfrm>
        </p:spPr>
        <p:txBody>
          <a:bodyPr/>
          <a:lstStyle/>
          <a:p>
            <a:r>
              <a:rPr lang="en-US" b="0" dirty="0"/>
              <a:t>It is </a:t>
            </a:r>
            <a:r>
              <a:rPr lang="en-US" dirty="0"/>
              <a:t>the ongoing process of applying updates that help resolve code vulnerabilities or errors for applications across your system</a:t>
            </a:r>
            <a:r>
              <a:rPr lang="en-US" b="0" dirty="0"/>
              <a:t>. </a:t>
            </a:r>
          </a:p>
          <a:p>
            <a:r>
              <a:rPr lang="en-US" b="0" dirty="0"/>
              <a:t>A security patch is essentially a method of updating systems, applications, or software by inserting code to fill in, or “patch,” the vulnerability.</a:t>
            </a:r>
            <a:endParaRPr lang="en-US" dirty="0"/>
          </a:p>
        </p:txBody>
      </p:sp>
      <p:pic>
        <p:nvPicPr>
          <p:cNvPr id="5" name="Picture 2" descr="Patch Management Guidance - Canada.c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985860" y="1668780"/>
            <a:ext cx="4611780" cy="458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5545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Data backup</a:t>
            </a:r>
            <a:endParaRPr lang="en-US" dirty="0"/>
          </a:p>
        </p:txBody>
      </p:sp>
      <p:sp>
        <p:nvSpPr>
          <p:cNvPr id="3" name="Content Placeholder 2"/>
          <p:cNvSpPr>
            <a:spLocks noGrp="1"/>
          </p:cNvSpPr>
          <p:nvPr>
            <p:ph idx="1"/>
          </p:nvPr>
        </p:nvSpPr>
        <p:spPr/>
        <p:txBody>
          <a:bodyPr/>
          <a:lstStyle/>
          <a:p>
            <a:r>
              <a:rPr lang="en-US" b="0" dirty="0"/>
              <a:t>Backups are copies of computer data stored away that you use for recovery in case your original data is lost or corrupted. </a:t>
            </a:r>
          </a:p>
          <a:p>
            <a:r>
              <a:rPr lang="en-US" b="0" dirty="0"/>
              <a:t>There are mainly three types of backup: </a:t>
            </a:r>
            <a:r>
              <a:rPr lang="en-US" dirty="0"/>
              <a:t>full, differential, and incremental</a:t>
            </a:r>
            <a:r>
              <a:rPr lang="en-US" b="0" dirty="0"/>
              <a:t>.</a:t>
            </a:r>
            <a:endParaRPr lang="en-US" dirty="0"/>
          </a:p>
          <a:p>
            <a:r>
              <a:rPr lang="en-US" dirty="0"/>
              <a:t>Data backup security;</a:t>
            </a:r>
          </a:p>
          <a:p>
            <a:pPr lvl="1"/>
            <a:r>
              <a:rPr lang="en-US" b="1" dirty="0"/>
              <a:t>Physical security</a:t>
            </a:r>
            <a:r>
              <a:rPr lang="en-US" dirty="0"/>
              <a:t> – secure and locked low-profile locations.</a:t>
            </a:r>
            <a:endParaRPr lang="en-US" b="1" dirty="0"/>
          </a:p>
          <a:p>
            <a:pPr lvl="1"/>
            <a:r>
              <a:rPr lang="en-US" b="1" dirty="0"/>
              <a:t>Encryption</a:t>
            </a:r>
            <a:r>
              <a:rPr lang="en-US" b="0" dirty="0"/>
              <a:t> – beyond passwords, encryption keys should be used. </a:t>
            </a:r>
            <a:r>
              <a:rPr lang="en-US" dirty="0"/>
              <a:t>E.g. use 128-bit hash value MD5 functions which breaks data up into chunks of 512-bit blocks, that can’t be read without the appropriate decryption key.</a:t>
            </a:r>
            <a:endParaRPr lang="en-US" b="0" dirty="0"/>
          </a:p>
        </p:txBody>
      </p:sp>
    </p:spTree>
    <p:extLst>
      <p:ext uri="{BB962C8B-B14F-4D97-AF65-F5344CB8AC3E}">
        <p14:creationId xmlns:p14="http://schemas.microsoft.com/office/powerpoint/2010/main" val="42801821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Data backup….</a:t>
            </a:r>
            <a:endParaRPr lang="en-US" dirty="0"/>
          </a:p>
        </p:txBody>
      </p:sp>
      <p:sp>
        <p:nvSpPr>
          <p:cNvPr id="3" name="Content Placeholder 2"/>
          <p:cNvSpPr>
            <a:spLocks noGrp="1"/>
          </p:cNvSpPr>
          <p:nvPr>
            <p:ph idx="1"/>
          </p:nvPr>
        </p:nvSpPr>
        <p:spPr>
          <a:xfrm>
            <a:off x="1016000" y="1752600"/>
            <a:ext cx="10871200" cy="4556760"/>
          </a:xfrm>
        </p:spPr>
        <p:txBody>
          <a:bodyPr/>
          <a:lstStyle/>
          <a:p>
            <a:r>
              <a:rPr lang="en-US" dirty="0"/>
              <a:t>Data backup security;</a:t>
            </a:r>
          </a:p>
          <a:p>
            <a:pPr lvl="1"/>
            <a:r>
              <a:rPr lang="en-US" b="1" dirty="0"/>
              <a:t>Cloud storage </a:t>
            </a:r>
            <a:r>
              <a:rPr lang="en-US" b="0" dirty="0"/>
              <a:t>– offer a safe and convenient off-site storage. However, </a:t>
            </a:r>
            <a:r>
              <a:rPr lang="en-US" dirty="0"/>
              <a:t>due diligence is required in terms of encryption protocols, backup policies and firewalls the provider is offering before committing.</a:t>
            </a:r>
          </a:p>
          <a:p>
            <a:pPr lvl="1"/>
            <a:r>
              <a:rPr lang="en-US" b="1" dirty="0"/>
              <a:t>Sophisticated authentication protocols </a:t>
            </a:r>
            <a:r>
              <a:rPr lang="en-US" b="0" dirty="0"/>
              <a:t>– </a:t>
            </a:r>
            <a:r>
              <a:rPr lang="en-US" dirty="0"/>
              <a:t>use of multi-factor authentication protocols and bio-identification, such as facial recognition.</a:t>
            </a:r>
          </a:p>
          <a:p>
            <a:pPr lvl="1"/>
            <a:r>
              <a:rPr lang="en-US" b="1" dirty="0"/>
              <a:t>Metadata</a:t>
            </a:r>
            <a:r>
              <a:rPr lang="en-US" b="0" dirty="0"/>
              <a:t> – </a:t>
            </a:r>
            <a:r>
              <a:rPr lang="en-US" dirty="0"/>
              <a:t> creates an audit trail that counts as substantive evidence as to the validity of the data by data providing information about other data to show the source and integrity of the other data. E.g. author, date created/modified, size.</a:t>
            </a:r>
          </a:p>
          <a:p>
            <a:pPr lvl="1"/>
            <a:r>
              <a:rPr lang="en-US" b="1" dirty="0"/>
              <a:t>Choosing the right data management software </a:t>
            </a:r>
            <a:r>
              <a:rPr lang="en-US" b="0" dirty="0"/>
              <a:t>– </a:t>
            </a:r>
            <a:r>
              <a:rPr lang="en-US" dirty="0"/>
              <a:t>using an efficient DBMS with access levels for users.</a:t>
            </a:r>
            <a:endParaRPr lang="en-US" b="0" dirty="0"/>
          </a:p>
          <a:p>
            <a:endParaRPr lang="en-US" b="0" dirty="0"/>
          </a:p>
          <a:p>
            <a:pPr marL="0" indent="0">
              <a:buNone/>
            </a:pPr>
            <a:br>
              <a:rPr lang="en-US" dirty="0"/>
            </a:br>
            <a:endParaRPr lang="en-US" dirty="0"/>
          </a:p>
        </p:txBody>
      </p:sp>
    </p:spTree>
    <p:extLst>
      <p:ext uri="{BB962C8B-B14F-4D97-AF65-F5344CB8AC3E}">
        <p14:creationId xmlns:p14="http://schemas.microsoft.com/office/powerpoint/2010/main" val="427487801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Downloading and management of third-party software</a:t>
            </a:r>
            <a:endParaRPr lang="en-US" dirty="0"/>
          </a:p>
        </p:txBody>
      </p:sp>
      <p:sp>
        <p:nvSpPr>
          <p:cNvPr id="3" name="Content Placeholder 2"/>
          <p:cNvSpPr>
            <a:spLocks noGrp="1"/>
          </p:cNvSpPr>
          <p:nvPr>
            <p:ph idx="1"/>
          </p:nvPr>
        </p:nvSpPr>
        <p:spPr/>
        <p:txBody>
          <a:bodyPr/>
          <a:lstStyle/>
          <a:p>
            <a:r>
              <a:rPr lang="en-US" b="0" dirty="0"/>
              <a:t>3</a:t>
            </a:r>
            <a:r>
              <a:rPr lang="en-US" b="0" baseline="30000" dirty="0"/>
              <a:t>rd</a:t>
            </a:r>
            <a:r>
              <a:rPr lang="en-US" b="0" dirty="0"/>
              <a:t> party software is a computer program created or developed by a different company than the one that developed the computer's operating system. E.g. Acrobat Adobe in Windows OS. </a:t>
            </a:r>
          </a:p>
          <a:p>
            <a:r>
              <a:rPr lang="en-US" b="0" dirty="0"/>
              <a:t>Security considerations for downloading and management;</a:t>
            </a:r>
          </a:p>
          <a:p>
            <a:pPr lvl="1"/>
            <a:r>
              <a:rPr lang="en-US" b="0" dirty="0"/>
              <a:t>Should be from a trusted source</a:t>
            </a:r>
          </a:p>
          <a:p>
            <a:pPr lvl="1"/>
            <a:r>
              <a:rPr lang="en-US" b="0" dirty="0"/>
              <a:t>Read reviews from reputable sources</a:t>
            </a:r>
          </a:p>
          <a:p>
            <a:pPr lvl="1"/>
            <a:r>
              <a:rPr lang="en-US" dirty="0"/>
              <a:t>Opportunity to test the software and train users</a:t>
            </a:r>
            <a:endParaRPr lang="en-US" b="0" dirty="0"/>
          </a:p>
          <a:p>
            <a:pPr lvl="1"/>
            <a:r>
              <a:rPr lang="en-US" dirty="0"/>
              <a:t>Test the level of customer service and responsiveness of developer</a:t>
            </a:r>
          </a:p>
          <a:p>
            <a:pPr lvl="1"/>
            <a:r>
              <a:rPr lang="en-US" dirty="0"/>
              <a:t>Cost of software and updates</a:t>
            </a:r>
          </a:p>
        </p:txBody>
      </p:sp>
    </p:spTree>
    <p:extLst>
      <p:ext uri="{BB962C8B-B14F-4D97-AF65-F5344CB8AC3E}">
        <p14:creationId xmlns:p14="http://schemas.microsoft.com/office/powerpoint/2010/main" val="4133237358"/>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Downloading and management of third-party software…</a:t>
            </a:r>
            <a:endParaRPr lang="en-US" dirty="0"/>
          </a:p>
        </p:txBody>
      </p:sp>
      <p:sp>
        <p:nvSpPr>
          <p:cNvPr id="3" name="Content Placeholder 2"/>
          <p:cNvSpPr>
            <a:spLocks noGrp="1"/>
          </p:cNvSpPr>
          <p:nvPr>
            <p:ph idx="1"/>
          </p:nvPr>
        </p:nvSpPr>
        <p:spPr/>
        <p:txBody>
          <a:bodyPr/>
          <a:lstStyle/>
          <a:p>
            <a:r>
              <a:rPr lang="en-US" b="0" dirty="0"/>
              <a:t>Security considerations for downloading and management;</a:t>
            </a:r>
          </a:p>
          <a:p>
            <a:pPr lvl="1"/>
            <a:r>
              <a:rPr lang="en-US" dirty="0"/>
              <a:t>Proper software documentation</a:t>
            </a:r>
          </a:p>
          <a:p>
            <a:pPr lvl="1"/>
            <a:r>
              <a:rPr lang="en-US" dirty="0"/>
              <a:t>Software release dates and history – shows level of commitment of developers</a:t>
            </a:r>
          </a:p>
          <a:p>
            <a:pPr lvl="1"/>
            <a:r>
              <a:rPr lang="en-US" dirty="0"/>
              <a:t>Scalability of the software</a:t>
            </a:r>
          </a:p>
          <a:p>
            <a:pPr lvl="1"/>
            <a:r>
              <a:rPr lang="en-US" dirty="0"/>
              <a:t>Patch management policy of the developer</a:t>
            </a:r>
          </a:p>
          <a:p>
            <a:pPr lvl="1"/>
            <a:r>
              <a:rPr lang="en-US" dirty="0"/>
              <a:t>Access to your data incase of discontinuation of service</a:t>
            </a:r>
          </a:p>
        </p:txBody>
      </p:sp>
    </p:spTree>
    <p:extLst>
      <p:ext uri="{BB962C8B-B14F-4D97-AF65-F5344CB8AC3E}">
        <p14:creationId xmlns:p14="http://schemas.microsoft.com/office/powerpoint/2010/main" val="31283610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Device security policy</a:t>
            </a:r>
            <a:endParaRPr lang="en-US" dirty="0"/>
          </a:p>
        </p:txBody>
      </p:sp>
      <p:sp>
        <p:nvSpPr>
          <p:cNvPr id="3" name="Content Placeholder 2"/>
          <p:cNvSpPr>
            <a:spLocks noGrp="1"/>
          </p:cNvSpPr>
          <p:nvPr>
            <p:ph idx="1"/>
          </p:nvPr>
        </p:nvSpPr>
        <p:spPr/>
        <p:txBody>
          <a:bodyPr/>
          <a:lstStyle/>
          <a:p>
            <a:r>
              <a:rPr lang="en-US" b="0" dirty="0"/>
              <a:t>Primary purpose is to control the end user device with respect to the defined business rules to ensure Confidentiality, integrity, and availability of information.</a:t>
            </a:r>
          </a:p>
          <a:p>
            <a:r>
              <a:rPr lang="en-US" dirty="0"/>
              <a:t>This policy should cover;</a:t>
            </a:r>
          </a:p>
          <a:p>
            <a:pPr lvl="1"/>
            <a:r>
              <a:rPr lang="en-US" b="0" dirty="0"/>
              <a:t>Acceptable use policy for devices;</a:t>
            </a:r>
          </a:p>
          <a:p>
            <a:pPr lvl="1"/>
            <a:r>
              <a:rPr lang="en-US" b="0" dirty="0"/>
              <a:t>BYOD (bring your own device), (choose your own device), COPE (corporate-owned, personally enabled), and COBO (corporate-owned, business-only) policies; and</a:t>
            </a:r>
          </a:p>
          <a:p>
            <a:pPr lvl="1"/>
            <a:r>
              <a:rPr lang="en-US" dirty="0"/>
              <a:t>M</a:t>
            </a:r>
            <a:r>
              <a:rPr lang="en-US" b="0" dirty="0"/>
              <a:t>obile devices security policy.</a:t>
            </a:r>
          </a:p>
          <a:p>
            <a:endParaRPr lang="en-US" dirty="0"/>
          </a:p>
        </p:txBody>
      </p:sp>
    </p:spTree>
    <p:extLst>
      <p:ext uri="{BB962C8B-B14F-4D97-AF65-F5344CB8AC3E}">
        <p14:creationId xmlns:p14="http://schemas.microsoft.com/office/powerpoint/2010/main" val="81305526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Device security policy…</a:t>
            </a:r>
            <a:endParaRPr lang="en-US" dirty="0"/>
          </a:p>
        </p:txBody>
      </p:sp>
      <p:sp>
        <p:nvSpPr>
          <p:cNvPr id="3" name="Content Placeholder 2"/>
          <p:cNvSpPr>
            <a:spLocks noGrp="1"/>
          </p:cNvSpPr>
          <p:nvPr>
            <p:ph idx="1"/>
          </p:nvPr>
        </p:nvSpPr>
        <p:spPr>
          <a:xfrm>
            <a:off x="1016000" y="1752599"/>
            <a:ext cx="10871200" cy="4614949"/>
          </a:xfrm>
        </p:spPr>
        <p:txBody>
          <a:bodyPr/>
          <a:lstStyle/>
          <a:p>
            <a:r>
              <a:rPr lang="en-US" dirty="0"/>
              <a:t>What to include in the policy;</a:t>
            </a:r>
          </a:p>
          <a:p>
            <a:pPr lvl="1"/>
            <a:r>
              <a:rPr lang="en-US" dirty="0"/>
              <a:t>Employees should ensure the physical security of devices.</a:t>
            </a:r>
          </a:p>
          <a:p>
            <a:pPr lvl="1"/>
            <a:r>
              <a:rPr lang="en-US" b="0" dirty="0"/>
              <a:t>Users are required to always maintain their apps up-to-date when accessing work content and resources.</a:t>
            </a:r>
          </a:p>
          <a:p>
            <a:pPr lvl="1"/>
            <a:r>
              <a:rPr lang="en-US" b="0" dirty="0"/>
              <a:t>The device should have basic protections such as passcodes, and encryption must be enabled.</a:t>
            </a:r>
          </a:p>
          <a:p>
            <a:pPr lvl="1"/>
            <a:r>
              <a:rPr lang="en-US" b="0" dirty="0"/>
              <a:t>Employees should not access websites and content deemed to be illicit, proprietary or illegal.</a:t>
            </a:r>
          </a:p>
          <a:p>
            <a:pPr lvl="1"/>
            <a:r>
              <a:rPr lang="en-US" b="0" dirty="0"/>
              <a:t>Employees should not use their device for work-related tasks when driving or operating machinery or to host and share content in the corporate network.</a:t>
            </a:r>
          </a:p>
        </p:txBody>
      </p:sp>
    </p:spTree>
    <p:extLst>
      <p:ext uri="{BB962C8B-B14F-4D97-AF65-F5344CB8AC3E}">
        <p14:creationId xmlns:p14="http://schemas.microsoft.com/office/powerpoint/2010/main" val="245392263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Device security policy…</a:t>
            </a:r>
            <a:endParaRPr lang="en-US" dirty="0"/>
          </a:p>
        </p:txBody>
      </p:sp>
      <p:sp>
        <p:nvSpPr>
          <p:cNvPr id="3" name="Content Placeholder 2"/>
          <p:cNvSpPr>
            <a:spLocks noGrp="1"/>
          </p:cNvSpPr>
          <p:nvPr>
            <p:ph idx="1"/>
          </p:nvPr>
        </p:nvSpPr>
        <p:spPr>
          <a:xfrm>
            <a:off x="1016000" y="1752599"/>
            <a:ext cx="10871200" cy="4614949"/>
          </a:xfrm>
        </p:spPr>
        <p:txBody>
          <a:bodyPr/>
          <a:lstStyle/>
          <a:p>
            <a:r>
              <a:rPr lang="en-US" dirty="0"/>
              <a:t>What to include in the policy;</a:t>
            </a:r>
          </a:p>
          <a:p>
            <a:pPr lvl="1"/>
            <a:r>
              <a:rPr lang="en-US" dirty="0"/>
              <a:t>Employees must keep the device up-to-date with the latest firmware and operating system and adopt antivirus protections on their device.</a:t>
            </a:r>
          </a:p>
          <a:p>
            <a:pPr lvl="1"/>
            <a:r>
              <a:rPr lang="en-US" b="0" dirty="0"/>
              <a:t>Employees must use strong passwords with automatic log-offs.</a:t>
            </a:r>
          </a:p>
          <a:p>
            <a:pPr lvl="1"/>
            <a:r>
              <a:rPr lang="en-US" b="0" dirty="0"/>
              <a:t>Employees should not install illegal or pirated software on a device used to access company data.</a:t>
            </a:r>
          </a:p>
          <a:p>
            <a:pPr lvl="1"/>
            <a:r>
              <a:rPr lang="en-US" b="0" dirty="0"/>
              <a:t>Only devices that are considered safe and meet corporate policy compliance requirements are permitted. </a:t>
            </a:r>
          </a:p>
          <a:p>
            <a:pPr lvl="1"/>
            <a:r>
              <a:rPr lang="en-US" b="0" dirty="0"/>
              <a:t>Describe the risks employees may encounter when using their personal devices for work-related activities. Emphasize disciplinary action including termination.</a:t>
            </a:r>
          </a:p>
        </p:txBody>
      </p:sp>
    </p:spTree>
    <p:extLst>
      <p:ext uri="{BB962C8B-B14F-4D97-AF65-F5344CB8AC3E}">
        <p14:creationId xmlns:p14="http://schemas.microsoft.com/office/powerpoint/2010/main" val="110635725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Host firewall and Anti-virus management </a:t>
            </a:r>
            <a:endParaRPr lang="en-US" dirty="0"/>
          </a:p>
        </p:txBody>
      </p:sp>
      <p:sp>
        <p:nvSpPr>
          <p:cNvPr id="3" name="Content Placeholder 2"/>
          <p:cNvSpPr>
            <a:spLocks noGrp="1"/>
          </p:cNvSpPr>
          <p:nvPr>
            <p:ph idx="1"/>
          </p:nvPr>
        </p:nvSpPr>
        <p:spPr>
          <a:xfrm>
            <a:off x="999375" y="1752600"/>
            <a:ext cx="10871200" cy="4531822"/>
          </a:xfrm>
        </p:spPr>
        <p:txBody>
          <a:bodyPr/>
          <a:lstStyle/>
          <a:p>
            <a:r>
              <a:rPr lang="en-US" dirty="0"/>
              <a:t>A host firewall </a:t>
            </a:r>
            <a:r>
              <a:rPr lang="en-US" b="0" dirty="0"/>
              <a:t>is a security network designed to protect host computer systems and networks from malicious attacks e.g. installed on a server or software such as Windows Firewall. </a:t>
            </a:r>
          </a:p>
          <a:p>
            <a:r>
              <a:rPr lang="en-US" dirty="0"/>
              <a:t>Antivirus</a:t>
            </a:r>
            <a:r>
              <a:rPr lang="en-US" b="0" dirty="0"/>
              <a:t> is a software utility program designed to protect a system from internal attacks from viruses, </a:t>
            </a:r>
            <a:r>
              <a:rPr lang="en-US" b="0" dirty="0" err="1"/>
              <a:t>trojan</a:t>
            </a:r>
            <a:r>
              <a:rPr lang="en-US" b="0" dirty="0"/>
              <a:t> horse, spyware </a:t>
            </a:r>
            <a:r>
              <a:rPr lang="en-US" b="0" dirty="0" err="1"/>
              <a:t>etc</a:t>
            </a:r>
            <a:endParaRPr lang="en-US" b="0" dirty="0"/>
          </a:p>
          <a:p>
            <a:r>
              <a:rPr lang="en-US" b="0" dirty="0"/>
              <a:t>Management of antivirus software/program includes;</a:t>
            </a:r>
          </a:p>
          <a:p>
            <a:pPr lvl="1"/>
            <a:r>
              <a:rPr lang="en-US" b="0" dirty="0"/>
              <a:t>Install proprietary antivirus software </a:t>
            </a:r>
            <a:r>
              <a:rPr lang="en-US" b="0" dirty="0" err="1"/>
              <a:t>e.g</a:t>
            </a:r>
            <a:r>
              <a:rPr lang="en-US" b="0" dirty="0"/>
              <a:t> </a:t>
            </a:r>
            <a:r>
              <a:rPr lang="en-US" b="0" dirty="0" err="1"/>
              <a:t>Avast</a:t>
            </a:r>
            <a:r>
              <a:rPr lang="en-US" b="0" dirty="0"/>
              <a:t>, </a:t>
            </a:r>
            <a:r>
              <a:rPr lang="en-US" b="0" dirty="0" err="1"/>
              <a:t>Nortin</a:t>
            </a:r>
            <a:r>
              <a:rPr lang="en-US" b="0" dirty="0"/>
              <a:t>, Kaspersky, AVG </a:t>
            </a:r>
            <a:r>
              <a:rPr lang="en-US" b="0" dirty="0" err="1"/>
              <a:t>etc</a:t>
            </a:r>
            <a:endParaRPr lang="en-US" b="0" dirty="0"/>
          </a:p>
          <a:p>
            <a:pPr lvl="1"/>
            <a:r>
              <a:rPr lang="en-US" b="0" dirty="0"/>
              <a:t>Use a managed (centralized) anti-virus e.g. on the network server</a:t>
            </a:r>
          </a:p>
          <a:p>
            <a:pPr lvl="1"/>
            <a:r>
              <a:rPr lang="en-US" b="0" dirty="0"/>
              <a:t>Continuously update the antivirus software</a:t>
            </a:r>
          </a:p>
          <a:p>
            <a:pPr lvl="1"/>
            <a:r>
              <a:rPr lang="en-US" dirty="0"/>
              <a:t>Enforce actions recommended by the antivirus</a:t>
            </a:r>
            <a:endParaRPr lang="en-US" b="0" dirty="0"/>
          </a:p>
        </p:txBody>
      </p:sp>
    </p:spTree>
    <p:extLst>
      <p:ext uri="{BB962C8B-B14F-4D97-AF65-F5344CB8AC3E}">
        <p14:creationId xmlns:p14="http://schemas.microsoft.com/office/powerpoint/2010/main" val="175208897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dirty="0"/>
              <a:t>Host firewall and Anti-virus management…</a:t>
            </a:r>
            <a:endParaRPr lang="en-US" dirty="0"/>
          </a:p>
        </p:txBody>
      </p:sp>
      <p:sp>
        <p:nvSpPr>
          <p:cNvPr id="12" name="Content Placeholder 11"/>
          <p:cNvSpPr>
            <a:spLocks noGrp="1"/>
          </p:cNvSpPr>
          <p:nvPr>
            <p:ph idx="1"/>
          </p:nvPr>
        </p:nvSpPr>
        <p:spPr/>
        <p:txBody>
          <a:bodyPr/>
          <a:lstStyle/>
          <a:p>
            <a:r>
              <a:rPr lang="en-US" b="0" dirty="0"/>
              <a:t>Management of host firewall includes;</a:t>
            </a:r>
          </a:p>
          <a:p>
            <a:pPr lvl="1"/>
            <a:r>
              <a:rPr lang="en-US" b="0" dirty="0"/>
              <a:t>Block all access by default then apply rules and policies for permitted traffic to connect to the network.</a:t>
            </a:r>
          </a:p>
          <a:p>
            <a:pPr lvl="1"/>
            <a:r>
              <a:rPr lang="en-US" b="0" dirty="0"/>
              <a:t>Regularly audit firewall rules and policies to remove any unused, old or conflicting rules. </a:t>
            </a:r>
          </a:p>
          <a:p>
            <a:pPr lvl="1"/>
            <a:r>
              <a:rPr lang="en-US" b="0" dirty="0"/>
              <a:t>Keep the firewall up-to-date by automating software updates or patches.</a:t>
            </a:r>
          </a:p>
          <a:p>
            <a:pPr lvl="1"/>
            <a:r>
              <a:rPr lang="en-US" b="0" dirty="0"/>
              <a:t>Keep track of authorized users to firewall settings and monitor/ audit their changes to configurations. Avoid having too many authorized users.</a:t>
            </a:r>
          </a:p>
          <a:p>
            <a:pPr lvl="1"/>
            <a:r>
              <a:rPr lang="en-US" b="0" dirty="0"/>
              <a:t>Document all firewall changes to rules. Also include documentation of business requirements that led to a change in the rules.</a:t>
            </a:r>
          </a:p>
        </p:txBody>
      </p:sp>
    </p:spTree>
    <p:extLst>
      <p:ext uri="{BB962C8B-B14F-4D97-AF65-F5344CB8AC3E}">
        <p14:creationId xmlns:p14="http://schemas.microsoft.com/office/powerpoint/2010/main" val="211884994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sz="half" idx="1"/>
          </p:nvPr>
        </p:nvSpPr>
        <p:spPr/>
        <p:txBody>
          <a:bodyPr/>
          <a:lstStyle/>
          <a:p>
            <a:r>
              <a:rPr lang="en-US" b="0" dirty="0"/>
              <a:t>Much of our lives; personal and professional, now reside online. </a:t>
            </a:r>
          </a:p>
          <a:p>
            <a:r>
              <a:rPr lang="en-US" b="0" dirty="0"/>
              <a:t>This increased reliance on the internet and digital networks bring risks along with the convenience it provides.</a:t>
            </a:r>
          </a:p>
          <a:p>
            <a:r>
              <a:rPr lang="en-US" b="0" dirty="0"/>
              <a:t>We are prone to attacks from online criminals, hackers, cyber bullies etc. </a:t>
            </a:r>
          </a:p>
        </p:txBody>
      </p:sp>
      <p:pic>
        <p:nvPicPr>
          <p:cNvPr id="2050" name="Picture 2" descr="8 Common Hacking Techniques That Every Business Owner Should Know Abou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451600" y="1752600"/>
            <a:ext cx="5154246" cy="35306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70170" y="5322745"/>
            <a:ext cx="5679855" cy="954107"/>
          </a:xfrm>
          <a:prstGeom prst="rect">
            <a:avLst/>
          </a:prstGeom>
          <a:noFill/>
        </p:spPr>
        <p:txBody>
          <a:bodyPr wrap="square" rtlCol="0">
            <a:spAutoFit/>
          </a:bodyPr>
          <a:lstStyle/>
          <a:p>
            <a:pPr algn="ctr"/>
            <a:r>
              <a:rPr lang="en-US" sz="2800" b="1" dirty="0"/>
              <a:t>Therefore, digital and cyber security are of paramount concern.</a:t>
            </a:r>
          </a:p>
        </p:txBody>
      </p:sp>
    </p:spTree>
    <p:extLst>
      <p:ext uri="{BB962C8B-B14F-4D97-AF65-F5344CB8AC3E}">
        <p14:creationId xmlns:p14="http://schemas.microsoft.com/office/powerpoint/2010/main" val="41388982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security </a:t>
            </a:r>
            <a:endParaRPr lang="en-US" dirty="0"/>
          </a:p>
        </p:txBody>
      </p:sp>
      <p:sp>
        <p:nvSpPr>
          <p:cNvPr id="3" name="Content Placeholder 2"/>
          <p:cNvSpPr>
            <a:spLocks noGrp="1"/>
          </p:cNvSpPr>
          <p:nvPr>
            <p:ph idx="1"/>
          </p:nvPr>
        </p:nvSpPr>
        <p:spPr>
          <a:xfrm>
            <a:off x="1016000" y="1752599"/>
            <a:ext cx="10871200" cy="4448695"/>
          </a:xfrm>
        </p:spPr>
        <p:txBody>
          <a:bodyPr/>
          <a:lstStyle/>
          <a:p>
            <a:r>
              <a:rPr lang="en-US" b="0" dirty="0"/>
              <a:t>Consists of the policies, processes, practices and technologies adopted to prevent, detect and monitor unauthorized access, misuse, modification, or denial of a computer network and network-accessible resources.</a:t>
            </a:r>
          </a:p>
          <a:p>
            <a:r>
              <a:rPr lang="en-US" b="0" dirty="0"/>
              <a:t>Security measures include;</a:t>
            </a:r>
          </a:p>
          <a:p>
            <a:pPr lvl="1"/>
            <a:r>
              <a:rPr lang="en-US" b="0" dirty="0"/>
              <a:t>Firewalls.</a:t>
            </a:r>
          </a:p>
          <a:p>
            <a:pPr lvl="1"/>
            <a:r>
              <a:rPr lang="en-US" b="0" dirty="0"/>
              <a:t>Network Access Control – permits only authorized users</a:t>
            </a:r>
          </a:p>
          <a:p>
            <a:pPr lvl="1"/>
            <a:r>
              <a:rPr lang="en-US" b="0" dirty="0"/>
              <a:t>Virtual private networks (VPNs) – uses the internet to encrypt the connection between an endpoint device and a network and authenticates communication between the network and the device. </a:t>
            </a:r>
          </a:p>
        </p:txBody>
      </p:sp>
    </p:spTree>
    <p:extLst>
      <p:ext uri="{BB962C8B-B14F-4D97-AF65-F5344CB8AC3E}">
        <p14:creationId xmlns:p14="http://schemas.microsoft.com/office/powerpoint/2010/main" val="379041293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 security… </a:t>
            </a:r>
            <a:endParaRPr lang="en-US" dirty="0"/>
          </a:p>
        </p:txBody>
      </p:sp>
      <p:sp>
        <p:nvSpPr>
          <p:cNvPr id="3" name="Content Placeholder 2"/>
          <p:cNvSpPr>
            <a:spLocks noGrp="1"/>
          </p:cNvSpPr>
          <p:nvPr>
            <p:ph idx="1"/>
          </p:nvPr>
        </p:nvSpPr>
        <p:spPr>
          <a:xfrm>
            <a:off x="1016000" y="1752599"/>
            <a:ext cx="10871200" cy="4448695"/>
          </a:xfrm>
        </p:spPr>
        <p:txBody>
          <a:bodyPr/>
          <a:lstStyle/>
          <a:p>
            <a:r>
              <a:rPr lang="en-US" b="0" dirty="0"/>
              <a:t>Security measures include;</a:t>
            </a:r>
          </a:p>
          <a:p>
            <a:pPr lvl="1"/>
            <a:r>
              <a:rPr lang="en-US" b="0" dirty="0"/>
              <a:t>Intrusion prevention systems </a:t>
            </a:r>
            <a:r>
              <a:rPr lang="en-US" dirty="0"/>
              <a:t>– scans network traffic against databases of attack techniques.</a:t>
            </a:r>
            <a:endParaRPr lang="en-US" b="0" dirty="0"/>
          </a:p>
          <a:p>
            <a:pPr lvl="1"/>
            <a:r>
              <a:rPr lang="en-US" b="0" dirty="0"/>
              <a:t>Wireless security – wireless networks are generally more secure.</a:t>
            </a:r>
          </a:p>
          <a:p>
            <a:pPr lvl="1"/>
            <a:r>
              <a:rPr lang="en-US" b="0" dirty="0"/>
              <a:t>Application security – </a:t>
            </a:r>
            <a:r>
              <a:rPr lang="en-US" dirty="0"/>
              <a:t>set of software, hardware, and processes that track and lock the weak points of an application.</a:t>
            </a:r>
            <a:endParaRPr lang="en-US" b="0" dirty="0"/>
          </a:p>
          <a:p>
            <a:pPr lvl="1"/>
            <a:r>
              <a:rPr lang="en-US" b="0" dirty="0"/>
              <a:t>Behavioral analytics – analyze </a:t>
            </a:r>
            <a:r>
              <a:rPr lang="en-US" dirty="0"/>
              <a:t>normal behavior of the network in order to identify anomalies</a:t>
            </a:r>
            <a:endParaRPr lang="en-US" b="0" dirty="0"/>
          </a:p>
          <a:p>
            <a:pPr lvl="1"/>
            <a:r>
              <a:rPr lang="en-US" dirty="0"/>
              <a:t>Others include Security information and event management (SIEM), data loss prevention (DLP); Cloud access security broker, antivirus and anti-malware software; application, web and email security; etc.</a:t>
            </a:r>
          </a:p>
        </p:txBody>
      </p:sp>
    </p:spTree>
    <p:extLst>
      <p:ext uri="{BB962C8B-B14F-4D97-AF65-F5344CB8AC3E}">
        <p14:creationId xmlns:p14="http://schemas.microsoft.com/office/powerpoint/2010/main" val="43631281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Digital &amp; Cyber security tools and vendors</a:t>
            </a:r>
          </a:p>
        </p:txBody>
      </p:sp>
      <p:sp>
        <p:nvSpPr>
          <p:cNvPr id="3" name="Content Placeholder 2"/>
          <p:cNvSpPr>
            <a:spLocks noGrp="1"/>
          </p:cNvSpPr>
          <p:nvPr>
            <p:ph idx="1"/>
          </p:nvPr>
        </p:nvSpPr>
        <p:spPr/>
        <p:txBody>
          <a:bodyPr/>
          <a:lstStyle/>
          <a:p>
            <a:r>
              <a:rPr lang="en-US" dirty="0"/>
              <a:t>Instant Message Encryption Tools </a:t>
            </a:r>
            <a:r>
              <a:rPr lang="en-US" b="0" dirty="0"/>
              <a:t>- </a:t>
            </a:r>
            <a:r>
              <a:rPr lang="en-US" b="0" dirty="0" err="1"/>
              <a:t>ChatSecure</a:t>
            </a:r>
            <a:r>
              <a:rPr lang="en-US" b="0" dirty="0"/>
              <a:t> and </a:t>
            </a:r>
            <a:r>
              <a:rPr lang="en-US" b="0" dirty="0" err="1"/>
              <a:t>Cryph</a:t>
            </a:r>
            <a:r>
              <a:rPr lang="en-US" b="0" dirty="0"/>
              <a:t> </a:t>
            </a:r>
          </a:p>
          <a:p>
            <a:r>
              <a:rPr lang="en-US" dirty="0"/>
              <a:t>Navigation Privacy Tools </a:t>
            </a:r>
            <a:r>
              <a:rPr lang="en-US" b="0" dirty="0"/>
              <a:t>- </a:t>
            </a:r>
            <a:r>
              <a:rPr lang="en-US" b="0" dirty="0" err="1"/>
              <a:t>Anonymox</a:t>
            </a:r>
            <a:r>
              <a:rPr lang="en-US" b="0" dirty="0"/>
              <a:t>, Tor</a:t>
            </a:r>
          </a:p>
          <a:p>
            <a:r>
              <a:rPr lang="en-US" dirty="0"/>
              <a:t>Telephone Encryption Tools </a:t>
            </a:r>
            <a:r>
              <a:rPr lang="en-US" b="0" dirty="0"/>
              <a:t>- </a:t>
            </a:r>
            <a:r>
              <a:rPr lang="en-US" b="0" dirty="0" err="1"/>
              <a:t>SilentPhone</a:t>
            </a:r>
            <a:r>
              <a:rPr lang="en-US" b="0" dirty="0"/>
              <a:t>, Signal </a:t>
            </a:r>
          </a:p>
          <a:p>
            <a:r>
              <a:rPr lang="en-US" dirty="0"/>
              <a:t>Network firewall </a:t>
            </a:r>
            <a:r>
              <a:rPr lang="en-US" b="0" dirty="0"/>
              <a:t>- Check Point Software, Cisco, Juniper Networks and Palo Alto Networks.</a:t>
            </a:r>
          </a:p>
          <a:p>
            <a:r>
              <a:rPr lang="en-US" dirty="0"/>
              <a:t>Intrusion prevention system - </a:t>
            </a:r>
            <a:r>
              <a:rPr lang="en-US" b="0" dirty="0"/>
              <a:t>Alert Logic, Check Point Software, Cisco, McAfee and Trend Micro</a:t>
            </a:r>
          </a:p>
          <a:p>
            <a:r>
              <a:rPr lang="en-US" dirty="0"/>
              <a:t>Unified threat management - </a:t>
            </a:r>
            <a:r>
              <a:rPr lang="en-US" b="0" dirty="0"/>
              <a:t>Barracuda Networks, Fortinet, </a:t>
            </a:r>
            <a:r>
              <a:rPr lang="en-US" b="0" dirty="0" err="1"/>
              <a:t>SonicWall</a:t>
            </a:r>
            <a:r>
              <a:rPr lang="en-US" b="0" dirty="0"/>
              <a:t>, Sophos and WatchGuard</a:t>
            </a:r>
          </a:p>
        </p:txBody>
      </p:sp>
    </p:spTree>
    <p:extLst>
      <p:ext uri="{BB962C8B-B14F-4D97-AF65-F5344CB8AC3E}">
        <p14:creationId xmlns:p14="http://schemas.microsoft.com/office/powerpoint/2010/main" val="278657871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Digital &amp; Cyber security tools and vendors…</a:t>
            </a:r>
          </a:p>
        </p:txBody>
      </p:sp>
      <p:sp>
        <p:nvSpPr>
          <p:cNvPr id="3" name="Content Placeholder 2"/>
          <p:cNvSpPr>
            <a:spLocks noGrp="1"/>
          </p:cNvSpPr>
          <p:nvPr>
            <p:ph idx="1"/>
          </p:nvPr>
        </p:nvSpPr>
        <p:spPr>
          <a:xfrm>
            <a:off x="1016000" y="1752599"/>
            <a:ext cx="10871200" cy="4664825"/>
          </a:xfrm>
        </p:spPr>
        <p:txBody>
          <a:bodyPr/>
          <a:lstStyle/>
          <a:p>
            <a:r>
              <a:rPr lang="en-US" dirty="0"/>
              <a:t>Advanced network threat prevention - </a:t>
            </a:r>
            <a:r>
              <a:rPr lang="en-US" b="0" dirty="0"/>
              <a:t>Check Point Software, FireEye, </a:t>
            </a:r>
            <a:r>
              <a:rPr lang="en-US" b="0" dirty="0" err="1"/>
              <a:t>Forcepoint</a:t>
            </a:r>
            <a:r>
              <a:rPr lang="en-US" b="0" dirty="0"/>
              <a:t>, Palo Alto Networks and Symantec</a:t>
            </a:r>
          </a:p>
          <a:p>
            <a:r>
              <a:rPr lang="en-US" dirty="0"/>
              <a:t>Network access control - </a:t>
            </a:r>
            <a:r>
              <a:rPr lang="en-US" b="0" dirty="0"/>
              <a:t>Aruba Networks, Cisco, </a:t>
            </a:r>
            <a:r>
              <a:rPr lang="en-US" b="0" dirty="0" err="1"/>
              <a:t>Forescout</a:t>
            </a:r>
            <a:r>
              <a:rPr lang="en-US" b="0" dirty="0"/>
              <a:t> Technologies, Fortinet and Pulse Secure</a:t>
            </a:r>
            <a:endParaRPr lang="en-US" dirty="0"/>
          </a:p>
          <a:p>
            <a:r>
              <a:rPr lang="en-US" dirty="0"/>
              <a:t>Cloud access security broker - </a:t>
            </a:r>
            <a:r>
              <a:rPr lang="en-US" b="0" dirty="0" err="1"/>
              <a:t>Bitglass</a:t>
            </a:r>
            <a:r>
              <a:rPr lang="en-US" b="0" dirty="0"/>
              <a:t>, McAfee, Microsoft, </a:t>
            </a:r>
            <a:r>
              <a:rPr lang="en-US" b="0" dirty="0" err="1"/>
              <a:t>Netskope</a:t>
            </a:r>
            <a:r>
              <a:rPr lang="en-US" b="0" dirty="0"/>
              <a:t>, Symantec and </a:t>
            </a:r>
            <a:r>
              <a:rPr lang="en-US" b="0" dirty="0" err="1"/>
              <a:t>Zscaler</a:t>
            </a:r>
            <a:endParaRPr lang="en-US" dirty="0"/>
          </a:p>
          <a:p>
            <a:r>
              <a:rPr lang="en-US" dirty="0" err="1"/>
              <a:t>DDoS</a:t>
            </a:r>
            <a:r>
              <a:rPr lang="en-US" dirty="0"/>
              <a:t> mitigation - </a:t>
            </a:r>
            <a:r>
              <a:rPr lang="en-US" b="0" dirty="0" err="1"/>
              <a:t>Cloudflare</a:t>
            </a:r>
            <a:r>
              <a:rPr lang="en-US" b="0" dirty="0"/>
              <a:t>, F5 Networks, </a:t>
            </a:r>
            <a:r>
              <a:rPr lang="en-US" b="0" dirty="0" err="1"/>
              <a:t>Imperva</a:t>
            </a:r>
            <a:r>
              <a:rPr lang="en-US" b="0" dirty="0"/>
              <a:t>, Pulse Secure, </a:t>
            </a:r>
            <a:r>
              <a:rPr lang="en-US" b="0" dirty="0" err="1"/>
              <a:t>NetScout</a:t>
            </a:r>
            <a:r>
              <a:rPr lang="en-US" b="0" dirty="0"/>
              <a:t> and </a:t>
            </a:r>
            <a:r>
              <a:rPr lang="en-US" b="0" dirty="0" err="1"/>
              <a:t>Radware</a:t>
            </a:r>
            <a:endParaRPr lang="en-US" dirty="0"/>
          </a:p>
          <a:p>
            <a:r>
              <a:rPr lang="en-US" dirty="0"/>
              <a:t>Network behavior anomaly detection - </a:t>
            </a:r>
            <a:r>
              <a:rPr lang="en-US" b="0" dirty="0"/>
              <a:t>AT&amp;T Cybersecurity, Cisco, </a:t>
            </a:r>
            <a:r>
              <a:rPr lang="en-US" b="0" dirty="0" err="1"/>
              <a:t>Flowmon</a:t>
            </a:r>
            <a:r>
              <a:rPr lang="en-US" b="0" dirty="0"/>
              <a:t> Networks, IBM Security and </a:t>
            </a:r>
            <a:r>
              <a:rPr lang="en-US" b="0" dirty="0" err="1"/>
              <a:t>LogRhythm</a:t>
            </a:r>
            <a:endParaRPr lang="en-US" dirty="0"/>
          </a:p>
        </p:txBody>
      </p:sp>
    </p:spTree>
    <p:extLst>
      <p:ext uri="{BB962C8B-B14F-4D97-AF65-F5344CB8AC3E}">
        <p14:creationId xmlns:p14="http://schemas.microsoft.com/office/powerpoint/2010/main" val="2504168350"/>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Cyber Security best practices</a:t>
            </a:r>
            <a:endParaRPr lang="en-US" dirty="0"/>
          </a:p>
        </p:txBody>
      </p:sp>
      <p:sp>
        <p:nvSpPr>
          <p:cNvPr id="3" name="Content Placeholder 2"/>
          <p:cNvSpPr>
            <a:spLocks noGrp="1"/>
          </p:cNvSpPr>
          <p:nvPr>
            <p:ph idx="1"/>
          </p:nvPr>
        </p:nvSpPr>
        <p:spPr>
          <a:xfrm>
            <a:off x="1016000" y="1752599"/>
            <a:ext cx="10871200" cy="4498571"/>
          </a:xfrm>
        </p:spPr>
        <p:txBody>
          <a:bodyPr/>
          <a:lstStyle/>
          <a:p>
            <a:r>
              <a:rPr lang="en-US" b="0" dirty="0"/>
              <a:t>Physical security of devices</a:t>
            </a:r>
          </a:p>
          <a:p>
            <a:r>
              <a:rPr lang="en-US" b="0" dirty="0"/>
              <a:t>Log off whenever not using or supervising a device or account</a:t>
            </a:r>
          </a:p>
          <a:p>
            <a:r>
              <a:rPr lang="en-US" b="0" dirty="0"/>
              <a:t>Automatic log offs after specific durations of time</a:t>
            </a:r>
          </a:p>
          <a:p>
            <a:r>
              <a:rPr lang="en-US" b="0" dirty="0"/>
              <a:t>Data and user categorization practice</a:t>
            </a:r>
          </a:p>
          <a:p>
            <a:r>
              <a:rPr lang="en-US" b="0" dirty="0"/>
              <a:t>Access controls e.g. through strong passwords, PINs, application limits</a:t>
            </a:r>
          </a:p>
          <a:p>
            <a:r>
              <a:rPr lang="en-US" b="0" dirty="0"/>
              <a:t>Set up and communicate clear incident handling procedures</a:t>
            </a:r>
          </a:p>
          <a:p>
            <a:r>
              <a:rPr lang="en-US" b="0" dirty="0"/>
              <a:t>Employee Training and Awareness</a:t>
            </a:r>
          </a:p>
          <a:p>
            <a:r>
              <a:rPr lang="en-US" b="0" dirty="0"/>
              <a:t>3</a:t>
            </a:r>
            <a:r>
              <a:rPr lang="en-US" b="0" baseline="30000" dirty="0"/>
              <a:t>rd</a:t>
            </a:r>
            <a:r>
              <a:rPr lang="en-US" b="0" dirty="0"/>
              <a:t> party networks monitoring, sandboxing and zero-trust policy.</a:t>
            </a:r>
          </a:p>
        </p:txBody>
      </p:sp>
    </p:spTree>
    <p:extLst>
      <p:ext uri="{BB962C8B-B14F-4D97-AF65-F5344CB8AC3E}">
        <p14:creationId xmlns:p14="http://schemas.microsoft.com/office/powerpoint/2010/main" val="428336485"/>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Cyber Security best practices…</a:t>
            </a:r>
            <a:endParaRPr lang="en-US" dirty="0"/>
          </a:p>
        </p:txBody>
      </p:sp>
      <p:sp>
        <p:nvSpPr>
          <p:cNvPr id="3" name="Content Placeholder 2"/>
          <p:cNvSpPr>
            <a:spLocks noGrp="1"/>
          </p:cNvSpPr>
          <p:nvPr>
            <p:ph idx="1"/>
          </p:nvPr>
        </p:nvSpPr>
        <p:spPr>
          <a:xfrm>
            <a:off x="1016000" y="1752600"/>
            <a:ext cx="10871200" cy="4415444"/>
          </a:xfrm>
        </p:spPr>
        <p:txBody>
          <a:bodyPr/>
          <a:lstStyle/>
          <a:p>
            <a:r>
              <a:rPr lang="en-US" b="0" dirty="0"/>
              <a:t>Appropriate security patch management</a:t>
            </a:r>
          </a:p>
          <a:p>
            <a:r>
              <a:rPr lang="en-US" b="0" dirty="0"/>
              <a:t>Restrictions on unauthorized devices </a:t>
            </a:r>
          </a:p>
          <a:p>
            <a:r>
              <a:rPr lang="en-US" b="0" dirty="0"/>
              <a:t>Remote access to company network given to only authorized persons</a:t>
            </a:r>
          </a:p>
          <a:p>
            <a:r>
              <a:rPr lang="en-US" b="0" dirty="0"/>
              <a:t>Controlled download and installation of applications</a:t>
            </a:r>
          </a:p>
          <a:p>
            <a:r>
              <a:rPr lang="en-US" b="0" dirty="0" err="1"/>
              <a:t>etc</a:t>
            </a:r>
            <a:endParaRPr lang="en-US" b="0" dirty="0"/>
          </a:p>
        </p:txBody>
      </p:sp>
    </p:spTree>
    <p:extLst>
      <p:ext uri="{BB962C8B-B14F-4D97-AF65-F5344CB8AC3E}">
        <p14:creationId xmlns:p14="http://schemas.microsoft.com/office/powerpoint/2010/main" val="403358391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Security</a:t>
            </a:r>
            <a:endParaRPr lang="en-US" dirty="0"/>
          </a:p>
        </p:txBody>
      </p:sp>
      <p:sp>
        <p:nvSpPr>
          <p:cNvPr id="3" name="Content Placeholder 2"/>
          <p:cNvSpPr>
            <a:spLocks noGrp="1"/>
          </p:cNvSpPr>
          <p:nvPr>
            <p:ph sz="half" idx="1"/>
          </p:nvPr>
        </p:nvSpPr>
        <p:spPr>
          <a:xfrm>
            <a:off x="1016000" y="1752600"/>
            <a:ext cx="5334000" cy="4495800"/>
          </a:xfrm>
        </p:spPr>
        <p:txBody>
          <a:bodyPr/>
          <a:lstStyle/>
          <a:p>
            <a:r>
              <a:rPr lang="en-US" b="0" dirty="0"/>
              <a:t>Digital security is </a:t>
            </a:r>
            <a:r>
              <a:rPr lang="en-US" dirty="0"/>
              <a:t>the collective term that describes the resources employed to protect your online identity, data, and other assets</a:t>
            </a:r>
            <a:r>
              <a:rPr lang="en-US" b="0" dirty="0"/>
              <a:t>. </a:t>
            </a:r>
          </a:p>
          <a:p>
            <a:r>
              <a:rPr lang="en-US" b="0" dirty="0"/>
              <a:t>Over 7 million data records get compromised each day, and the incidents are increasing.</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6643879" y="1920240"/>
            <a:ext cx="5243321" cy="3931920"/>
          </a:xfrm>
          <a:prstGeom prst="rect">
            <a:avLst/>
          </a:prstGeom>
        </p:spPr>
      </p:pic>
    </p:spTree>
    <p:extLst>
      <p:ext uri="{BB962C8B-B14F-4D97-AF65-F5344CB8AC3E}">
        <p14:creationId xmlns:p14="http://schemas.microsoft.com/office/powerpoint/2010/main" val="382216587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 Security</a:t>
            </a:r>
          </a:p>
        </p:txBody>
      </p:sp>
      <p:sp>
        <p:nvSpPr>
          <p:cNvPr id="3" name="Content Placeholder 2"/>
          <p:cNvSpPr>
            <a:spLocks noGrp="1"/>
          </p:cNvSpPr>
          <p:nvPr>
            <p:ph sz="half" idx="1"/>
          </p:nvPr>
        </p:nvSpPr>
        <p:spPr/>
        <p:txBody>
          <a:bodyPr/>
          <a:lstStyle/>
          <a:p>
            <a:r>
              <a:rPr lang="en-US" b="0" dirty="0"/>
              <a:t>Cyber security is every aspect of protecting an organization and its employees and assets against cyber threats. </a:t>
            </a:r>
          </a:p>
          <a:p>
            <a:r>
              <a:rPr lang="en-US" b="0" dirty="0"/>
              <a:t>It is the application of technologies, processes, and controls to protect systems, networks, programs, devices and data from cyber attacks. </a:t>
            </a:r>
          </a:p>
          <a:p>
            <a:endParaRPr lang="en-US" dirty="0"/>
          </a:p>
        </p:txBody>
      </p:sp>
      <p:pic>
        <p:nvPicPr>
          <p:cNvPr id="5" name="Picture 2" descr="UK launches new cyber security 'code of practice' for digital devices -  Netimperati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617" y="1912620"/>
            <a:ext cx="5352583"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002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Digital Security Vs. Cyber Security</a:t>
            </a:r>
          </a:p>
        </p:txBody>
      </p:sp>
      <p:pic>
        <p:nvPicPr>
          <p:cNvPr id="11266" name="Picture 2" descr="Digital Security: How to Protect Personal Data and an Online Ident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556" y="1716578"/>
            <a:ext cx="7900416"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31787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Security Vs. Cyber Security</a:t>
            </a:r>
          </a:p>
        </p:txBody>
      </p:sp>
      <p:sp>
        <p:nvSpPr>
          <p:cNvPr id="5" name="Text Placeholder 4"/>
          <p:cNvSpPr>
            <a:spLocks noGrp="1"/>
          </p:cNvSpPr>
          <p:nvPr>
            <p:ph type="body" idx="1"/>
          </p:nvPr>
        </p:nvSpPr>
        <p:spPr/>
        <p:txBody>
          <a:bodyPr/>
          <a:lstStyle/>
          <a:p>
            <a:r>
              <a:rPr lang="en-US" sz="2800" dirty="0"/>
              <a:t>Digital Security</a:t>
            </a:r>
          </a:p>
        </p:txBody>
      </p:sp>
      <p:sp>
        <p:nvSpPr>
          <p:cNvPr id="6" name="Content Placeholder 5"/>
          <p:cNvSpPr>
            <a:spLocks noGrp="1"/>
          </p:cNvSpPr>
          <p:nvPr>
            <p:ph sz="half" idx="2"/>
          </p:nvPr>
        </p:nvSpPr>
        <p:spPr>
          <a:xfrm>
            <a:off x="609600" y="2174875"/>
            <a:ext cx="5386917" cy="3723005"/>
          </a:xfrm>
        </p:spPr>
        <p:txBody>
          <a:bodyPr/>
          <a:lstStyle/>
          <a:p>
            <a:r>
              <a:rPr lang="en-US" sz="2800" b="0" dirty="0"/>
              <a:t>Involves protecting your online presence (data, identity, assets)</a:t>
            </a:r>
          </a:p>
          <a:p>
            <a:r>
              <a:rPr lang="en-US" sz="2800" b="0" dirty="0"/>
              <a:t>Digital security protects information</a:t>
            </a:r>
          </a:p>
        </p:txBody>
      </p:sp>
      <p:sp>
        <p:nvSpPr>
          <p:cNvPr id="7" name="Text Placeholder 6"/>
          <p:cNvSpPr>
            <a:spLocks noGrp="1"/>
          </p:cNvSpPr>
          <p:nvPr>
            <p:ph type="body" sz="quarter" idx="3"/>
          </p:nvPr>
        </p:nvSpPr>
        <p:spPr/>
        <p:txBody>
          <a:bodyPr/>
          <a:lstStyle/>
          <a:p>
            <a:r>
              <a:rPr lang="en-US" sz="2800" dirty="0"/>
              <a:t>Cyber Security</a:t>
            </a:r>
          </a:p>
        </p:txBody>
      </p:sp>
      <p:sp>
        <p:nvSpPr>
          <p:cNvPr id="8" name="Content Placeholder 7"/>
          <p:cNvSpPr>
            <a:spLocks noGrp="1"/>
          </p:cNvSpPr>
          <p:nvPr>
            <p:ph sz="quarter" idx="4"/>
          </p:nvPr>
        </p:nvSpPr>
        <p:spPr>
          <a:xfrm>
            <a:off x="6193369" y="2174875"/>
            <a:ext cx="5389033" cy="3723005"/>
          </a:xfrm>
        </p:spPr>
        <p:txBody>
          <a:bodyPr/>
          <a:lstStyle/>
          <a:p>
            <a:r>
              <a:rPr lang="en-US" sz="2800" b="0" dirty="0"/>
              <a:t>Covers more ground, protecting entire networks, computer systems, and other digital components, and the data stored within from unauthorized access.</a:t>
            </a:r>
          </a:p>
          <a:p>
            <a:r>
              <a:rPr lang="en-US" sz="2800" b="0" dirty="0"/>
              <a:t>It protects the infrastructure, all systems, networks, and information</a:t>
            </a:r>
            <a:endParaRPr lang="en-US" sz="2800" dirty="0"/>
          </a:p>
        </p:txBody>
      </p:sp>
      <p:sp>
        <p:nvSpPr>
          <p:cNvPr id="9" name="Flowchart: Delay 8"/>
          <p:cNvSpPr/>
          <p:nvPr/>
        </p:nvSpPr>
        <p:spPr bwMode="auto">
          <a:xfrm>
            <a:off x="609600" y="4221480"/>
            <a:ext cx="5568562" cy="1859280"/>
          </a:xfrm>
          <a:prstGeom prst="flowChartDelay">
            <a:avLst/>
          </a:prstGeom>
          <a:ln>
            <a:solidFill>
              <a:srgbClr val="C00000"/>
            </a:solidFill>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a:xfrm>
            <a:off x="655320" y="4704546"/>
            <a:ext cx="4815742" cy="954107"/>
          </a:xfrm>
          <a:prstGeom prst="rect">
            <a:avLst/>
          </a:prstGeom>
        </p:spPr>
        <p:txBody>
          <a:bodyPr wrap="none">
            <a:spAutoFit/>
          </a:bodyPr>
          <a:lstStyle/>
          <a:p>
            <a:pPr algn="ctr"/>
            <a:r>
              <a:rPr lang="en-US" sz="2800" dirty="0"/>
              <a:t>Digital Security is a component </a:t>
            </a:r>
          </a:p>
          <a:p>
            <a:pPr algn="ctr"/>
            <a:r>
              <a:rPr lang="en-US" sz="2800" dirty="0"/>
              <a:t>of cyber security</a:t>
            </a:r>
          </a:p>
        </p:txBody>
      </p:sp>
    </p:spTree>
    <p:extLst>
      <p:ext uri="{BB962C8B-B14F-4D97-AF65-F5344CB8AC3E}">
        <p14:creationId xmlns:p14="http://schemas.microsoft.com/office/powerpoint/2010/main" val="8053794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Cybersecurity Solutions</a:t>
            </a:r>
          </a:p>
        </p:txBody>
      </p:sp>
      <p:sp>
        <p:nvSpPr>
          <p:cNvPr id="3" name="Content Placeholder 2"/>
          <p:cNvSpPr>
            <a:spLocks noGrp="1"/>
          </p:cNvSpPr>
          <p:nvPr>
            <p:ph sz="half" idx="1"/>
          </p:nvPr>
        </p:nvSpPr>
        <p:spPr>
          <a:xfrm>
            <a:off x="1016000" y="2657300"/>
            <a:ext cx="5334000" cy="3505200"/>
          </a:xfrm>
          <a:solidFill>
            <a:schemeClr val="accent2">
              <a:lumMod val="20000"/>
              <a:lumOff val="80000"/>
            </a:schemeClr>
          </a:solidFill>
        </p:spPr>
        <p:txBody>
          <a:bodyPr/>
          <a:lstStyle/>
          <a:p>
            <a:r>
              <a:rPr lang="en-US" dirty="0"/>
              <a:t>Cloud Security:</a:t>
            </a:r>
            <a:r>
              <a:rPr lang="en-US" b="0" dirty="0"/>
              <a:t> As companies move to the cloud, they are exposed to new security risks, and solutions designed for </a:t>
            </a:r>
            <a:r>
              <a:rPr lang="en-US" b="0" dirty="0" err="1"/>
              <a:t>on-premise</a:t>
            </a:r>
            <a:r>
              <a:rPr lang="en-US" b="0" dirty="0"/>
              <a:t> environments may not effectively manage cloud risk.</a:t>
            </a:r>
          </a:p>
        </p:txBody>
      </p:sp>
      <p:sp>
        <p:nvSpPr>
          <p:cNvPr id="4" name="Content Placeholder 3"/>
          <p:cNvSpPr>
            <a:spLocks noGrp="1"/>
          </p:cNvSpPr>
          <p:nvPr>
            <p:ph sz="half" idx="2"/>
          </p:nvPr>
        </p:nvSpPr>
        <p:spPr>
          <a:xfrm>
            <a:off x="6553200" y="2640675"/>
            <a:ext cx="5334000" cy="3505200"/>
          </a:xfrm>
          <a:solidFill>
            <a:srgbClr val="FFFF99"/>
          </a:solidFill>
        </p:spPr>
        <p:txBody>
          <a:bodyPr/>
          <a:lstStyle/>
          <a:p>
            <a:r>
              <a:rPr lang="en-US" dirty="0"/>
              <a:t>Network Security:</a:t>
            </a:r>
            <a:r>
              <a:rPr lang="en-US" b="0" dirty="0"/>
              <a:t> Most cyberattacks come over the network, and identifying and preventing attacks from reaching an organization’s endpoints eliminates their impact on the organization.</a:t>
            </a:r>
          </a:p>
        </p:txBody>
      </p:sp>
      <p:sp>
        <p:nvSpPr>
          <p:cNvPr id="5" name="TextBox 4"/>
          <p:cNvSpPr txBox="1"/>
          <p:nvPr/>
        </p:nvSpPr>
        <p:spPr>
          <a:xfrm>
            <a:off x="1016000" y="1600200"/>
            <a:ext cx="10688320" cy="954107"/>
          </a:xfrm>
          <a:prstGeom prst="rect">
            <a:avLst/>
          </a:prstGeom>
          <a:noFill/>
        </p:spPr>
        <p:txBody>
          <a:bodyPr wrap="square" rtlCol="0">
            <a:spAutoFit/>
          </a:bodyPr>
          <a:lstStyle/>
          <a:p>
            <a:r>
              <a:rPr lang="en-US" sz="2800" b="0" dirty="0"/>
              <a:t>An effective cybersecurity program requires the following types of cybersecurity solutions:</a:t>
            </a:r>
          </a:p>
        </p:txBody>
      </p:sp>
    </p:spTree>
    <p:extLst>
      <p:ext uri="{BB962C8B-B14F-4D97-AF65-F5344CB8AC3E}">
        <p14:creationId xmlns:p14="http://schemas.microsoft.com/office/powerpoint/2010/main" val="37505077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Cybersecurity Solutions…</a:t>
            </a:r>
          </a:p>
        </p:txBody>
      </p:sp>
      <p:sp>
        <p:nvSpPr>
          <p:cNvPr id="3" name="Content Placeholder 2"/>
          <p:cNvSpPr>
            <a:spLocks noGrp="1"/>
          </p:cNvSpPr>
          <p:nvPr>
            <p:ph sz="half" idx="1"/>
          </p:nvPr>
        </p:nvSpPr>
        <p:spPr>
          <a:xfrm>
            <a:off x="885373" y="1792776"/>
            <a:ext cx="5334000" cy="3505200"/>
          </a:xfrm>
          <a:solidFill>
            <a:srgbClr val="FFFF99"/>
          </a:solidFill>
        </p:spPr>
        <p:txBody>
          <a:bodyPr/>
          <a:lstStyle/>
          <a:p>
            <a:r>
              <a:rPr lang="en-US" dirty="0"/>
              <a:t>Application Security (</a:t>
            </a:r>
            <a:r>
              <a:rPr lang="en-US" dirty="0" err="1"/>
              <a:t>AppSec</a:t>
            </a:r>
            <a:r>
              <a:rPr lang="en-US" dirty="0"/>
              <a:t>):</a:t>
            </a:r>
            <a:r>
              <a:rPr lang="en-US" b="0" dirty="0"/>
              <a:t> Most production applications contain at least one vulnerability, and some of these vulnerabilities are exploitable and pose significant risks to the organization. </a:t>
            </a:r>
          </a:p>
        </p:txBody>
      </p:sp>
      <p:sp>
        <p:nvSpPr>
          <p:cNvPr id="4" name="Content Placeholder 3"/>
          <p:cNvSpPr>
            <a:spLocks noGrp="1"/>
          </p:cNvSpPr>
          <p:nvPr>
            <p:ph sz="half" idx="2"/>
          </p:nvPr>
        </p:nvSpPr>
        <p:spPr>
          <a:xfrm>
            <a:off x="6422573" y="1792777"/>
            <a:ext cx="5334000" cy="3505200"/>
          </a:xfrm>
          <a:solidFill>
            <a:schemeClr val="accent2">
              <a:lumMod val="20000"/>
              <a:lumOff val="80000"/>
            </a:schemeClr>
          </a:solidFill>
        </p:spPr>
        <p:txBody>
          <a:bodyPr/>
          <a:lstStyle/>
          <a:p>
            <a:r>
              <a:rPr lang="en-US" dirty="0"/>
              <a:t>Internet of Things (</a:t>
            </a:r>
            <a:r>
              <a:rPr lang="en-US" dirty="0" err="1"/>
              <a:t>IoT</a:t>
            </a:r>
            <a:r>
              <a:rPr lang="en-US" dirty="0"/>
              <a:t>) Security:</a:t>
            </a:r>
            <a:r>
              <a:rPr lang="en-US" b="0" dirty="0"/>
              <a:t> </a:t>
            </a:r>
            <a:r>
              <a:rPr lang="en-US" b="0" dirty="0" err="1"/>
              <a:t>IoT</a:t>
            </a:r>
            <a:r>
              <a:rPr lang="en-US" b="0" dirty="0"/>
              <a:t> devices can provide significant benefits by enabling centralized monitoring and management of Internet-connected devices; however, these devices commonly contain security flaws.</a:t>
            </a:r>
          </a:p>
        </p:txBody>
      </p:sp>
    </p:spTree>
    <p:extLst>
      <p:ext uri="{BB962C8B-B14F-4D97-AF65-F5344CB8AC3E}">
        <p14:creationId xmlns:p14="http://schemas.microsoft.com/office/powerpoint/2010/main" val="17935854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Theme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hapter 3 teaching versio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hapter 3 teaching vers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apter 3 teaching ver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apter 3 teaching vers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apter 3 teaching vers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apter 3 teaching vers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apter 3 teaching vers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apter 3 teaching vers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3331C4E4-7656-492A-8A3B-54E74B1FDB6D}" vid="{851B3941-2BF4-486B-A2FA-B5BFF3C478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11973</TotalTime>
  <Words>2636</Words>
  <Application>Microsoft Office PowerPoint</Application>
  <PresentationFormat>Widescreen</PresentationFormat>
  <Paragraphs>224</Paragraphs>
  <Slides>35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Wingdings</vt:lpstr>
      <vt:lpstr>Theme1</vt:lpstr>
      <vt:lpstr>TOPIC III</vt:lpstr>
      <vt:lpstr>To Cover</vt:lpstr>
      <vt:lpstr>Introduction</vt:lpstr>
      <vt:lpstr>Digital Security</vt:lpstr>
      <vt:lpstr>Cyber Security</vt:lpstr>
      <vt:lpstr>Digital Security Vs. Cyber Security</vt:lpstr>
      <vt:lpstr>Digital Security Vs. Cyber Security</vt:lpstr>
      <vt:lpstr>Types of Cybersecurity Solutions</vt:lpstr>
      <vt:lpstr>Types of Cybersecurity Solutions…</vt:lpstr>
      <vt:lpstr>Types of Cybersecurity Solutions…</vt:lpstr>
      <vt:lpstr>What to Protect</vt:lpstr>
      <vt:lpstr>How to protect</vt:lpstr>
      <vt:lpstr>Classification of information</vt:lpstr>
      <vt:lpstr>Employee Controls</vt:lpstr>
      <vt:lpstr>User Classifications</vt:lpstr>
      <vt:lpstr>User Classifications…</vt:lpstr>
      <vt:lpstr>End Point device and Mobile phone security</vt:lpstr>
      <vt:lpstr>End Point device and Mobile phone security…</vt:lpstr>
      <vt:lpstr>Password policy</vt:lpstr>
      <vt:lpstr>Security patch management</vt:lpstr>
      <vt:lpstr>Data backup</vt:lpstr>
      <vt:lpstr>Data backup….</vt:lpstr>
      <vt:lpstr>Downloading and management of third-party software</vt:lpstr>
      <vt:lpstr>Downloading and management of third-party software…</vt:lpstr>
      <vt:lpstr>Device security policy</vt:lpstr>
      <vt:lpstr>Device security policy…</vt:lpstr>
      <vt:lpstr>Device security policy…</vt:lpstr>
      <vt:lpstr>Host firewall and Anti-virus management </vt:lpstr>
      <vt:lpstr>Host firewall and Anti-virus management…</vt:lpstr>
      <vt:lpstr>Network security </vt:lpstr>
      <vt:lpstr>Network security… </vt:lpstr>
      <vt:lpstr>Examples of Digital &amp; Cyber security tools and vendors</vt:lpstr>
      <vt:lpstr>Examples of Digital &amp; Cyber security tools and vendors…</vt:lpstr>
      <vt:lpstr>Cyber Security best practices</vt:lpstr>
      <vt:lpstr>Cyber Security best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Digital Devices Security, Tools and Technologies for Cyber Security</dc:title>
  <dc:creator>hp i5</dc:creator>
  <cp:lastModifiedBy>Samali Mlay</cp:lastModifiedBy>
  <cp:revision>142</cp:revision>
  <dcterms:created xsi:type="dcterms:W3CDTF">2023-03-22T14:16:01Z</dcterms:created>
  <dcterms:modified xsi:type="dcterms:W3CDTF">2025-08-23T10:19:45Z</dcterms:modified>
</cp:coreProperties>
</file>