
<file path=[Content_Types].xml><?xml version="1.0" encoding="utf-8"?>
<Types xmlns="http://schemas.openxmlformats.org/package/2006/content-types">
  <Default Extension="jpeg" ContentType="image/jpeg"/>
  <Default Extension="JPG" ContentType="image/.jpg"/>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256" r:id="rId3"/>
    <p:sldId id="259" r:id="rId4"/>
    <p:sldId id="278" r:id="rId6"/>
    <p:sldId id="271" r:id="rId7"/>
    <p:sldId id="257" r:id="rId8"/>
    <p:sldId id="258" r:id="rId9"/>
    <p:sldId id="262" r:id="rId10"/>
    <p:sldId id="263" r:id="rId11"/>
    <p:sldId id="264" r:id="rId12"/>
    <p:sldId id="265" r:id="rId13"/>
    <p:sldId id="275" r:id="rId14"/>
    <p:sldId id="270" r:id="rId15"/>
    <p:sldId id="276" r:id="rId16"/>
    <p:sldId id="266" r:id="rId17"/>
    <p:sldId id="267" r:id="rId18"/>
    <p:sldId id="277" r:id="rId19"/>
    <p:sldId id="279" r:id="rId20"/>
    <p:sldId id="268" r:id="rId21"/>
    <p:sldId id="269" r:id="rId22"/>
    <p:sldId id="282" r:id="rId23"/>
    <p:sldId id="283" r:id="rId24"/>
    <p:sldId id="284" r:id="rId25"/>
    <p:sldId id="285" r:id="rId26"/>
    <p:sldId id="280" r:id="rId27"/>
  </p:sldIdLst>
  <p:sldSz cx="12192000" cy="6858000"/>
  <p:notesSz cx="6858000" cy="9144000"/>
  <p:defaultTextStyle>
    <a:defPPr>
      <a:defRPr lang="en-US"/>
    </a:defPPr>
    <a:lvl1pPr marL="0" lvl="0"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vl6pPr marL="2286000" lvl="5"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6pPr>
    <a:lvl7pPr marL="2743200" lvl="6"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7pPr>
    <a:lvl8pPr marL="3200400" lvl="7"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8pPr>
    <a:lvl9pPr marL="3657600" lvl="8"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4993"/>
    <p:restoredTop sz="94660"/>
  </p:normalViewPr>
  <p:slideViewPr>
    <p:cSldViewPr snapToGrid="0">
      <p:cViewPr varScale="1">
        <p:scale>
          <a:sx n="51" d="100"/>
          <a:sy n="51" d="100"/>
        </p:scale>
        <p:origin x="1256"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0" Type="http://schemas.openxmlformats.org/officeDocument/2006/relationships/tableStyles" Target="tableStyles.xml"/><Relationship Id="rId3" Type="http://schemas.openxmlformats.org/officeDocument/2006/relationships/slide" Target="slides/slide1.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marL="0" marR="0" lvl="0" indent="0" algn="r" defTabSz="457200" rtl="0" eaLnBrk="1" fontAlgn="auto" latinLnBrk="0" hangingPunct="1">
              <a:lnSpc>
                <a:spcPct val="100000"/>
              </a:lnSpc>
              <a:spcBef>
                <a:spcPts val="0"/>
              </a:spcBef>
              <a:spcAft>
                <a:spcPts val="0"/>
              </a:spcAft>
              <a:buClrTx/>
              <a:buSzTx/>
              <a:buFontTx/>
              <a:buNone/>
              <a:defRPr/>
            </a:pPr>
            <a:fld id="{6511CB5A-0DD2-408C-B6A2-07CA4F713FC8}" type="datetimeFigureOut">
              <a:rPr kumimoji="0" lang="en-US" sz="1200" b="0" i="0" u="none" strike="noStrike" kern="1200" cap="none" spc="0" normalizeH="0" baseline="0" noProof="0">
                <a:ln>
                  <a:noFill/>
                </a:ln>
                <a:solidFill>
                  <a:schemeClr val="tx1"/>
                </a:solidFill>
                <a:effectLst/>
                <a:uLnTx/>
                <a:uFillTx/>
                <a:latin typeface="+mn-lt"/>
                <a:ea typeface="+mn-ea"/>
                <a:cs typeface="+mn-cs"/>
              </a:rPr>
            </a:fld>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Click to edit Master text styles</a:t>
            </a:r>
            <a:endParaRPr kumimoji="0" lang="en-US" sz="1200" b="0" i="0" u="none" strike="noStrike" kern="1200" cap="none" spc="0" normalizeH="0" baseline="0" noProof="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Second level</a:t>
            </a:r>
            <a:endParaRPr kumimoji="0" lang="en-US" sz="1200" b="0" i="0" u="none" strike="noStrike" kern="1200" cap="none" spc="0" normalizeH="0" baseline="0" noProof="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Third level</a:t>
            </a:r>
            <a:endParaRPr kumimoji="0" lang="en-US" sz="1200" b="0" i="0" u="none" strike="noStrike" kern="1200" cap="none" spc="0" normalizeH="0" baseline="0" noProof="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Fourth level</a:t>
            </a:r>
            <a:endParaRPr kumimoji="0" lang="en-US" sz="1200" b="0" i="0" u="none" strike="noStrike" kern="1200" cap="none" spc="0" normalizeH="0" baseline="0" noProof="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Fifth level</a:t>
            </a: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6" name="Footer Placeholder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7" name="Slide Number Placeholder 6"/>
          <p:cNvSpPr>
            <a:spLocks noGrp="1"/>
          </p:cNvSpPr>
          <p:nvPr>
            <p:ph type="sldNum" sz="quarter" idx="5"/>
          </p:nvPr>
        </p:nvSpPr>
        <p:spPr>
          <a:xfrm>
            <a:off x="3884613" y="8685213"/>
            <a:ext cx="2971800" cy="458788"/>
          </a:xfrm>
          <a:prstGeom prst="rect">
            <a:avLst/>
          </a:prstGeom>
        </p:spPr>
        <p:txBody>
          <a:bodyPr vert="horz" lIns="91440" tIns="45720" rIns="91440" bIns="45720" rtlCol="0" anchor="b"/>
          <a:p>
            <a:pPr lvl="0" algn="r" eaLnBrk="1" hangingPunct="1">
              <a:buNone/>
            </a:pPr>
            <a:fld id="{9A0DB2DC-4C9A-4742-B13C-FB6460FD3503}" type="slidenum">
              <a:rPr lang="en-US" altLang="x-none" sz="1200" dirty="0">
                <a:latin typeface="Calibri" panose="020F0502020204030204" pitchFamily="34" charset="0"/>
              </a:rPr>
            </a:fld>
            <a:endParaRPr lang="en-US" altLang="x-none" sz="1200" dirty="0">
              <a:latin typeface="Calibri" panose="020F0502020204030204" pitchFamily="34" charset="0"/>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194" name="Slide Image Placeholder 1"/>
          <p:cNvSpPr>
            <a:spLocks noGrp="1" noRot="1" noChangeAspect="1" noTextEdit="1"/>
          </p:cNvSpPr>
          <p:nvPr>
            <p:ph type="sldImg"/>
          </p:nvPr>
        </p:nvSpPr>
        <p:spPr>
          <a:ln>
            <a:solidFill>
              <a:srgbClr val="000000">
                <a:alpha val="100000"/>
              </a:srgbClr>
            </a:solidFill>
            <a:miter lim="800000"/>
          </a:ln>
        </p:spPr>
      </p:sp>
      <p:sp>
        <p:nvSpPr>
          <p:cNvPr id="8195" name="Notes Placeholder 2"/>
          <p:cNvSpPr>
            <a:spLocks noGrp="1"/>
          </p:cNvSpPr>
          <p:nvPr>
            <p:ph type="body" idx="1"/>
          </p:nvPr>
        </p:nvSpPr>
        <p:spPr>
          <a:noFill/>
          <a:ln>
            <a:noFill/>
          </a:ln>
        </p:spPr>
        <p:txBody>
          <a:bodyPr wrap="square" lIns="91440" tIns="45720" rIns="91440" bIns="45720" anchor="t" anchorCtr="0"/>
          <a:p>
            <a:pPr lvl="0" eaLnBrk="1" hangingPunct="1">
              <a:spcBef>
                <a:spcPct val="0"/>
              </a:spcBef>
            </a:pPr>
            <a:endParaRPr lang="en-GB" altLang="en-GB" dirty="0"/>
          </a:p>
        </p:txBody>
      </p:sp>
      <p:sp>
        <p:nvSpPr>
          <p:cNvPr id="8196" name="Slide Number Placeholder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en-GB" altLang="en-GB" sz="1200" dirty="0">
                <a:latin typeface="Calibri" panose="020F0502020204030204" pitchFamily="34" charset="0"/>
              </a:rPr>
            </a:fld>
            <a:endParaRPr lang="en-GB" altLang="en-GB" sz="1200" dirty="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2" name="Slide Image Placeholder 1"/>
          <p:cNvSpPr>
            <a:spLocks noGrp="1" noRot="1" noChangeAspect="1" noTextEdit="1"/>
          </p:cNvSpPr>
          <p:nvPr>
            <p:ph type="sldImg"/>
          </p:nvPr>
        </p:nvSpPr>
        <p:spPr>
          <a:ln>
            <a:solidFill>
              <a:srgbClr val="000000">
                <a:alpha val="100000"/>
              </a:srgbClr>
            </a:solidFill>
            <a:miter lim="800000"/>
          </a:ln>
        </p:spPr>
      </p:sp>
      <p:sp>
        <p:nvSpPr>
          <p:cNvPr id="10243" name="Notes Placeholder 2"/>
          <p:cNvSpPr>
            <a:spLocks noGrp="1"/>
          </p:cNvSpPr>
          <p:nvPr>
            <p:ph type="body" idx="1"/>
          </p:nvPr>
        </p:nvSpPr>
        <p:spPr>
          <a:noFill/>
          <a:ln>
            <a:noFill/>
          </a:ln>
        </p:spPr>
        <p:txBody>
          <a:bodyPr wrap="square" lIns="91440" tIns="45720" rIns="91440" bIns="45720" anchor="t" anchorCtr="0"/>
          <a:p>
            <a:pPr lvl="0" eaLnBrk="1" hangingPunct="1">
              <a:spcBef>
                <a:spcPct val="0"/>
              </a:spcBef>
            </a:pPr>
            <a:endParaRPr lang="en-GB" altLang="en-GB" dirty="0"/>
          </a:p>
        </p:txBody>
      </p:sp>
      <p:sp>
        <p:nvSpPr>
          <p:cNvPr id="10244" name="Slide Number Placeholder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eaLnBrk="1" hangingPunct="1"/>
            <a:fld id="{9A0DB2DC-4C9A-4742-B13C-FB6460FD3503}" type="slidenum">
              <a:rPr lang="en-GB" altLang="en-GB" sz="1200" dirty="0">
                <a:latin typeface="Calibri" panose="020F0502020204030204" pitchFamily="34" charset="0"/>
              </a:rPr>
            </a:fld>
            <a:endParaRPr lang="en-GB" altLang="en-GB" sz="1200" dirty="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sp>
        <p:nvSpPr>
          <p:cNvPr id="4" name="Rectangle 2"/>
          <p:cNvSpPr/>
          <p:nvPr/>
        </p:nvSpPr>
        <p:spPr>
          <a:xfrm>
            <a:off x="0" y="762000"/>
            <a:ext cx="9142413" cy="533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1000" y="762000"/>
            <a:ext cx="2924175" cy="5334000"/>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9" name="Date Placeholder 3"/>
          <p:cNvSpPr>
            <a:spLocks noGrp="1"/>
          </p:cNvSpPr>
          <p:nvPr>
            <p:ph type="dt" sz="half" idx="2"/>
          </p:nvPr>
        </p:nvSpPr>
        <p:spPr>
          <a:xfrm>
            <a:off x="261938" y="6356350"/>
            <a:ext cx="2743200" cy="365125"/>
          </a:xfrm>
          <a:prstGeom prst="rect">
            <a:avLst/>
          </a:prstGeom>
        </p:spPr>
        <p:txBody>
          <a:bodyPr vert="horz" lIns="91440" tIns="45720" rIns="91440" bIns="45720" rtlCol="0" anchor="ct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defRPr/>
            </a:pPr>
            <a:fld id="{D2A1C9D3-A8F3-4F86-81FD-6257919A1B53}" type="datetime8">
              <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10" name="Footer Placeholder 4"/>
          <p:cNvSpPr>
            <a:spLocks noGrp="1"/>
          </p:cNvSpPr>
          <p:nvPr>
            <p:ph type="ftr" sz="quarter" idx="3"/>
          </p:nvPr>
        </p:nvSpPr>
        <p:spPr>
          <a:xfrm>
            <a:off x="3868738" y="6356350"/>
            <a:ext cx="5911850" cy="365125"/>
          </a:xfrm>
          <a:prstGeom prst="rect">
            <a:avLst/>
          </a:prstGeom>
        </p:spPr>
        <p:txBody>
          <a:bodyPr vert="horz" lIns="91440" tIns="45720" rIns="91440" bIns="45720" rtlCol="0" anchor="ct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rPr>
              <a:t>CPA Frank Kabuye - Department of Auditing &amp; Taxation, MUBS. </a:t>
            </a:r>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11" name="Slide Number Placeholder 5"/>
          <p:cNvSpPr>
            <a:spLocks noGrp="1"/>
          </p:cNvSpPr>
          <p:nvPr>
            <p:ph type="sldNum" sz="quarter" idx="4"/>
          </p:nvPr>
        </p:nvSpPr>
        <p:spPr>
          <a:xfrm>
            <a:off x="10634663" y="6356350"/>
            <a:ext cx="1530350" cy="365125"/>
          </a:xfrm>
          <a:prstGeom prst="rect">
            <a:avLst/>
          </a:prstGeom>
        </p:spPr>
        <p:txBody>
          <a:bodyPr vert="horz" lIns="91440" tIns="45720" rIns="91440" bIns="45720" rtlCol="0" anchor="ctr"/>
          <a:p>
            <a:pPr algn="r" eaLnBrk="1" hangingPunct="1">
              <a:buNone/>
            </a:pPr>
            <a:fld id="{9A0DB2DC-4C9A-4742-B13C-FB6460FD3503}" type="slidenum">
              <a:rPr lang="en-US" altLang="x-none" dirty="0"/>
            </a:fld>
            <a:endParaRPr lang="en-US" altLang="x-none"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fld id="{7C91A42B-EA2C-4B6F-A70C-0520965CE22A}" type="datetime8">
              <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5" name="Footer Placeholder 4"/>
          <p:cNvSpPr>
            <a:spLocks noGrp="1"/>
          </p:cNvSpPr>
          <p:nvPr>
            <p:ph type="ftr" sz="quarter" idx="11"/>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r>
              <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rPr>
              <a:t>CPA Frank Kabuye - Department of Auditing &amp; Taxation, MUBS. </a:t>
            </a:r>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lvl="0" eaLnBrk="1" hangingPunct="1">
              <a:buNone/>
            </a:pPr>
            <a:fld id="{9A0DB2DC-4C9A-4742-B13C-FB6460FD3503}" type="slidenum">
              <a:rPr lang="en-US" altLang="x-none" dirty="0">
                <a:latin typeface="Corbel" panose="020B0503020204020204" pitchFamily="34" charset="0"/>
              </a:rPr>
            </a:fld>
            <a:endParaRPr lang="en-US" altLang="x-none" dirty="0">
              <a:latin typeface="Corbel" panose="020B0503020204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fld id="{7C91A42B-EA2C-4B6F-A70C-0520965CE22A}" type="datetime8">
              <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5" name="Footer Placeholder 4"/>
          <p:cNvSpPr>
            <a:spLocks noGrp="1"/>
          </p:cNvSpPr>
          <p:nvPr>
            <p:ph type="ftr" sz="quarter" idx="11"/>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r>
              <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rPr>
              <a:t>CPA Frank Kabuye - Department of Auditing &amp; Taxation, MUBS. </a:t>
            </a:r>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lvl="0" eaLnBrk="1" hangingPunct="1">
              <a:buNone/>
            </a:pPr>
            <a:fld id="{9A0DB2DC-4C9A-4742-B13C-FB6460FD3503}" type="slidenum">
              <a:rPr lang="en-US" altLang="x-none" dirty="0">
                <a:latin typeface="Corbel" panose="020B0503020204020204" pitchFamily="34" charset="0"/>
              </a:rPr>
            </a:fld>
            <a:endParaRPr lang="en-US" altLang="x-none" dirty="0">
              <a:latin typeface="Corbel" panose="020B0503020204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fld id="{7C91A42B-EA2C-4B6F-A70C-0520965CE22A}" type="datetime8">
              <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5" name="Footer Placeholder 4"/>
          <p:cNvSpPr>
            <a:spLocks noGrp="1"/>
          </p:cNvSpPr>
          <p:nvPr>
            <p:ph type="ftr" sz="quarter" idx="11"/>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r>
              <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rPr>
              <a:t>CPA Frank Kabuye - Department of Auditing &amp; Taxation, MUBS. </a:t>
            </a:r>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lvl="0" eaLnBrk="1" hangingPunct="1">
              <a:buNone/>
            </a:pPr>
            <a:fld id="{9A0DB2DC-4C9A-4742-B13C-FB6460FD3503}" type="slidenum">
              <a:rPr lang="en-US" altLang="x-none" dirty="0">
                <a:latin typeface="Corbel" panose="020B0503020204020204" pitchFamily="34" charset="0"/>
              </a:rPr>
            </a:fld>
            <a:endParaRPr lang="en-US" altLang="x-none" dirty="0">
              <a:latin typeface="Corbel" panose="020B0503020204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fld id="{7C91A42B-EA2C-4B6F-A70C-0520965CE22A}" type="datetime8">
              <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5" name="Footer Placeholder 4"/>
          <p:cNvSpPr>
            <a:spLocks noGrp="1"/>
          </p:cNvSpPr>
          <p:nvPr>
            <p:ph type="ftr" sz="quarter" idx="11"/>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r>
              <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rPr>
              <a:t>CPA Frank Kabuye - Department of Auditing &amp; Taxation, MUBS. </a:t>
            </a:r>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lvl="0" eaLnBrk="1" hangingPunct="1">
              <a:buNone/>
            </a:pPr>
            <a:fld id="{9A0DB2DC-4C9A-4742-B13C-FB6460FD3503}" type="slidenum">
              <a:rPr lang="en-US" altLang="x-none" dirty="0">
                <a:latin typeface="Corbel" panose="020B0503020204020204" pitchFamily="34" charset="0"/>
              </a:rPr>
            </a:fld>
            <a:endParaRPr lang="en-US" altLang="x-none" dirty="0">
              <a:latin typeface="Corbel" panose="020B0503020204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fld id="{7C91A42B-EA2C-4B6F-A70C-0520965CE22A}" type="datetime8">
              <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6" name="Footer Placeholder 5"/>
          <p:cNvSpPr>
            <a:spLocks noGrp="1"/>
          </p:cNvSpPr>
          <p:nvPr>
            <p:ph type="ftr" sz="quarter" idx="11"/>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r>
              <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rPr>
              <a:t>CPA Frank Kabuye - Department of Auditing &amp; Taxation, MUBS. </a:t>
            </a:r>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p>
            <a:pPr lvl="0" eaLnBrk="1" hangingPunct="1">
              <a:buNone/>
            </a:pPr>
            <a:fld id="{9A0DB2DC-4C9A-4742-B13C-FB6460FD3503}" type="slidenum">
              <a:rPr lang="en-US" altLang="x-none" dirty="0">
                <a:latin typeface="Corbel" panose="020B0503020204020204" pitchFamily="34" charset="0"/>
              </a:rPr>
            </a:fld>
            <a:endParaRPr lang="en-US" altLang="x-none" dirty="0">
              <a:latin typeface="Corbel" panose="020B0503020204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2" name="Date Placeholder 1"/>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fld id="{7C91A42B-EA2C-4B6F-A70C-0520965CE22A}" type="datetime8">
              <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7" name="Footer Placeholder 6"/>
          <p:cNvSpPr>
            <a:spLocks noGrp="1"/>
          </p:cNvSpPr>
          <p:nvPr>
            <p:ph type="ftr" sz="quarter" idx="11"/>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r>
              <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rPr>
              <a:t>CPA Frank Kabuye - Department of Auditing &amp; Taxation, MUBS. </a:t>
            </a:r>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8" name="Slide Number Placeholder 7"/>
          <p:cNvSpPr>
            <a:spLocks noGrp="1"/>
          </p:cNvSpPr>
          <p:nvPr>
            <p:ph type="sldNum" sz="quarter" idx="12"/>
          </p:nvPr>
        </p:nvSpPr>
        <p:spPr/>
        <p:txBody>
          <a:bodyPr/>
          <a:p>
            <a:pPr lvl="0" eaLnBrk="1" hangingPunct="1">
              <a:buNone/>
            </a:pPr>
            <a:fld id="{9A0DB2DC-4C9A-4742-B13C-FB6460FD3503}" type="slidenum">
              <a:rPr lang="en-US" altLang="x-none" dirty="0">
                <a:latin typeface="Corbel" panose="020B0503020204020204" pitchFamily="34" charset="0"/>
              </a:rPr>
            </a:fld>
            <a:endParaRPr lang="en-US" altLang="x-none" dirty="0">
              <a:latin typeface="Corbel" panose="020B0503020204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fld id="{7C91A42B-EA2C-4B6F-A70C-0520965CE22A}" type="datetime8">
              <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3" name="Footer Placeholder 2"/>
          <p:cNvSpPr>
            <a:spLocks noGrp="1"/>
          </p:cNvSpPr>
          <p:nvPr>
            <p:ph type="ftr" sz="quarter" idx="11"/>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r>
              <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rPr>
              <a:t>CPA Frank Kabuye - Department of Auditing &amp; Taxation, MUBS. </a:t>
            </a:r>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p>
            <a:pPr lvl="0" eaLnBrk="1" hangingPunct="1">
              <a:buNone/>
            </a:pPr>
            <a:fld id="{9A0DB2DC-4C9A-4742-B13C-FB6460FD3503}" type="slidenum">
              <a:rPr lang="en-US" altLang="x-none" dirty="0">
                <a:latin typeface="Corbel" panose="020B0503020204020204" pitchFamily="34" charset="0"/>
              </a:rPr>
            </a:fld>
            <a:endParaRPr lang="en-US" altLang="x-none" dirty="0">
              <a:latin typeface="Corbel" panose="020B0503020204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Blank">
    <p:bg>
      <p:bgPr>
        <a:solidFill>
          <a:schemeClr val="bg1"/>
        </a:solidFill>
        <a:effectLst/>
      </p:bgPr>
    </p:bg>
    <p:spTree>
      <p:nvGrpSpPr>
        <p:cNvPr id="1" name=""/>
        <p:cNvGrpSpPr/>
        <p:nvPr/>
      </p:nvGrpSpPr>
      <p:grpSpPr>
        <a:xfrm>
          <a:off x="0" y="0"/>
          <a:ext cx="0" cy="0"/>
          <a:chOff x="0" y="0"/>
          <a:chExt cx="0" cy="0"/>
        </a:xfrm>
      </p:grpSpPr>
      <p:sp>
        <p:nvSpPr>
          <p:cNvPr id="3" name="Date Placeholder 4"/>
          <p:cNvSpPr>
            <a:spLocks noGrp="1"/>
          </p:cNvSpPr>
          <p:nvPr>
            <p:ph type="dt" sz="half" idx="2"/>
          </p:nvPr>
        </p:nvSpPr>
        <p:spPr>
          <a:xfrm>
            <a:off x="261938" y="6356350"/>
            <a:ext cx="2743200" cy="365125"/>
          </a:xfrm>
          <a:prstGeom prst="rect">
            <a:avLst/>
          </a:prstGeom>
        </p:spPr>
        <p:txBody>
          <a:bodyPr vert="horz" lIns="91440" tIns="45720" rIns="91440" bIns="45720" rtlCol="0" anchor="ct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defRPr/>
            </a:pPr>
            <a:fld id="{95BDDC3C-D429-419D-8003-1EAB3C29499B}" type="datetime8">
              <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8" name="Footer Placeholder 5"/>
          <p:cNvSpPr>
            <a:spLocks noGrp="1"/>
          </p:cNvSpPr>
          <p:nvPr>
            <p:ph type="ftr" sz="quarter" idx="3"/>
          </p:nvPr>
        </p:nvSpPr>
        <p:spPr>
          <a:xfrm>
            <a:off x="3868738" y="6356350"/>
            <a:ext cx="5911850" cy="365125"/>
          </a:xfrm>
          <a:prstGeom prst="rect">
            <a:avLst/>
          </a:prstGeom>
        </p:spPr>
        <p:txBody>
          <a:bodyPr vert="horz" lIns="91440" tIns="45720" rIns="91440" bIns="45720" rtlCol="0" anchor="ct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rPr>
              <a:t>CPA Frank Kabuye - Department of Auditing &amp; Taxation, MUBS. </a:t>
            </a:r>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9" name="Slide Number Placeholder 6"/>
          <p:cNvSpPr>
            <a:spLocks noGrp="1"/>
          </p:cNvSpPr>
          <p:nvPr>
            <p:ph type="sldNum" sz="quarter" idx="4"/>
          </p:nvPr>
        </p:nvSpPr>
        <p:spPr>
          <a:xfrm>
            <a:off x="10634663" y="6356350"/>
            <a:ext cx="1530350" cy="365125"/>
          </a:xfrm>
          <a:prstGeom prst="rect">
            <a:avLst/>
          </a:prstGeom>
        </p:spPr>
        <p:txBody>
          <a:bodyPr vert="horz" lIns="91440" tIns="45720" rIns="91440" bIns="45720" rtlCol="0" anchor="ctr"/>
          <a:p>
            <a:pPr algn="r" eaLnBrk="1" hangingPunct="1">
              <a:buNone/>
            </a:pPr>
            <a:fld id="{9A0DB2DC-4C9A-4742-B13C-FB6460FD3503}" type="slidenum">
              <a:rPr lang="en-US" altLang="x-none" dirty="0"/>
            </a:fld>
            <a:endParaRPr lang="en-US" altLang="x-none"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fld id="{7C91A42B-EA2C-4B6F-A70C-0520965CE22A}" type="datetime8">
              <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6" name="Footer Placeholder 5"/>
          <p:cNvSpPr>
            <a:spLocks noGrp="1"/>
          </p:cNvSpPr>
          <p:nvPr>
            <p:ph type="ftr" sz="quarter" idx="11"/>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r>
              <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rPr>
              <a:t>CPA Frank Kabuye - Department of Auditing &amp; Taxation, MUBS. </a:t>
            </a:r>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p>
            <a:pPr lvl="0" eaLnBrk="1" hangingPunct="1">
              <a:buNone/>
            </a:pPr>
            <a:fld id="{9A0DB2DC-4C9A-4742-B13C-FB6460FD3503}" type="slidenum">
              <a:rPr lang="en-US" altLang="x-none" dirty="0">
                <a:latin typeface="Corbel" panose="020B0503020204020204" pitchFamily="34" charset="0"/>
              </a:rPr>
            </a:fld>
            <a:endParaRPr lang="en-US" altLang="x-none" dirty="0">
              <a:latin typeface="Corbel" panose="020B0503020204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200"/>
              </a:spcBef>
              <a:spcAft>
                <a:spcPct val="0"/>
              </a:spcAft>
              <a:buClr>
                <a:schemeClr val="accent1"/>
              </a:buClr>
              <a:buSzTx/>
              <a:buFont typeface="Wingdings 2" panose="05020102010507070707" pitchFamily="18" charset="2"/>
              <a:buNone/>
              <a:defRPr/>
            </a:pPr>
            <a:r>
              <a:rPr kumimoji="0" lang="en-US" sz="3200" b="0" i="0" u="none" strike="noStrike" kern="1200" cap="none" spc="0" normalizeH="0" baseline="0" noProof="0">
                <a:ln>
                  <a:noFill/>
                </a:ln>
                <a:solidFill>
                  <a:srgbClr val="595959"/>
                </a:solidFill>
                <a:effectLst/>
                <a:uLnTx/>
                <a:uFillTx/>
                <a:latin typeface="+mn-lt"/>
                <a:ea typeface="+mn-ea"/>
                <a:cs typeface="+mn-cs"/>
              </a:rPr>
              <a:t>Click icon to add picture</a:t>
            </a:r>
            <a:endParaRPr kumimoji="0" lang="en-US" sz="3200" b="0" i="0" u="none" strike="noStrike" kern="1200" cap="none" spc="0" normalizeH="0" baseline="0" noProof="0" dirty="0">
              <a:ln>
                <a:noFill/>
              </a:ln>
              <a:solidFill>
                <a:srgbClr val="595959"/>
              </a:solidFill>
              <a:effectLst/>
              <a:uLnTx/>
              <a:uFillTx/>
              <a:latin typeface="+mn-lt"/>
              <a:ea typeface="+mn-ea"/>
              <a:cs typeface="+mn-cs"/>
            </a:endParaRPr>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7"/>
          <p:cNvSpPr>
            <a:spLocks noGrp="1"/>
          </p:cNvSpPr>
          <p:nvPr>
            <p:ph type="dt" sz="half" idx="12"/>
          </p:nvPr>
        </p:nvSpPr>
        <p:spPr>
          <a:xfrm>
            <a:off x="261938" y="6356350"/>
            <a:ext cx="2743200" cy="365125"/>
          </a:xfrm>
          <a:prstGeom prst="rect">
            <a:avLst/>
          </a:prstGeom>
        </p:spPr>
        <p:txBody>
          <a:bodyPr vert="horz" lIns="91440" tIns="45720" rIns="91440" bIns="45720" rtlCol="0" anchor="ct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defRPr/>
            </a:pPr>
            <a:fld id="{4F7F8669-7F06-4764-B259-664626B790BD}" type="datetime8">
              <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8" name="Footer Placeholder 8"/>
          <p:cNvSpPr>
            <a:spLocks noGrp="1"/>
          </p:cNvSpPr>
          <p:nvPr>
            <p:ph type="ftr" sz="quarter" idx="3"/>
          </p:nvPr>
        </p:nvSpPr>
        <p:spPr>
          <a:xfrm>
            <a:off x="3498850" y="6356350"/>
            <a:ext cx="5911850" cy="365125"/>
          </a:xfrm>
          <a:prstGeom prst="rect">
            <a:avLst/>
          </a:prstGeom>
        </p:spPr>
        <p:txBody>
          <a:bodyPr vert="horz" lIns="91440" tIns="45720" rIns="91440" bIns="45720" rtlCol="0" anchor="ct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rPr>
              <a:t>CPA Frank Kabuye - Department of Auditing &amp; Taxation, MUBS. </a:t>
            </a:r>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9" name="Slide Number Placeholder 9"/>
          <p:cNvSpPr>
            <a:spLocks noGrp="1"/>
          </p:cNvSpPr>
          <p:nvPr>
            <p:ph type="sldNum" sz="quarter" idx="4"/>
          </p:nvPr>
        </p:nvSpPr>
        <p:spPr>
          <a:xfrm>
            <a:off x="10634663" y="6356350"/>
            <a:ext cx="1530350" cy="365125"/>
          </a:xfrm>
          <a:prstGeom prst="rect">
            <a:avLst/>
          </a:prstGeom>
        </p:spPr>
        <p:txBody>
          <a:bodyPr vert="horz" lIns="91440" tIns="45720" rIns="91440" bIns="45720" rtlCol="0" anchor="ctr"/>
          <a:p>
            <a:pPr algn="r" eaLnBrk="1" hangingPunct="1">
              <a:buNone/>
            </a:pPr>
            <a:fld id="{9A0DB2DC-4C9A-4742-B13C-FB6460FD3503}" type="slidenum">
              <a:rPr lang="en-US" altLang="x-none" dirty="0"/>
            </a:fld>
            <a:endParaRPr lang="en-US" altLang="x-none"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7" name="Rectangle 6"/>
          <p:cNvSpPr/>
          <p:nvPr/>
        </p:nvSpPr>
        <p:spPr>
          <a:xfrm>
            <a:off x="0" y="758825"/>
            <a:ext cx="3443288" cy="53308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413" y="1123950"/>
            <a:ext cx="2947988" cy="460057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763" y="758825"/>
            <a:ext cx="384175" cy="5330825"/>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29" name="Text Placeholder 2"/>
          <p:cNvSpPr>
            <a:spLocks noGrp="1"/>
          </p:cNvSpPr>
          <p:nvPr>
            <p:ph type="body" idx="1"/>
          </p:nvPr>
        </p:nvSpPr>
        <p:spPr>
          <a:xfrm>
            <a:off x="3868738" y="863600"/>
            <a:ext cx="7315200" cy="5121275"/>
          </a:xfrm>
          <a:prstGeom prst="rect">
            <a:avLst/>
          </a:prstGeom>
          <a:noFill/>
          <a:ln w="9525">
            <a:noFill/>
          </a:ln>
        </p:spPr>
        <p:txBody>
          <a:bodyPr anchor="ctr" anchorCtr="0"/>
          <a:p>
            <a:pPr lvl="0"/>
            <a:r>
              <a:rPr lang="en-US" altLang="en-GB" dirty="0"/>
              <a:t>Click to edit Master text styles</a:t>
            </a:r>
            <a:endParaRPr lang="en-US" altLang="en-GB" dirty="0"/>
          </a:p>
          <a:p>
            <a:pPr lvl="1"/>
            <a:r>
              <a:rPr lang="en-US" altLang="en-GB" dirty="0"/>
              <a:t>Second level</a:t>
            </a:r>
            <a:endParaRPr lang="en-US" altLang="en-GB" dirty="0"/>
          </a:p>
          <a:p>
            <a:pPr lvl="2"/>
            <a:r>
              <a:rPr lang="en-US" altLang="en-GB" dirty="0"/>
              <a:t>Third level</a:t>
            </a:r>
            <a:endParaRPr lang="en-US" altLang="en-GB" dirty="0"/>
          </a:p>
          <a:p>
            <a:pPr lvl="3"/>
            <a:r>
              <a:rPr lang="en-US" altLang="en-GB" dirty="0"/>
              <a:t>Fourth level</a:t>
            </a:r>
            <a:endParaRPr lang="en-US" altLang="en-GB" dirty="0"/>
          </a:p>
          <a:p>
            <a:pPr lvl="4"/>
            <a:r>
              <a:rPr lang="en-US" altLang="en-GB" dirty="0"/>
              <a:t>Fifth level</a:t>
            </a:r>
            <a:endParaRPr lang="en-US" altLang="en-GB" dirty="0"/>
          </a:p>
        </p:txBody>
      </p:sp>
      <p:sp>
        <p:nvSpPr>
          <p:cNvPr id="4" name="Date Placeholder 3"/>
          <p:cNvSpPr>
            <a:spLocks noGrp="1"/>
          </p:cNvSpPr>
          <p:nvPr>
            <p:ph type="dt" sz="half" idx="2"/>
          </p:nvPr>
        </p:nvSpPr>
        <p:spPr>
          <a:xfrm>
            <a:off x="261938"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100">
                <a:solidFill>
                  <a:schemeClr val="tx1">
                    <a:lumMod val="50000"/>
                    <a:lumOff val="50000"/>
                  </a:schemeClr>
                </a:solidFill>
                <a:latin typeface="+mn-lt"/>
              </a:defRPr>
            </a:lvl1pPr>
          </a:lstStyle>
          <a:p>
            <a:pPr marL="0" marR="0" lvl="0" indent="0" algn="l" defTabSz="457200" rtl="0" eaLnBrk="1" fontAlgn="auto" latinLnBrk="0" hangingPunct="1">
              <a:lnSpc>
                <a:spcPct val="100000"/>
              </a:lnSpc>
              <a:spcBef>
                <a:spcPts val="0"/>
              </a:spcBef>
              <a:spcAft>
                <a:spcPts val="0"/>
              </a:spcAft>
              <a:buClrTx/>
              <a:buSzTx/>
              <a:buFontTx/>
              <a:buNone/>
              <a:defRPr/>
            </a:pPr>
            <a:fld id="{7C91A42B-EA2C-4B6F-A70C-0520965CE22A}" type="datetime8">
              <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5" name="Footer Placeholder 4"/>
          <p:cNvSpPr>
            <a:spLocks noGrp="1"/>
          </p:cNvSpPr>
          <p:nvPr>
            <p:ph type="ftr" sz="quarter" idx="3"/>
          </p:nvPr>
        </p:nvSpPr>
        <p:spPr>
          <a:xfrm>
            <a:off x="3868738" y="6356350"/>
            <a:ext cx="5911850" cy="365125"/>
          </a:xfrm>
          <a:prstGeom prst="rect">
            <a:avLst/>
          </a:prstGeom>
        </p:spPr>
        <p:txBody>
          <a:bodyPr vert="horz" lIns="91440" tIns="45720" rIns="91440" bIns="45720" rtlCol="0" anchor="ctr"/>
          <a:lstStyle>
            <a:lvl1pPr algn="l" eaLnBrk="1" fontAlgn="auto" hangingPunct="1">
              <a:spcBef>
                <a:spcPts val="0"/>
              </a:spcBef>
              <a:spcAft>
                <a:spcPts val="0"/>
              </a:spcAft>
              <a:defRPr sz="1100">
                <a:solidFill>
                  <a:schemeClr val="tx1">
                    <a:lumMod val="50000"/>
                    <a:lumOff val="50000"/>
                  </a:schemeClr>
                </a:solidFill>
                <a:latin typeface="+mn-lt"/>
              </a:defRPr>
            </a:lvl1p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rPr>
              <a:t>CPA Frank Kabuye - Department of Auditing &amp; Taxation, MUBS. </a:t>
            </a:r>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6" name="Slide Number Placeholder 5"/>
          <p:cNvSpPr>
            <a:spLocks noGrp="1"/>
          </p:cNvSpPr>
          <p:nvPr>
            <p:ph type="sldNum" sz="quarter" idx="4"/>
          </p:nvPr>
        </p:nvSpPr>
        <p:spPr>
          <a:xfrm>
            <a:off x="10634663" y="6356350"/>
            <a:ext cx="1530350" cy="365125"/>
          </a:xfrm>
          <a:prstGeom prst="rect">
            <a:avLst/>
          </a:prstGeom>
        </p:spPr>
        <p:txBody>
          <a:bodyPr vert="horz" lIns="91440" tIns="45720" rIns="91440" bIns="45720" rtlCol="0" anchor="ctr"/>
          <a:lstStyle>
            <a:lvl1pPr algn="r">
              <a:defRPr sz="1200" b="1">
                <a:solidFill>
                  <a:schemeClr val="accent1"/>
                </a:solidFill>
              </a:defRPr>
            </a:lvl1pPr>
          </a:lstStyle>
          <a:p>
            <a:pPr lvl="0" eaLnBrk="1" hangingPunct="1">
              <a:buNone/>
            </a:pPr>
            <a:fld id="{9A0DB2DC-4C9A-4742-B13C-FB6460FD3503}" type="slidenum">
              <a:rPr lang="en-US" altLang="x-none" dirty="0">
                <a:latin typeface="Corbel" panose="020B0503020204020204" pitchFamily="34" charset="0"/>
              </a:rPr>
            </a:fld>
            <a:endParaRPr lang="en-US" altLang="x-none" dirty="0">
              <a:latin typeface="Corbel" panose="020B0503020204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p:txStyles>
    <p:titleStyle>
      <a:lvl1pPr algn="l" rtl="0" eaLnBrk="0" fontAlgn="base" hangingPunct="0">
        <a:lnSpc>
          <a:spcPct val="90000"/>
        </a:lnSpc>
        <a:spcBef>
          <a:spcPct val="0"/>
        </a:spcBef>
        <a:spcAft>
          <a:spcPct val="0"/>
        </a:spcAft>
        <a:defRPr sz="3600" kern="1200" spc="-60">
          <a:solidFill>
            <a:srgbClr val="FFFFFF"/>
          </a:solidFill>
          <a:latin typeface="+mj-lt"/>
          <a:ea typeface="+mj-ea"/>
          <a:cs typeface="+mj-cs"/>
        </a:defRPr>
      </a:lvl1pPr>
      <a:lvl2pPr algn="l" rtl="0" eaLnBrk="0" fontAlgn="base" hangingPunct="0">
        <a:lnSpc>
          <a:spcPct val="90000"/>
        </a:lnSpc>
        <a:spcBef>
          <a:spcPct val="0"/>
        </a:spcBef>
        <a:spcAft>
          <a:spcPct val="0"/>
        </a:spcAft>
        <a:defRPr sz="3600">
          <a:solidFill>
            <a:srgbClr val="FFFFFF"/>
          </a:solidFill>
          <a:latin typeface="Corbel" panose="020B0503020204020204" pitchFamily="34" charset="0"/>
        </a:defRPr>
      </a:lvl2pPr>
      <a:lvl3pPr algn="l" rtl="0" eaLnBrk="0" fontAlgn="base" hangingPunct="0">
        <a:lnSpc>
          <a:spcPct val="90000"/>
        </a:lnSpc>
        <a:spcBef>
          <a:spcPct val="0"/>
        </a:spcBef>
        <a:spcAft>
          <a:spcPct val="0"/>
        </a:spcAft>
        <a:defRPr sz="3600">
          <a:solidFill>
            <a:srgbClr val="FFFFFF"/>
          </a:solidFill>
          <a:latin typeface="Corbel" panose="020B0503020204020204" pitchFamily="34" charset="0"/>
        </a:defRPr>
      </a:lvl3pPr>
      <a:lvl4pPr algn="l" rtl="0" eaLnBrk="0" fontAlgn="base" hangingPunct="0">
        <a:lnSpc>
          <a:spcPct val="90000"/>
        </a:lnSpc>
        <a:spcBef>
          <a:spcPct val="0"/>
        </a:spcBef>
        <a:spcAft>
          <a:spcPct val="0"/>
        </a:spcAft>
        <a:defRPr sz="3600">
          <a:solidFill>
            <a:srgbClr val="FFFFFF"/>
          </a:solidFill>
          <a:latin typeface="Corbel" panose="020B0503020204020204" pitchFamily="34" charset="0"/>
        </a:defRPr>
      </a:lvl4pPr>
      <a:lvl5pPr algn="l" rtl="0" eaLnBrk="0" fontAlgn="base" hangingPunct="0">
        <a:lnSpc>
          <a:spcPct val="90000"/>
        </a:lnSpc>
        <a:spcBef>
          <a:spcPct val="0"/>
        </a:spcBef>
        <a:spcAft>
          <a:spcPct val="0"/>
        </a:spcAft>
        <a:defRPr sz="3600">
          <a:solidFill>
            <a:srgbClr val="FFFFFF"/>
          </a:solidFill>
          <a:latin typeface="Corbel" panose="020B0503020204020204" pitchFamily="34" charset="0"/>
        </a:defRPr>
      </a:lvl5pPr>
      <a:lvl6pPr marL="457200" algn="l" rtl="0" fontAlgn="base">
        <a:lnSpc>
          <a:spcPct val="90000"/>
        </a:lnSpc>
        <a:spcBef>
          <a:spcPct val="0"/>
        </a:spcBef>
        <a:spcAft>
          <a:spcPct val="0"/>
        </a:spcAft>
        <a:defRPr sz="3600">
          <a:solidFill>
            <a:srgbClr val="FFFFFF"/>
          </a:solidFill>
          <a:latin typeface="Corbel" panose="020B0503020204020204" pitchFamily="34" charset="0"/>
        </a:defRPr>
      </a:lvl6pPr>
      <a:lvl7pPr marL="914400" algn="l" rtl="0" fontAlgn="base">
        <a:lnSpc>
          <a:spcPct val="90000"/>
        </a:lnSpc>
        <a:spcBef>
          <a:spcPct val="0"/>
        </a:spcBef>
        <a:spcAft>
          <a:spcPct val="0"/>
        </a:spcAft>
        <a:defRPr sz="3600">
          <a:solidFill>
            <a:srgbClr val="FFFFFF"/>
          </a:solidFill>
          <a:latin typeface="Corbel" panose="020B0503020204020204" pitchFamily="34" charset="0"/>
        </a:defRPr>
      </a:lvl7pPr>
      <a:lvl8pPr marL="1371600" algn="l" rtl="0" fontAlgn="base">
        <a:lnSpc>
          <a:spcPct val="90000"/>
        </a:lnSpc>
        <a:spcBef>
          <a:spcPct val="0"/>
        </a:spcBef>
        <a:spcAft>
          <a:spcPct val="0"/>
        </a:spcAft>
        <a:defRPr sz="3600">
          <a:solidFill>
            <a:srgbClr val="FFFFFF"/>
          </a:solidFill>
          <a:latin typeface="Corbel" panose="020B0503020204020204" pitchFamily="34" charset="0"/>
        </a:defRPr>
      </a:lvl8pPr>
      <a:lvl9pPr marL="1828800" algn="l" rtl="0" fontAlgn="base">
        <a:lnSpc>
          <a:spcPct val="90000"/>
        </a:lnSpc>
        <a:spcBef>
          <a:spcPct val="0"/>
        </a:spcBef>
        <a:spcAft>
          <a:spcPct val="0"/>
        </a:spcAft>
        <a:defRPr sz="3600">
          <a:solidFill>
            <a:srgbClr val="FFFFFF"/>
          </a:solidFill>
          <a:latin typeface="Corbel" panose="020B0503020204020204" pitchFamily="34" charset="0"/>
        </a:defRPr>
      </a:lvl9pPr>
    </p:titleStyle>
    <p:bodyStyle>
      <a:lvl1pPr marL="182880" indent="-182880" algn="l" rtl="0" eaLnBrk="0" fontAlgn="base" hangingPunct="0">
        <a:lnSpc>
          <a:spcPct val="90000"/>
        </a:lnSpc>
        <a:spcBef>
          <a:spcPts val="1200"/>
        </a:spcBef>
        <a:spcAft>
          <a:spcPct val="0"/>
        </a:spcAft>
        <a:buClr>
          <a:schemeClr val="accent1"/>
        </a:buClr>
        <a:buFont typeface="Wingdings 2" panose="05020102010507070707" pitchFamily="18" charset="2"/>
        <a:buChar char=""/>
        <a:defRPr sz="2000" kern="1200">
          <a:solidFill>
            <a:srgbClr val="595959"/>
          </a:solidFill>
          <a:latin typeface="+mn-lt"/>
          <a:ea typeface="+mn-ea"/>
          <a:cs typeface="+mn-cs"/>
        </a:defRPr>
      </a:lvl1pPr>
      <a:lvl2pPr marL="685800" indent="-182880" algn="l" rtl="0" eaLnBrk="0" fontAlgn="base" hangingPunct="0">
        <a:lnSpc>
          <a:spcPct val="90000"/>
        </a:lnSpc>
        <a:spcBef>
          <a:spcPts val="250"/>
        </a:spcBef>
        <a:spcAft>
          <a:spcPts val="250"/>
        </a:spcAft>
        <a:buClr>
          <a:schemeClr val="accent1"/>
        </a:buClr>
        <a:buFont typeface="Wingdings 2" panose="05020102010507070707" pitchFamily="18" charset="2"/>
        <a:buChar char=""/>
        <a:defRPr kern="1200">
          <a:solidFill>
            <a:srgbClr val="595959"/>
          </a:solidFill>
          <a:latin typeface="+mn-lt"/>
          <a:ea typeface="+mn-ea"/>
          <a:cs typeface="+mn-cs"/>
        </a:defRPr>
      </a:lvl2pPr>
      <a:lvl3pPr marL="1143000" indent="-182880" algn="l" rtl="0" eaLnBrk="0" fontAlgn="base" hangingPunct="0">
        <a:lnSpc>
          <a:spcPct val="90000"/>
        </a:lnSpc>
        <a:spcBef>
          <a:spcPts val="250"/>
        </a:spcBef>
        <a:spcAft>
          <a:spcPts val="250"/>
        </a:spcAft>
        <a:buClr>
          <a:schemeClr val="accent1"/>
        </a:buClr>
        <a:buFont typeface="Wingdings 2" panose="05020102010507070707" pitchFamily="18" charset="2"/>
        <a:buChar char=""/>
        <a:defRPr sz="1600" kern="1200">
          <a:solidFill>
            <a:srgbClr val="595959"/>
          </a:solidFill>
          <a:latin typeface="+mn-lt"/>
          <a:ea typeface="+mn-ea"/>
          <a:cs typeface="+mn-cs"/>
        </a:defRPr>
      </a:lvl3pPr>
      <a:lvl4pPr marL="1600200" indent="-182880" algn="l" rtl="0" eaLnBrk="0" fontAlgn="base" hangingPunct="0">
        <a:lnSpc>
          <a:spcPct val="90000"/>
        </a:lnSpc>
        <a:spcBef>
          <a:spcPts val="250"/>
        </a:spcBef>
        <a:spcAft>
          <a:spcPts val="250"/>
        </a:spcAft>
        <a:buClr>
          <a:schemeClr val="accent1"/>
        </a:buClr>
        <a:buFont typeface="Wingdings 2" panose="05020102010507070707" pitchFamily="18" charset="2"/>
        <a:buChar char=""/>
        <a:defRPr sz="1400" kern="1200">
          <a:solidFill>
            <a:srgbClr val="595959"/>
          </a:solidFill>
          <a:latin typeface="+mn-lt"/>
          <a:ea typeface="+mn-ea"/>
          <a:cs typeface="+mn-cs"/>
        </a:defRPr>
      </a:lvl4pPr>
      <a:lvl5pPr marL="2057400" indent="-182880" algn="l" rtl="0" eaLnBrk="0" fontAlgn="base" hangingPunct="0">
        <a:lnSpc>
          <a:spcPct val="90000"/>
        </a:lnSpc>
        <a:spcBef>
          <a:spcPts val="250"/>
        </a:spcBef>
        <a:spcAft>
          <a:spcPts val="250"/>
        </a:spcAft>
        <a:buClr>
          <a:schemeClr val="accent1"/>
        </a:buClr>
        <a:buFont typeface="Wingdings 2" panose="05020102010507070707" pitchFamily="18" charset="2"/>
        <a:buChar char=""/>
        <a:defRPr sz="1400" kern="1200">
          <a:solidFill>
            <a:srgbClr val="595959"/>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hyperlink" Target="Internal%20Auditing%20Course%20Outline.doc" TargetMode="Externa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4.png"/><Relationship Id="rId1"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5.png"/><Relationship Id="rId1" Type="http://schemas.openxmlformats.org/officeDocument/2006/relationships/image" Target="../media/image1.png"/></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8.png"/><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2.xml"/><Relationship Id="rId2" Type="http://schemas.openxmlformats.org/officeDocument/2006/relationships/image" Target="../media/image5.png"/><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9.png"/></Relationships>
</file>

<file path=ppt/slides/_rels/slide3.xml.rels><?xml version="1.0" encoding="UTF-8" standalone="yes"?>
<Relationships xmlns="http://schemas.openxmlformats.org/package/2006/relationships"><Relationship Id="rId8" Type="http://schemas.openxmlformats.org/officeDocument/2006/relationships/notesSlide" Target="../notesSlides/notesSlide2.xml"/><Relationship Id="rId7"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hyperlink" Target="CIA%20VIDEO.doc" TargetMode="External"/><Relationship Id="rId4" Type="http://schemas.openxmlformats.org/officeDocument/2006/relationships/image" Target="../media/image8.jpeg"/><Relationship Id="rId3" Type="http://schemas.openxmlformats.org/officeDocument/2006/relationships/image" Target="../media/image7.jpeg"/><Relationship Id="rId2" Type="http://schemas.openxmlformats.org/officeDocument/2006/relationships/image" Target="../media/image6.GIF"/><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png"/><Relationship Id="rId1"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2.jpeg"/><Relationship Id="rId1"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3.png"/><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4" name="Title 1"/>
          <p:cNvSpPr>
            <a:spLocks noGrp="1" noChangeArrowheads="1"/>
          </p:cNvSpPr>
          <p:nvPr>
            <p:ph type="ctrTitle"/>
          </p:nvPr>
        </p:nvSpPr>
        <p:spPr>
          <a:xfrm>
            <a:off x="1069975" y="925513"/>
            <a:ext cx="7315200" cy="4986338"/>
          </a:xfrm>
        </p:spPr>
        <p:txBody>
          <a:bodyPr vert="horz" lIns="91440" tIns="45720" rIns="91440" bIns="45720" rtlCol="0" anchor="b">
            <a:noAutofit/>
          </a:bodyPr>
          <a:lstStyle/>
          <a:p>
            <a:pPr marL="0" marR="0" lvl="0" indent="0" algn="ctr" defTabSz="914400" rtl="0" eaLnBrk="1" fontAlgn="auto" latinLnBrk="0" hangingPunct="1">
              <a:lnSpc>
                <a:spcPct val="90000"/>
              </a:lnSpc>
              <a:spcBef>
                <a:spcPct val="0"/>
              </a:spcBef>
              <a:spcAft>
                <a:spcPts val="0"/>
              </a:spcAft>
              <a:buClrTx/>
              <a:buSzTx/>
              <a:buFontTx/>
              <a:buNone/>
              <a:defRPr/>
            </a:pPr>
            <a:r>
              <a:rPr kumimoji="0" lang="en-GB" altLang="en-US" sz="4800" b="1" i="0" u="none" strike="noStrike" kern="1200" cap="none" spc="-100" normalizeH="0" baseline="0" noProof="0" dirty="0">
                <a:ln>
                  <a:noFill/>
                </a:ln>
                <a:solidFill>
                  <a:srgbClr val="FFFFFF"/>
                </a:solidFill>
                <a:effectLst/>
                <a:uLnTx/>
                <a:uFillTx/>
                <a:latin typeface="+mj-lt"/>
                <a:ea typeface="Cambria Math" panose="02040503050406030204" pitchFamily="18" charset="0"/>
                <a:cs typeface="+mj-cs"/>
              </a:rPr>
              <a:t>Internal Auditing </a:t>
            </a:r>
            <a:br>
              <a:rPr kumimoji="0" lang="en-GB" altLang="en-US" sz="4800" b="1" i="0" u="none" strike="noStrike" kern="1200" cap="none" spc="-100" normalizeH="0" baseline="0" noProof="0" dirty="0">
                <a:ln>
                  <a:noFill/>
                </a:ln>
                <a:solidFill>
                  <a:srgbClr val="FFFFFF"/>
                </a:solidFill>
                <a:effectLst/>
                <a:uLnTx/>
                <a:uFillTx/>
                <a:latin typeface="+mj-lt"/>
                <a:ea typeface="Cambria Math" panose="02040503050406030204" pitchFamily="18" charset="0"/>
                <a:cs typeface="+mj-cs"/>
              </a:rPr>
            </a:br>
            <a:br>
              <a:rPr kumimoji="0" lang="en-GB" altLang="en-US" sz="4800" b="1" i="0" u="none" strike="noStrike" kern="1200" cap="none" spc="-100" normalizeH="0" baseline="0" noProof="0" dirty="0">
                <a:ln>
                  <a:noFill/>
                </a:ln>
                <a:solidFill>
                  <a:srgbClr val="FFFFFF"/>
                </a:solidFill>
                <a:effectLst/>
                <a:uLnTx/>
                <a:uFillTx/>
                <a:latin typeface="+mj-lt"/>
                <a:ea typeface="Cambria Math" panose="02040503050406030204" pitchFamily="18" charset="0"/>
                <a:cs typeface="+mj-cs"/>
              </a:rPr>
            </a:br>
            <a:r>
              <a:rPr kumimoji="0" lang="en-GB" altLang="en-US" sz="4800" b="1" i="0" u="none" strike="noStrike" kern="1200" cap="none" spc="-100" normalizeH="0" baseline="0" noProof="0" dirty="0">
                <a:ln>
                  <a:noFill/>
                </a:ln>
                <a:solidFill>
                  <a:srgbClr val="002060"/>
                </a:solidFill>
                <a:effectLst/>
                <a:uLnTx/>
                <a:uFillTx/>
                <a:latin typeface="+mj-lt"/>
                <a:ea typeface="Cambria Math" panose="02040503050406030204" pitchFamily="18" charset="0"/>
                <a:cs typeface="+mj-cs"/>
              </a:rPr>
              <a:t>Topic 1: Introduction to Internal Auditing</a:t>
            </a:r>
            <a:br>
              <a:rPr kumimoji="0" lang="en-GB" altLang="en-US" sz="4800" b="1" i="0" u="none" strike="noStrike" kern="1200" cap="none" spc="-100" normalizeH="0" baseline="0" noProof="0" dirty="0">
                <a:ln>
                  <a:noFill/>
                </a:ln>
                <a:solidFill>
                  <a:srgbClr val="FFFFFF"/>
                </a:solidFill>
                <a:effectLst/>
                <a:uLnTx/>
                <a:uFillTx/>
                <a:latin typeface="+mj-lt"/>
                <a:ea typeface="Cambria Math" panose="02040503050406030204" pitchFamily="18" charset="0"/>
                <a:cs typeface="+mj-cs"/>
              </a:rPr>
            </a:br>
            <a:br>
              <a:rPr kumimoji="0" lang="en-GB" altLang="en-US" sz="4800" b="1" i="0" u="none" strike="noStrike" kern="1200" cap="none" spc="-100" normalizeH="0" baseline="0" noProof="0" dirty="0">
                <a:ln>
                  <a:noFill/>
                </a:ln>
                <a:solidFill>
                  <a:srgbClr val="FFFFFF"/>
                </a:solidFill>
                <a:effectLst/>
                <a:uLnTx/>
                <a:uFillTx/>
                <a:latin typeface="+mj-lt"/>
                <a:ea typeface="Cambria Math" panose="02040503050406030204" pitchFamily="18" charset="0"/>
                <a:cs typeface="+mj-cs"/>
              </a:rPr>
            </a:br>
            <a:r>
              <a:rPr kumimoji="0" lang="en-GB" altLang="en-US" sz="3600" b="1" i="0" u="none" strike="noStrike" kern="1200" cap="none" spc="-100" normalizeH="0" baseline="0" noProof="0" dirty="0">
                <a:ln>
                  <a:noFill/>
                </a:ln>
                <a:solidFill>
                  <a:srgbClr val="FFFFFF"/>
                </a:solidFill>
                <a:effectLst/>
                <a:uLnTx/>
                <a:uFillTx/>
                <a:latin typeface="+mj-lt"/>
                <a:ea typeface="Cambria Math" panose="02040503050406030204" pitchFamily="18" charset="0"/>
                <a:cs typeface="+mj-cs"/>
              </a:rPr>
              <a:t>BBA III – </a:t>
            </a:r>
            <a:r>
              <a:rPr kumimoji="0" lang="en-GB" altLang="en-US" sz="3600" b="1" i="0" u="none" strike="noStrike" kern="1200" cap="none" spc="-100" normalizeH="0" baseline="0" noProof="0" dirty="0">
                <a:ln>
                  <a:noFill/>
                </a:ln>
                <a:solidFill>
                  <a:srgbClr val="FFFFFF"/>
                </a:solidFill>
                <a:effectLst/>
                <a:uLnTx/>
                <a:uFillTx/>
                <a:latin typeface="+mj-lt"/>
                <a:ea typeface="Cambria Math" panose="02040503050406030204" pitchFamily="18" charset="0"/>
                <a:cs typeface="+mj-cs"/>
                <a:hlinkClick r:id="rId1" action="ppaction://hlinkfile"/>
              </a:rPr>
              <a:t>Semester I,</a:t>
            </a:r>
            <a:r>
              <a:rPr kumimoji="0" lang="en-GB" altLang="en-US" sz="3600" b="1" i="0" u="none" strike="noStrike" kern="1200" cap="none" spc="-100" normalizeH="0" baseline="0" noProof="0" dirty="0">
                <a:ln>
                  <a:noFill/>
                </a:ln>
                <a:solidFill>
                  <a:srgbClr val="FFFFFF"/>
                </a:solidFill>
                <a:effectLst/>
                <a:uLnTx/>
                <a:uFillTx/>
                <a:latin typeface="+mj-lt"/>
                <a:ea typeface="Cambria Math" panose="02040503050406030204" pitchFamily="18" charset="0"/>
                <a:cs typeface="+mj-cs"/>
              </a:rPr>
              <a:t> 2025/2026</a:t>
            </a:r>
            <a:br>
              <a:rPr kumimoji="0" lang="en-GB" altLang="en-US" sz="3600" b="1" i="0" u="none" strike="noStrike" kern="1200" cap="none" spc="-100" normalizeH="0" baseline="0" noProof="0" dirty="0">
                <a:ln>
                  <a:noFill/>
                </a:ln>
                <a:solidFill>
                  <a:srgbClr val="FFFFFF"/>
                </a:solidFill>
                <a:effectLst/>
                <a:uLnTx/>
                <a:uFillTx/>
                <a:latin typeface="+mj-lt"/>
                <a:ea typeface="Cambria Math" panose="02040503050406030204" pitchFamily="18" charset="0"/>
                <a:cs typeface="+mj-cs"/>
              </a:rPr>
            </a:br>
            <a:br>
              <a:rPr kumimoji="0" lang="en-GB" altLang="en-US" sz="3600" b="1" i="0" u="none" strike="noStrike" kern="1200" cap="none" spc="-100" normalizeH="0" baseline="0" noProof="0" dirty="0">
                <a:ln>
                  <a:noFill/>
                </a:ln>
                <a:solidFill>
                  <a:srgbClr val="FFFFFF"/>
                </a:solidFill>
                <a:effectLst/>
                <a:uLnTx/>
                <a:uFillTx/>
                <a:latin typeface="+mj-lt"/>
                <a:ea typeface="Cambria Math" panose="02040503050406030204" pitchFamily="18" charset="0"/>
                <a:cs typeface="+mj-cs"/>
              </a:rPr>
            </a:br>
            <a:r>
              <a:rPr kumimoji="0" lang="en-GB" altLang="en-US" sz="3600" b="1" i="0" u="none" strike="noStrike" kern="1200" cap="none" spc="-100" normalizeH="0" baseline="0" noProof="0" dirty="0">
                <a:ln>
                  <a:noFill/>
                </a:ln>
                <a:solidFill>
                  <a:srgbClr val="FFFFFF"/>
                </a:solidFill>
                <a:effectLst/>
                <a:uLnTx/>
                <a:uFillTx/>
                <a:latin typeface="+mj-lt"/>
                <a:ea typeface="Cambria Math" panose="02040503050406030204" pitchFamily="18" charset="0"/>
                <a:cs typeface="+mj-cs"/>
              </a:rPr>
              <a:t>1</a:t>
            </a:r>
            <a:r>
              <a:rPr kumimoji="0" lang="en-US" altLang="en-GB" sz="3600" b="1" i="0" u="none" strike="noStrike" kern="1200" cap="none" spc="-100" normalizeH="0" baseline="0" noProof="0" dirty="0">
                <a:ln>
                  <a:noFill/>
                </a:ln>
                <a:solidFill>
                  <a:srgbClr val="FFFFFF"/>
                </a:solidFill>
                <a:effectLst/>
                <a:uLnTx/>
                <a:uFillTx/>
                <a:latin typeface="+mj-lt"/>
                <a:ea typeface="Cambria Math" panose="02040503050406030204" pitchFamily="18" charset="0"/>
                <a:cs typeface="+mj-cs"/>
              </a:rPr>
              <a:t>1</a:t>
            </a:r>
            <a:r>
              <a:rPr kumimoji="0" lang="en-GB" altLang="en-US" sz="3600" b="1" i="0" u="none" strike="noStrike" kern="1200" cap="none" spc="-100" normalizeH="0" baseline="30000" noProof="0" dirty="0">
                <a:ln>
                  <a:noFill/>
                </a:ln>
                <a:solidFill>
                  <a:srgbClr val="FFFFFF"/>
                </a:solidFill>
                <a:effectLst/>
                <a:uLnTx/>
                <a:uFillTx/>
                <a:latin typeface="+mj-lt"/>
                <a:ea typeface="Cambria Math" panose="02040503050406030204" pitchFamily="18" charset="0"/>
                <a:cs typeface="+mj-cs"/>
              </a:rPr>
              <a:t>th</a:t>
            </a:r>
            <a:r>
              <a:rPr kumimoji="0" lang="en-GB" altLang="en-US" sz="3600" b="1" i="0" u="none" strike="noStrike" kern="1200" cap="none" spc="-100" normalizeH="0" baseline="0" noProof="0" dirty="0">
                <a:ln>
                  <a:noFill/>
                </a:ln>
                <a:solidFill>
                  <a:srgbClr val="FFFFFF"/>
                </a:solidFill>
                <a:effectLst/>
                <a:uLnTx/>
                <a:uFillTx/>
                <a:latin typeface="+mj-lt"/>
                <a:ea typeface="Cambria Math" panose="02040503050406030204" pitchFamily="18" charset="0"/>
                <a:cs typeface="+mj-cs"/>
              </a:rPr>
              <a:t> August 202</a:t>
            </a:r>
            <a:r>
              <a:rPr kumimoji="0" lang="en-US" altLang="en-GB" sz="3600" b="1" i="0" u="none" strike="noStrike" kern="1200" cap="none" spc="-100" normalizeH="0" baseline="0" noProof="0" dirty="0">
                <a:ln>
                  <a:noFill/>
                </a:ln>
                <a:solidFill>
                  <a:srgbClr val="FFFFFF"/>
                </a:solidFill>
                <a:effectLst/>
                <a:uLnTx/>
                <a:uFillTx/>
                <a:latin typeface="+mj-lt"/>
                <a:ea typeface="Cambria Math" panose="02040503050406030204" pitchFamily="18" charset="0"/>
                <a:cs typeface="+mj-cs"/>
              </a:rPr>
              <a:t>6</a:t>
            </a:r>
            <a:endParaRPr kumimoji="0" lang="en-US" altLang="en-GB" sz="3600" b="1" i="0" u="none" strike="noStrike" kern="1200" cap="none" spc="-100" normalizeH="0" baseline="0" noProof="0" dirty="0">
              <a:ln>
                <a:noFill/>
              </a:ln>
              <a:solidFill>
                <a:srgbClr val="FFFFFF"/>
              </a:solidFill>
              <a:effectLst/>
              <a:uLnTx/>
              <a:uFillTx/>
              <a:latin typeface="+mj-lt"/>
              <a:ea typeface="Cambria Math" panose="02040503050406030204" pitchFamily="18" charset="0"/>
              <a:cs typeface="+mj-cs"/>
            </a:endParaRPr>
          </a:p>
        </p:txBody>
      </p:sp>
      <p:sp>
        <p:nvSpPr>
          <p:cNvPr id="13315" name="Subtitle 2"/>
          <p:cNvSpPr>
            <a:spLocks noGrp="1" noChangeArrowheads="1"/>
          </p:cNvSpPr>
          <p:nvPr>
            <p:ph type="subTitle" idx="1"/>
          </p:nvPr>
        </p:nvSpPr>
        <p:spPr>
          <a:xfrm>
            <a:off x="10388600" y="4743450"/>
            <a:ext cx="646113" cy="276225"/>
          </a:xfrm>
        </p:spPr>
        <p:txBody>
          <a:bodyPr vert="horz" wrap="square" lIns="91440" tIns="45720" rIns="91440" bIns="45720" numCol="1" rtlCol="0" anchor="t" anchorCtr="0" compatLnSpc="1">
            <a:normAutofit fontScale="25000" lnSpcReduction="20000"/>
          </a:bodyPr>
          <a:lstStyle/>
          <a:p>
            <a:pPr marL="0" marR="0" lvl="0" indent="0" algn="ctr" defTabSz="914400" rtl="0" eaLnBrk="1" fontAlgn="auto" latinLnBrk="0" hangingPunct="1">
              <a:lnSpc>
                <a:spcPct val="90000"/>
              </a:lnSpc>
              <a:spcBef>
                <a:spcPts val="1200"/>
              </a:spcBef>
              <a:spcAft>
                <a:spcPts val="0"/>
              </a:spcAft>
              <a:buClr>
                <a:schemeClr val="accent1"/>
              </a:buClr>
              <a:buSzTx/>
              <a:buFont typeface="Wingdings 2" panose="05020102010507070707" pitchFamily="18" charset="2"/>
              <a:buNone/>
              <a:defRPr/>
            </a:pPr>
            <a:r>
              <a:rPr kumimoji="0" lang="en-US" altLang="en-US" sz="2200" b="1" i="0" u="none" strike="noStrike" kern="1200" cap="none" spc="0" normalizeH="0" baseline="0" noProof="0" dirty="0">
                <a:ln>
                  <a:noFill/>
                </a:ln>
                <a:solidFill>
                  <a:schemeClr val="accent1">
                    <a:lumMod val="20000"/>
                    <a:lumOff val="80000"/>
                  </a:schemeClr>
                </a:solidFill>
                <a:effectLst/>
                <a:uLnTx/>
                <a:uFillTx/>
                <a:latin typeface="+mn-lt"/>
                <a:ea typeface="+mn-ea"/>
                <a:cs typeface="+mn-cs"/>
              </a:rPr>
              <a:t>Frank </a:t>
            </a:r>
            <a:r>
              <a:rPr kumimoji="0" lang="en-US" altLang="en-US" sz="2200" b="1" i="0" u="none" strike="noStrike" kern="1200" cap="none" spc="0" normalizeH="0" baseline="0" noProof="0" dirty="0" err="1">
                <a:ln>
                  <a:noFill/>
                </a:ln>
                <a:solidFill>
                  <a:schemeClr val="accent1">
                    <a:lumMod val="20000"/>
                    <a:lumOff val="80000"/>
                  </a:schemeClr>
                </a:solidFill>
                <a:effectLst/>
                <a:uLnTx/>
                <a:uFillTx/>
                <a:latin typeface="+mn-lt"/>
                <a:ea typeface="+mn-ea"/>
                <a:cs typeface="+mn-cs"/>
              </a:rPr>
              <a:t>Kabuye</a:t>
            </a:r>
            <a:r>
              <a:rPr kumimoji="0" lang="en-US" altLang="en-US" sz="2200" b="1" i="0" u="none" strike="noStrike" kern="1200" cap="none" spc="0" normalizeH="0" baseline="0" noProof="0" dirty="0">
                <a:ln>
                  <a:noFill/>
                </a:ln>
                <a:solidFill>
                  <a:schemeClr val="accent1">
                    <a:lumMod val="20000"/>
                    <a:lumOff val="80000"/>
                  </a:schemeClr>
                </a:solidFill>
                <a:effectLst/>
                <a:uLnTx/>
                <a:uFillTx/>
                <a:latin typeface="+mn-lt"/>
                <a:ea typeface="+mn-ea"/>
                <a:cs typeface="+mn-cs"/>
              </a:rPr>
              <a:t> (CPA, MSAC, PGDBE, BBA)</a:t>
            </a:r>
            <a:endParaRPr kumimoji="0" lang="en-US" altLang="en-US" sz="2200" b="1" i="0" u="none" strike="noStrike" kern="1200" cap="none" spc="0" normalizeH="0" baseline="0" noProof="0" dirty="0">
              <a:ln>
                <a:noFill/>
              </a:ln>
              <a:solidFill>
                <a:schemeClr val="accent1">
                  <a:lumMod val="20000"/>
                  <a:lumOff val="80000"/>
                </a:schemeClr>
              </a:solidFill>
              <a:effectLst/>
              <a:uLnTx/>
              <a:uFillTx/>
              <a:latin typeface="+mn-lt"/>
              <a:ea typeface="+mn-ea"/>
              <a:cs typeface="+mn-cs"/>
            </a:endParaRPr>
          </a:p>
        </p:txBody>
      </p:sp>
      <p:pic>
        <p:nvPicPr>
          <p:cNvPr id="6148" name="Picture 2"/>
          <p:cNvPicPr>
            <a:picLocks noChangeAspect="1"/>
          </p:cNvPicPr>
          <p:nvPr/>
        </p:nvPicPr>
        <p:blipFill>
          <a:blip r:embed="rId2"/>
          <a:stretch>
            <a:fillRect/>
          </a:stretch>
        </p:blipFill>
        <p:spPr>
          <a:xfrm>
            <a:off x="11387138" y="0"/>
            <a:ext cx="804862" cy="804863"/>
          </a:xfrm>
          <a:prstGeom prst="rect">
            <a:avLst/>
          </a:prstGeom>
          <a:noFill/>
          <a:ln w="9525">
            <a:noFill/>
          </a:ln>
        </p:spPr>
      </p:pic>
      <p:pic>
        <p:nvPicPr>
          <p:cNvPr id="6149" name="Picture 4"/>
          <p:cNvPicPr>
            <a:picLocks noChangeAspect="1"/>
          </p:cNvPicPr>
          <p:nvPr/>
        </p:nvPicPr>
        <p:blipFill>
          <a:blip r:embed="rId3"/>
          <a:stretch>
            <a:fillRect/>
          </a:stretch>
        </p:blipFill>
        <p:spPr>
          <a:xfrm>
            <a:off x="9159875" y="804863"/>
            <a:ext cx="3032125" cy="1157287"/>
          </a:xfrm>
          <a:prstGeom prst="rect">
            <a:avLst/>
          </a:prstGeom>
          <a:noFill/>
          <a:ln w="9525">
            <a:noFill/>
          </a:ln>
        </p:spPr>
      </p:pic>
      <p:pic>
        <p:nvPicPr>
          <p:cNvPr id="6150" name="Picture 13"/>
          <p:cNvPicPr>
            <a:picLocks noChangeAspect="1"/>
          </p:cNvPicPr>
          <p:nvPr/>
        </p:nvPicPr>
        <p:blipFill>
          <a:blip r:embed="rId4"/>
          <a:stretch>
            <a:fillRect/>
          </a:stretch>
        </p:blipFill>
        <p:spPr>
          <a:xfrm>
            <a:off x="9159875" y="3986213"/>
            <a:ext cx="3032125" cy="2066925"/>
          </a:xfrm>
          <a:prstGeom prst="rect">
            <a:avLst/>
          </a:prstGeom>
          <a:noFill/>
          <a:ln w="9525">
            <a:noFill/>
          </a:ln>
        </p:spPr>
      </p:pic>
      <p:sp>
        <p:nvSpPr>
          <p:cNvPr id="6151" name="Date Placeholder 5"/>
          <p:cNvSpPr txBox="1">
            <a:spLocks noGrp="1"/>
          </p:cNvSpPr>
          <p:nvPr>
            <p:ph type="dt" sz="half" idx="2"/>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fld id="{BB962C8B-B14F-4D97-AF65-F5344CB8AC3E}" type="datetime8">
              <a:rPr lang="en-GB" altLang="en-GB" sz="1100" dirty="0">
                <a:solidFill>
                  <a:srgbClr val="002060"/>
                </a:solidFill>
              </a:rPr>
            </a:fld>
            <a:endParaRPr lang="en-GB" altLang="en-GB" sz="1100" dirty="0">
              <a:solidFill>
                <a:srgbClr val="002060"/>
              </a:solidFill>
            </a:endParaRPr>
          </a:p>
        </p:txBody>
      </p:sp>
      <p:sp>
        <p:nvSpPr>
          <p:cNvPr id="6152" name="Footer Placeholder 6"/>
          <p:cNvSpPr txBox="1">
            <a:spLocks noGrp="1"/>
          </p:cNvSpPr>
          <p:nvPr>
            <p:ph type="ftr" sz="quarter" idx="3"/>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r>
              <a:rPr lang="en-US" altLang="en-GB" sz="1100" dirty="0">
                <a:solidFill>
                  <a:srgbClr val="002060"/>
                </a:solidFill>
              </a:rPr>
              <a:t>Doreen Musimenta- Department of Auditing &amp; Taxation, MUBS. </a:t>
            </a:r>
            <a:endParaRPr lang="en-GB" altLang="en-GB" sz="1100" dirty="0">
              <a:solidFill>
                <a:srgbClr val="002060"/>
              </a:solidFill>
            </a:endParaRPr>
          </a:p>
        </p:txBody>
      </p:sp>
      <p:pic>
        <p:nvPicPr>
          <p:cNvPr id="6153" name="Picture 11" descr="Internal Audit Jobs: What Does an Internal Auditor Do?"/>
          <p:cNvPicPr>
            <a:picLocks noChangeAspect="1"/>
          </p:cNvPicPr>
          <p:nvPr/>
        </p:nvPicPr>
        <p:blipFill>
          <a:blip r:embed="rId5"/>
          <a:stretch>
            <a:fillRect/>
          </a:stretch>
        </p:blipFill>
        <p:spPr>
          <a:xfrm>
            <a:off x="9159875" y="2266950"/>
            <a:ext cx="3032125" cy="1719263"/>
          </a:xfrm>
          <a:prstGeom prst="rect">
            <a:avLst/>
          </a:prstGeom>
          <a:noFill/>
          <a:ln w="9525">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0" name="Title 1"/>
          <p:cNvSpPr>
            <a:spLocks noGrp="1" noChangeArrowheads="1"/>
          </p:cNvSpPr>
          <p:nvPr>
            <p:ph type="title"/>
          </p:nvPr>
        </p:nvSpPr>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GB" altLang="en-US" sz="3600" b="1" i="0" u="none" strike="noStrike" kern="1200" cap="none" spc="-60" normalizeH="0" baseline="0" noProof="0" dirty="0">
                <a:ln>
                  <a:noFill/>
                </a:ln>
                <a:solidFill>
                  <a:srgbClr val="FFFFFF"/>
                </a:solidFill>
                <a:effectLst/>
                <a:uLnTx/>
                <a:uFillTx/>
                <a:latin typeface="+mj-lt"/>
                <a:ea typeface="+mj-ea"/>
                <a:cs typeface="+mj-cs"/>
              </a:rPr>
              <a:t>Responsibility of internal auditors</a:t>
            </a:r>
            <a:endParaRPr kumimoji="0" lang="en-US" altLang="en-US" sz="3600" b="1" i="0" u="none" strike="noStrike" kern="1200" cap="none" spc="-60" normalizeH="0" baseline="0" noProof="0" dirty="0">
              <a:ln>
                <a:noFill/>
              </a:ln>
              <a:solidFill>
                <a:srgbClr val="FFFFFF"/>
              </a:solidFill>
              <a:effectLst/>
              <a:uLnTx/>
              <a:uFillTx/>
              <a:latin typeface="+mj-lt"/>
              <a:ea typeface="+mj-ea"/>
              <a:cs typeface="+mj-cs"/>
            </a:endParaRPr>
          </a:p>
        </p:txBody>
      </p:sp>
      <p:sp>
        <p:nvSpPr>
          <p:cNvPr id="17411" name="Content Placeholder 2"/>
          <p:cNvSpPr>
            <a:spLocks noGrp="1"/>
          </p:cNvSpPr>
          <p:nvPr>
            <p:ph idx="1"/>
          </p:nvPr>
        </p:nvSpPr>
        <p:spPr>
          <a:xfrm>
            <a:off x="3444875" y="804863"/>
            <a:ext cx="8367713" cy="5308600"/>
          </a:xfrm>
        </p:spPr>
        <p:txBody>
          <a:bodyPr vert="horz" wrap="square" lIns="91440" tIns="45720" rIns="91440" bIns="45720" anchor="ctr" anchorCtr="0"/>
          <a:p>
            <a:pPr eaLnBrk="1" hangingPunct="1">
              <a:buFont typeface="Wingdings" panose="05000000000000000000" pitchFamily="2" charset="2"/>
              <a:buChar char="Ø"/>
            </a:pPr>
            <a:r>
              <a:rPr lang="en-US" altLang="en-GB" sz="2600" dirty="0">
                <a:solidFill>
                  <a:srgbClr val="002060"/>
                </a:solidFill>
              </a:rPr>
              <a:t>The scope of internal auditing encompasses, but is not limited to, the examination and evaluation of the adequacy and effectiveness of the organisation's governance, risk management, and internal controls, as well as the quality of performance in carrying out assigned responsibilities to achieve the organisation’s stated goals and objectives. </a:t>
            </a:r>
            <a:endParaRPr lang="en-US" altLang="en-GB" sz="2600" dirty="0">
              <a:solidFill>
                <a:srgbClr val="002060"/>
              </a:solidFill>
            </a:endParaRPr>
          </a:p>
          <a:p>
            <a:pPr eaLnBrk="1" hangingPunct="1">
              <a:buFont typeface="Wingdings" panose="05000000000000000000" pitchFamily="2" charset="2"/>
              <a:buChar char="Ø"/>
            </a:pPr>
            <a:endParaRPr lang="en-US" altLang="en-GB" sz="2600" dirty="0">
              <a:solidFill>
                <a:srgbClr val="000000"/>
              </a:solidFill>
            </a:endParaRPr>
          </a:p>
          <a:p>
            <a:pPr eaLnBrk="1" hangingPunct="1">
              <a:buFont typeface="Wingdings 2" panose="05020102010507070707" pitchFamily="18" charset="2"/>
              <a:buChar char=""/>
            </a:pPr>
            <a:endParaRPr lang="en-GB" altLang="en-GB" sz="2600" dirty="0"/>
          </a:p>
        </p:txBody>
      </p:sp>
      <p:pic>
        <p:nvPicPr>
          <p:cNvPr id="17412" name="Picture 1"/>
          <p:cNvPicPr>
            <a:picLocks noChangeAspect="1"/>
          </p:cNvPicPr>
          <p:nvPr/>
        </p:nvPicPr>
        <p:blipFill>
          <a:blip r:embed="rId1"/>
          <a:stretch>
            <a:fillRect/>
          </a:stretch>
        </p:blipFill>
        <p:spPr>
          <a:xfrm>
            <a:off x="11387138" y="0"/>
            <a:ext cx="804862" cy="804863"/>
          </a:xfrm>
          <a:prstGeom prst="rect">
            <a:avLst/>
          </a:prstGeom>
          <a:noFill/>
          <a:ln w="9525">
            <a:noFill/>
          </a:ln>
        </p:spPr>
      </p:pic>
      <p:sp>
        <p:nvSpPr>
          <p:cNvPr id="17413" name="Date Placeholder 2"/>
          <p:cNvSpPr txBox="1">
            <a:spLocks noGrp="1"/>
          </p:cNvSpPr>
          <p:nvPr>
            <p:ph type="dt" sz="half" idx="10"/>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fld id="{BB962C8B-B14F-4D97-AF65-F5344CB8AC3E}" type="datetime8">
              <a:rPr lang="en-GB" altLang="en-GB" sz="1100" dirty="0">
                <a:solidFill>
                  <a:srgbClr val="002060"/>
                </a:solidFill>
              </a:rPr>
            </a:fld>
            <a:endParaRPr lang="en-GB" altLang="en-GB" sz="1100" dirty="0">
              <a:solidFill>
                <a:srgbClr val="002060"/>
              </a:solidFill>
            </a:endParaRPr>
          </a:p>
        </p:txBody>
      </p:sp>
      <p:sp>
        <p:nvSpPr>
          <p:cNvPr id="17414" name="Footer Placeholder 3"/>
          <p:cNvSpPr txBox="1">
            <a:spLocks noGrp="1"/>
          </p:cNvSpPr>
          <p:nvPr>
            <p:ph type="ftr" sz="quarter" idx="11"/>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r>
              <a:rPr lang="en-US" altLang="en-GB" sz="1100" dirty="0">
                <a:solidFill>
                  <a:srgbClr val="002060"/>
                </a:solidFill>
              </a:rPr>
              <a:t>Doreen Musimenta - Department of Auditing &amp; Taxation, MUBS. </a:t>
            </a:r>
            <a:endParaRPr lang="en-GB" altLang="en-GB" sz="1100" dirty="0">
              <a:solidFill>
                <a:srgbClr val="00206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0" name="Title 1"/>
          <p:cNvSpPr>
            <a:spLocks noGrp="1" noChangeArrowheads="1"/>
          </p:cNvSpPr>
          <p:nvPr>
            <p:ph type="title"/>
          </p:nvPr>
        </p:nvSpPr>
        <p:spPr>
          <a:xfrm>
            <a:off x="252413" y="1123950"/>
            <a:ext cx="2890838" cy="4600575"/>
          </a:xfr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GB" altLang="en-US" sz="3600" b="1" i="0" u="none" strike="noStrike" kern="1200" cap="none" spc="-60" normalizeH="0" baseline="0" noProof="0" dirty="0">
                <a:ln>
                  <a:noFill/>
                </a:ln>
                <a:solidFill>
                  <a:srgbClr val="FFFFFF"/>
                </a:solidFill>
                <a:effectLst/>
                <a:uLnTx/>
                <a:uFillTx/>
                <a:latin typeface="+mj-lt"/>
                <a:ea typeface="+mj-ea"/>
                <a:cs typeface="+mj-cs"/>
              </a:rPr>
              <a:t>Responsibility of internal auditors</a:t>
            </a:r>
            <a:endParaRPr kumimoji="0" lang="en-US" altLang="en-US" sz="3600" b="1" i="0" u="none" strike="noStrike" kern="1200" cap="none" spc="-60" normalizeH="0" baseline="0" noProof="0" dirty="0">
              <a:ln>
                <a:noFill/>
              </a:ln>
              <a:solidFill>
                <a:srgbClr val="FFFFFF"/>
              </a:solidFill>
              <a:effectLst/>
              <a:uLnTx/>
              <a:uFillTx/>
              <a:latin typeface="+mj-lt"/>
              <a:ea typeface="+mj-ea"/>
              <a:cs typeface="+mj-cs"/>
            </a:endParaRPr>
          </a:p>
        </p:txBody>
      </p:sp>
      <p:sp>
        <p:nvSpPr>
          <p:cNvPr id="18435" name="Content Placeholder 2"/>
          <p:cNvSpPr>
            <a:spLocks noGrp="1"/>
          </p:cNvSpPr>
          <p:nvPr>
            <p:ph idx="1"/>
          </p:nvPr>
        </p:nvSpPr>
        <p:spPr>
          <a:xfrm>
            <a:off x="3433763" y="804863"/>
            <a:ext cx="8758237" cy="5683250"/>
          </a:xfrm>
        </p:spPr>
        <p:txBody>
          <a:bodyPr vert="horz" wrap="square" lIns="91440" tIns="45720" rIns="91440" bIns="45720" anchor="ctr" anchorCtr="0"/>
          <a:p>
            <a:pPr marL="0" eaLnBrk="1" hangingPunct="1">
              <a:lnSpc>
                <a:spcPct val="100000"/>
              </a:lnSpc>
              <a:spcBef>
                <a:spcPct val="0"/>
              </a:spcBef>
              <a:buFont typeface="Wingdings" panose="05000000000000000000" pitchFamily="2" charset="2"/>
              <a:buChar char="Ø"/>
            </a:pPr>
            <a:r>
              <a:rPr lang="en-US" altLang="en-US" sz="2400" dirty="0">
                <a:solidFill>
                  <a:srgbClr val="002060"/>
                </a:solidFill>
              </a:rPr>
              <a:t>Evaluating </a:t>
            </a:r>
            <a:r>
              <a:rPr lang="en-US" altLang="en-US" sz="2400" dirty="0">
                <a:solidFill>
                  <a:srgbClr val="FF0000"/>
                </a:solidFill>
              </a:rPr>
              <a:t>risk exposure </a:t>
            </a:r>
            <a:r>
              <a:rPr lang="en-US" altLang="en-US" sz="2400" dirty="0">
                <a:solidFill>
                  <a:srgbClr val="002060"/>
                </a:solidFill>
              </a:rPr>
              <a:t>relating to the achievement of the organisation’s strategic objectives. </a:t>
            </a:r>
            <a:endParaRPr lang="en-US" altLang="en-US" sz="2400" dirty="0">
              <a:solidFill>
                <a:srgbClr val="002060"/>
              </a:solidFill>
            </a:endParaRPr>
          </a:p>
          <a:p>
            <a:pPr marL="0" eaLnBrk="1" hangingPunct="1">
              <a:lnSpc>
                <a:spcPct val="100000"/>
              </a:lnSpc>
              <a:spcBef>
                <a:spcPct val="0"/>
              </a:spcBef>
              <a:buFont typeface="Wingdings" panose="05000000000000000000" pitchFamily="2" charset="2"/>
              <a:buChar char="Ø"/>
            </a:pPr>
            <a:endParaRPr lang="en-US" altLang="en-US" sz="2400" dirty="0">
              <a:solidFill>
                <a:srgbClr val="002060"/>
              </a:solidFill>
            </a:endParaRPr>
          </a:p>
          <a:p>
            <a:pPr marL="0" eaLnBrk="1" hangingPunct="1">
              <a:lnSpc>
                <a:spcPct val="100000"/>
              </a:lnSpc>
              <a:spcBef>
                <a:spcPct val="0"/>
              </a:spcBef>
              <a:buFont typeface="Wingdings" panose="05000000000000000000" pitchFamily="2" charset="2"/>
              <a:buChar char="Ø"/>
            </a:pPr>
            <a:r>
              <a:rPr lang="en-US" altLang="en-US" sz="2400" dirty="0">
                <a:solidFill>
                  <a:srgbClr val="002060"/>
                </a:solidFill>
              </a:rPr>
              <a:t>Evaluating the </a:t>
            </a:r>
            <a:r>
              <a:rPr lang="en-US" altLang="en-US" sz="2400" dirty="0">
                <a:solidFill>
                  <a:srgbClr val="FF0000"/>
                </a:solidFill>
              </a:rPr>
              <a:t>reliability</a:t>
            </a:r>
            <a:r>
              <a:rPr lang="en-US" altLang="en-US" sz="2400" dirty="0">
                <a:solidFill>
                  <a:srgbClr val="002060"/>
                </a:solidFill>
              </a:rPr>
              <a:t> and </a:t>
            </a:r>
            <a:r>
              <a:rPr lang="en-US" altLang="en-US" sz="2400" dirty="0">
                <a:solidFill>
                  <a:srgbClr val="FF0000"/>
                </a:solidFill>
              </a:rPr>
              <a:t>integrity</a:t>
            </a:r>
            <a:r>
              <a:rPr lang="en-US" altLang="en-US" sz="2400" dirty="0">
                <a:solidFill>
                  <a:srgbClr val="002060"/>
                </a:solidFill>
              </a:rPr>
              <a:t> of information and the means used to identify, measure, classify, and report such information. </a:t>
            </a:r>
            <a:endParaRPr lang="en-US" altLang="en-US" sz="2400" dirty="0">
              <a:solidFill>
                <a:srgbClr val="002060"/>
              </a:solidFill>
            </a:endParaRPr>
          </a:p>
          <a:p>
            <a:pPr marL="0" eaLnBrk="1" hangingPunct="1">
              <a:lnSpc>
                <a:spcPct val="100000"/>
              </a:lnSpc>
              <a:spcBef>
                <a:spcPct val="0"/>
              </a:spcBef>
              <a:buFont typeface="Wingdings" panose="05000000000000000000" pitchFamily="2" charset="2"/>
              <a:buChar char="Ø"/>
            </a:pPr>
            <a:r>
              <a:rPr lang="en-US" altLang="en-US" sz="2400" dirty="0">
                <a:solidFill>
                  <a:srgbClr val="002060"/>
                </a:solidFill>
              </a:rPr>
              <a:t>Evaluating the systems established to ensure </a:t>
            </a:r>
            <a:r>
              <a:rPr lang="en-US" altLang="en-US" sz="2400" dirty="0">
                <a:solidFill>
                  <a:srgbClr val="FF0000"/>
                </a:solidFill>
              </a:rPr>
              <a:t>compliance</a:t>
            </a:r>
            <a:r>
              <a:rPr lang="en-US" altLang="en-US" sz="2400" dirty="0">
                <a:solidFill>
                  <a:srgbClr val="002060"/>
                </a:solidFill>
              </a:rPr>
              <a:t> with those policies, plans, procedures, laws, and regulations which could have a significant impact on the organisation. </a:t>
            </a:r>
            <a:endParaRPr lang="en-US" altLang="en-US" sz="2400" dirty="0">
              <a:solidFill>
                <a:srgbClr val="002060"/>
              </a:solidFill>
            </a:endParaRPr>
          </a:p>
          <a:p>
            <a:pPr marL="0" eaLnBrk="1" hangingPunct="1">
              <a:lnSpc>
                <a:spcPct val="100000"/>
              </a:lnSpc>
              <a:spcBef>
                <a:spcPct val="0"/>
              </a:spcBef>
              <a:buFont typeface="Wingdings" panose="05000000000000000000" pitchFamily="2" charset="2"/>
              <a:buChar char="Ø"/>
            </a:pPr>
            <a:endParaRPr lang="en-US" altLang="en-US" sz="2400" dirty="0">
              <a:solidFill>
                <a:srgbClr val="002060"/>
              </a:solidFill>
            </a:endParaRPr>
          </a:p>
          <a:p>
            <a:pPr marL="0" eaLnBrk="1" hangingPunct="1">
              <a:lnSpc>
                <a:spcPct val="100000"/>
              </a:lnSpc>
              <a:spcBef>
                <a:spcPct val="0"/>
              </a:spcBef>
              <a:buFont typeface="Wingdings" panose="05000000000000000000" pitchFamily="2" charset="2"/>
              <a:buChar char="Ø"/>
            </a:pPr>
            <a:r>
              <a:rPr lang="en-US" altLang="en-US" sz="2400" dirty="0">
                <a:solidFill>
                  <a:srgbClr val="002060"/>
                </a:solidFill>
              </a:rPr>
              <a:t>Evaluating the means of </a:t>
            </a:r>
            <a:r>
              <a:rPr lang="en-US" altLang="en-US" sz="2400" dirty="0">
                <a:solidFill>
                  <a:srgbClr val="FF0000"/>
                </a:solidFill>
              </a:rPr>
              <a:t>safeguarding</a:t>
            </a:r>
            <a:r>
              <a:rPr lang="en-US" altLang="en-US" sz="2400" dirty="0">
                <a:solidFill>
                  <a:srgbClr val="002060"/>
                </a:solidFill>
              </a:rPr>
              <a:t> assets and, as appropriate, verifying the existence of such assets. </a:t>
            </a:r>
            <a:endParaRPr lang="en-US" altLang="en-US" sz="2400" dirty="0">
              <a:solidFill>
                <a:srgbClr val="002060"/>
              </a:solidFill>
            </a:endParaRPr>
          </a:p>
          <a:p>
            <a:pPr marL="0" eaLnBrk="1" hangingPunct="1">
              <a:lnSpc>
                <a:spcPct val="100000"/>
              </a:lnSpc>
              <a:spcBef>
                <a:spcPct val="0"/>
              </a:spcBef>
              <a:buFont typeface="Wingdings" panose="05000000000000000000" pitchFamily="2" charset="2"/>
              <a:buChar char="Ø"/>
            </a:pPr>
            <a:endParaRPr lang="en-US" altLang="en-US" sz="2400" dirty="0">
              <a:solidFill>
                <a:srgbClr val="002060"/>
              </a:solidFill>
            </a:endParaRPr>
          </a:p>
          <a:p>
            <a:pPr marL="0" eaLnBrk="1" hangingPunct="1">
              <a:lnSpc>
                <a:spcPct val="100000"/>
              </a:lnSpc>
              <a:spcBef>
                <a:spcPct val="0"/>
              </a:spcBef>
              <a:buFont typeface="Wingdings" panose="05000000000000000000" pitchFamily="2" charset="2"/>
              <a:buChar char="Ø"/>
            </a:pPr>
            <a:r>
              <a:rPr lang="en-US" altLang="en-US" sz="2400" dirty="0">
                <a:solidFill>
                  <a:srgbClr val="002060"/>
                </a:solidFill>
              </a:rPr>
              <a:t>Evaluating the effectiveness and efficiency with which </a:t>
            </a:r>
            <a:r>
              <a:rPr lang="en-US" altLang="en-US" sz="2400" dirty="0">
                <a:solidFill>
                  <a:srgbClr val="FF0000"/>
                </a:solidFill>
              </a:rPr>
              <a:t>resources</a:t>
            </a:r>
            <a:r>
              <a:rPr lang="en-US" altLang="en-US" sz="2400" dirty="0">
                <a:solidFill>
                  <a:srgbClr val="002060"/>
                </a:solidFill>
              </a:rPr>
              <a:t> are employed. </a:t>
            </a:r>
            <a:endParaRPr lang="en-US" altLang="en-US" sz="2400" dirty="0">
              <a:solidFill>
                <a:srgbClr val="002060"/>
              </a:solidFill>
            </a:endParaRPr>
          </a:p>
          <a:p>
            <a:pPr marL="0" eaLnBrk="1" hangingPunct="1">
              <a:lnSpc>
                <a:spcPct val="100000"/>
              </a:lnSpc>
              <a:spcBef>
                <a:spcPct val="0"/>
              </a:spcBef>
              <a:buFont typeface="Wingdings 2" panose="05020102010507070707" pitchFamily="18" charset="2"/>
              <a:buChar char=""/>
            </a:pPr>
            <a:endParaRPr lang="en-US" altLang="en-US" sz="2400" dirty="0">
              <a:solidFill>
                <a:srgbClr val="002060"/>
              </a:solidFill>
            </a:endParaRPr>
          </a:p>
        </p:txBody>
      </p:sp>
      <p:pic>
        <p:nvPicPr>
          <p:cNvPr id="18436" name="Picture 1"/>
          <p:cNvPicPr>
            <a:picLocks noChangeAspect="1"/>
          </p:cNvPicPr>
          <p:nvPr/>
        </p:nvPicPr>
        <p:blipFill>
          <a:blip r:embed="rId1"/>
          <a:stretch>
            <a:fillRect/>
          </a:stretch>
        </p:blipFill>
        <p:spPr>
          <a:xfrm>
            <a:off x="11387138" y="0"/>
            <a:ext cx="804862" cy="804863"/>
          </a:xfrm>
          <a:prstGeom prst="rect">
            <a:avLst/>
          </a:prstGeom>
          <a:noFill/>
          <a:ln w="9525">
            <a:noFill/>
          </a:ln>
        </p:spPr>
      </p:pic>
      <p:sp>
        <p:nvSpPr>
          <p:cNvPr id="18437" name="Date Placeholder 2"/>
          <p:cNvSpPr txBox="1">
            <a:spLocks noGrp="1"/>
          </p:cNvSpPr>
          <p:nvPr>
            <p:ph type="dt" sz="half" idx="10"/>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fld id="{BB962C8B-B14F-4D97-AF65-F5344CB8AC3E}" type="datetime8">
              <a:rPr lang="en-GB" altLang="en-GB" sz="1100" dirty="0">
                <a:solidFill>
                  <a:srgbClr val="002060"/>
                </a:solidFill>
              </a:rPr>
            </a:fld>
            <a:endParaRPr lang="en-GB" altLang="en-GB" sz="1100" dirty="0">
              <a:solidFill>
                <a:srgbClr val="002060"/>
              </a:solidFill>
            </a:endParaRPr>
          </a:p>
        </p:txBody>
      </p:sp>
      <p:sp>
        <p:nvSpPr>
          <p:cNvPr id="18438" name="Footer Placeholder 3"/>
          <p:cNvSpPr txBox="1">
            <a:spLocks noGrp="1"/>
          </p:cNvSpPr>
          <p:nvPr>
            <p:ph type="ftr" sz="quarter" idx="11"/>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r>
              <a:rPr lang="en-US" altLang="en-GB" sz="1100" dirty="0">
                <a:solidFill>
                  <a:srgbClr val="002060"/>
                </a:solidFill>
              </a:rPr>
              <a:t>Doreen Musimenta - Department of Auditing &amp; Taxation, MUBS. </a:t>
            </a:r>
            <a:endParaRPr lang="en-GB" altLang="en-GB" sz="1100" dirty="0">
              <a:solidFill>
                <a:srgbClr val="00206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4" name="Title 1"/>
          <p:cNvSpPr>
            <a:spLocks noGrp="1" noChangeArrowheads="1"/>
          </p:cNvSpPr>
          <p:nvPr>
            <p:ph type="title"/>
          </p:nvPr>
        </p:nvSpPr>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GB" altLang="en-US" sz="3600" b="1" i="0" u="none" strike="noStrike" kern="1200" cap="none" spc="-60" normalizeH="0" baseline="0" noProof="0" dirty="0">
                <a:ln>
                  <a:noFill/>
                </a:ln>
                <a:solidFill>
                  <a:srgbClr val="FFFFFF"/>
                </a:solidFill>
                <a:effectLst/>
                <a:uLnTx/>
                <a:uFillTx/>
                <a:latin typeface="+mj-lt"/>
                <a:ea typeface="+mj-ea"/>
                <a:cs typeface="+mj-cs"/>
              </a:rPr>
              <a:t>Responsibility of internal auditors</a:t>
            </a:r>
            <a:endParaRPr kumimoji="0" lang="en-US" altLang="en-US" sz="3600" b="0" i="0" u="none" strike="noStrike" kern="1200" cap="none" spc="-60" normalizeH="0" baseline="0" noProof="0" dirty="0">
              <a:ln>
                <a:noFill/>
              </a:ln>
              <a:solidFill>
                <a:srgbClr val="FFFFFF"/>
              </a:solidFill>
              <a:effectLst/>
              <a:uLnTx/>
              <a:uFillTx/>
              <a:latin typeface="+mj-lt"/>
              <a:ea typeface="+mj-ea"/>
              <a:cs typeface="+mj-cs"/>
            </a:endParaRPr>
          </a:p>
        </p:txBody>
      </p:sp>
      <p:sp>
        <p:nvSpPr>
          <p:cNvPr id="19459" name="Content Placeholder 2"/>
          <p:cNvSpPr>
            <a:spLocks noGrp="1"/>
          </p:cNvSpPr>
          <p:nvPr>
            <p:ph idx="1"/>
          </p:nvPr>
        </p:nvSpPr>
        <p:spPr>
          <a:xfrm>
            <a:off x="3444875" y="804863"/>
            <a:ext cx="8347075" cy="5180012"/>
          </a:xfrm>
        </p:spPr>
        <p:txBody>
          <a:bodyPr vert="horz" wrap="square" lIns="91440" tIns="45720" rIns="91440" bIns="45720" anchor="ctr" anchorCtr="0"/>
          <a:p>
            <a:pPr marL="0" indent="0" eaLnBrk="1" hangingPunct="1">
              <a:lnSpc>
                <a:spcPct val="120000"/>
              </a:lnSpc>
              <a:spcBef>
                <a:spcPct val="0"/>
              </a:spcBef>
              <a:buFont typeface="Wingdings" panose="05000000000000000000" pitchFamily="2" charset="2"/>
              <a:buChar char="q"/>
            </a:pPr>
            <a:r>
              <a:rPr lang="en-US" altLang="en-GB" sz="2400" dirty="0">
                <a:solidFill>
                  <a:srgbClr val="002060"/>
                </a:solidFill>
              </a:rPr>
              <a:t>Evaluating </a:t>
            </a:r>
            <a:r>
              <a:rPr lang="en-US" altLang="en-GB" sz="2400" dirty="0">
                <a:solidFill>
                  <a:srgbClr val="FF0000"/>
                </a:solidFill>
              </a:rPr>
              <a:t>operations</a:t>
            </a:r>
            <a:r>
              <a:rPr lang="en-US" altLang="en-GB" sz="2400" dirty="0">
                <a:solidFill>
                  <a:srgbClr val="002060"/>
                </a:solidFill>
              </a:rPr>
              <a:t> or </a:t>
            </a:r>
            <a:r>
              <a:rPr lang="en-US" altLang="en-GB" sz="2400" dirty="0">
                <a:solidFill>
                  <a:srgbClr val="FF0000"/>
                </a:solidFill>
              </a:rPr>
              <a:t>programs</a:t>
            </a:r>
            <a:r>
              <a:rPr lang="en-US" altLang="en-GB" sz="2400" dirty="0">
                <a:solidFill>
                  <a:srgbClr val="002060"/>
                </a:solidFill>
              </a:rPr>
              <a:t> to ascertain whether results are consistent with established objectives and goals and whether the operations or programs are being carried out as planned. </a:t>
            </a:r>
            <a:endParaRPr lang="en-US" altLang="en-GB" sz="2400" dirty="0">
              <a:solidFill>
                <a:srgbClr val="002060"/>
              </a:solidFill>
            </a:endParaRPr>
          </a:p>
          <a:p>
            <a:pPr marL="0" indent="0" eaLnBrk="1" hangingPunct="1">
              <a:lnSpc>
                <a:spcPct val="120000"/>
              </a:lnSpc>
              <a:spcBef>
                <a:spcPct val="0"/>
              </a:spcBef>
              <a:buFont typeface="Wingdings" panose="05000000000000000000" pitchFamily="2" charset="2"/>
              <a:buChar char="q"/>
            </a:pPr>
            <a:endParaRPr lang="en-US" altLang="en-GB" sz="2400" dirty="0">
              <a:solidFill>
                <a:srgbClr val="002060"/>
              </a:solidFill>
            </a:endParaRPr>
          </a:p>
          <a:p>
            <a:pPr marL="0" indent="0" eaLnBrk="1" hangingPunct="1">
              <a:lnSpc>
                <a:spcPct val="120000"/>
              </a:lnSpc>
              <a:spcBef>
                <a:spcPct val="0"/>
              </a:spcBef>
              <a:buFont typeface="Wingdings" panose="05000000000000000000" pitchFamily="2" charset="2"/>
              <a:buChar char="q"/>
            </a:pPr>
            <a:r>
              <a:rPr lang="en-US" altLang="en-GB" sz="2400" dirty="0">
                <a:solidFill>
                  <a:srgbClr val="002060"/>
                </a:solidFill>
              </a:rPr>
              <a:t>Monitoring and evaluating </a:t>
            </a:r>
            <a:r>
              <a:rPr lang="en-US" altLang="en-GB" sz="2400" dirty="0">
                <a:solidFill>
                  <a:srgbClr val="FF0000"/>
                </a:solidFill>
              </a:rPr>
              <a:t>governance</a:t>
            </a:r>
            <a:r>
              <a:rPr lang="en-US" altLang="en-GB" sz="2400" dirty="0">
                <a:solidFill>
                  <a:srgbClr val="002060"/>
                </a:solidFill>
              </a:rPr>
              <a:t> processes. </a:t>
            </a:r>
            <a:endParaRPr lang="en-US" altLang="en-GB" sz="2400" dirty="0">
              <a:solidFill>
                <a:srgbClr val="002060"/>
              </a:solidFill>
            </a:endParaRPr>
          </a:p>
          <a:p>
            <a:pPr marL="0" indent="0" eaLnBrk="1" hangingPunct="1">
              <a:lnSpc>
                <a:spcPct val="120000"/>
              </a:lnSpc>
              <a:spcBef>
                <a:spcPct val="0"/>
              </a:spcBef>
              <a:buFont typeface="Wingdings" panose="05000000000000000000" pitchFamily="2" charset="2"/>
              <a:buChar char="q"/>
            </a:pPr>
            <a:endParaRPr lang="en-US" altLang="en-GB" sz="2400" dirty="0">
              <a:solidFill>
                <a:srgbClr val="002060"/>
              </a:solidFill>
            </a:endParaRPr>
          </a:p>
          <a:p>
            <a:pPr marL="0" indent="0" eaLnBrk="1" hangingPunct="1">
              <a:lnSpc>
                <a:spcPct val="120000"/>
              </a:lnSpc>
              <a:spcBef>
                <a:spcPct val="0"/>
              </a:spcBef>
              <a:buFont typeface="Wingdings" panose="05000000000000000000" pitchFamily="2" charset="2"/>
              <a:buChar char="q"/>
            </a:pPr>
            <a:r>
              <a:rPr lang="en-US" altLang="en-GB" sz="2400" dirty="0">
                <a:solidFill>
                  <a:srgbClr val="002060"/>
                </a:solidFill>
              </a:rPr>
              <a:t>Monitoring and evaluating the effectiveness of the organization’s </a:t>
            </a:r>
            <a:r>
              <a:rPr lang="en-US" altLang="en-GB" sz="2400" dirty="0">
                <a:solidFill>
                  <a:srgbClr val="FF0000"/>
                </a:solidFill>
              </a:rPr>
              <a:t>risk management</a:t>
            </a:r>
            <a:r>
              <a:rPr lang="en-US" altLang="en-GB" sz="2400" dirty="0">
                <a:solidFill>
                  <a:srgbClr val="002060"/>
                </a:solidFill>
              </a:rPr>
              <a:t> processes. </a:t>
            </a:r>
            <a:endParaRPr lang="en-US" altLang="en-GB" sz="2400" dirty="0">
              <a:solidFill>
                <a:srgbClr val="002060"/>
              </a:solidFill>
            </a:endParaRPr>
          </a:p>
          <a:p>
            <a:pPr marL="0" indent="0" eaLnBrk="1" hangingPunct="1">
              <a:lnSpc>
                <a:spcPct val="120000"/>
              </a:lnSpc>
              <a:spcBef>
                <a:spcPct val="0"/>
              </a:spcBef>
              <a:buFont typeface="Wingdings" panose="05000000000000000000" pitchFamily="2" charset="2"/>
              <a:buChar char="q"/>
            </a:pPr>
            <a:endParaRPr lang="en-US" altLang="en-GB" sz="2400" dirty="0">
              <a:solidFill>
                <a:srgbClr val="002060"/>
              </a:solidFill>
            </a:endParaRPr>
          </a:p>
          <a:p>
            <a:pPr marL="0" indent="0" eaLnBrk="1" hangingPunct="1">
              <a:lnSpc>
                <a:spcPct val="120000"/>
              </a:lnSpc>
              <a:spcBef>
                <a:spcPct val="0"/>
              </a:spcBef>
              <a:buFont typeface="Wingdings" panose="05000000000000000000" pitchFamily="2" charset="2"/>
              <a:buChar char="q"/>
            </a:pPr>
            <a:r>
              <a:rPr lang="en-US" altLang="en-GB" sz="2400" dirty="0">
                <a:solidFill>
                  <a:srgbClr val="002060"/>
                </a:solidFill>
              </a:rPr>
              <a:t>Evaluating the </a:t>
            </a:r>
            <a:r>
              <a:rPr lang="en-US" altLang="en-GB" sz="2400" dirty="0">
                <a:solidFill>
                  <a:srgbClr val="FF0000"/>
                </a:solidFill>
              </a:rPr>
              <a:t>quality and performance of external auditors </a:t>
            </a:r>
            <a:r>
              <a:rPr lang="en-US" altLang="en-GB" sz="2400" dirty="0">
                <a:solidFill>
                  <a:srgbClr val="002060"/>
                </a:solidFill>
              </a:rPr>
              <a:t>and the degree of coordination with internal audit. </a:t>
            </a:r>
            <a:endParaRPr lang="en-US" altLang="en-GB" sz="2400" dirty="0">
              <a:solidFill>
                <a:srgbClr val="002060"/>
              </a:solidFill>
            </a:endParaRPr>
          </a:p>
        </p:txBody>
      </p:sp>
      <p:pic>
        <p:nvPicPr>
          <p:cNvPr id="19460" name="Picture 1"/>
          <p:cNvPicPr>
            <a:picLocks noChangeAspect="1"/>
          </p:cNvPicPr>
          <p:nvPr/>
        </p:nvPicPr>
        <p:blipFill>
          <a:blip r:embed="rId1"/>
          <a:stretch>
            <a:fillRect/>
          </a:stretch>
        </p:blipFill>
        <p:spPr>
          <a:xfrm>
            <a:off x="11387138" y="0"/>
            <a:ext cx="804862" cy="804863"/>
          </a:xfrm>
          <a:prstGeom prst="rect">
            <a:avLst/>
          </a:prstGeom>
          <a:noFill/>
          <a:ln w="9525">
            <a:noFill/>
          </a:ln>
        </p:spPr>
      </p:pic>
      <p:sp>
        <p:nvSpPr>
          <p:cNvPr id="19461" name="Date Placeholder 3"/>
          <p:cNvSpPr txBox="1">
            <a:spLocks noGrp="1"/>
          </p:cNvSpPr>
          <p:nvPr>
            <p:ph type="dt" sz="half" idx="10"/>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fld id="{BB962C8B-B14F-4D97-AF65-F5344CB8AC3E}" type="datetime8">
              <a:rPr lang="en-GB" altLang="en-GB" sz="1100" dirty="0">
                <a:solidFill>
                  <a:srgbClr val="002060"/>
                </a:solidFill>
              </a:rPr>
            </a:fld>
            <a:endParaRPr lang="en-GB" altLang="en-GB" sz="1100" dirty="0">
              <a:solidFill>
                <a:srgbClr val="002060"/>
              </a:solidFill>
            </a:endParaRPr>
          </a:p>
        </p:txBody>
      </p:sp>
      <p:sp>
        <p:nvSpPr>
          <p:cNvPr id="19462" name="Footer Placeholder 4"/>
          <p:cNvSpPr txBox="1">
            <a:spLocks noGrp="1"/>
          </p:cNvSpPr>
          <p:nvPr>
            <p:ph type="ftr" sz="quarter" idx="11"/>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r>
              <a:rPr lang="en-US" altLang="en-GB" sz="1100" dirty="0">
                <a:solidFill>
                  <a:srgbClr val="002060"/>
                </a:solidFill>
              </a:rPr>
              <a:t>Doreen Musimenta - Department of Auditing &amp; Taxation, MUBS. </a:t>
            </a:r>
            <a:endParaRPr lang="en-GB" altLang="en-GB" sz="1100" dirty="0">
              <a:solidFill>
                <a:srgbClr val="00206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4" name="Title 1"/>
          <p:cNvSpPr>
            <a:spLocks noGrp="1" noChangeArrowheads="1"/>
          </p:cNvSpPr>
          <p:nvPr>
            <p:ph type="title"/>
          </p:nvPr>
        </p:nvSpPr>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GB" altLang="en-US" sz="3600" b="1" i="0" u="none" strike="noStrike" kern="1200" cap="none" spc="-60" normalizeH="0" baseline="0" noProof="0" dirty="0">
                <a:ln>
                  <a:noFill/>
                </a:ln>
                <a:solidFill>
                  <a:srgbClr val="FFFFFF"/>
                </a:solidFill>
                <a:effectLst/>
                <a:uLnTx/>
                <a:uFillTx/>
                <a:latin typeface="+mj-lt"/>
                <a:ea typeface="+mj-ea"/>
                <a:cs typeface="+mj-cs"/>
              </a:rPr>
              <a:t>Responsibility of internal auditors</a:t>
            </a:r>
            <a:endParaRPr kumimoji="0" lang="en-US" altLang="en-US" sz="3600" b="0" i="0" u="none" strike="noStrike" kern="1200" cap="none" spc="-60" normalizeH="0" baseline="0" noProof="0" dirty="0">
              <a:ln>
                <a:noFill/>
              </a:ln>
              <a:solidFill>
                <a:srgbClr val="FFFFFF"/>
              </a:solidFill>
              <a:effectLst/>
              <a:uLnTx/>
              <a:uFillTx/>
              <a:latin typeface="+mj-lt"/>
              <a:ea typeface="+mj-ea"/>
              <a:cs typeface="+mj-cs"/>
            </a:endParaRPr>
          </a:p>
        </p:txBody>
      </p:sp>
      <p:sp>
        <p:nvSpPr>
          <p:cNvPr id="20483" name="Content Placeholder 2"/>
          <p:cNvSpPr>
            <a:spLocks noGrp="1"/>
          </p:cNvSpPr>
          <p:nvPr>
            <p:ph idx="1"/>
          </p:nvPr>
        </p:nvSpPr>
        <p:spPr>
          <a:xfrm>
            <a:off x="3444875" y="863600"/>
            <a:ext cx="8347075" cy="5249863"/>
          </a:xfrm>
        </p:spPr>
        <p:txBody>
          <a:bodyPr vert="horz" wrap="square" lIns="91440" tIns="45720" rIns="91440" bIns="45720" anchor="ctr" anchorCtr="0"/>
          <a:p>
            <a:pPr marL="0" indent="0" eaLnBrk="1" hangingPunct="1">
              <a:lnSpc>
                <a:spcPct val="100000"/>
              </a:lnSpc>
              <a:spcBef>
                <a:spcPct val="0"/>
              </a:spcBef>
              <a:buFont typeface="Wingdings" panose="05000000000000000000" pitchFamily="2" charset="2"/>
              <a:buChar char="q"/>
            </a:pPr>
            <a:r>
              <a:rPr lang="en-US" altLang="en-US" sz="2400" dirty="0">
                <a:solidFill>
                  <a:srgbClr val="002060"/>
                </a:solidFill>
              </a:rPr>
              <a:t>Performing </a:t>
            </a:r>
            <a:r>
              <a:rPr lang="en-US" altLang="en-US" sz="2400" dirty="0">
                <a:solidFill>
                  <a:srgbClr val="FF0000"/>
                </a:solidFill>
              </a:rPr>
              <a:t>consulting</a:t>
            </a:r>
            <a:r>
              <a:rPr lang="en-US" altLang="en-US" sz="2400" dirty="0">
                <a:solidFill>
                  <a:srgbClr val="002060"/>
                </a:solidFill>
              </a:rPr>
              <a:t> and </a:t>
            </a:r>
            <a:r>
              <a:rPr lang="en-US" altLang="en-US" sz="2400" dirty="0">
                <a:solidFill>
                  <a:srgbClr val="FF0000"/>
                </a:solidFill>
              </a:rPr>
              <a:t>advisory</a:t>
            </a:r>
            <a:r>
              <a:rPr lang="en-US" altLang="en-US" sz="2400" dirty="0">
                <a:solidFill>
                  <a:srgbClr val="002060"/>
                </a:solidFill>
              </a:rPr>
              <a:t> services related to governance, risk management and control as appropriate for the organisation. </a:t>
            </a:r>
            <a:endParaRPr lang="en-US" altLang="en-US" sz="2400" dirty="0">
              <a:solidFill>
                <a:srgbClr val="002060"/>
              </a:solidFill>
            </a:endParaRPr>
          </a:p>
          <a:p>
            <a:pPr marL="0" indent="0" eaLnBrk="1" hangingPunct="1">
              <a:lnSpc>
                <a:spcPct val="100000"/>
              </a:lnSpc>
              <a:spcBef>
                <a:spcPct val="0"/>
              </a:spcBef>
              <a:buFont typeface="Wingdings" panose="05000000000000000000" pitchFamily="2" charset="2"/>
              <a:buChar char="q"/>
            </a:pPr>
            <a:endParaRPr lang="en-US" altLang="en-US" sz="2400" dirty="0">
              <a:solidFill>
                <a:srgbClr val="002060"/>
              </a:solidFill>
            </a:endParaRPr>
          </a:p>
          <a:p>
            <a:pPr marL="0" indent="0" eaLnBrk="1" hangingPunct="1">
              <a:lnSpc>
                <a:spcPct val="100000"/>
              </a:lnSpc>
              <a:spcBef>
                <a:spcPct val="0"/>
              </a:spcBef>
              <a:buFont typeface="Wingdings" panose="05000000000000000000" pitchFamily="2" charset="2"/>
              <a:buChar char="q"/>
            </a:pPr>
            <a:r>
              <a:rPr lang="en-US" altLang="en-US" sz="2400" dirty="0">
                <a:solidFill>
                  <a:srgbClr val="002060"/>
                </a:solidFill>
              </a:rPr>
              <a:t>Reporting</a:t>
            </a:r>
            <a:r>
              <a:rPr lang="en-US" altLang="en-US" sz="2400" dirty="0">
                <a:solidFill>
                  <a:srgbClr val="FF0000"/>
                </a:solidFill>
              </a:rPr>
              <a:t> periodically </a:t>
            </a:r>
            <a:r>
              <a:rPr lang="en-US" altLang="en-US" sz="2400" dirty="0">
                <a:solidFill>
                  <a:srgbClr val="002060"/>
                </a:solidFill>
              </a:rPr>
              <a:t>on the internal audit activity’s purpose, authority, responsibility, and performance relative to its plan. </a:t>
            </a:r>
            <a:endParaRPr lang="en-US" altLang="en-US" sz="2400" dirty="0">
              <a:solidFill>
                <a:srgbClr val="002060"/>
              </a:solidFill>
            </a:endParaRPr>
          </a:p>
          <a:p>
            <a:pPr marL="0" indent="0" eaLnBrk="1" hangingPunct="1">
              <a:lnSpc>
                <a:spcPct val="100000"/>
              </a:lnSpc>
              <a:spcBef>
                <a:spcPct val="0"/>
              </a:spcBef>
              <a:buFont typeface="Wingdings" panose="05000000000000000000" pitchFamily="2" charset="2"/>
              <a:buChar char="q"/>
            </a:pPr>
            <a:endParaRPr lang="en-US" altLang="en-US" sz="2400" dirty="0">
              <a:solidFill>
                <a:srgbClr val="002060"/>
              </a:solidFill>
            </a:endParaRPr>
          </a:p>
          <a:p>
            <a:pPr marL="0" indent="0" eaLnBrk="1" hangingPunct="1">
              <a:lnSpc>
                <a:spcPct val="100000"/>
              </a:lnSpc>
              <a:spcBef>
                <a:spcPct val="0"/>
              </a:spcBef>
              <a:buFont typeface="Wingdings" panose="05000000000000000000" pitchFamily="2" charset="2"/>
              <a:buChar char="q"/>
            </a:pPr>
            <a:r>
              <a:rPr lang="en-US" altLang="en-US" sz="2400" dirty="0">
                <a:solidFill>
                  <a:srgbClr val="002060"/>
                </a:solidFill>
              </a:rPr>
              <a:t>Reporting </a:t>
            </a:r>
            <a:r>
              <a:rPr lang="en-US" altLang="en-US" sz="2400" dirty="0">
                <a:solidFill>
                  <a:srgbClr val="FF0000"/>
                </a:solidFill>
              </a:rPr>
              <a:t>significant risk </a:t>
            </a:r>
            <a:r>
              <a:rPr lang="en-US" altLang="en-US" sz="2400" dirty="0">
                <a:solidFill>
                  <a:srgbClr val="002060"/>
                </a:solidFill>
              </a:rPr>
              <a:t>exposures and control issues, including fraud risks, governance issues, and other matters needed or requested by the Board. </a:t>
            </a:r>
            <a:endParaRPr lang="en-US" altLang="en-US" sz="2400" dirty="0">
              <a:solidFill>
                <a:srgbClr val="002060"/>
              </a:solidFill>
            </a:endParaRPr>
          </a:p>
          <a:p>
            <a:pPr marL="0" indent="0" eaLnBrk="1" hangingPunct="1">
              <a:lnSpc>
                <a:spcPct val="100000"/>
              </a:lnSpc>
              <a:spcBef>
                <a:spcPct val="0"/>
              </a:spcBef>
              <a:buFont typeface="Wingdings" panose="05000000000000000000" pitchFamily="2" charset="2"/>
              <a:buChar char="q"/>
            </a:pPr>
            <a:endParaRPr lang="en-US" altLang="en-US" sz="2400" dirty="0">
              <a:solidFill>
                <a:srgbClr val="002060"/>
              </a:solidFill>
            </a:endParaRPr>
          </a:p>
          <a:p>
            <a:pPr marL="0" indent="0" eaLnBrk="1" hangingPunct="1">
              <a:lnSpc>
                <a:spcPct val="100000"/>
              </a:lnSpc>
              <a:spcBef>
                <a:spcPct val="0"/>
              </a:spcBef>
              <a:buFont typeface="Wingdings" panose="05000000000000000000" pitchFamily="2" charset="2"/>
              <a:buChar char="q"/>
            </a:pPr>
            <a:r>
              <a:rPr lang="en-US" altLang="en-US" sz="2400" dirty="0">
                <a:solidFill>
                  <a:srgbClr val="002060"/>
                </a:solidFill>
              </a:rPr>
              <a:t>Evaluating </a:t>
            </a:r>
            <a:r>
              <a:rPr lang="en-US" altLang="en-US" sz="2400" dirty="0">
                <a:solidFill>
                  <a:srgbClr val="FF0000"/>
                </a:solidFill>
              </a:rPr>
              <a:t>specific operations </a:t>
            </a:r>
            <a:r>
              <a:rPr lang="en-US" altLang="en-US" sz="2400" dirty="0">
                <a:solidFill>
                  <a:srgbClr val="002060"/>
                </a:solidFill>
              </a:rPr>
              <a:t>at the request of the Board or management, as appropriate. </a:t>
            </a:r>
            <a:endParaRPr lang="en-US" altLang="en-US" sz="2400" dirty="0">
              <a:solidFill>
                <a:srgbClr val="002060"/>
              </a:solidFill>
            </a:endParaRPr>
          </a:p>
          <a:p>
            <a:pPr marL="0" indent="0" eaLnBrk="1" hangingPunct="1">
              <a:lnSpc>
                <a:spcPct val="100000"/>
              </a:lnSpc>
              <a:spcBef>
                <a:spcPct val="0"/>
              </a:spcBef>
              <a:buFont typeface="Wingdings 2" panose="05020102010507070707" pitchFamily="18" charset="2"/>
              <a:buChar char=""/>
            </a:pPr>
            <a:endParaRPr lang="en-US" altLang="en-US" sz="2400" dirty="0">
              <a:solidFill>
                <a:srgbClr val="002060"/>
              </a:solidFill>
            </a:endParaRPr>
          </a:p>
        </p:txBody>
      </p:sp>
      <p:pic>
        <p:nvPicPr>
          <p:cNvPr id="20484" name="Picture 1"/>
          <p:cNvPicPr>
            <a:picLocks noChangeAspect="1"/>
          </p:cNvPicPr>
          <p:nvPr/>
        </p:nvPicPr>
        <p:blipFill>
          <a:blip r:embed="rId1"/>
          <a:stretch>
            <a:fillRect/>
          </a:stretch>
        </p:blipFill>
        <p:spPr>
          <a:xfrm>
            <a:off x="11387138" y="0"/>
            <a:ext cx="804862" cy="804863"/>
          </a:xfrm>
          <a:prstGeom prst="rect">
            <a:avLst/>
          </a:prstGeom>
          <a:noFill/>
          <a:ln w="9525">
            <a:noFill/>
          </a:ln>
        </p:spPr>
      </p:pic>
      <p:sp>
        <p:nvSpPr>
          <p:cNvPr id="20485" name="Date Placeholder 3"/>
          <p:cNvSpPr txBox="1">
            <a:spLocks noGrp="1"/>
          </p:cNvSpPr>
          <p:nvPr>
            <p:ph type="dt" sz="half" idx="10"/>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fld id="{BB962C8B-B14F-4D97-AF65-F5344CB8AC3E}" type="datetime8">
              <a:rPr lang="en-GB" altLang="en-GB" sz="1100" dirty="0">
                <a:solidFill>
                  <a:srgbClr val="002060"/>
                </a:solidFill>
              </a:rPr>
            </a:fld>
            <a:endParaRPr lang="en-GB" altLang="en-GB" sz="1100" dirty="0">
              <a:solidFill>
                <a:srgbClr val="002060"/>
              </a:solidFill>
            </a:endParaRPr>
          </a:p>
        </p:txBody>
      </p:sp>
      <p:sp>
        <p:nvSpPr>
          <p:cNvPr id="20486" name="Footer Placeholder 4"/>
          <p:cNvSpPr txBox="1">
            <a:spLocks noGrp="1"/>
          </p:cNvSpPr>
          <p:nvPr>
            <p:ph type="ftr" sz="quarter" idx="11"/>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r>
              <a:rPr lang="en-US" altLang="en-GB" sz="1100" dirty="0">
                <a:solidFill>
                  <a:srgbClr val="002060"/>
                </a:solidFill>
              </a:rPr>
              <a:t>Doreen Musimenta - Department of Auditing &amp; Taxation, MUBS. </a:t>
            </a:r>
            <a:endParaRPr lang="en-GB" altLang="en-GB" sz="1100" dirty="0">
              <a:solidFill>
                <a:srgbClr val="00206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8" name="Title 1"/>
          <p:cNvSpPr>
            <a:spLocks noGrp="1" noChangeArrowheads="1"/>
          </p:cNvSpPr>
          <p:nvPr>
            <p:ph type="title"/>
          </p:nvPr>
        </p:nvSpPr>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GB" altLang="en-US" sz="3600" b="1" i="0" u="none" strike="noStrike" kern="1200" cap="none" spc="-60" normalizeH="0" baseline="0" noProof="0" dirty="0">
                <a:ln>
                  <a:noFill/>
                </a:ln>
                <a:solidFill>
                  <a:srgbClr val="FFFFFF"/>
                </a:solidFill>
                <a:effectLst/>
                <a:uLnTx/>
                <a:uFillTx/>
                <a:latin typeface="+mj-lt"/>
                <a:ea typeface="+mj-ea"/>
                <a:cs typeface="+mj-cs"/>
              </a:rPr>
              <a:t>Regulation of internal auditors</a:t>
            </a:r>
            <a:endParaRPr kumimoji="0" lang="en-US" altLang="en-US" sz="3600" b="1" i="0" u="none" strike="noStrike" kern="1200" cap="none" spc="-60" normalizeH="0" baseline="0" noProof="0" dirty="0">
              <a:ln>
                <a:noFill/>
              </a:ln>
              <a:solidFill>
                <a:srgbClr val="FFFFFF"/>
              </a:solidFill>
              <a:effectLst/>
              <a:uLnTx/>
              <a:uFillTx/>
              <a:latin typeface="+mj-lt"/>
              <a:ea typeface="+mj-ea"/>
              <a:cs typeface="+mj-cs"/>
            </a:endParaRPr>
          </a:p>
        </p:txBody>
      </p:sp>
      <p:sp>
        <p:nvSpPr>
          <p:cNvPr id="21507" name="Content Placeholder 2"/>
          <p:cNvSpPr>
            <a:spLocks noGrp="1"/>
          </p:cNvSpPr>
          <p:nvPr>
            <p:ph idx="1"/>
          </p:nvPr>
        </p:nvSpPr>
        <p:spPr/>
        <p:txBody>
          <a:bodyPr vert="horz" wrap="square" lIns="91440" tIns="45720" rIns="91440" bIns="45720" anchor="ctr" anchorCtr="0"/>
          <a:p>
            <a:pPr eaLnBrk="1" hangingPunct="1"/>
            <a:r>
              <a:rPr lang="en-US" altLang="en-GB" sz="2800" dirty="0">
                <a:solidFill>
                  <a:srgbClr val="002060"/>
                </a:solidFill>
              </a:rPr>
              <a:t>Global internal audit standards </a:t>
            </a:r>
            <a:endParaRPr lang="en-US" altLang="en-GB" sz="2800" dirty="0">
              <a:solidFill>
                <a:srgbClr val="002060"/>
              </a:solidFill>
            </a:endParaRPr>
          </a:p>
          <a:p>
            <a:pPr eaLnBrk="1" hangingPunct="1"/>
            <a:r>
              <a:rPr lang="en-US" altLang="en-GB" sz="2800" dirty="0">
                <a:solidFill>
                  <a:srgbClr val="002060"/>
                </a:solidFill>
              </a:rPr>
              <a:t>Accountants Act 2013</a:t>
            </a:r>
            <a:endParaRPr lang="en-US" altLang="en-GB" sz="2800" dirty="0">
              <a:solidFill>
                <a:srgbClr val="002060"/>
              </a:solidFill>
            </a:endParaRPr>
          </a:p>
          <a:p>
            <a:pPr eaLnBrk="1" hangingPunct="1"/>
            <a:r>
              <a:rPr lang="en-US" altLang="en-GB" sz="2800" dirty="0">
                <a:solidFill>
                  <a:srgbClr val="002060"/>
                </a:solidFill>
              </a:rPr>
              <a:t>Companies Act 2012</a:t>
            </a:r>
            <a:endParaRPr lang="en-US" altLang="en-GB" sz="2800" dirty="0">
              <a:solidFill>
                <a:srgbClr val="002060"/>
              </a:solidFill>
            </a:endParaRPr>
          </a:p>
          <a:p>
            <a:pPr eaLnBrk="1" hangingPunct="1"/>
            <a:r>
              <a:rPr lang="en-US" altLang="en-GB" sz="2800" dirty="0">
                <a:solidFill>
                  <a:srgbClr val="002060"/>
                </a:solidFill>
              </a:rPr>
              <a:t>Public Finance and Management Act 2015</a:t>
            </a:r>
            <a:endParaRPr lang="en-US" altLang="en-GB" sz="2800" dirty="0">
              <a:solidFill>
                <a:srgbClr val="002060"/>
              </a:solidFill>
            </a:endParaRPr>
          </a:p>
          <a:p>
            <a:pPr eaLnBrk="1" hangingPunct="1"/>
            <a:r>
              <a:rPr lang="en-US" altLang="en-GB" sz="2800" dirty="0">
                <a:solidFill>
                  <a:srgbClr val="002060"/>
                </a:solidFill>
              </a:rPr>
              <a:t>Local Government Act </a:t>
            </a:r>
            <a:endParaRPr lang="en-US" altLang="en-GB" sz="2800" dirty="0">
              <a:solidFill>
                <a:srgbClr val="002060"/>
              </a:solidFill>
            </a:endParaRPr>
          </a:p>
          <a:p>
            <a:pPr eaLnBrk="1" hangingPunct="1"/>
            <a:r>
              <a:rPr lang="en-US" altLang="en-GB" sz="2800" dirty="0">
                <a:solidFill>
                  <a:srgbClr val="002060"/>
                </a:solidFill>
              </a:rPr>
              <a:t>Internal audit manuals and policies </a:t>
            </a:r>
            <a:endParaRPr lang="en-US" altLang="en-GB" sz="2800" dirty="0">
              <a:solidFill>
                <a:srgbClr val="002060"/>
              </a:solidFill>
            </a:endParaRPr>
          </a:p>
          <a:p>
            <a:pPr eaLnBrk="1" hangingPunct="1"/>
            <a:endParaRPr lang="en-GB" altLang="en-GB" dirty="0"/>
          </a:p>
        </p:txBody>
      </p:sp>
      <p:pic>
        <p:nvPicPr>
          <p:cNvPr id="21508" name="Picture 1"/>
          <p:cNvPicPr>
            <a:picLocks noChangeAspect="1"/>
          </p:cNvPicPr>
          <p:nvPr/>
        </p:nvPicPr>
        <p:blipFill>
          <a:blip r:embed="rId1"/>
          <a:stretch>
            <a:fillRect/>
          </a:stretch>
        </p:blipFill>
        <p:spPr>
          <a:xfrm>
            <a:off x="11387138" y="0"/>
            <a:ext cx="804862" cy="804863"/>
          </a:xfrm>
          <a:prstGeom prst="rect">
            <a:avLst/>
          </a:prstGeom>
          <a:noFill/>
          <a:ln w="9525">
            <a:noFill/>
          </a:ln>
        </p:spPr>
      </p:pic>
      <p:sp>
        <p:nvSpPr>
          <p:cNvPr id="21509" name="Date Placeholder 2"/>
          <p:cNvSpPr txBox="1">
            <a:spLocks noGrp="1"/>
          </p:cNvSpPr>
          <p:nvPr>
            <p:ph type="dt" sz="half" idx="10"/>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fld id="{BB962C8B-B14F-4D97-AF65-F5344CB8AC3E}" type="datetime8">
              <a:rPr lang="en-GB" altLang="en-GB" sz="1100" dirty="0">
                <a:solidFill>
                  <a:srgbClr val="002060"/>
                </a:solidFill>
              </a:rPr>
            </a:fld>
            <a:endParaRPr lang="en-GB" altLang="en-GB" sz="1100" dirty="0">
              <a:solidFill>
                <a:srgbClr val="002060"/>
              </a:solidFill>
            </a:endParaRPr>
          </a:p>
        </p:txBody>
      </p:sp>
      <p:sp>
        <p:nvSpPr>
          <p:cNvPr id="21510" name="Footer Placeholder 3"/>
          <p:cNvSpPr txBox="1">
            <a:spLocks noGrp="1"/>
          </p:cNvSpPr>
          <p:nvPr>
            <p:ph type="ftr" sz="quarter" idx="11"/>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r>
              <a:rPr lang="en-US" altLang="en-GB" sz="1100" dirty="0">
                <a:solidFill>
                  <a:srgbClr val="002060"/>
                </a:solidFill>
              </a:rPr>
              <a:t>Doreen Musimenta - Department of Auditing &amp; Taxation, MUBS. </a:t>
            </a:r>
            <a:endParaRPr lang="en-GB" altLang="en-GB" sz="1100" dirty="0">
              <a:solidFill>
                <a:srgbClr val="00206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2" name="Title 1"/>
          <p:cNvSpPr>
            <a:spLocks noGrp="1" noChangeArrowheads="1"/>
          </p:cNvSpPr>
          <p:nvPr>
            <p:ph type="title"/>
          </p:nvPr>
        </p:nvSpPr>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US" altLang="en-US" sz="3600" b="1" i="0" u="none" strike="noStrike" kern="1200" cap="none" spc="-60" normalizeH="0" baseline="0" noProof="0" dirty="0">
                <a:ln>
                  <a:noFill/>
                </a:ln>
                <a:solidFill>
                  <a:srgbClr val="FFFFFF"/>
                </a:solidFill>
                <a:effectLst/>
                <a:uLnTx/>
                <a:uFillTx/>
                <a:latin typeface="+mj-lt"/>
                <a:ea typeface="+mj-ea"/>
                <a:cs typeface="+mj-cs"/>
              </a:rPr>
              <a:t>Internal audit activities</a:t>
            </a:r>
            <a:br>
              <a:rPr kumimoji="0" lang="en-US" altLang="en-US" sz="3600" b="1" i="0" u="none" strike="noStrike" kern="1200" cap="none" spc="-60" normalizeH="0" baseline="0" noProof="0" dirty="0">
                <a:ln>
                  <a:noFill/>
                </a:ln>
                <a:solidFill>
                  <a:srgbClr val="FFFFFF"/>
                </a:solidFill>
                <a:effectLst/>
                <a:uLnTx/>
                <a:uFillTx/>
                <a:latin typeface="+mj-lt"/>
                <a:ea typeface="+mj-ea"/>
                <a:cs typeface="+mj-cs"/>
              </a:rPr>
            </a:br>
            <a:endParaRPr kumimoji="0" lang="en-US" altLang="en-US" sz="3600" b="1" i="0" u="none" strike="noStrike" kern="1200" cap="none" spc="-60" normalizeH="0" baseline="0" noProof="0" dirty="0">
              <a:ln>
                <a:noFill/>
              </a:ln>
              <a:solidFill>
                <a:srgbClr val="FFFFFF"/>
              </a:solidFill>
              <a:effectLst/>
              <a:uLnTx/>
              <a:uFillTx/>
              <a:latin typeface="+mj-lt"/>
              <a:ea typeface="+mj-ea"/>
              <a:cs typeface="+mj-cs"/>
            </a:endParaRPr>
          </a:p>
        </p:txBody>
      </p:sp>
      <p:sp>
        <p:nvSpPr>
          <p:cNvPr id="22531" name="Content Placeholder 2"/>
          <p:cNvSpPr>
            <a:spLocks noGrp="1"/>
          </p:cNvSpPr>
          <p:nvPr>
            <p:ph idx="1"/>
          </p:nvPr>
        </p:nvSpPr>
        <p:spPr>
          <a:xfrm>
            <a:off x="3444875" y="804863"/>
            <a:ext cx="8367713" cy="5276850"/>
          </a:xfrm>
        </p:spPr>
        <p:txBody>
          <a:bodyPr vert="horz" wrap="square" lIns="91440" tIns="45720" rIns="91440" bIns="45720" anchor="ctr" anchorCtr="0"/>
          <a:p>
            <a:pPr marL="342900" indent="-342900" algn="just" eaLnBrk="1" hangingPunct="1">
              <a:buFont typeface="Symbol" panose="05050102010706020507" pitchFamily="18" charset="2"/>
              <a:buChar char=""/>
            </a:pPr>
            <a:r>
              <a:rPr lang="en-US" altLang="en-GB" b="1" dirty="0">
                <a:solidFill>
                  <a:srgbClr val="002060"/>
                </a:solidFill>
                <a:cs typeface="Times New Roman" panose="02020603050405020304" pitchFamily="18" charset="0"/>
              </a:rPr>
              <a:t>Value for money audit </a:t>
            </a:r>
            <a:r>
              <a:rPr lang="en-US" altLang="en-GB" dirty="0">
                <a:solidFill>
                  <a:srgbClr val="002060"/>
                </a:solidFill>
                <a:cs typeface="Times New Roman" panose="02020603050405020304" pitchFamily="18" charset="0"/>
              </a:rPr>
              <a:t>on behalf of</a:t>
            </a:r>
            <a:r>
              <a:rPr lang="en-US" altLang="en-GB" b="1" dirty="0">
                <a:solidFill>
                  <a:srgbClr val="002060"/>
                </a:solidFill>
                <a:cs typeface="Times New Roman" panose="02020603050405020304" pitchFamily="18" charset="0"/>
              </a:rPr>
              <a:t> </a:t>
            </a:r>
            <a:r>
              <a:rPr lang="en-US" altLang="en-GB" dirty="0">
                <a:solidFill>
                  <a:srgbClr val="002060"/>
                </a:solidFill>
                <a:cs typeface="Times New Roman" panose="02020603050405020304" pitchFamily="18" charset="0"/>
              </a:rPr>
              <a:t>management to assess economy, efficiency and effectiveness of an entity’s operations. </a:t>
            </a:r>
            <a:r>
              <a:rPr lang="en-US" altLang="en-GB" b="1" dirty="0">
                <a:solidFill>
                  <a:srgbClr val="002060"/>
                </a:solidFill>
                <a:cs typeface="Times New Roman" panose="02020603050405020304" pitchFamily="18" charset="0"/>
              </a:rPr>
              <a:t>Economy </a:t>
            </a:r>
            <a:r>
              <a:rPr lang="en-US" altLang="en-GB" dirty="0">
                <a:solidFill>
                  <a:srgbClr val="002060"/>
                </a:solidFill>
                <a:cs typeface="Times New Roman" panose="02020603050405020304" pitchFamily="18" charset="0"/>
              </a:rPr>
              <a:t>means using</a:t>
            </a:r>
            <a:r>
              <a:rPr lang="en-US" altLang="en-GB" b="1" dirty="0">
                <a:solidFill>
                  <a:srgbClr val="002060"/>
                </a:solidFill>
                <a:cs typeface="Times New Roman" panose="02020603050405020304" pitchFamily="18" charset="0"/>
              </a:rPr>
              <a:t> </a:t>
            </a:r>
            <a:r>
              <a:rPr lang="en-US" altLang="en-GB" dirty="0">
                <a:solidFill>
                  <a:srgbClr val="002060"/>
                </a:solidFill>
                <a:cs typeface="Times New Roman" panose="02020603050405020304" pitchFamily="18" charset="0"/>
              </a:rPr>
              <a:t>resources (inputs) at the lowest cost. </a:t>
            </a:r>
            <a:r>
              <a:rPr lang="en-US" altLang="en-GB" b="1" dirty="0">
                <a:solidFill>
                  <a:srgbClr val="002060"/>
                </a:solidFill>
                <a:cs typeface="Times New Roman" panose="02020603050405020304" pitchFamily="18" charset="0"/>
              </a:rPr>
              <a:t>Efficiency</a:t>
            </a:r>
            <a:r>
              <a:rPr lang="en-US" altLang="en-GB" dirty="0">
                <a:solidFill>
                  <a:srgbClr val="002060"/>
                </a:solidFill>
                <a:cs typeface="Times New Roman" panose="02020603050405020304" pitchFamily="18" charset="0"/>
              </a:rPr>
              <a:t> is a measure of the relationship between goods and services produced (outputs) and the resources used to produce them (inputs). </a:t>
            </a:r>
            <a:r>
              <a:rPr lang="en-US" altLang="en-GB" b="1" dirty="0">
                <a:solidFill>
                  <a:srgbClr val="002060"/>
                </a:solidFill>
                <a:cs typeface="Times New Roman" panose="02020603050405020304" pitchFamily="18" charset="0"/>
              </a:rPr>
              <a:t>Effectiveness </a:t>
            </a:r>
            <a:r>
              <a:rPr lang="en-US" altLang="en-GB" dirty="0">
                <a:solidFill>
                  <a:srgbClr val="002060"/>
                </a:solidFill>
                <a:cs typeface="Times New Roman" panose="02020603050405020304" pitchFamily="18" charset="0"/>
              </a:rPr>
              <a:t>is</a:t>
            </a:r>
            <a:r>
              <a:rPr lang="en-US" altLang="en-GB" b="1" dirty="0">
                <a:solidFill>
                  <a:srgbClr val="002060"/>
                </a:solidFill>
                <a:cs typeface="Times New Roman" panose="02020603050405020304" pitchFamily="18" charset="0"/>
              </a:rPr>
              <a:t> </a:t>
            </a:r>
            <a:r>
              <a:rPr lang="en-US" altLang="en-GB" dirty="0">
                <a:solidFill>
                  <a:srgbClr val="002060"/>
                </a:solidFill>
                <a:cs typeface="Times New Roman" panose="02020603050405020304" pitchFamily="18" charset="0"/>
              </a:rPr>
              <a:t>how well an activity achieves its policy objectives or other intended effects.</a:t>
            </a:r>
            <a:endParaRPr lang="en-US" altLang="en-GB" dirty="0">
              <a:solidFill>
                <a:srgbClr val="002060"/>
              </a:solidFill>
              <a:cs typeface="Times New Roman" panose="02020603050405020304" pitchFamily="18" charset="0"/>
            </a:endParaRPr>
          </a:p>
          <a:p>
            <a:pPr marL="342900" indent="-342900" algn="just" eaLnBrk="1" hangingPunct="1">
              <a:buFont typeface="Symbol" panose="05050102010706020507" pitchFamily="18" charset="2"/>
              <a:buChar char=""/>
            </a:pPr>
            <a:r>
              <a:rPr lang="en-US" altLang="en-GB" b="1" dirty="0">
                <a:solidFill>
                  <a:srgbClr val="002060"/>
                </a:solidFill>
                <a:cs typeface="Times New Roman" panose="02020603050405020304" pitchFamily="18" charset="0"/>
              </a:rPr>
              <a:t>Financial audits </a:t>
            </a:r>
            <a:r>
              <a:rPr lang="en-US" altLang="en-GB" dirty="0">
                <a:solidFill>
                  <a:srgbClr val="002060"/>
                </a:solidFill>
                <a:cs typeface="Times New Roman" panose="02020603050405020304" pitchFamily="18" charset="0"/>
              </a:rPr>
              <a:t>by carrying out</a:t>
            </a:r>
            <a:r>
              <a:rPr lang="en-US" altLang="en-GB" b="1" dirty="0">
                <a:solidFill>
                  <a:srgbClr val="002060"/>
                </a:solidFill>
                <a:cs typeface="Times New Roman" panose="02020603050405020304" pitchFamily="18" charset="0"/>
              </a:rPr>
              <a:t> </a:t>
            </a:r>
            <a:r>
              <a:rPr lang="en-US" altLang="en-GB" dirty="0">
                <a:solidFill>
                  <a:srgbClr val="002060"/>
                </a:solidFill>
                <a:cs typeface="Times New Roman" panose="02020603050405020304" pitchFamily="18" charset="0"/>
              </a:rPr>
              <a:t>substantive procedures of transactions and balances to ensure fair presentation of financial statements and management reports.</a:t>
            </a:r>
            <a:endParaRPr lang="en-US" altLang="en-GB" dirty="0">
              <a:solidFill>
                <a:srgbClr val="002060"/>
              </a:solidFill>
              <a:cs typeface="Times New Roman" panose="02020603050405020304" pitchFamily="18" charset="0"/>
            </a:endParaRPr>
          </a:p>
          <a:p>
            <a:pPr marL="342900" indent="-342900" algn="just" eaLnBrk="1" hangingPunct="1">
              <a:buFont typeface="Symbol" panose="05050102010706020507" pitchFamily="18" charset="2"/>
              <a:buChar char=""/>
            </a:pPr>
            <a:r>
              <a:rPr lang="en-US" altLang="en-GB" b="1" dirty="0">
                <a:solidFill>
                  <a:srgbClr val="002060"/>
                </a:solidFill>
                <a:cs typeface="Times New Roman" panose="02020603050405020304" pitchFamily="18" charset="0"/>
              </a:rPr>
              <a:t>Operational audits </a:t>
            </a:r>
            <a:r>
              <a:rPr lang="en-US" altLang="en-GB" dirty="0">
                <a:solidFill>
                  <a:srgbClr val="002060"/>
                </a:solidFill>
                <a:cs typeface="Times New Roman" panose="02020603050405020304" pitchFamily="18" charset="0"/>
              </a:rPr>
              <a:t>are audits of the operational processes of an entity. They are also known as management or efficiency audits. Their main objective is to monitor management’s performance, ensuring that entity policies are adequate and work effectively, e.g., adherence to procurement procedures.</a:t>
            </a:r>
            <a:endParaRPr lang="en-US" altLang="en-GB" dirty="0">
              <a:solidFill>
                <a:srgbClr val="002060"/>
              </a:solidFill>
              <a:cs typeface="Times New Roman" panose="02020603050405020304" pitchFamily="18" charset="0"/>
            </a:endParaRPr>
          </a:p>
          <a:p>
            <a:pPr marL="342900" indent="-342900" algn="just" eaLnBrk="1" hangingPunct="1">
              <a:buFont typeface="Symbol" panose="05050102010706020507" pitchFamily="18" charset="2"/>
              <a:buChar char=""/>
            </a:pPr>
            <a:r>
              <a:rPr lang="en-US" altLang="en-GB" dirty="0">
                <a:solidFill>
                  <a:srgbClr val="002060"/>
                </a:solidFill>
                <a:cs typeface="Times New Roman" panose="02020603050405020304" pitchFamily="18" charset="0"/>
              </a:rPr>
              <a:t>Testing</a:t>
            </a:r>
            <a:r>
              <a:rPr lang="en-US" altLang="en-GB" b="1" dirty="0">
                <a:solidFill>
                  <a:srgbClr val="002060"/>
                </a:solidFill>
                <a:cs typeface="Times New Roman" panose="02020603050405020304" pitchFamily="18" charset="0"/>
              </a:rPr>
              <a:t> internal controls</a:t>
            </a:r>
            <a:r>
              <a:rPr lang="en-US" altLang="en-GB" dirty="0">
                <a:solidFill>
                  <a:srgbClr val="002060"/>
                </a:solidFill>
                <a:cs typeface="Times New Roman" panose="02020603050405020304" pitchFamily="18" charset="0"/>
              </a:rPr>
              <a:t> and making recommendations on how to improve them, e.g. performs tests of controls on sales, purchases, cash, payroll, inventory and capital transactions.</a:t>
            </a:r>
            <a:endParaRPr lang="en-US" altLang="en-GB" dirty="0">
              <a:solidFill>
                <a:srgbClr val="002060"/>
              </a:solidFill>
              <a:ea typeface="Times New Roman" panose="02020603050405020304" pitchFamily="18" charset="0"/>
            </a:endParaRPr>
          </a:p>
        </p:txBody>
      </p:sp>
      <p:pic>
        <p:nvPicPr>
          <p:cNvPr id="22532" name="Picture 1"/>
          <p:cNvPicPr>
            <a:picLocks noChangeAspect="1"/>
          </p:cNvPicPr>
          <p:nvPr/>
        </p:nvPicPr>
        <p:blipFill>
          <a:blip r:embed="rId1"/>
          <a:stretch>
            <a:fillRect/>
          </a:stretch>
        </p:blipFill>
        <p:spPr>
          <a:xfrm>
            <a:off x="11387138" y="0"/>
            <a:ext cx="804862" cy="804863"/>
          </a:xfrm>
          <a:prstGeom prst="rect">
            <a:avLst/>
          </a:prstGeom>
          <a:noFill/>
          <a:ln w="9525">
            <a:noFill/>
          </a:ln>
        </p:spPr>
      </p:pic>
      <p:sp>
        <p:nvSpPr>
          <p:cNvPr id="22533" name="Date Placeholder 2"/>
          <p:cNvSpPr txBox="1">
            <a:spLocks noGrp="1"/>
          </p:cNvSpPr>
          <p:nvPr>
            <p:ph type="dt" sz="half" idx="10"/>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fld id="{BB962C8B-B14F-4D97-AF65-F5344CB8AC3E}" type="datetime8">
              <a:rPr lang="en-GB" altLang="en-GB" sz="1100" dirty="0">
                <a:solidFill>
                  <a:srgbClr val="002060"/>
                </a:solidFill>
              </a:rPr>
            </a:fld>
            <a:endParaRPr lang="en-GB" altLang="en-GB" sz="1100" dirty="0">
              <a:solidFill>
                <a:srgbClr val="002060"/>
              </a:solidFill>
            </a:endParaRPr>
          </a:p>
        </p:txBody>
      </p:sp>
      <p:sp>
        <p:nvSpPr>
          <p:cNvPr id="22534" name="Footer Placeholder 3"/>
          <p:cNvSpPr txBox="1">
            <a:spLocks noGrp="1"/>
          </p:cNvSpPr>
          <p:nvPr>
            <p:ph type="ftr" sz="quarter" idx="11"/>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r>
              <a:rPr lang="en-US" altLang="en-GB" sz="1100" dirty="0">
                <a:solidFill>
                  <a:srgbClr val="002060"/>
                </a:solidFill>
              </a:rPr>
              <a:t>Doreen Musimenta - Department of Auditing &amp; Taxation, MUBS. </a:t>
            </a:r>
            <a:endParaRPr lang="en-GB" altLang="en-GB" sz="1100" dirty="0">
              <a:solidFill>
                <a:srgbClr val="00206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2" name="Title 1"/>
          <p:cNvSpPr>
            <a:spLocks noGrp="1" noChangeArrowheads="1"/>
          </p:cNvSpPr>
          <p:nvPr>
            <p:ph type="title"/>
          </p:nvPr>
        </p:nvSpPr>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US" altLang="en-US" sz="3600" b="1" i="0" u="none" strike="noStrike" kern="1200" cap="none" spc="-60" normalizeH="0" baseline="0" noProof="0" dirty="0">
                <a:ln>
                  <a:noFill/>
                </a:ln>
                <a:solidFill>
                  <a:srgbClr val="FFFFFF"/>
                </a:solidFill>
                <a:effectLst/>
                <a:uLnTx/>
                <a:uFillTx/>
                <a:latin typeface="+mj-lt"/>
                <a:ea typeface="+mj-ea"/>
                <a:cs typeface="+mj-cs"/>
              </a:rPr>
              <a:t>Internal audit activities</a:t>
            </a:r>
            <a:br>
              <a:rPr kumimoji="0" lang="en-US" altLang="en-US" sz="3600" b="1" i="0" u="none" strike="noStrike" kern="1200" cap="none" spc="-60" normalizeH="0" baseline="0" noProof="0" dirty="0">
                <a:ln>
                  <a:noFill/>
                </a:ln>
                <a:solidFill>
                  <a:srgbClr val="FFFFFF"/>
                </a:solidFill>
                <a:effectLst/>
                <a:uLnTx/>
                <a:uFillTx/>
                <a:latin typeface="+mj-lt"/>
                <a:ea typeface="+mj-ea"/>
                <a:cs typeface="+mj-cs"/>
              </a:rPr>
            </a:br>
            <a:endParaRPr kumimoji="0" lang="en-US" altLang="en-US" sz="3600" b="1" i="0" u="none" strike="noStrike" kern="1200" cap="none" spc="-60" normalizeH="0" baseline="0" noProof="0" dirty="0">
              <a:ln>
                <a:noFill/>
              </a:ln>
              <a:solidFill>
                <a:srgbClr val="FFFFFF"/>
              </a:solidFill>
              <a:effectLst/>
              <a:uLnTx/>
              <a:uFillTx/>
              <a:latin typeface="+mj-lt"/>
              <a:ea typeface="+mj-ea"/>
              <a:cs typeface="+mj-cs"/>
            </a:endParaRPr>
          </a:p>
        </p:txBody>
      </p:sp>
      <p:sp>
        <p:nvSpPr>
          <p:cNvPr id="25603" name="Content Placeholder 2"/>
          <p:cNvSpPr>
            <a:spLocks noGrp="1" noChangeArrowheads="1"/>
          </p:cNvSpPr>
          <p:nvPr>
            <p:ph idx="1"/>
          </p:nvPr>
        </p:nvSpPr>
        <p:spPr>
          <a:xfrm>
            <a:off x="3433763" y="863600"/>
            <a:ext cx="8378825" cy="5675313"/>
          </a:xfrm>
        </p:spPr>
        <p:txBody>
          <a:bodyPr vert="horz" wrap="square" lIns="91440" tIns="45720" rIns="91440" bIns="45720" numCol="1" rtlCol="0" anchor="ctr" anchorCtr="0" compatLnSpc="1">
            <a:noAutofit/>
          </a:bodyPr>
          <a:p>
            <a:pPr marL="342900" indent="-342900" algn="just" eaLnBrk="1" hangingPunct="1">
              <a:lnSpc>
                <a:spcPct val="100000"/>
              </a:lnSpc>
              <a:spcBef>
                <a:spcPct val="0"/>
              </a:spcBef>
              <a:buFont typeface="Symbol" panose="05050102010706020507" pitchFamily="18" charset="2"/>
              <a:buChar char=""/>
            </a:pPr>
            <a:r>
              <a:rPr sz="2400" b="1" dirty="0">
                <a:solidFill>
                  <a:srgbClr val="002060"/>
                </a:solidFill>
                <a:cs typeface="Times New Roman" panose="02020603050405020304" pitchFamily="18" charset="0"/>
              </a:rPr>
              <a:t>Information technology audits,</a:t>
            </a:r>
            <a:r>
              <a:rPr sz="2400" dirty="0">
                <a:solidFill>
                  <a:srgbClr val="002060"/>
                </a:solidFill>
                <a:cs typeface="Times New Roman" panose="02020603050405020304" pitchFamily="18" charset="0"/>
              </a:rPr>
              <a:t> e.g. system development, access control, database management.</a:t>
            </a:r>
            <a:endParaRPr sz="2400" dirty="0">
              <a:solidFill>
                <a:srgbClr val="002060"/>
              </a:solidFill>
              <a:cs typeface="Times New Roman" panose="02020603050405020304" pitchFamily="18" charset="0"/>
            </a:endParaRPr>
          </a:p>
          <a:p>
            <a:pPr marL="342900" indent="-342900" algn="just" eaLnBrk="1" hangingPunct="1">
              <a:lnSpc>
                <a:spcPct val="100000"/>
              </a:lnSpc>
              <a:spcBef>
                <a:spcPct val="0"/>
              </a:spcBef>
              <a:buFont typeface="Symbol" panose="05050102010706020507" pitchFamily="18" charset="2"/>
              <a:buChar char=""/>
            </a:pPr>
            <a:r>
              <a:rPr sz="2400" b="1" dirty="0">
                <a:solidFill>
                  <a:srgbClr val="002060"/>
                </a:solidFill>
                <a:cs typeface="Times New Roman" panose="02020603050405020304" pitchFamily="18" charset="0"/>
              </a:rPr>
              <a:t>Compliance audits – </a:t>
            </a:r>
            <a:r>
              <a:rPr sz="2400" dirty="0">
                <a:solidFill>
                  <a:srgbClr val="002060"/>
                </a:solidFill>
                <a:cs typeface="Times New Roman" panose="02020603050405020304" pitchFamily="18" charset="0"/>
              </a:rPr>
              <a:t>review compliance with laws and regulations.</a:t>
            </a:r>
            <a:endParaRPr sz="2400" dirty="0">
              <a:solidFill>
                <a:srgbClr val="002060"/>
              </a:solidFill>
              <a:cs typeface="Times New Roman" panose="02020603050405020304" pitchFamily="18" charset="0"/>
            </a:endParaRPr>
          </a:p>
          <a:p>
            <a:pPr marL="342900" indent="-342900" algn="just" eaLnBrk="1" hangingPunct="1">
              <a:lnSpc>
                <a:spcPct val="100000"/>
              </a:lnSpc>
              <a:spcBef>
                <a:spcPct val="0"/>
              </a:spcBef>
              <a:buFont typeface="Symbol" panose="05050102010706020507" pitchFamily="18" charset="2"/>
              <a:buChar char=""/>
            </a:pPr>
            <a:r>
              <a:rPr sz="2400" dirty="0">
                <a:solidFill>
                  <a:srgbClr val="002060"/>
                </a:solidFill>
                <a:cs typeface="Times New Roman" panose="02020603050405020304" pitchFamily="18" charset="0"/>
              </a:rPr>
              <a:t>Entity </a:t>
            </a:r>
            <a:r>
              <a:rPr sz="2400" b="1" dirty="0">
                <a:solidFill>
                  <a:srgbClr val="002060"/>
                </a:solidFill>
                <a:cs typeface="Times New Roman" panose="02020603050405020304" pitchFamily="18" charset="0"/>
              </a:rPr>
              <a:t>risk management</a:t>
            </a:r>
            <a:r>
              <a:rPr sz="2400" dirty="0">
                <a:solidFill>
                  <a:srgbClr val="002060"/>
                </a:solidFill>
                <a:cs typeface="Times New Roman" panose="02020603050405020304" pitchFamily="18" charset="0"/>
              </a:rPr>
              <a:t>: M</a:t>
            </a:r>
            <a:r>
              <a:rPr sz="2400" dirty="0">
                <a:solidFill>
                  <a:srgbClr val="002060"/>
                </a:solidFill>
                <a:cs typeface="Times New Roman" panose="02020603050405020304" pitchFamily="18" charset="0"/>
              </a:rPr>
              <a:t>onitors the company's overall risk management policy to ensure it operates effectively. Monitors the strategies implemented to ensure that they continue to operate effectively.</a:t>
            </a:r>
            <a:endParaRPr sz="2400" dirty="0">
              <a:solidFill>
                <a:srgbClr val="002060"/>
              </a:solidFill>
              <a:cs typeface="Times New Roman" panose="02020603050405020304" pitchFamily="18" charset="0"/>
            </a:endParaRPr>
          </a:p>
          <a:p>
            <a:pPr marL="342900" indent="-342900" algn="just" eaLnBrk="1" hangingPunct="1">
              <a:lnSpc>
                <a:spcPct val="100000"/>
              </a:lnSpc>
              <a:spcBef>
                <a:spcPct val="0"/>
              </a:spcBef>
              <a:buFont typeface="Symbol" panose="05050102010706020507" pitchFamily="18" charset="2"/>
              <a:buChar char=""/>
            </a:pPr>
            <a:r>
              <a:rPr sz="2400" b="1" dirty="0">
                <a:solidFill>
                  <a:srgbClr val="002060"/>
                </a:solidFill>
                <a:cs typeface="Times New Roman" panose="02020603050405020304" pitchFamily="18" charset="0"/>
              </a:rPr>
              <a:t>Fraud investigations – </a:t>
            </a:r>
            <a:r>
              <a:rPr sz="2400" dirty="0">
                <a:solidFill>
                  <a:srgbClr val="002060"/>
                </a:solidFill>
                <a:cs typeface="Times New Roman" panose="02020603050405020304" pitchFamily="18" charset="0"/>
              </a:rPr>
              <a:t>review and test controls to prevent or detect fraud, investigate any suspected fraud and make reports recommending improvements.</a:t>
            </a:r>
            <a:endParaRPr sz="2400" dirty="0">
              <a:solidFill>
                <a:srgbClr val="002060"/>
              </a:solidFill>
              <a:cs typeface="Times New Roman" panose="02020603050405020304" pitchFamily="18" charset="0"/>
            </a:endParaRPr>
          </a:p>
          <a:p>
            <a:pPr marL="342900" indent="-342900" algn="just" eaLnBrk="1" hangingPunct="1">
              <a:lnSpc>
                <a:spcPct val="100000"/>
              </a:lnSpc>
              <a:spcBef>
                <a:spcPct val="0"/>
              </a:spcBef>
              <a:buFont typeface="Symbol" panose="05050102010706020507" pitchFamily="18" charset="2"/>
              <a:buChar char=""/>
            </a:pPr>
            <a:r>
              <a:rPr sz="2400" b="1" dirty="0">
                <a:solidFill>
                  <a:srgbClr val="002060"/>
                </a:solidFill>
                <a:cs typeface="Times New Roman" panose="02020603050405020304" pitchFamily="18" charset="0"/>
              </a:rPr>
              <a:t>Customer service reviews – </a:t>
            </a:r>
            <a:r>
              <a:rPr sz="2400" dirty="0">
                <a:solidFill>
                  <a:srgbClr val="002060"/>
                </a:solidFill>
                <a:cs typeface="Times New Roman" panose="02020603050405020304" pitchFamily="18" charset="0"/>
              </a:rPr>
              <a:t>internal auditors may be asked to assess the level of customer service. They could do this by phoning in or visiting stores/outlets and pretending to be customers. Alternatively, they could review and analyse the results of customer surveys.</a:t>
            </a:r>
            <a:endParaRPr lang="en-US" altLang="x-none" sz="2400" dirty="0">
              <a:solidFill>
                <a:srgbClr val="002060"/>
              </a:solidFill>
              <a:cs typeface="Times New Roman" panose="02020603050405020304" pitchFamily="18" charset="0"/>
            </a:endParaRPr>
          </a:p>
          <a:p>
            <a:pPr marL="342900" indent="-342900" eaLnBrk="1" hangingPunct="1">
              <a:lnSpc>
                <a:spcPct val="100000"/>
              </a:lnSpc>
              <a:spcBef>
                <a:spcPct val="0"/>
              </a:spcBef>
              <a:buFont typeface="Wingdings 2" panose="05020102010507070707" pitchFamily="18" charset="2"/>
              <a:buChar char=""/>
            </a:pPr>
            <a:endParaRPr lang="en-US" altLang="en-US" sz="2400" dirty="0">
              <a:solidFill>
                <a:srgbClr val="002060"/>
              </a:solidFill>
            </a:endParaRPr>
          </a:p>
        </p:txBody>
      </p:sp>
      <p:pic>
        <p:nvPicPr>
          <p:cNvPr id="23556" name="Picture 1"/>
          <p:cNvPicPr>
            <a:picLocks noChangeAspect="1"/>
          </p:cNvPicPr>
          <p:nvPr/>
        </p:nvPicPr>
        <p:blipFill>
          <a:blip r:embed="rId1"/>
          <a:stretch>
            <a:fillRect/>
          </a:stretch>
        </p:blipFill>
        <p:spPr>
          <a:xfrm>
            <a:off x="11387138" y="0"/>
            <a:ext cx="804862" cy="804863"/>
          </a:xfrm>
          <a:prstGeom prst="rect">
            <a:avLst/>
          </a:prstGeom>
          <a:noFill/>
          <a:ln w="9525">
            <a:noFill/>
          </a:ln>
        </p:spPr>
      </p:pic>
      <p:sp>
        <p:nvSpPr>
          <p:cNvPr id="23557" name="Date Placeholder 2"/>
          <p:cNvSpPr txBox="1">
            <a:spLocks noGrp="1"/>
          </p:cNvSpPr>
          <p:nvPr>
            <p:ph type="dt" sz="half" idx="10"/>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fld id="{BB962C8B-B14F-4D97-AF65-F5344CB8AC3E}" type="datetime8">
              <a:rPr lang="en-GB" altLang="en-GB" sz="1100" dirty="0">
                <a:solidFill>
                  <a:srgbClr val="002060"/>
                </a:solidFill>
              </a:rPr>
            </a:fld>
            <a:endParaRPr lang="en-GB" altLang="en-GB" sz="1100" dirty="0">
              <a:solidFill>
                <a:srgbClr val="002060"/>
              </a:solidFill>
            </a:endParaRPr>
          </a:p>
        </p:txBody>
      </p:sp>
      <p:sp>
        <p:nvSpPr>
          <p:cNvPr id="23558" name="Footer Placeholder 3"/>
          <p:cNvSpPr txBox="1">
            <a:spLocks noGrp="1"/>
          </p:cNvSpPr>
          <p:nvPr>
            <p:ph type="ftr" sz="quarter" idx="11"/>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r>
              <a:rPr lang="en-US" altLang="en-GB" sz="1100" dirty="0">
                <a:solidFill>
                  <a:srgbClr val="002060"/>
                </a:solidFill>
              </a:rPr>
              <a:t>Doreen Musimenta - Department of Auditing &amp; Taxation, MUBS. </a:t>
            </a:r>
            <a:endParaRPr lang="en-GB" altLang="en-GB" sz="1100" dirty="0">
              <a:solidFill>
                <a:srgbClr val="00206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2" name="Title 1"/>
          <p:cNvSpPr>
            <a:spLocks noGrp="1" noChangeArrowheads="1"/>
          </p:cNvSpPr>
          <p:nvPr>
            <p:ph type="title"/>
          </p:nvPr>
        </p:nvSpPr>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US" altLang="en-US" sz="3600" b="1" i="0" u="none" strike="noStrike" kern="1200" cap="none" spc="-60" normalizeH="0" baseline="0" noProof="0" dirty="0">
                <a:ln>
                  <a:noFill/>
                </a:ln>
                <a:solidFill>
                  <a:srgbClr val="FFFFFF"/>
                </a:solidFill>
                <a:effectLst/>
                <a:uLnTx/>
                <a:uFillTx/>
                <a:latin typeface="+mj-lt"/>
                <a:ea typeface="+mj-ea"/>
                <a:cs typeface="+mj-cs"/>
              </a:rPr>
              <a:t>Internal audit activities</a:t>
            </a:r>
            <a:br>
              <a:rPr kumimoji="0" lang="en-US" altLang="en-US" sz="3600" b="1" i="0" u="none" strike="noStrike" kern="1200" cap="none" spc="-60" normalizeH="0" baseline="0" noProof="0" dirty="0">
                <a:ln>
                  <a:noFill/>
                </a:ln>
                <a:solidFill>
                  <a:srgbClr val="FFFFFF"/>
                </a:solidFill>
                <a:effectLst/>
                <a:uLnTx/>
                <a:uFillTx/>
                <a:latin typeface="+mj-lt"/>
                <a:ea typeface="+mj-ea"/>
                <a:cs typeface="+mj-cs"/>
              </a:rPr>
            </a:br>
            <a:endParaRPr kumimoji="0" lang="en-US" altLang="en-US" sz="3600" b="1" i="0" u="none" strike="noStrike" kern="1200" cap="none" spc="-60" normalizeH="0" baseline="0" noProof="0" dirty="0">
              <a:ln>
                <a:noFill/>
              </a:ln>
              <a:solidFill>
                <a:srgbClr val="FFFFFF"/>
              </a:solidFill>
              <a:effectLst/>
              <a:uLnTx/>
              <a:uFillTx/>
              <a:latin typeface="+mj-lt"/>
              <a:ea typeface="+mj-ea"/>
              <a:cs typeface="+mj-cs"/>
            </a:endParaRPr>
          </a:p>
        </p:txBody>
      </p:sp>
      <p:pic>
        <p:nvPicPr>
          <p:cNvPr id="24579" name="Picture 1"/>
          <p:cNvPicPr>
            <a:picLocks noChangeAspect="1"/>
          </p:cNvPicPr>
          <p:nvPr/>
        </p:nvPicPr>
        <p:blipFill>
          <a:blip r:embed="rId1"/>
          <a:stretch>
            <a:fillRect/>
          </a:stretch>
        </p:blipFill>
        <p:spPr>
          <a:xfrm>
            <a:off x="11387138" y="0"/>
            <a:ext cx="804862" cy="804863"/>
          </a:xfrm>
          <a:prstGeom prst="rect">
            <a:avLst/>
          </a:prstGeom>
          <a:noFill/>
          <a:ln w="9525">
            <a:noFill/>
          </a:ln>
        </p:spPr>
      </p:pic>
      <p:sp>
        <p:nvSpPr>
          <p:cNvPr id="24580" name="Date Placeholder 2"/>
          <p:cNvSpPr txBox="1">
            <a:spLocks noGrp="1"/>
          </p:cNvSpPr>
          <p:nvPr>
            <p:ph type="dt" sz="half" idx="10"/>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fld id="{BB962C8B-B14F-4D97-AF65-F5344CB8AC3E}" type="datetime8">
              <a:rPr lang="en-GB" altLang="en-GB" sz="1100" dirty="0">
                <a:solidFill>
                  <a:srgbClr val="002060"/>
                </a:solidFill>
              </a:rPr>
            </a:fld>
            <a:endParaRPr lang="en-GB" altLang="en-GB" sz="1100" dirty="0">
              <a:solidFill>
                <a:srgbClr val="002060"/>
              </a:solidFill>
            </a:endParaRPr>
          </a:p>
        </p:txBody>
      </p:sp>
      <p:sp>
        <p:nvSpPr>
          <p:cNvPr id="24581" name="Footer Placeholder 3"/>
          <p:cNvSpPr txBox="1">
            <a:spLocks noGrp="1"/>
          </p:cNvSpPr>
          <p:nvPr>
            <p:ph type="ftr" sz="quarter" idx="11"/>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r>
              <a:rPr lang="en-US" altLang="en-GB" sz="1100" dirty="0">
                <a:solidFill>
                  <a:srgbClr val="002060"/>
                </a:solidFill>
              </a:rPr>
              <a:t>Doreen Musimenta- Department of Auditing &amp; Taxation, MUBS. </a:t>
            </a:r>
            <a:endParaRPr lang="en-GB" altLang="en-GB" sz="1100" dirty="0">
              <a:solidFill>
                <a:srgbClr val="002060"/>
              </a:solidFill>
            </a:endParaRPr>
          </a:p>
        </p:txBody>
      </p:sp>
      <p:pic>
        <p:nvPicPr>
          <p:cNvPr id="24582" name="Picture 2"/>
          <p:cNvPicPr>
            <a:picLocks noGrp="1" noChangeAspect="1"/>
          </p:cNvPicPr>
          <p:nvPr>
            <p:ph idx="1"/>
          </p:nvPr>
        </p:nvPicPr>
        <p:blipFill>
          <a:blip r:embed="rId2"/>
          <a:srcRect/>
          <a:stretch>
            <a:fillRect/>
          </a:stretch>
        </p:blipFill>
        <p:spPr>
          <a:xfrm>
            <a:off x="3451225" y="804863"/>
            <a:ext cx="8337550" cy="5280025"/>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626" name="Title 1"/>
          <p:cNvSpPr>
            <a:spLocks noGrp="1" noChangeArrowheads="1"/>
          </p:cNvSpPr>
          <p:nvPr>
            <p:ph type="title"/>
          </p:nvPr>
        </p:nvSpPr>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US" altLang="en-US" sz="3600" b="1" i="0" u="none" strike="noStrike" kern="1200" cap="none" spc="-60" normalizeH="0" baseline="0" noProof="0" dirty="0">
                <a:ln>
                  <a:noFill/>
                </a:ln>
                <a:solidFill>
                  <a:srgbClr val="FFFFFF"/>
                </a:solidFill>
                <a:effectLst/>
                <a:uLnTx/>
                <a:uFillTx/>
                <a:latin typeface="+mj-lt"/>
                <a:ea typeface="+mj-ea"/>
                <a:cs typeface="+mj-cs"/>
              </a:rPr>
              <a:t>Limitations of the internal audit function</a:t>
            </a:r>
            <a:br>
              <a:rPr kumimoji="0" lang="en-US" altLang="en-US" sz="3600" b="1" i="0" u="none" strike="noStrike" kern="1200" cap="none" spc="-60" normalizeH="0" baseline="0" noProof="0" dirty="0">
                <a:ln>
                  <a:noFill/>
                </a:ln>
                <a:solidFill>
                  <a:srgbClr val="FFFFFF"/>
                </a:solidFill>
                <a:effectLst/>
                <a:uLnTx/>
                <a:uFillTx/>
                <a:latin typeface="+mj-lt"/>
                <a:ea typeface="+mj-ea"/>
                <a:cs typeface="+mj-cs"/>
              </a:rPr>
            </a:br>
            <a:br>
              <a:rPr kumimoji="0" lang="en-US" altLang="en-US" sz="3600" b="1" i="0" u="none" strike="noStrike" kern="1200" cap="none" spc="-60" normalizeH="0" baseline="0" noProof="0" dirty="0">
                <a:ln>
                  <a:noFill/>
                </a:ln>
                <a:solidFill>
                  <a:srgbClr val="FFFFFF"/>
                </a:solidFill>
                <a:effectLst/>
                <a:uLnTx/>
                <a:uFillTx/>
                <a:latin typeface="+mj-lt"/>
                <a:ea typeface="+mj-ea"/>
                <a:cs typeface="+mj-cs"/>
              </a:rPr>
            </a:br>
            <a:br>
              <a:rPr kumimoji="0" lang="en-US" altLang="en-US" sz="3600" b="1" i="0" u="none" strike="noStrike" kern="1200" cap="none" spc="-60" normalizeH="0" baseline="0" noProof="0" dirty="0">
                <a:ln>
                  <a:noFill/>
                </a:ln>
                <a:solidFill>
                  <a:srgbClr val="FFFFFF"/>
                </a:solidFill>
                <a:effectLst/>
                <a:uLnTx/>
                <a:uFillTx/>
                <a:latin typeface="+mj-lt"/>
                <a:ea typeface="+mj-ea"/>
                <a:cs typeface="+mj-cs"/>
              </a:rPr>
            </a:br>
            <a:br>
              <a:rPr kumimoji="0" lang="en-US" altLang="en-US" sz="3600" b="1" i="0" u="none" strike="noStrike" kern="1200" cap="none" spc="-60" normalizeH="0" baseline="0" noProof="0" dirty="0">
                <a:ln>
                  <a:noFill/>
                </a:ln>
                <a:solidFill>
                  <a:srgbClr val="FFFFFF"/>
                </a:solidFill>
                <a:effectLst/>
                <a:uLnTx/>
                <a:uFillTx/>
                <a:latin typeface="+mj-lt"/>
                <a:ea typeface="+mj-ea"/>
                <a:cs typeface="+mj-cs"/>
              </a:rPr>
            </a:br>
            <a:br>
              <a:rPr kumimoji="0" lang="en-US" altLang="en-US" sz="3600" b="1" i="0" u="none" strike="noStrike" kern="1200" cap="none" spc="-60" normalizeH="0" baseline="0" noProof="0" dirty="0">
                <a:ln>
                  <a:noFill/>
                </a:ln>
                <a:solidFill>
                  <a:srgbClr val="FFFFFF"/>
                </a:solidFill>
                <a:effectLst/>
                <a:uLnTx/>
                <a:uFillTx/>
                <a:latin typeface="+mj-lt"/>
                <a:ea typeface="+mj-ea"/>
                <a:cs typeface="+mj-cs"/>
              </a:rPr>
            </a:br>
            <a:br>
              <a:rPr kumimoji="0" lang="en-US" altLang="en-US" sz="3600" b="1" i="0" u="none" strike="noStrike" kern="1200" cap="none" spc="-60" normalizeH="0" baseline="0" noProof="0" dirty="0">
                <a:ln>
                  <a:noFill/>
                </a:ln>
                <a:solidFill>
                  <a:srgbClr val="FFFFFF"/>
                </a:solidFill>
                <a:effectLst/>
                <a:uLnTx/>
                <a:uFillTx/>
                <a:latin typeface="+mj-lt"/>
                <a:ea typeface="+mj-ea"/>
                <a:cs typeface="+mj-cs"/>
              </a:rPr>
            </a:br>
            <a:endParaRPr kumimoji="0" lang="en-US" altLang="en-US" sz="3600" b="1" i="0" u="none" strike="noStrike" kern="1200" cap="none" spc="-60" normalizeH="0" baseline="0" noProof="0" dirty="0">
              <a:ln>
                <a:noFill/>
              </a:ln>
              <a:solidFill>
                <a:srgbClr val="FFFFFF"/>
              </a:solidFill>
              <a:effectLst/>
              <a:uLnTx/>
              <a:uFillTx/>
              <a:latin typeface="+mj-lt"/>
              <a:ea typeface="+mj-ea"/>
              <a:cs typeface="+mj-cs"/>
            </a:endParaRPr>
          </a:p>
        </p:txBody>
      </p:sp>
      <p:sp>
        <p:nvSpPr>
          <p:cNvPr id="25603" name="Content Placeholder 2"/>
          <p:cNvSpPr>
            <a:spLocks noGrp="1"/>
          </p:cNvSpPr>
          <p:nvPr>
            <p:ph idx="1"/>
          </p:nvPr>
        </p:nvSpPr>
        <p:spPr/>
        <p:txBody>
          <a:bodyPr vert="horz" wrap="square" lIns="91440" tIns="45720" rIns="91440" bIns="45720" anchor="ctr" anchorCtr="0"/>
          <a:p>
            <a:pPr eaLnBrk="1" hangingPunct="1">
              <a:lnSpc>
                <a:spcPct val="100000"/>
              </a:lnSpc>
              <a:buFont typeface="Wingdings" panose="05000000000000000000" pitchFamily="2" charset="2"/>
              <a:buChar char="§"/>
            </a:pPr>
            <a:r>
              <a:rPr lang="en-GB" altLang="en-GB" sz="2800" dirty="0">
                <a:solidFill>
                  <a:srgbClr val="002060"/>
                </a:solidFill>
              </a:rPr>
              <a:t>Scope Limitations</a:t>
            </a:r>
            <a:endParaRPr lang="en-GB" altLang="en-GB" sz="2800" dirty="0">
              <a:solidFill>
                <a:srgbClr val="002060"/>
              </a:solidFill>
            </a:endParaRPr>
          </a:p>
          <a:p>
            <a:pPr eaLnBrk="1" hangingPunct="1">
              <a:lnSpc>
                <a:spcPct val="100000"/>
              </a:lnSpc>
              <a:buFont typeface="Wingdings" panose="05000000000000000000" pitchFamily="2" charset="2"/>
              <a:buChar char="§"/>
            </a:pPr>
            <a:r>
              <a:rPr lang="en-GB" altLang="en-GB" sz="2800" dirty="0">
                <a:solidFill>
                  <a:srgbClr val="002060"/>
                </a:solidFill>
              </a:rPr>
              <a:t>Objectivity Concerns</a:t>
            </a:r>
            <a:endParaRPr lang="en-GB" altLang="en-GB" sz="2800" dirty="0">
              <a:solidFill>
                <a:srgbClr val="002060"/>
              </a:solidFill>
            </a:endParaRPr>
          </a:p>
          <a:p>
            <a:pPr eaLnBrk="1" hangingPunct="1">
              <a:lnSpc>
                <a:spcPct val="100000"/>
              </a:lnSpc>
              <a:buFont typeface="Wingdings" panose="05000000000000000000" pitchFamily="2" charset="2"/>
              <a:buChar char="§"/>
            </a:pPr>
            <a:r>
              <a:rPr lang="en-GB" altLang="en-GB" sz="2800" dirty="0">
                <a:solidFill>
                  <a:srgbClr val="002060"/>
                </a:solidFill>
              </a:rPr>
              <a:t>Resource Limitations</a:t>
            </a:r>
            <a:endParaRPr lang="en-GB" altLang="en-GB" sz="2800" dirty="0">
              <a:solidFill>
                <a:srgbClr val="002060"/>
              </a:solidFill>
            </a:endParaRPr>
          </a:p>
          <a:p>
            <a:pPr eaLnBrk="1" hangingPunct="1">
              <a:lnSpc>
                <a:spcPct val="100000"/>
              </a:lnSpc>
              <a:buFont typeface="Wingdings" panose="05000000000000000000" pitchFamily="2" charset="2"/>
              <a:buChar char="§"/>
            </a:pPr>
            <a:r>
              <a:rPr lang="en-GB" altLang="en-GB" sz="2800" dirty="0">
                <a:solidFill>
                  <a:srgbClr val="002060"/>
                </a:solidFill>
              </a:rPr>
              <a:t>Reliance on Internal Information</a:t>
            </a:r>
            <a:endParaRPr lang="en-GB" altLang="en-GB" sz="2800" dirty="0">
              <a:solidFill>
                <a:srgbClr val="002060"/>
              </a:solidFill>
            </a:endParaRPr>
          </a:p>
          <a:p>
            <a:pPr eaLnBrk="1" hangingPunct="1">
              <a:lnSpc>
                <a:spcPct val="100000"/>
              </a:lnSpc>
              <a:buFont typeface="Wingdings" panose="05000000000000000000" pitchFamily="2" charset="2"/>
              <a:buChar char="§"/>
            </a:pPr>
            <a:r>
              <a:rPr lang="en-GB" altLang="en-GB" sz="2800" dirty="0">
                <a:solidFill>
                  <a:srgbClr val="002060"/>
                </a:solidFill>
              </a:rPr>
              <a:t>Potential for Over-Familiarity</a:t>
            </a:r>
            <a:endParaRPr lang="en-GB" altLang="en-GB" sz="2800" dirty="0">
              <a:solidFill>
                <a:srgbClr val="002060"/>
              </a:solidFill>
            </a:endParaRPr>
          </a:p>
          <a:p>
            <a:pPr eaLnBrk="1" hangingPunct="1">
              <a:lnSpc>
                <a:spcPct val="100000"/>
              </a:lnSpc>
              <a:buFont typeface="Wingdings" panose="05000000000000000000" pitchFamily="2" charset="2"/>
              <a:buChar char="§"/>
            </a:pPr>
            <a:r>
              <a:rPr lang="en-GB" altLang="en-GB" sz="2800" dirty="0">
                <a:solidFill>
                  <a:srgbClr val="002060"/>
                </a:solidFill>
              </a:rPr>
              <a:t>Focus on Past Performance</a:t>
            </a:r>
            <a:endParaRPr lang="en-GB" altLang="en-GB" sz="2800" dirty="0">
              <a:solidFill>
                <a:srgbClr val="002060"/>
              </a:solidFill>
            </a:endParaRPr>
          </a:p>
          <a:p>
            <a:pPr eaLnBrk="1" hangingPunct="1">
              <a:lnSpc>
                <a:spcPct val="100000"/>
              </a:lnSpc>
              <a:buFont typeface="Wingdings" panose="05000000000000000000" pitchFamily="2" charset="2"/>
              <a:buChar char="§"/>
            </a:pPr>
            <a:r>
              <a:rPr lang="en-GB" altLang="en-GB" sz="2800" dirty="0">
                <a:solidFill>
                  <a:srgbClr val="002060"/>
                </a:solidFill>
              </a:rPr>
              <a:t>Risk of Management Override</a:t>
            </a:r>
            <a:endParaRPr lang="en-GB" altLang="en-GB" sz="2800" dirty="0">
              <a:solidFill>
                <a:srgbClr val="002060"/>
              </a:solidFill>
            </a:endParaRPr>
          </a:p>
          <a:p>
            <a:pPr eaLnBrk="1" hangingPunct="1">
              <a:lnSpc>
                <a:spcPct val="100000"/>
              </a:lnSpc>
              <a:buFont typeface="Wingdings" panose="05000000000000000000" pitchFamily="2" charset="2"/>
              <a:buChar char="§"/>
            </a:pPr>
            <a:r>
              <a:rPr lang="en-GB" altLang="en-GB" sz="2800" dirty="0">
                <a:solidFill>
                  <a:srgbClr val="002060"/>
                </a:solidFill>
              </a:rPr>
              <a:t>Implementation of Recommendations</a:t>
            </a:r>
            <a:endParaRPr lang="en-GB" altLang="en-GB" sz="2800" dirty="0">
              <a:solidFill>
                <a:srgbClr val="002060"/>
              </a:solidFill>
            </a:endParaRPr>
          </a:p>
          <a:p>
            <a:pPr eaLnBrk="1" hangingPunct="1">
              <a:lnSpc>
                <a:spcPct val="100000"/>
              </a:lnSpc>
              <a:buFont typeface="Wingdings" panose="05000000000000000000" pitchFamily="2" charset="2"/>
              <a:buChar char="§"/>
            </a:pPr>
            <a:r>
              <a:rPr lang="en-GB" altLang="en-GB" sz="2800" dirty="0">
                <a:solidFill>
                  <a:srgbClr val="002060"/>
                </a:solidFill>
              </a:rPr>
              <a:t>Dynamic Risk Environment</a:t>
            </a:r>
            <a:endParaRPr lang="en-GB" altLang="en-GB" sz="2800" dirty="0">
              <a:solidFill>
                <a:srgbClr val="002060"/>
              </a:solidFill>
            </a:endParaRPr>
          </a:p>
        </p:txBody>
      </p:sp>
      <p:pic>
        <p:nvPicPr>
          <p:cNvPr id="25604" name="Picture 1"/>
          <p:cNvPicPr>
            <a:picLocks noChangeAspect="1"/>
          </p:cNvPicPr>
          <p:nvPr/>
        </p:nvPicPr>
        <p:blipFill>
          <a:blip r:embed="rId1"/>
          <a:stretch>
            <a:fillRect/>
          </a:stretch>
        </p:blipFill>
        <p:spPr>
          <a:xfrm>
            <a:off x="11387138" y="0"/>
            <a:ext cx="804862" cy="804863"/>
          </a:xfrm>
          <a:prstGeom prst="rect">
            <a:avLst/>
          </a:prstGeom>
          <a:noFill/>
          <a:ln w="9525">
            <a:noFill/>
          </a:ln>
        </p:spPr>
      </p:pic>
      <p:sp>
        <p:nvSpPr>
          <p:cNvPr id="25605" name="Date Placeholder 2"/>
          <p:cNvSpPr txBox="1">
            <a:spLocks noGrp="1"/>
          </p:cNvSpPr>
          <p:nvPr>
            <p:ph type="dt" sz="half" idx="10"/>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fld id="{BB962C8B-B14F-4D97-AF65-F5344CB8AC3E}" type="datetime8">
              <a:rPr lang="en-GB" altLang="en-GB" sz="1100" dirty="0">
                <a:solidFill>
                  <a:srgbClr val="002060"/>
                </a:solidFill>
              </a:rPr>
            </a:fld>
            <a:endParaRPr lang="en-GB" altLang="en-GB" sz="1100" dirty="0">
              <a:solidFill>
                <a:srgbClr val="002060"/>
              </a:solidFill>
            </a:endParaRPr>
          </a:p>
        </p:txBody>
      </p:sp>
      <p:sp>
        <p:nvSpPr>
          <p:cNvPr id="25606" name="Footer Placeholder 3"/>
          <p:cNvSpPr txBox="1">
            <a:spLocks noGrp="1"/>
          </p:cNvSpPr>
          <p:nvPr>
            <p:ph type="ftr" sz="quarter" idx="11"/>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r>
              <a:rPr lang="en-US" altLang="en-GB" sz="1100" dirty="0">
                <a:solidFill>
                  <a:srgbClr val="002060"/>
                </a:solidFill>
              </a:rPr>
              <a:t>Doreen Musimenta- Department of Auditing &amp; Taxation, MUBS. </a:t>
            </a:r>
            <a:endParaRPr lang="en-GB" altLang="en-GB" sz="1100" dirty="0">
              <a:solidFill>
                <a:srgbClr val="002060"/>
              </a:solidFill>
            </a:endParaRPr>
          </a:p>
        </p:txBody>
      </p:sp>
      <p:pic>
        <p:nvPicPr>
          <p:cNvPr id="25607" name="Picture 1"/>
          <p:cNvPicPr>
            <a:picLocks noChangeAspect="1"/>
          </p:cNvPicPr>
          <p:nvPr/>
        </p:nvPicPr>
        <p:blipFill>
          <a:blip r:embed="rId2"/>
          <a:stretch>
            <a:fillRect/>
          </a:stretch>
        </p:blipFill>
        <p:spPr>
          <a:xfrm>
            <a:off x="0" y="3424238"/>
            <a:ext cx="3429000" cy="2649537"/>
          </a:xfrm>
          <a:prstGeom prst="rect">
            <a:avLst/>
          </a:prstGeom>
          <a:noFill/>
          <a:ln w="9525">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650" name="Title 1"/>
          <p:cNvSpPr>
            <a:spLocks noGrp="1" noChangeArrowheads="1"/>
          </p:cNvSpPr>
          <p:nvPr>
            <p:ph type="title"/>
          </p:nvPr>
        </p:nvSpPr>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defRPr/>
            </a:pPr>
            <a:br>
              <a:rPr kumimoji="0" lang="en-GB" altLang="en-US" sz="3600" b="1" i="0" u="none" strike="noStrike" kern="1200" cap="none" spc="-60" normalizeH="0" baseline="0" noProof="0" dirty="0">
                <a:ln>
                  <a:noFill/>
                </a:ln>
                <a:solidFill>
                  <a:srgbClr val="FFFFFF"/>
                </a:solidFill>
                <a:effectLst/>
                <a:uLnTx/>
                <a:uFillTx/>
                <a:latin typeface="+mj-lt"/>
                <a:ea typeface="+mj-ea"/>
                <a:cs typeface="+mj-cs"/>
              </a:rPr>
            </a:br>
            <a:endParaRPr kumimoji="0" lang="en-US" altLang="en-US" sz="3600" b="1" i="0" u="none" strike="noStrike" kern="1200" cap="none" spc="-60" normalizeH="0" baseline="0" noProof="0" dirty="0">
              <a:ln>
                <a:noFill/>
              </a:ln>
              <a:solidFill>
                <a:srgbClr val="FFFFFF"/>
              </a:solidFill>
              <a:effectLst/>
              <a:uLnTx/>
              <a:uFillTx/>
              <a:latin typeface="+mj-lt"/>
              <a:ea typeface="+mj-ea"/>
              <a:cs typeface="+mj-cs"/>
            </a:endParaRPr>
          </a:p>
        </p:txBody>
      </p:sp>
      <p:graphicFrame>
        <p:nvGraphicFramePr>
          <p:cNvPr id="26627" name="Content Placeholder 26626"/>
          <p:cNvGraphicFramePr/>
          <p:nvPr>
            <p:ph idx="1"/>
          </p:nvPr>
        </p:nvGraphicFramePr>
        <p:xfrm>
          <a:off x="3444875" y="773113"/>
          <a:ext cx="8356600" cy="5311775"/>
        </p:xfrm>
        <a:graphic>
          <a:graphicData uri="http://schemas.openxmlformats.org/drawingml/2006/table">
            <a:tbl>
              <a:tblPr/>
              <a:tblGrid>
                <a:gridCol w="1308100"/>
                <a:gridCol w="3663950"/>
                <a:gridCol w="3384550"/>
              </a:tblGrid>
              <a:tr h="306388">
                <a:tc>
                  <a:txBody>
                    <a:bodyPr/>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just" defTabSz="914400" eaLnBrk="1" hangingPunct="1">
                        <a:buNone/>
                      </a:pPr>
                      <a:r>
                        <a:rPr lang="en-US" altLang="en-US" sz="2000" dirty="0">
                          <a:solidFill>
                            <a:srgbClr val="002060"/>
                          </a:solidFill>
                          <a:latin typeface="Arial Narrow" panose="020B0606020202030204" pitchFamily="34" charset="0"/>
                          <a:cs typeface="Times New Roman" panose="02020603050405020304" pitchFamily="18" charset="0"/>
                        </a:rPr>
                        <a:t> </a:t>
                      </a:r>
                      <a:endParaRPr lang="en-US" altLang="en-US" sz="2000" dirty="0">
                        <a:solidFill>
                          <a:srgbClr val="002060"/>
                        </a:solidFill>
                        <a:latin typeface="Arial Narrow" panose="020B0606020202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ctr" defTabSz="914400" eaLnBrk="1" hangingPunct="1">
                        <a:buNone/>
                      </a:pPr>
                      <a:r>
                        <a:rPr lang="en-US" altLang="en-US" sz="2000" b="1" dirty="0">
                          <a:solidFill>
                            <a:srgbClr val="002060"/>
                          </a:solidFill>
                          <a:latin typeface="Arial Narrow" panose="020B0606020202030204" pitchFamily="34" charset="0"/>
                          <a:cs typeface="Times New Roman" panose="02020603050405020304" pitchFamily="18" charset="0"/>
                        </a:rPr>
                        <a:t>External audit</a:t>
                      </a:r>
                      <a:endParaRPr lang="en-US" altLang="en-US" sz="2000" b="1" dirty="0">
                        <a:solidFill>
                          <a:srgbClr val="002060"/>
                        </a:solidFill>
                        <a:latin typeface="Arial Narrow" panose="020B0606020202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ctr" defTabSz="914400" eaLnBrk="1" hangingPunct="1">
                        <a:buNone/>
                      </a:pPr>
                      <a:r>
                        <a:rPr lang="en-US" altLang="en-US" sz="2000" b="1" dirty="0">
                          <a:solidFill>
                            <a:srgbClr val="002060"/>
                          </a:solidFill>
                          <a:latin typeface="Arial Narrow" panose="020B0606020202030204" pitchFamily="34" charset="0"/>
                          <a:cs typeface="Times New Roman" panose="02020603050405020304" pitchFamily="18" charset="0"/>
                        </a:rPr>
                        <a:t>Internal audit</a:t>
                      </a:r>
                      <a:endParaRPr lang="en-US" altLang="en-US" sz="2000" b="1" dirty="0">
                        <a:solidFill>
                          <a:srgbClr val="002060"/>
                        </a:solidFill>
                        <a:latin typeface="Arial Narrow" panose="020B0606020202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920750">
                <a:tc>
                  <a:txBody>
                    <a:bodyPr/>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just" defTabSz="914400" eaLnBrk="1" hangingPunct="1">
                        <a:buNone/>
                      </a:pPr>
                      <a:r>
                        <a:rPr lang="en-US" altLang="en-US" sz="2000" dirty="0">
                          <a:solidFill>
                            <a:srgbClr val="002060"/>
                          </a:solidFill>
                          <a:latin typeface="Arial Narrow" panose="020B0606020202030204" pitchFamily="34" charset="0"/>
                          <a:cs typeface="Times New Roman" panose="02020603050405020304" pitchFamily="18" charset="0"/>
                        </a:rPr>
                        <a:t>Objective</a:t>
                      </a:r>
                      <a:endParaRPr lang="en-US" altLang="en-US" sz="2000" dirty="0">
                        <a:solidFill>
                          <a:srgbClr val="002060"/>
                        </a:solidFill>
                        <a:latin typeface="Arial Narrow" panose="020B0606020202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just" defTabSz="914400" eaLnBrk="1" hangingPunct="1">
                        <a:buNone/>
                      </a:pPr>
                      <a:r>
                        <a:rPr lang="en-US" altLang="en-US" sz="2000" dirty="0">
                          <a:solidFill>
                            <a:srgbClr val="002060"/>
                          </a:solidFill>
                          <a:latin typeface="Arial Narrow" panose="020B0606020202030204" pitchFamily="34" charset="0"/>
                          <a:cs typeface="Times New Roman" panose="02020603050405020304" pitchFamily="18" charset="0"/>
                        </a:rPr>
                        <a:t>To enable auditors to express an opinion on the financial statements</a:t>
                      </a:r>
                      <a:endParaRPr lang="en-US" altLang="en-US" sz="2000" dirty="0">
                        <a:solidFill>
                          <a:srgbClr val="002060"/>
                        </a:solidFill>
                        <a:latin typeface="Arial Narrow" panose="020B0606020202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defTabSz="914400" eaLnBrk="1" hangingPunct="1">
                        <a:buNone/>
                      </a:pPr>
                      <a:r>
                        <a:rPr lang="en-US" altLang="en-US" sz="2000" dirty="0">
                          <a:solidFill>
                            <a:srgbClr val="002060"/>
                          </a:solidFill>
                          <a:latin typeface="Arial Narrow" panose="020B0606020202030204" pitchFamily="34" charset="0"/>
                          <a:cs typeface="Times New Roman" panose="02020603050405020304" pitchFamily="18" charset="0"/>
                        </a:rPr>
                        <a:t>To improve an entity’s operations by reviewing the efficiency and effectiveness of its activities.</a:t>
                      </a:r>
                      <a:endParaRPr lang="en-US" altLang="en-US" sz="2000" dirty="0">
                        <a:solidFill>
                          <a:srgbClr val="002060"/>
                        </a:solidFill>
                        <a:latin typeface="Arial Narrow" panose="020B0606020202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711200">
                <a:tc>
                  <a:txBody>
                    <a:bodyPr/>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just" defTabSz="914400" eaLnBrk="1" hangingPunct="1">
                        <a:buNone/>
                      </a:pPr>
                      <a:r>
                        <a:rPr lang="en-US" altLang="en-US" sz="2000" dirty="0">
                          <a:solidFill>
                            <a:srgbClr val="002060"/>
                          </a:solidFill>
                          <a:latin typeface="Arial Narrow" panose="020B0606020202030204" pitchFamily="34" charset="0"/>
                          <a:cs typeface="Times New Roman" panose="02020603050405020304" pitchFamily="18" charset="0"/>
                        </a:rPr>
                        <a:t>Scope </a:t>
                      </a:r>
                      <a:endParaRPr lang="en-US" altLang="en-US" sz="2000" dirty="0">
                        <a:solidFill>
                          <a:srgbClr val="002060"/>
                        </a:solidFill>
                        <a:latin typeface="Arial Narrow" panose="020B0606020202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just" defTabSz="914400" eaLnBrk="1" hangingPunct="1">
                        <a:buNone/>
                      </a:pPr>
                      <a:r>
                        <a:rPr lang="en-US" altLang="en-US" sz="2000" dirty="0">
                          <a:solidFill>
                            <a:srgbClr val="002060"/>
                          </a:solidFill>
                          <a:latin typeface="Arial Narrow" panose="020B0606020202030204" pitchFamily="34" charset="0"/>
                          <a:cs typeface="Times New Roman" panose="02020603050405020304" pitchFamily="18" charset="0"/>
                        </a:rPr>
                        <a:t>Relates to financial statements and financial records that underlie them.</a:t>
                      </a:r>
                      <a:endParaRPr lang="en-US" altLang="en-US" sz="2000" dirty="0">
                        <a:solidFill>
                          <a:srgbClr val="002060"/>
                        </a:solidFill>
                        <a:latin typeface="Arial Narrow" panose="020B0606020202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defTabSz="914400" eaLnBrk="1" hangingPunct="1">
                        <a:buNone/>
                      </a:pPr>
                      <a:r>
                        <a:rPr lang="en-US" altLang="en-US" sz="2000" dirty="0">
                          <a:solidFill>
                            <a:srgbClr val="002060"/>
                          </a:solidFill>
                          <a:latin typeface="Arial Narrow" panose="020B0606020202030204" pitchFamily="34" charset="0"/>
                          <a:cs typeface="Times New Roman" panose="02020603050405020304" pitchFamily="18" charset="0"/>
                        </a:rPr>
                        <a:t>Relates to an entity’s operations including value for money audit.</a:t>
                      </a:r>
                      <a:endParaRPr lang="en-US" altLang="en-US" sz="2000" dirty="0">
                        <a:solidFill>
                          <a:srgbClr val="002060"/>
                        </a:solidFill>
                        <a:latin typeface="Arial Narrow" panose="020B0606020202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227137">
                <a:tc>
                  <a:txBody>
                    <a:bodyPr/>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defTabSz="914400" eaLnBrk="1" hangingPunct="1">
                        <a:buNone/>
                      </a:pPr>
                      <a:r>
                        <a:rPr lang="en-US" altLang="en-US" sz="2000" dirty="0">
                          <a:solidFill>
                            <a:srgbClr val="002060"/>
                          </a:solidFill>
                          <a:latin typeface="Arial Narrow" panose="020B0606020202030204" pitchFamily="34" charset="0"/>
                          <a:cs typeface="Times New Roman" panose="02020603050405020304" pitchFamily="18" charset="0"/>
                        </a:rPr>
                        <a:t>Relationship to the entity</a:t>
                      </a:r>
                      <a:endParaRPr lang="en-US" altLang="en-US" sz="2000" dirty="0">
                        <a:solidFill>
                          <a:srgbClr val="002060"/>
                        </a:solidFill>
                        <a:latin typeface="Arial Narrow" panose="020B0606020202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just" defTabSz="914400" eaLnBrk="1" hangingPunct="1">
                        <a:buNone/>
                      </a:pPr>
                      <a:r>
                        <a:rPr lang="en-US" altLang="en-US" sz="2000" dirty="0">
                          <a:solidFill>
                            <a:srgbClr val="002060"/>
                          </a:solidFill>
                          <a:latin typeface="Arial Narrow" panose="020B0606020202030204" pitchFamily="34" charset="0"/>
                          <a:cs typeface="Times New Roman" panose="02020603050405020304" pitchFamily="18" charset="0"/>
                        </a:rPr>
                        <a:t>External auditors are independent of the entity and its management. In a company, they are appointed by the shareholders.</a:t>
                      </a:r>
                      <a:endParaRPr lang="en-US" altLang="en-US" sz="2000" dirty="0">
                        <a:solidFill>
                          <a:srgbClr val="002060"/>
                        </a:solidFill>
                        <a:latin typeface="Arial Narrow" panose="020B0606020202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just" defTabSz="914400" eaLnBrk="1" hangingPunct="1">
                        <a:buNone/>
                      </a:pPr>
                      <a:r>
                        <a:rPr lang="en-US" altLang="en-US" sz="2000" dirty="0">
                          <a:solidFill>
                            <a:srgbClr val="002060"/>
                          </a:solidFill>
                          <a:latin typeface="Arial Narrow" panose="020B0606020202030204" pitchFamily="34" charset="0"/>
                          <a:cs typeface="Times New Roman" panose="02020603050405020304" pitchFamily="18" charset="0"/>
                        </a:rPr>
                        <a:t>Internal auditors are often employees of the entity, although sometimes the internal audit function is outsourced.</a:t>
                      </a:r>
                      <a:endParaRPr lang="en-US" altLang="en-US" sz="2000" dirty="0">
                        <a:solidFill>
                          <a:srgbClr val="002060"/>
                        </a:solidFill>
                        <a:latin typeface="Arial Narrow" panose="020B0606020202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227138">
                <a:tc>
                  <a:txBody>
                    <a:bodyPr/>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defTabSz="914400" eaLnBrk="1" hangingPunct="1">
                        <a:buNone/>
                      </a:pPr>
                      <a:r>
                        <a:rPr lang="en-US" altLang="en-US" sz="2000" dirty="0">
                          <a:solidFill>
                            <a:srgbClr val="002060"/>
                          </a:solidFill>
                          <a:latin typeface="Arial Narrow" panose="020B0606020202030204" pitchFamily="34" charset="0"/>
                          <a:cs typeface="Times New Roman" panose="02020603050405020304" pitchFamily="18" charset="0"/>
                        </a:rPr>
                        <a:t>Reporting</a:t>
                      </a:r>
                      <a:endParaRPr lang="en-US" altLang="en-US" sz="2000" dirty="0">
                        <a:solidFill>
                          <a:srgbClr val="002060"/>
                        </a:solidFill>
                        <a:latin typeface="Arial Narrow" panose="020B0606020202030204" pitchFamily="34" charset="0"/>
                        <a:cs typeface="Times New Roman" panose="02020603050405020304" pitchFamily="18" charset="0"/>
                      </a:endParaRPr>
                    </a:p>
                    <a:p>
                      <a:pPr lvl="0" defTabSz="914400" eaLnBrk="1" hangingPunct="1">
                        <a:buNone/>
                      </a:pPr>
                      <a:r>
                        <a:rPr lang="en-US" altLang="en-US" sz="2000" dirty="0">
                          <a:solidFill>
                            <a:srgbClr val="002060"/>
                          </a:solidFill>
                          <a:latin typeface="Arial Narrow" panose="020B0606020202030204" pitchFamily="34" charset="0"/>
                          <a:cs typeface="Times New Roman" panose="02020603050405020304" pitchFamily="18" charset="0"/>
                        </a:rPr>
                        <a:t> </a:t>
                      </a:r>
                      <a:endParaRPr lang="en-US" altLang="en-US" sz="2000" dirty="0">
                        <a:solidFill>
                          <a:srgbClr val="002060"/>
                        </a:solidFill>
                        <a:latin typeface="Arial Narrow" panose="020B0606020202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defTabSz="914400" eaLnBrk="1" hangingPunct="1">
                        <a:buNone/>
                      </a:pPr>
                      <a:r>
                        <a:rPr lang="en-US" altLang="en-US" sz="2000" dirty="0">
                          <a:solidFill>
                            <a:srgbClr val="002060"/>
                          </a:solidFill>
                          <a:latin typeface="Arial Narrow" panose="020B0606020202030204" pitchFamily="34" charset="0"/>
                          <a:cs typeface="Times New Roman" panose="02020603050405020304" pitchFamily="18" charset="0"/>
                        </a:rPr>
                        <a:t>External auditor reports to shareholders in case of a company, to Parliament in case of government or an equivalent body.</a:t>
                      </a:r>
                      <a:endParaRPr lang="en-US" altLang="en-US" sz="2000" dirty="0">
                        <a:solidFill>
                          <a:srgbClr val="002060"/>
                        </a:solidFill>
                        <a:latin typeface="Arial Narrow" panose="020B0606020202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just" defTabSz="914400" eaLnBrk="1" hangingPunct="1">
                        <a:buNone/>
                      </a:pPr>
                      <a:r>
                        <a:rPr lang="en-US" altLang="en-US" sz="2000" dirty="0">
                          <a:solidFill>
                            <a:srgbClr val="002060"/>
                          </a:solidFill>
                          <a:latin typeface="Arial Narrow" panose="020B0606020202030204" pitchFamily="34" charset="0"/>
                          <a:cs typeface="Times New Roman" panose="02020603050405020304" pitchFamily="18" charset="0"/>
                        </a:rPr>
                        <a:t>Internal audit reports to the board of directors and the Audit committee.</a:t>
                      </a:r>
                      <a:endParaRPr lang="en-US" altLang="en-US" sz="2000" dirty="0">
                        <a:solidFill>
                          <a:srgbClr val="002060"/>
                        </a:solidFill>
                        <a:latin typeface="Arial Narrow" panose="020B0606020202030204" pitchFamily="34" charset="0"/>
                        <a:cs typeface="Times New Roman" panose="02020603050405020304" pitchFamily="18" charset="0"/>
                      </a:endParaRPr>
                    </a:p>
                    <a:p>
                      <a:pPr lvl="0" algn="just" defTabSz="914400" eaLnBrk="1" hangingPunct="1">
                        <a:buNone/>
                      </a:pPr>
                      <a:r>
                        <a:rPr lang="en-US" altLang="en-US" sz="2000" dirty="0">
                          <a:solidFill>
                            <a:srgbClr val="002060"/>
                          </a:solidFill>
                          <a:latin typeface="Arial Narrow" panose="020B0606020202030204" pitchFamily="34" charset="0"/>
                          <a:cs typeface="Times New Roman" panose="02020603050405020304" pitchFamily="18" charset="0"/>
                        </a:rPr>
                        <a:t> </a:t>
                      </a:r>
                      <a:endParaRPr lang="en-US" altLang="en-US" sz="2000" dirty="0">
                        <a:solidFill>
                          <a:srgbClr val="002060"/>
                        </a:solidFill>
                        <a:latin typeface="Arial Narrow" panose="020B0606020202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919162">
                <a:tc>
                  <a:txBody>
                    <a:bodyPr/>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defTabSz="914400" eaLnBrk="1" hangingPunct="1">
                        <a:buNone/>
                      </a:pPr>
                      <a:r>
                        <a:rPr lang="en-US" altLang="en-US" sz="2000" dirty="0">
                          <a:solidFill>
                            <a:srgbClr val="002060"/>
                          </a:solidFill>
                          <a:latin typeface="Arial Narrow" panose="020B0606020202030204" pitchFamily="34" charset="0"/>
                          <a:cs typeface="Times New Roman" panose="02020603050405020304" pitchFamily="18" charset="0"/>
                        </a:rPr>
                        <a:t>Fraud</a:t>
                      </a:r>
                      <a:endParaRPr lang="en-US" altLang="en-US" sz="2000" dirty="0">
                        <a:solidFill>
                          <a:srgbClr val="002060"/>
                        </a:solidFill>
                        <a:latin typeface="Arial Narrow" panose="020B0606020202030204" pitchFamily="34" charset="0"/>
                        <a:cs typeface="Times New Roman" panose="02020603050405020304" pitchFamily="18" charset="0"/>
                      </a:endParaRPr>
                    </a:p>
                    <a:p>
                      <a:pPr lvl="0" defTabSz="914400" eaLnBrk="1" hangingPunct="1">
                        <a:buNone/>
                      </a:pPr>
                      <a:r>
                        <a:rPr lang="en-US" altLang="en-US" sz="2000" dirty="0">
                          <a:solidFill>
                            <a:srgbClr val="002060"/>
                          </a:solidFill>
                          <a:latin typeface="Arial Narrow" panose="020B0606020202030204" pitchFamily="34" charset="0"/>
                          <a:cs typeface="Times New Roman" panose="02020603050405020304" pitchFamily="18" charset="0"/>
                        </a:rPr>
                        <a:t> </a:t>
                      </a:r>
                      <a:endParaRPr lang="en-US" altLang="en-US" sz="2000" dirty="0">
                        <a:solidFill>
                          <a:srgbClr val="002060"/>
                        </a:solidFill>
                        <a:latin typeface="Arial Narrow" panose="020B0606020202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just" defTabSz="914400" eaLnBrk="1" hangingPunct="1">
                        <a:buNone/>
                      </a:pPr>
                      <a:r>
                        <a:rPr lang="en-US" altLang="en-US" sz="2000" dirty="0">
                          <a:solidFill>
                            <a:srgbClr val="002060"/>
                          </a:solidFill>
                          <a:latin typeface="Arial Narrow" panose="020B0606020202030204" pitchFamily="34" charset="0"/>
                          <a:cs typeface="Times New Roman" panose="02020603050405020304" pitchFamily="18" charset="0"/>
                        </a:rPr>
                        <a:t>External auditors have no responsibility to detect fraud within a client.</a:t>
                      </a:r>
                      <a:endParaRPr lang="en-US" altLang="en-US" sz="2000" dirty="0">
                        <a:solidFill>
                          <a:srgbClr val="002060"/>
                        </a:solidFill>
                        <a:latin typeface="Arial Narrow" panose="020B0606020202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algn="just" defTabSz="914400" eaLnBrk="1" hangingPunct="1">
                        <a:buNone/>
                      </a:pPr>
                      <a:r>
                        <a:rPr lang="en-US" altLang="en-US" sz="2000" dirty="0">
                          <a:solidFill>
                            <a:srgbClr val="002060"/>
                          </a:solidFill>
                          <a:latin typeface="Arial Narrow" panose="020B0606020202030204" pitchFamily="34" charset="0"/>
                          <a:cs typeface="Times New Roman" panose="02020603050405020304" pitchFamily="18" charset="0"/>
                        </a:rPr>
                        <a:t>Helps management to fulfil its responsibility for preventing and detecting fraud.</a:t>
                      </a:r>
                      <a:endParaRPr lang="en-US" altLang="en-US" sz="2000" dirty="0">
                        <a:solidFill>
                          <a:srgbClr val="002060"/>
                        </a:solidFill>
                        <a:latin typeface="Arial Narrow" panose="020B0606020202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pic>
        <p:nvPicPr>
          <p:cNvPr id="26657" name="Picture 1"/>
          <p:cNvPicPr>
            <a:picLocks noChangeAspect="1"/>
          </p:cNvPicPr>
          <p:nvPr/>
        </p:nvPicPr>
        <p:blipFill>
          <a:blip r:embed="rId1"/>
          <a:stretch>
            <a:fillRect/>
          </a:stretch>
        </p:blipFill>
        <p:spPr>
          <a:xfrm>
            <a:off x="11387138" y="0"/>
            <a:ext cx="804862" cy="804863"/>
          </a:xfrm>
          <a:prstGeom prst="rect">
            <a:avLst/>
          </a:prstGeom>
          <a:noFill/>
          <a:ln w="9525">
            <a:noFill/>
          </a:ln>
        </p:spPr>
      </p:pic>
      <p:sp>
        <p:nvSpPr>
          <p:cNvPr id="26658" name="Date Placeholder 2"/>
          <p:cNvSpPr txBox="1">
            <a:spLocks noGrp="1"/>
          </p:cNvSpPr>
          <p:nvPr>
            <p:ph type="dt" sz="half" idx="10"/>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fld id="{BB962C8B-B14F-4D97-AF65-F5344CB8AC3E}" type="datetime8">
              <a:rPr lang="en-GB" altLang="en-GB" sz="1100" dirty="0">
                <a:solidFill>
                  <a:srgbClr val="002060"/>
                </a:solidFill>
              </a:rPr>
            </a:fld>
            <a:endParaRPr lang="en-GB" altLang="en-GB" sz="1100" dirty="0">
              <a:solidFill>
                <a:srgbClr val="002060"/>
              </a:solidFill>
            </a:endParaRPr>
          </a:p>
        </p:txBody>
      </p:sp>
      <p:sp>
        <p:nvSpPr>
          <p:cNvPr id="26659" name="Footer Placeholder 3"/>
          <p:cNvSpPr txBox="1">
            <a:spLocks noGrp="1"/>
          </p:cNvSpPr>
          <p:nvPr>
            <p:ph type="ftr" sz="quarter" idx="11"/>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r>
              <a:rPr lang="en-US" altLang="en-GB" sz="1100" dirty="0">
                <a:solidFill>
                  <a:srgbClr val="002060"/>
                </a:solidFill>
              </a:rPr>
              <a:t>Doreen Musimenta - Department of Auditing &amp; Taxation, MUBS. </a:t>
            </a:r>
            <a:endParaRPr lang="en-GB" altLang="en-GB" sz="1100" dirty="0">
              <a:solidFill>
                <a:srgbClr val="002060"/>
              </a:solidFill>
            </a:endParaRPr>
          </a:p>
        </p:txBody>
      </p:sp>
      <p:pic>
        <p:nvPicPr>
          <p:cNvPr id="26660" name="Picture 37" descr="Internal Audit Vs External Audit | Top 7 Best Differences (With Infographic)"/>
          <p:cNvPicPr>
            <a:picLocks noChangeAspect="1"/>
          </p:cNvPicPr>
          <p:nvPr/>
        </p:nvPicPr>
        <p:blipFill>
          <a:blip r:embed="rId2"/>
          <a:stretch>
            <a:fillRect/>
          </a:stretch>
        </p:blipFill>
        <p:spPr>
          <a:xfrm>
            <a:off x="-31750" y="773113"/>
            <a:ext cx="3476625" cy="1647825"/>
          </a:xfrm>
          <a:prstGeom prst="rect">
            <a:avLst/>
          </a:prstGeom>
          <a:noFill/>
          <a:ln w="9525">
            <a:noFill/>
          </a:ln>
        </p:spPr>
      </p:pic>
      <p:pic>
        <p:nvPicPr>
          <p:cNvPr id="26661" name="Picture 2" descr="A black board with yellow text&#10;&#10;Description automatically generated"/>
          <p:cNvPicPr>
            <a:picLocks noChangeAspect="1"/>
          </p:cNvPicPr>
          <p:nvPr/>
        </p:nvPicPr>
        <p:blipFill>
          <a:blip r:embed="rId3"/>
          <a:stretch>
            <a:fillRect/>
          </a:stretch>
        </p:blipFill>
        <p:spPr>
          <a:xfrm>
            <a:off x="0" y="2420938"/>
            <a:ext cx="3444875" cy="2911475"/>
          </a:xfrm>
          <a:prstGeom prst="rect">
            <a:avLst/>
          </a:prstGeom>
          <a:noFill/>
          <a:ln w="9525">
            <a:noFill/>
          </a:ln>
        </p:spPr>
      </p:pic>
      <p:pic>
        <p:nvPicPr>
          <p:cNvPr id="26662" name="Picture 5" descr="A close-up of a sign&#10;&#10;Description automatically generated"/>
          <p:cNvPicPr>
            <a:picLocks noChangeAspect="1"/>
          </p:cNvPicPr>
          <p:nvPr/>
        </p:nvPicPr>
        <p:blipFill>
          <a:blip r:embed="rId4"/>
          <a:stretch>
            <a:fillRect/>
          </a:stretch>
        </p:blipFill>
        <p:spPr>
          <a:xfrm>
            <a:off x="0" y="5332413"/>
            <a:ext cx="3444875" cy="752475"/>
          </a:xfrm>
          <a:prstGeom prst="rect">
            <a:avLst/>
          </a:prstGeom>
          <a:noFill/>
          <a:ln w="9525">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6" name="Title 1"/>
          <p:cNvSpPr>
            <a:spLocks noGrp="1" noChangeArrowheads="1"/>
          </p:cNvSpPr>
          <p:nvPr>
            <p:ph type="title"/>
          </p:nvPr>
        </p:nvSpPr>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US" altLang="en-US" sz="3600" b="1" i="0" u="none" strike="noStrike" kern="1200" cap="none" spc="-60" normalizeH="0" baseline="0" noProof="0" dirty="0">
                <a:ln>
                  <a:noFill/>
                </a:ln>
                <a:solidFill>
                  <a:srgbClr val="FFFFFF"/>
                </a:solidFill>
                <a:effectLst/>
                <a:uLnTx/>
                <a:uFillTx/>
                <a:latin typeface="+mj-lt"/>
                <a:ea typeface="+mj-ea"/>
                <a:cs typeface="+mj-cs"/>
              </a:rPr>
              <a:t>Meaning &amp; phases of Internal Auditing</a:t>
            </a:r>
            <a:br>
              <a:rPr kumimoji="0" lang="en-US" altLang="en-US" sz="3600" b="1" i="0" u="none" strike="noStrike" kern="1200" cap="none" spc="-60" normalizeH="0" baseline="0" noProof="0" dirty="0">
                <a:ln>
                  <a:noFill/>
                </a:ln>
                <a:solidFill>
                  <a:srgbClr val="FFFFFF"/>
                </a:solidFill>
                <a:effectLst/>
                <a:uLnTx/>
                <a:uFillTx/>
                <a:latin typeface="+mj-lt"/>
                <a:ea typeface="+mj-ea"/>
                <a:cs typeface="+mj-cs"/>
              </a:rPr>
            </a:br>
            <a:endParaRPr kumimoji="0" lang="en-US" altLang="en-US" sz="3600" b="1" i="0" u="none" strike="noStrike" kern="1200" cap="none" spc="-60" normalizeH="0" baseline="0" noProof="0" dirty="0">
              <a:ln>
                <a:noFill/>
              </a:ln>
              <a:solidFill>
                <a:srgbClr val="FFFFFF"/>
              </a:solidFill>
              <a:effectLst/>
              <a:uLnTx/>
              <a:uFillTx/>
              <a:latin typeface="+mj-lt"/>
              <a:ea typeface="+mj-ea"/>
              <a:cs typeface="+mj-cs"/>
            </a:endParaRPr>
          </a:p>
        </p:txBody>
      </p:sp>
      <p:sp>
        <p:nvSpPr>
          <p:cNvPr id="16387" name="Content Placeholder 2"/>
          <p:cNvSpPr>
            <a:spLocks noGrp="1" noChangeArrowheads="1"/>
          </p:cNvSpPr>
          <p:nvPr>
            <p:ph idx="1"/>
          </p:nvPr>
        </p:nvSpPr>
        <p:spPr>
          <a:xfrm>
            <a:off x="3424238" y="701675"/>
            <a:ext cx="8388350" cy="5283200"/>
          </a:xfrm>
        </p:spPr>
        <p:txBody>
          <a:bodyPr vert="horz" wrap="square" lIns="91440" tIns="45720" rIns="91440" bIns="45720" numCol="1" rtlCol="0" anchor="ctr" anchorCtr="0" compatLnSpc="1">
            <a:noAutofit/>
          </a:bodyPr>
          <a:lstStyle/>
          <a:p>
            <a:pPr marL="182880" marR="0" lvl="0" indent="-182880" algn="l" defTabSz="914400" rtl="0" eaLnBrk="1" fontAlgn="auto" latinLnBrk="0" hangingPunct="1">
              <a:lnSpc>
                <a:spcPct val="90000"/>
              </a:lnSpc>
              <a:spcBef>
                <a:spcPts val="1200"/>
              </a:spcBef>
              <a:spcAft>
                <a:spcPts val="0"/>
              </a:spcAft>
              <a:buClr>
                <a:schemeClr val="accent1"/>
              </a:buClr>
              <a:buSzTx/>
              <a:buFont typeface="Wingdings 2" panose="05020102010507070707" pitchFamily="18" charset="2"/>
              <a:buChar char=""/>
              <a:defRPr/>
            </a:pPr>
            <a:endParaRPr kumimoji="0" lang="en-US" altLang="en-US" sz="2400" b="0" i="0" u="none" strike="noStrike" kern="1200" cap="none" spc="0" normalizeH="0" baseline="0" noProof="0" dirty="0">
              <a:ln>
                <a:noFill/>
              </a:ln>
              <a:solidFill>
                <a:srgbClr val="002060"/>
              </a:solidFill>
              <a:effectLst/>
              <a:uLnTx/>
              <a:uFillTx/>
              <a:latin typeface="+mn-lt"/>
              <a:ea typeface="Cambria" panose="02040503050406030204" pitchFamily="18" charset="0"/>
              <a:cs typeface="Arial" panose="020B0604020202020204" pitchFamily="34" charset="0"/>
            </a:endParaRPr>
          </a:p>
          <a:p>
            <a:pPr marL="182880" marR="0" lvl="0" indent="-182880" algn="l" defTabSz="914400" rtl="0" eaLnBrk="1" fontAlgn="auto" latinLnBrk="0" hangingPunct="1">
              <a:lnSpc>
                <a:spcPct val="90000"/>
              </a:lnSpc>
              <a:spcBef>
                <a:spcPts val="1200"/>
              </a:spcBef>
              <a:spcAft>
                <a:spcPts val="0"/>
              </a:spcAft>
              <a:buClr>
                <a:schemeClr val="accent1"/>
              </a:buClr>
              <a:buSzTx/>
              <a:buFont typeface="Wingdings" panose="05000000000000000000" pitchFamily="2" charset="2"/>
              <a:buChar char="§"/>
              <a:defRPr/>
            </a:pPr>
            <a:r>
              <a:rPr kumimoji="0" lang="en-US" altLang="en-US" sz="2400" b="0" i="0" u="none" strike="noStrike" kern="1200" cap="none" spc="0" normalizeH="0" baseline="0" noProof="0" dirty="0">
                <a:ln>
                  <a:noFill/>
                </a:ln>
                <a:solidFill>
                  <a:srgbClr val="002060"/>
                </a:solidFill>
                <a:effectLst/>
                <a:uLnTx/>
                <a:uFillTx/>
                <a:latin typeface="+mn-lt"/>
                <a:ea typeface="Cambria Math" panose="02040503050406030204" pitchFamily="18" charset="0"/>
                <a:cs typeface="Arial" panose="020B0604020202020204" pitchFamily="34" charset="0"/>
              </a:rPr>
              <a:t>Internal auditing is an </a:t>
            </a:r>
            <a:r>
              <a:rPr kumimoji="0" lang="en-US" altLang="en-US" sz="2400" b="0" i="0" u="none" strike="noStrike" kern="1200" cap="none" spc="0" normalizeH="0" baseline="0" noProof="0" dirty="0">
                <a:ln>
                  <a:noFill/>
                </a:ln>
                <a:solidFill>
                  <a:srgbClr val="FF0000"/>
                </a:solidFill>
                <a:effectLst/>
                <a:uLnTx/>
                <a:uFillTx/>
                <a:latin typeface="+mn-lt"/>
                <a:ea typeface="Cambria Math" panose="02040503050406030204" pitchFamily="18" charset="0"/>
                <a:cs typeface="Arial" panose="020B0604020202020204" pitchFamily="34" charset="0"/>
              </a:rPr>
              <a:t>independent</a:t>
            </a:r>
            <a:r>
              <a:rPr kumimoji="0" lang="en-US" altLang="en-US" sz="2400" b="0" i="0" u="none" strike="noStrike" kern="1200" cap="none" spc="0" normalizeH="0" baseline="0" noProof="0" dirty="0">
                <a:ln>
                  <a:noFill/>
                </a:ln>
                <a:solidFill>
                  <a:srgbClr val="002060"/>
                </a:solidFill>
                <a:effectLst/>
                <a:uLnTx/>
                <a:uFillTx/>
                <a:latin typeface="+mn-lt"/>
                <a:ea typeface="Cambria Math" panose="02040503050406030204" pitchFamily="18" charset="0"/>
                <a:cs typeface="Arial" panose="020B0604020202020204" pitchFamily="34" charset="0"/>
              </a:rPr>
              <a:t>, </a:t>
            </a:r>
            <a:r>
              <a:rPr kumimoji="0" lang="en-US" altLang="en-US" sz="2400" b="0" i="0" u="none" strike="noStrike" kern="1200" cap="none" spc="0" normalizeH="0" baseline="0" noProof="0" dirty="0">
                <a:ln>
                  <a:noFill/>
                </a:ln>
                <a:solidFill>
                  <a:srgbClr val="FF0000"/>
                </a:solidFill>
                <a:effectLst/>
                <a:uLnTx/>
                <a:uFillTx/>
                <a:latin typeface="+mn-lt"/>
                <a:ea typeface="Cambria Math" panose="02040503050406030204" pitchFamily="18" charset="0"/>
                <a:cs typeface="Arial" panose="020B0604020202020204" pitchFamily="34" charset="0"/>
              </a:rPr>
              <a:t>objective assurance </a:t>
            </a:r>
            <a:r>
              <a:rPr kumimoji="0" lang="en-GB" altLang="en-US" sz="2400" b="0" i="0" u="none" strike="noStrike" kern="1200" cap="none" spc="0" normalizeH="0" baseline="0" noProof="0" dirty="0">
                <a:ln>
                  <a:noFill/>
                </a:ln>
                <a:solidFill>
                  <a:srgbClr val="002060"/>
                </a:solidFill>
                <a:effectLst/>
                <a:uLnTx/>
                <a:uFillTx/>
                <a:latin typeface="+mn-lt"/>
                <a:ea typeface="Cambria Math" panose="02040503050406030204" pitchFamily="18" charset="0"/>
                <a:cs typeface="Arial" panose="020B0604020202020204" pitchFamily="34" charset="0"/>
              </a:rPr>
              <a:t>and</a:t>
            </a:r>
            <a:r>
              <a:rPr kumimoji="0" lang="en-US" altLang="en-US" sz="2400" b="0" i="0" u="none" strike="noStrike" kern="1200" cap="none" spc="0" normalizeH="0" baseline="0" noProof="0" dirty="0">
                <a:ln>
                  <a:noFill/>
                </a:ln>
                <a:solidFill>
                  <a:srgbClr val="002060"/>
                </a:solidFill>
                <a:effectLst/>
                <a:uLnTx/>
                <a:uFillTx/>
                <a:latin typeface="+mn-lt"/>
                <a:ea typeface="Cambria Math" panose="02040503050406030204" pitchFamily="18" charset="0"/>
                <a:cs typeface="Arial" panose="020B0604020202020204" pitchFamily="34" charset="0"/>
              </a:rPr>
              <a:t> </a:t>
            </a:r>
            <a:r>
              <a:rPr kumimoji="0" lang="en-US" altLang="en-US" sz="2400" b="0" i="0" u="none" strike="noStrike" kern="1200" cap="none" spc="0" normalizeH="0" baseline="0" noProof="0" dirty="0">
                <a:ln>
                  <a:noFill/>
                </a:ln>
                <a:solidFill>
                  <a:srgbClr val="FF0000"/>
                </a:solidFill>
                <a:effectLst/>
                <a:uLnTx/>
                <a:uFillTx/>
                <a:latin typeface="+mn-lt"/>
                <a:ea typeface="Cambria Math" panose="02040503050406030204" pitchFamily="18" charset="0"/>
                <a:cs typeface="Arial" panose="020B0604020202020204" pitchFamily="34" charset="0"/>
              </a:rPr>
              <a:t>consulting</a:t>
            </a:r>
            <a:r>
              <a:rPr kumimoji="0" lang="en-US" altLang="en-US" sz="2400" b="0" i="0" u="none" strike="noStrike" kern="1200" cap="none" spc="0" normalizeH="0" baseline="0" noProof="0" dirty="0">
                <a:ln>
                  <a:noFill/>
                </a:ln>
                <a:solidFill>
                  <a:srgbClr val="002060"/>
                </a:solidFill>
                <a:effectLst/>
                <a:uLnTx/>
                <a:uFillTx/>
                <a:latin typeface="+mn-lt"/>
                <a:ea typeface="Cambria Math" panose="02040503050406030204" pitchFamily="18" charset="0"/>
                <a:cs typeface="Arial" panose="020B0604020202020204" pitchFamily="34" charset="0"/>
              </a:rPr>
              <a:t> activity designed to add value and improve an </a:t>
            </a:r>
            <a:r>
              <a:rPr kumimoji="0" lang="en-US" altLang="en-US" sz="2400" b="0" i="0" u="none" strike="noStrike" kern="1200" cap="none" spc="0" normalizeH="0" baseline="0" noProof="0" dirty="0" err="1">
                <a:ln>
                  <a:noFill/>
                </a:ln>
                <a:solidFill>
                  <a:srgbClr val="002060"/>
                </a:solidFill>
                <a:effectLst/>
                <a:uLnTx/>
                <a:uFillTx/>
                <a:latin typeface="+mn-lt"/>
                <a:ea typeface="Cambria Math" panose="02040503050406030204" pitchFamily="18" charset="0"/>
                <a:cs typeface="Arial" panose="020B0604020202020204" pitchFamily="34" charset="0"/>
              </a:rPr>
              <a:t>organisation’s</a:t>
            </a:r>
            <a:r>
              <a:rPr kumimoji="0" lang="en-US" altLang="en-US" sz="2400" b="0" i="0" u="none" strike="noStrike" kern="1200" cap="none" spc="0" normalizeH="0" baseline="0" noProof="0" dirty="0">
                <a:ln>
                  <a:noFill/>
                </a:ln>
                <a:solidFill>
                  <a:srgbClr val="002060"/>
                </a:solidFill>
                <a:effectLst/>
                <a:uLnTx/>
                <a:uFillTx/>
                <a:latin typeface="+mn-lt"/>
                <a:ea typeface="Cambria Math" panose="02040503050406030204" pitchFamily="18" charset="0"/>
                <a:cs typeface="Arial" panose="020B0604020202020204" pitchFamily="34" charset="0"/>
              </a:rPr>
              <a:t> operations. </a:t>
            </a:r>
            <a:endParaRPr kumimoji="0" lang="en-US" altLang="en-US" sz="2400" b="0" i="0" u="none" strike="noStrike" kern="1200" cap="none" spc="0" normalizeH="0" baseline="0" noProof="0" dirty="0">
              <a:ln>
                <a:noFill/>
              </a:ln>
              <a:solidFill>
                <a:srgbClr val="002060"/>
              </a:solidFill>
              <a:effectLst/>
              <a:uLnTx/>
              <a:uFillTx/>
              <a:latin typeface="+mn-lt"/>
              <a:ea typeface="Cambria Math" panose="02040503050406030204" pitchFamily="18" charset="0"/>
              <a:cs typeface="Arial" panose="020B0604020202020204" pitchFamily="34" charset="0"/>
            </a:endParaRPr>
          </a:p>
          <a:p>
            <a:pPr marL="182880" marR="0" lvl="0" indent="-182880" algn="l" defTabSz="914400" rtl="0" eaLnBrk="1" fontAlgn="auto" latinLnBrk="0" hangingPunct="1">
              <a:lnSpc>
                <a:spcPct val="90000"/>
              </a:lnSpc>
              <a:spcBef>
                <a:spcPts val="1200"/>
              </a:spcBef>
              <a:spcAft>
                <a:spcPts val="0"/>
              </a:spcAft>
              <a:buClr>
                <a:schemeClr val="accent1"/>
              </a:buClr>
              <a:buSzTx/>
              <a:buFont typeface="Wingdings" panose="05000000000000000000" pitchFamily="2" charset="2"/>
              <a:buChar char="§"/>
              <a:defRPr/>
            </a:pPr>
            <a:r>
              <a:rPr kumimoji="0" lang="en-US" altLang="en-US" sz="2400" b="0" i="0" u="none" strike="noStrike" kern="1200" cap="none" spc="0" normalizeH="0" baseline="0" noProof="0" dirty="0">
                <a:ln>
                  <a:noFill/>
                </a:ln>
                <a:solidFill>
                  <a:srgbClr val="002060"/>
                </a:solidFill>
                <a:effectLst/>
                <a:uLnTx/>
                <a:uFillTx/>
                <a:latin typeface="+mn-lt"/>
                <a:ea typeface="Cambria Math" panose="02040503050406030204" pitchFamily="18" charset="0"/>
                <a:cs typeface="Arial" panose="020B0604020202020204" pitchFamily="34" charset="0"/>
              </a:rPr>
              <a:t>It helps an </a:t>
            </a:r>
            <a:r>
              <a:rPr kumimoji="0" lang="en-GB" altLang="en-US" sz="2400" b="0" i="0" u="none" strike="noStrike" kern="1200" cap="none" spc="0" normalizeH="0" baseline="0" noProof="0" dirty="0">
                <a:ln>
                  <a:noFill/>
                </a:ln>
                <a:solidFill>
                  <a:srgbClr val="002060"/>
                </a:solidFill>
                <a:effectLst/>
                <a:uLnTx/>
                <a:uFillTx/>
                <a:latin typeface="+mn-lt"/>
                <a:ea typeface="Cambria Math" panose="02040503050406030204" pitchFamily="18" charset="0"/>
                <a:cs typeface="Arial" panose="020B0604020202020204" pitchFamily="34" charset="0"/>
              </a:rPr>
              <a:t>organisation</a:t>
            </a:r>
            <a:r>
              <a:rPr kumimoji="0" lang="en-US" altLang="en-US" sz="2400" b="0" i="0" u="none" strike="noStrike" kern="1200" cap="none" spc="0" normalizeH="0" baseline="0" noProof="0" dirty="0">
                <a:ln>
                  <a:noFill/>
                </a:ln>
                <a:solidFill>
                  <a:srgbClr val="002060"/>
                </a:solidFill>
                <a:effectLst/>
                <a:uLnTx/>
                <a:uFillTx/>
                <a:latin typeface="+mn-lt"/>
                <a:ea typeface="Cambria Math" panose="02040503050406030204" pitchFamily="18" charset="0"/>
                <a:cs typeface="Arial" panose="020B0604020202020204" pitchFamily="34" charset="0"/>
              </a:rPr>
              <a:t> accomplish its objectives by bringing a </a:t>
            </a:r>
            <a:r>
              <a:rPr kumimoji="0" lang="en-US" altLang="en-US" sz="2400" b="0" i="0" u="none" strike="noStrike" kern="1200" cap="none" spc="0" normalizeH="0" baseline="0" noProof="0" dirty="0">
                <a:ln>
                  <a:noFill/>
                </a:ln>
                <a:solidFill>
                  <a:srgbClr val="FF0000"/>
                </a:solidFill>
                <a:effectLst/>
                <a:uLnTx/>
                <a:uFillTx/>
                <a:latin typeface="+mn-lt"/>
                <a:ea typeface="Cambria Math" panose="02040503050406030204" pitchFamily="18" charset="0"/>
                <a:cs typeface="Arial" panose="020B0604020202020204" pitchFamily="34" charset="0"/>
              </a:rPr>
              <a:t>systematic</a:t>
            </a:r>
            <a:r>
              <a:rPr kumimoji="0" lang="en-US" altLang="en-US" sz="2400" b="0" i="0" u="none" strike="noStrike" kern="1200" cap="none" spc="0" normalizeH="0" baseline="0" noProof="0" dirty="0">
                <a:ln>
                  <a:noFill/>
                </a:ln>
                <a:solidFill>
                  <a:srgbClr val="002060"/>
                </a:solidFill>
                <a:effectLst/>
                <a:uLnTx/>
                <a:uFillTx/>
                <a:latin typeface="+mn-lt"/>
                <a:ea typeface="Cambria Math" panose="02040503050406030204" pitchFamily="18" charset="0"/>
                <a:cs typeface="Arial" panose="020B0604020202020204" pitchFamily="34" charset="0"/>
              </a:rPr>
              <a:t>, </a:t>
            </a:r>
            <a:r>
              <a:rPr kumimoji="0" lang="en-US" altLang="en-US" sz="2400" b="0" i="0" u="none" strike="noStrike" kern="1200" cap="none" spc="0" normalizeH="0" baseline="0" noProof="0" dirty="0">
                <a:ln>
                  <a:noFill/>
                </a:ln>
                <a:solidFill>
                  <a:srgbClr val="FF0000"/>
                </a:solidFill>
                <a:effectLst/>
                <a:uLnTx/>
                <a:uFillTx/>
                <a:latin typeface="+mn-lt"/>
                <a:ea typeface="Cambria Math" panose="02040503050406030204" pitchFamily="18" charset="0"/>
                <a:cs typeface="Arial" panose="020B0604020202020204" pitchFamily="34" charset="0"/>
              </a:rPr>
              <a:t>disciplined approach </a:t>
            </a:r>
            <a:r>
              <a:rPr kumimoji="0" lang="en-US" altLang="en-US" sz="2400" b="0" i="0" u="none" strike="noStrike" kern="1200" cap="none" spc="0" normalizeH="0" baseline="0" noProof="0" dirty="0">
                <a:ln>
                  <a:noFill/>
                </a:ln>
                <a:solidFill>
                  <a:srgbClr val="002060"/>
                </a:solidFill>
                <a:effectLst/>
                <a:uLnTx/>
                <a:uFillTx/>
                <a:latin typeface="+mn-lt"/>
                <a:ea typeface="Cambria Math" panose="02040503050406030204" pitchFamily="18" charset="0"/>
                <a:cs typeface="Arial" panose="020B0604020202020204" pitchFamily="34" charset="0"/>
              </a:rPr>
              <a:t>to evaluate and improve the effectiveness of risk management, control, and governance processes.</a:t>
            </a:r>
            <a:endParaRPr kumimoji="0" lang="en-US" altLang="en-US" sz="2400" b="0" i="0" u="none" strike="noStrike" kern="1200" cap="none" spc="0" normalizeH="0" baseline="0" noProof="0" dirty="0">
              <a:ln>
                <a:noFill/>
              </a:ln>
              <a:solidFill>
                <a:srgbClr val="002060"/>
              </a:solidFill>
              <a:effectLst/>
              <a:uLnTx/>
              <a:uFillTx/>
              <a:latin typeface="+mn-lt"/>
              <a:ea typeface="Cambria Math" panose="02040503050406030204" pitchFamily="18" charset="0"/>
              <a:cs typeface="Arial" panose="020B0604020202020204" pitchFamily="34" charset="0"/>
            </a:endParaRPr>
          </a:p>
          <a:p>
            <a:pPr marL="182880" marR="0" lvl="0" indent="-182880" algn="l" defTabSz="914400" rtl="0" eaLnBrk="1" fontAlgn="auto" latinLnBrk="0" hangingPunct="1">
              <a:lnSpc>
                <a:spcPct val="90000"/>
              </a:lnSpc>
              <a:spcBef>
                <a:spcPts val="1200"/>
              </a:spcBef>
              <a:spcAft>
                <a:spcPts val="0"/>
              </a:spcAft>
              <a:buClr>
                <a:schemeClr val="accent1"/>
              </a:buClr>
              <a:buSzTx/>
              <a:buFont typeface="Wingdings" panose="05000000000000000000" pitchFamily="2" charset="2"/>
              <a:buChar char="§"/>
              <a:defRPr/>
            </a:pPr>
            <a:endParaRPr kumimoji="0" lang="en-US" altLang="en-US" sz="2400" b="0" i="0" u="none" strike="noStrike" kern="1200" cap="none" spc="0" normalizeH="0" baseline="0" noProof="0" dirty="0">
              <a:ln>
                <a:noFill/>
              </a:ln>
              <a:solidFill>
                <a:srgbClr val="002060"/>
              </a:solidFill>
              <a:effectLst/>
              <a:uLnTx/>
              <a:uFillTx/>
              <a:latin typeface="+mn-lt"/>
              <a:ea typeface="Cambria Math" panose="02040503050406030204" pitchFamily="18" charset="0"/>
              <a:cs typeface="Arial" panose="020B0604020202020204" pitchFamily="34" charset="0"/>
            </a:endParaRPr>
          </a:p>
          <a:p>
            <a:pPr marL="0" marR="0" lvl="0" indent="0" algn="l" defTabSz="914400" rtl="0" eaLnBrk="1" fontAlgn="auto" latinLnBrk="0" hangingPunct="1">
              <a:lnSpc>
                <a:spcPct val="90000"/>
              </a:lnSpc>
              <a:spcBef>
                <a:spcPts val="1200"/>
              </a:spcBef>
              <a:spcAft>
                <a:spcPts val="0"/>
              </a:spcAft>
              <a:buClr>
                <a:schemeClr val="accent1"/>
              </a:buClr>
              <a:buSzTx/>
              <a:buFont typeface="Wingdings 2" panose="05020102010507070707" pitchFamily="18" charset="2"/>
              <a:buNone/>
              <a:defRPr/>
            </a:pPr>
            <a:endParaRPr kumimoji="0" lang="en-US" altLang="en-US" sz="2400" b="0" i="0" u="none" strike="noStrike" kern="1200" cap="none" spc="0" normalizeH="0" baseline="0" noProof="0" dirty="0">
              <a:ln>
                <a:noFill/>
              </a:ln>
              <a:solidFill>
                <a:srgbClr val="002060"/>
              </a:solidFill>
              <a:effectLst/>
              <a:uLnTx/>
              <a:uFillTx/>
              <a:latin typeface="+mn-lt"/>
              <a:ea typeface="Cambria" panose="02040503050406030204" pitchFamily="18" charset="0"/>
              <a:cs typeface="Arial" panose="020B0604020202020204" pitchFamily="34" charset="0"/>
            </a:endParaRPr>
          </a:p>
          <a:p>
            <a:pPr marL="182880" marR="0" lvl="0" indent="-182880" algn="l" defTabSz="914400" rtl="0" eaLnBrk="1" fontAlgn="auto" latinLnBrk="0" hangingPunct="1">
              <a:lnSpc>
                <a:spcPct val="90000"/>
              </a:lnSpc>
              <a:spcBef>
                <a:spcPts val="1200"/>
              </a:spcBef>
              <a:spcAft>
                <a:spcPts val="0"/>
              </a:spcAft>
              <a:buClr>
                <a:schemeClr val="accent1"/>
              </a:buClr>
              <a:buSzTx/>
              <a:buFont typeface="Wingdings 2" panose="05020102010507070707" pitchFamily="18" charset="2"/>
              <a:buChar char=""/>
              <a:defRPr/>
            </a:pPr>
            <a:endParaRPr kumimoji="0" lang="en-US" altLang="en-US" sz="2400" b="0" i="0" u="none" strike="noStrike" kern="1200" cap="none" spc="0" normalizeH="0" baseline="0" noProof="0" dirty="0">
              <a:ln>
                <a:noFill/>
              </a:ln>
              <a:solidFill>
                <a:srgbClr val="002060"/>
              </a:solidFill>
              <a:effectLst/>
              <a:uLnTx/>
              <a:uFillTx/>
              <a:latin typeface="+mn-lt"/>
              <a:ea typeface="Cambria" panose="02040503050406030204" pitchFamily="18" charset="0"/>
              <a:cs typeface="Arial" panose="020B0604020202020204" pitchFamily="34" charset="0"/>
            </a:endParaRPr>
          </a:p>
          <a:p>
            <a:pPr marL="182880" marR="0" lvl="0" indent="-182880" algn="l" defTabSz="914400" rtl="0" eaLnBrk="1" fontAlgn="auto" latinLnBrk="0" hangingPunct="1">
              <a:lnSpc>
                <a:spcPct val="90000"/>
              </a:lnSpc>
              <a:spcBef>
                <a:spcPts val="1200"/>
              </a:spcBef>
              <a:spcAft>
                <a:spcPts val="0"/>
              </a:spcAft>
              <a:buClr>
                <a:schemeClr val="accent1"/>
              </a:buClr>
              <a:buSzTx/>
              <a:buFont typeface="Wingdings 2" panose="05020102010507070707" pitchFamily="18" charset="2"/>
              <a:buChar char=""/>
              <a:defRPr/>
            </a:pPr>
            <a:endParaRPr kumimoji="0" lang="en-US" altLang="en-US" sz="2400" b="0" i="0" u="none" strike="noStrike" kern="1200" cap="none" spc="0" normalizeH="0" baseline="0" noProof="0" dirty="0">
              <a:ln>
                <a:noFill/>
              </a:ln>
              <a:solidFill>
                <a:srgbClr val="002060"/>
              </a:solidFill>
              <a:effectLst/>
              <a:uLnTx/>
              <a:uFillTx/>
              <a:latin typeface="+mn-lt"/>
              <a:ea typeface="Cambria" panose="02040503050406030204" pitchFamily="18" charset="0"/>
              <a:cs typeface="Arial" panose="020B0604020202020204" pitchFamily="34" charset="0"/>
            </a:endParaRPr>
          </a:p>
          <a:p>
            <a:pPr marL="182880" marR="0" lvl="0" indent="-182880" algn="l" defTabSz="914400" rtl="0" eaLnBrk="1" fontAlgn="auto" latinLnBrk="0" hangingPunct="1">
              <a:lnSpc>
                <a:spcPct val="90000"/>
              </a:lnSpc>
              <a:spcBef>
                <a:spcPts val="1200"/>
              </a:spcBef>
              <a:spcAft>
                <a:spcPts val="0"/>
              </a:spcAft>
              <a:buClr>
                <a:schemeClr val="accent1"/>
              </a:buClr>
              <a:buSzTx/>
              <a:buFont typeface="Wingdings 2" panose="05020102010507070707" pitchFamily="18" charset="2"/>
              <a:buChar char=""/>
              <a:defRPr/>
            </a:pPr>
            <a:endParaRPr kumimoji="0" lang="en-US" altLang="en-US" sz="2400" b="0" i="0" u="none" strike="noStrike" kern="1200" cap="none" spc="0" normalizeH="0" baseline="0" noProof="0" dirty="0">
              <a:ln>
                <a:noFill/>
              </a:ln>
              <a:solidFill>
                <a:srgbClr val="002060"/>
              </a:solidFill>
              <a:effectLst/>
              <a:uLnTx/>
              <a:uFillTx/>
              <a:latin typeface="+mn-lt"/>
              <a:ea typeface="Cambria" panose="02040503050406030204" pitchFamily="18" charset="0"/>
              <a:cs typeface="Arial" panose="020B0604020202020204" pitchFamily="34" charset="0"/>
            </a:endParaRPr>
          </a:p>
          <a:p>
            <a:pPr marL="182880" marR="0" lvl="0" indent="-182880" algn="l" defTabSz="914400" rtl="0" eaLnBrk="1" fontAlgn="auto" latinLnBrk="0" hangingPunct="1">
              <a:lnSpc>
                <a:spcPct val="90000"/>
              </a:lnSpc>
              <a:spcBef>
                <a:spcPts val="1200"/>
              </a:spcBef>
              <a:spcAft>
                <a:spcPts val="0"/>
              </a:spcAft>
              <a:buClr>
                <a:schemeClr val="accent1"/>
              </a:buClr>
              <a:buSzTx/>
              <a:buFont typeface="Wingdings 2" panose="05020102010507070707" pitchFamily="18" charset="2"/>
              <a:buChar char=""/>
              <a:defRPr/>
            </a:pPr>
            <a:endParaRPr kumimoji="0" lang="en-US" altLang="en-US" sz="2400" b="0" i="0" u="none" strike="noStrike" kern="1200" cap="none" spc="0" normalizeH="0" baseline="0" noProof="0" dirty="0">
              <a:ln>
                <a:noFill/>
              </a:ln>
              <a:solidFill>
                <a:srgbClr val="002060"/>
              </a:solidFill>
              <a:effectLst/>
              <a:uLnTx/>
              <a:uFillTx/>
              <a:latin typeface="+mn-lt"/>
              <a:ea typeface="Cambria" panose="02040503050406030204" pitchFamily="18" charset="0"/>
              <a:cs typeface="Arial" panose="020B0604020202020204" pitchFamily="34" charset="0"/>
            </a:endParaRPr>
          </a:p>
          <a:p>
            <a:pPr marL="182880" marR="0" lvl="0" indent="-182880" algn="l" defTabSz="914400" rtl="0" eaLnBrk="1" fontAlgn="auto" latinLnBrk="0" hangingPunct="1">
              <a:lnSpc>
                <a:spcPct val="90000"/>
              </a:lnSpc>
              <a:spcBef>
                <a:spcPts val="1200"/>
              </a:spcBef>
              <a:spcAft>
                <a:spcPts val="0"/>
              </a:spcAft>
              <a:buClr>
                <a:schemeClr val="accent1"/>
              </a:buClr>
              <a:buSzTx/>
              <a:buFont typeface="Wingdings 2" panose="05020102010507070707" pitchFamily="18" charset="2"/>
              <a:buChar char=""/>
              <a:defRPr/>
            </a:pPr>
            <a:endParaRPr kumimoji="0" lang="en-US" altLang="en-US" sz="2400" b="0" i="0" u="none" strike="noStrike" kern="1200" cap="none" spc="0" normalizeH="0" baseline="0" noProof="0" dirty="0">
              <a:ln>
                <a:noFill/>
              </a:ln>
              <a:solidFill>
                <a:srgbClr val="002060"/>
              </a:solidFill>
              <a:effectLst/>
              <a:uLnTx/>
              <a:uFillTx/>
              <a:latin typeface="+mn-lt"/>
              <a:ea typeface="Cambria" panose="02040503050406030204" pitchFamily="18" charset="0"/>
              <a:cs typeface="Arial" panose="020B0604020202020204" pitchFamily="34" charset="0"/>
            </a:endParaRPr>
          </a:p>
          <a:p>
            <a:pPr marL="182880" marR="0" lvl="0" indent="-182880" algn="l" defTabSz="914400" rtl="0" eaLnBrk="1" fontAlgn="auto" latinLnBrk="0" hangingPunct="1">
              <a:lnSpc>
                <a:spcPct val="90000"/>
              </a:lnSpc>
              <a:spcBef>
                <a:spcPts val="1200"/>
              </a:spcBef>
              <a:spcAft>
                <a:spcPts val="0"/>
              </a:spcAft>
              <a:buClr>
                <a:schemeClr val="accent1"/>
              </a:buClr>
              <a:buSzTx/>
              <a:buFont typeface="Wingdings 2" panose="05020102010507070707" pitchFamily="18" charset="2"/>
              <a:buChar char=""/>
              <a:defRPr/>
            </a:pPr>
            <a:endParaRPr kumimoji="0" lang="en-US" altLang="en-US" sz="2400" b="0" i="0" u="none" strike="noStrike" kern="1200" cap="none" spc="0" normalizeH="0" baseline="0" noProof="0" dirty="0">
              <a:ln>
                <a:noFill/>
              </a:ln>
              <a:solidFill>
                <a:srgbClr val="002060"/>
              </a:solidFill>
              <a:effectLst/>
              <a:uLnTx/>
              <a:uFillTx/>
              <a:latin typeface="+mn-lt"/>
              <a:ea typeface="Cambria" panose="02040503050406030204" pitchFamily="18" charset="0"/>
              <a:cs typeface="Arial" panose="020B0604020202020204" pitchFamily="34" charset="0"/>
            </a:endParaRPr>
          </a:p>
        </p:txBody>
      </p:sp>
      <p:pic>
        <p:nvPicPr>
          <p:cNvPr id="7172" name="Picture 1"/>
          <p:cNvPicPr>
            <a:picLocks noChangeAspect="1"/>
          </p:cNvPicPr>
          <p:nvPr/>
        </p:nvPicPr>
        <p:blipFill>
          <a:blip r:embed="rId1"/>
          <a:stretch>
            <a:fillRect/>
          </a:stretch>
        </p:blipFill>
        <p:spPr>
          <a:xfrm>
            <a:off x="11387138" y="0"/>
            <a:ext cx="804862" cy="804863"/>
          </a:xfrm>
          <a:prstGeom prst="rect">
            <a:avLst/>
          </a:prstGeom>
          <a:noFill/>
          <a:ln w="9525">
            <a:noFill/>
          </a:ln>
        </p:spPr>
      </p:pic>
      <p:sp>
        <p:nvSpPr>
          <p:cNvPr id="7173" name="Date Placeholder 2"/>
          <p:cNvSpPr txBox="1">
            <a:spLocks noGrp="1"/>
          </p:cNvSpPr>
          <p:nvPr>
            <p:ph type="dt" sz="half" idx="10"/>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fld id="{BB962C8B-B14F-4D97-AF65-F5344CB8AC3E}" type="datetime8">
              <a:rPr lang="en-GB" altLang="en-GB" sz="1100" dirty="0">
                <a:solidFill>
                  <a:srgbClr val="002060"/>
                </a:solidFill>
              </a:rPr>
            </a:fld>
            <a:endParaRPr lang="en-GB" altLang="en-GB" sz="1100" dirty="0">
              <a:solidFill>
                <a:srgbClr val="002060"/>
              </a:solidFill>
            </a:endParaRPr>
          </a:p>
        </p:txBody>
      </p:sp>
      <p:sp>
        <p:nvSpPr>
          <p:cNvPr id="7174" name="Footer Placeholder 3"/>
          <p:cNvSpPr txBox="1">
            <a:spLocks noGrp="1"/>
          </p:cNvSpPr>
          <p:nvPr>
            <p:ph type="ftr" sz="quarter" idx="11"/>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r>
              <a:rPr lang="en-US" altLang="en-GB" sz="1100" dirty="0">
                <a:solidFill>
                  <a:srgbClr val="002060"/>
                </a:solidFill>
              </a:rPr>
              <a:t>Doreen Musimenta - Department of Auditing &amp; Taxation, MUBS. </a:t>
            </a:r>
            <a:endParaRPr lang="en-GB" altLang="en-GB" sz="1100" dirty="0">
              <a:solidFill>
                <a:srgbClr val="002060"/>
              </a:solidFill>
            </a:endParaRPr>
          </a:p>
        </p:txBody>
      </p:sp>
      <p:pic>
        <p:nvPicPr>
          <p:cNvPr id="7175" name="Picture 10" descr="Audit Process | Internal Audit"/>
          <p:cNvPicPr>
            <a:picLocks noChangeAspect="1"/>
          </p:cNvPicPr>
          <p:nvPr/>
        </p:nvPicPr>
        <p:blipFill>
          <a:blip r:embed="rId2"/>
          <a:stretch>
            <a:fillRect/>
          </a:stretch>
        </p:blipFill>
        <p:spPr>
          <a:xfrm>
            <a:off x="3868738" y="2830513"/>
            <a:ext cx="7518400" cy="3525837"/>
          </a:xfrm>
          <a:prstGeom prst="rect">
            <a:avLst/>
          </a:prstGeom>
          <a:noFill/>
          <a:ln w="9525">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Date Placeholder 1"/>
          <p:cNvSpPr txBox="1">
            <a:spLocks noGrp="1"/>
          </p:cNvSpPr>
          <p:nvPr>
            <p:ph type="dt" sz="half" idx="2"/>
          </p:nvPr>
        </p:nvSpPr>
        <p:spPr>
          <a:noFill/>
        </p:spPr>
        <p:txBody>
          <a:bodyPr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fld id="{9DF9EDD4-0963-4829-B56A-174D0EABA1DC}" type="datetime8">
              <a:rPr kumimoji="0" lang="en-US" sz="1100" b="0" i="0" u="none" strike="noStrike" kern="1200" cap="none" spc="0" normalizeH="0" baseline="0" noProof="0" smtClean="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3" name="Footer Placeholder 2"/>
          <p:cNvSpPr txBox="1">
            <a:spLocks noGrp="1"/>
          </p:cNvSpPr>
          <p:nvPr>
            <p:ph type="ftr" sz="quarter" idx="3"/>
          </p:nvPr>
        </p:nvSpPr>
        <p:spPr>
          <a:noFill/>
        </p:spPr>
        <p:txBody>
          <a:bodyPr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rPr>
              <a:t>CPA Frank Kabuye - Department of Auditing &amp; Taxation, MUBS. </a:t>
            </a:r>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graphicFrame>
        <p:nvGraphicFramePr>
          <p:cNvPr id="4" name="Table 3"/>
          <p:cNvGraphicFramePr>
            <a:graphicFrameLocks noGrp="1"/>
          </p:cNvGraphicFramePr>
          <p:nvPr/>
        </p:nvGraphicFramePr>
        <p:xfrm>
          <a:off x="458788" y="469900"/>
          <a:ext cx="11733213" cy="6321426"/>
        </p:xfrm>
        <a:graphic>
          <a:graphicData uri="http://schemas.openxmlformats.org/drawingml/2006/table">
            <a:tbl>
              <a:tblPr>
                <a:tableStyleId>{8A107856-5554-42FB-B03E-39F5DBC370BA}</a:tableStyleId>
              </a:tblPr>
              <a:tblGrid>
                <a:gridCol w="2933303"/>
                <a:gridCol w="2933303"/>
                <a:gridCol w="2933303"/>
                <a:gridCol w="2933303"/>
              </a:tblGrid>
              <a:tr h="391531">
                <a:tc>
                  <a:txBody>
                    <a:bodyPr/>
                    <a:lstStyle/>
                    <a:p>
                      <a:pPr>
                        <a:buNone/>
                      </a:pPr>
                      <a:r>
                        <a:rPr lang="en-GB" sz="2400" b="1" dirty="0">
                          <a:solidFill>
                            <a:schemeClr val="tx1"/>
                          </a:solidFill>
                          <a:latin typeface="+mn-lt"/>
                        </a:rPr>
                        <a:t>Aspect</a:t>
                      </a:r>
                      <a:endParaRPr lang="en-GB" sz="2400" dirty="0">
                        <a:solidFill>
                          <a:schemeClr val="tx1"/>
                        </a:solidFill>
                        <a:latin typeface="+mn-lt"/>
                      </a:endParaRPr>
                    </a:p>
                  </a:txBody>
                  <a:tcPr marL="25736" marR="25736" marT="12869" marB="12869" anchor="ctr"/>
                </a:tc>
                <a:tc>
                  <a:txBody>
                    <a:bodyPr/>
                    <a:lstStyle/>
                    <a:p>
                      <a:pPr>
                        <a:buNone/>
                      </a:pPr>
                      <a:r>
                        <a:rPr lang="en-GB" sz="2400" b="1">
                          <a:solidFill>
                            <a:schemeClr val="tx1"/>
                          </a:solidFill>
                          <a:latin typeface="+mn-lt"/>
                        </a:rPr>
                        <a:t>Internal Audit</a:t>
                      </a:r>
                      <a:endParaRPr lang="en-GB" sz="2400">
                        <a:solidFill>
                          <a:schemeClr val="tx1"/>
                        </a:solidFill>
                        <a:latin typeface="+mn-lt"/>
                      </a:endParaRPr>
                    </a:p>
                  </a:txBody>
                  <a:tcPr marL="25736" marR="25736" marT="12869" marB="12869" anchor="ctr">
                    <a:solidFill>
                      <a:schemeClr val="accent1">
                        <a:lumMod val="20000"/>
                        <a:lumOff val="80000"/>
                      </a:schemeClr>
                    </a:solidFill>
                  </a:tcPr>
                </a:tc>
                <a:tc>
                  <a:txBody>
                    <a:bodyPr/>
                    <a:lstStyle/>
                    <a:p>
                      <a:pPr>
                        <a:buNone/>
                      </a:pPr>
                      <a:r>
                        <a:rPr lang="en-GB" sz="2400" b="1" dirty="0">
                          <a:solidFill>
                            <a:schemeClr val="tx1"/>
                          </a:solidFill>
                          <a:latin typeface="+mn-lt"/>
                        </a:rPr>
                        <a:t>Risk Management</a:t>
                      </a:r>
                      <a:endParaRPr lang="en-GB" sz="2400" dirty="0">
                        <a:solidFill>
                          <a:schemeClr val="tx1"/>
                        </a:solidFill>
                        <a:latin typeface="+mn-lt"/>
                      </a:endParaRPr>
                    </a:p>
                  </a:txBody>
                  <a:tcPr marL="25736" marR="25736" marT="12869" marB="12869" anchor="ctr">
                    <a:solidFill>
                      <a:schemeClr val="accent3">
                        <a:lumMod val="20000"/>
                        <a:lumOff val="80000"/>
                      </a:schemeClr>
                    </a:solidFill>
                  </a:tcPr>
                </a:tc>
                <a:tc>
                  <a:txBody>
                    <a:bodyPr/>
                    <a:lstStyle/>
                    <a:p>
                      <a:pPr>
                        <a:buNone/>
                      </a:pPr>
                      <a:r>
                        <a:rPr lang="en-GB" sz="2400" b="1" dirty="0">
                          <a:solidFill>
                            <a:schemeClr val="tx1"/>
                          </a:solidFill>
                          <a:latin typeface="+mn-lt"/>
                        </a:rPr>
                        <a:t>Compliance</a:t>
                      </a:r>
                      <a:endParaRPr lang="en-GB" sz="2400" dirty="0">
                        <a:solidFill>
                          <a:schemeClr val="tx1"/>
                        </a:solidFill>
                        <a:latin typeface="+mn-lt"/>
                      </a:endParaRPr>
                    </a:p>
                  </a:txBody>
                  <a:tcPr marL="25736" marR="25736" marT="12869" marB="12869" anchor="ctr">
                    <a:solidFill>
                      <a:schemeClr val="tx2">
                        <a:lumMod val="20000"/>
                        <a:lumOff val="80000"/>
                      </a:schemeClr>
                    </a:solidFill>
                  </a:tcPr>
                </a:tc>
              </a:tr>
              <a:tr h="2220493">
                <a:tc>
                  <a:txBody>
                    <a:bodyPr/>
                    <a:lstStyle/>
                    <a:p>
                      <a:pPr>
                        <a:buNone/>
                      </a:pPr>
                      <a:r>
                        <a:rPr lang="en-GB" sz="2400" b="1" dirty="0">
                          <a:latin typeface="+mn-lt"/>
                        </a:rPr>
                        <a:t>Primary Purpose</a:t>
                      </a:r>
                      <a:endParaRPr lang="en-GB" sz="2400" dirty="0">
                        <a:latin typeface="+mn-lt"/>
                      </a:endParaRPr>
                    </a:p>
                  </a:txBody>
                  <a:tcPr marL="25736" marR="25736" marT="12869" marB="12869" anchor="ctr"/>
                </a:tc>
                <a:tc>
                  <a:txBody>
                    <a:bodyPr/>
                    <a:lstStyle/>
                    <a:p>
                      <a:pPr>
                        <a:buNone/>
                      </a:pPr>
                      <a:r>
                        <a:rPr lang="en-US" sz="2400" dirty="0">
                          <a:latin typeface="+mn-lt"/>
                        </a:rPr>
                        <a:t>Provides independent assurance on the effectiveness of governance, risk management, and control processes.</a:t>
                      </a:r>
                      <a:endParaRPr lang="en-US" sz="2400" dirty="0">
                        <a:latin typeface="+mn-lt"/>
                      </a:endParaRPr>
                    </a:p>
                  </a:txBody>
                  <a:tcPr marL="25736" marR="25736" marT="12869" marB="12869" anchor="ctr">
                    <a:solidFill>
                      <a:schemeClr val="accent1">
                        <a:lumMod val="20000"/>
                        <a:lumOff val="80000"/>
                      </a:schemeClr>
                    </a:solidFill>
                  </a:tcPr>
                </a:tc>
                <a:tc>
                  <a:txBody>
                    <a:bodyPr/>
                    <a:lstStyle/>
                    <a:p>
                      <a:pPr>
                        <a:buNone/>
                      </a:pPr>
                      <a:r>
                        <a:rPr lang="en-US" sz="2400" dirty="0">
                          <a:latin typeface="+mn-lt"/>
                        </a:rPr>
                        <a:t>Identifies, assesses, and mitigates risks that could prevent the </a:t>
                      </a:r>
                      <a:r>
                        <a:rPr lang="en-US" sz="2400" dirty="0" err="1">
                          <a:latin typeface="+mn-lt"/>
                        </a:rPr>
                        <a:t>organisation</a:t>
                      </a:r>
                      <a:r>
                        <a:rPr lang="en-US" sz="2400" dirty="0">
                          <a:latin typeface="+mn-lt"/>
                        </a:rPr>
                        <a:t> from achieving objectives.</a:t>
                      </a:r>
                      <a:endParaRPr lang="en-US" sz="2400" dirty="0">
                        <a:latin typeface="+mn-lt"/>
                      </a:endParaRPr>
                    </a:p>
                  </a:txBody>
                  <a:tcPr marL="25736" marR="25736" marT="12869" marB="12869" anchor="ctr">
                    <a:solidFill>
                      <a:schemeClr val="accent3">
                        <a:lumMod val="20000"/>
                        <a:lumOff val="80000"/>
                      </a:schemeClr>
                    </a:solidFill>
                  </a:tcPr>
                </a:tc>
                <a:tc>
                  <a:txBody>
                    <a:bodyPr/>
                    <a:lstStyle/>
                    <a:p>
                      <a:pPr>
                        <a:buNone/>
                      </a:pPr>
                      <a:r>
                        <a:rPr lang="en-US" sz="2400" dirty="0">
                          <a:latin typeface="+mn-lt"/>
                        </a:rPr>
                        <a:t>Ensures the </a:t>
                      </a:r>
                      <a:r>
                        <a:rPr lang="en-US" sz="2400" dirty="0" err="1">
                          <a:latin typeface="+mn-lt"/>
                        </a:rPr>
                        <a:t>organisation</a:t>
                      </a:r>
                      <a:r>
                        <a:rPr lang="en-US" sz="2400" dirty="0">
                          <a:latin typeface="+mn-lt"/>
                        </a:rPr>
                        <a:t> complies with applicable laws, regulations, and internal policies.</a:t>
                      </a:r>
                      <a:endParaRPr lang="en-US" sz="2400" dirty="0">
                        <a:latin typeface="+mn-lt"/>
                      </a:endParaRPr>
                    </a:p>
                  </a:txBody>
                  <a:tcPr marL="25736" marR="25736" marT="12869" marB="12869" anchor="ctr">
                    <a:solidFill>
                      <a:schemeClr val="tx2">
                        <a:lumMod val="20000"/>
                        <a:lumOff val="80000"/>
                      </a:schemeClr>
                    </a:solidFill>
                  </a:tcPr>
                </a:tc>
              </a:tr>
              <a:tr h="1854701">
                <a:tc>
                  <a:txBody>
                    <a:bodyPr/>
                    <a:lstStyle/>
                    <a:p>
                      <a:pPr>
                        <a:buNone/>
                      </a:pPr>
                      <a:r>
                        <a:rPr lang="en-US" sz="2400" b="1" dirty="0">
                          <a:latin typeface="+mn-lt"/>
                        </a:rPr>
                        <a:t>Role in the “Three Lines Model”</a:t>
                      </a:r>
                      <a:r>
                        <a:rPr lang="en-US" sz="2400" dirty="0">
                          <a:latin typeface="+mn-lt"/>
                        </a:rPr>
                        <a:t> (IIA)</a:t>
                      </a:r>
                      <a:endParaRPr lang="en-US" sz="2400" dirty="0">
                        <a:latin typeface="+mn-lt"/>
                      </a:endParaRPr>
                    </a:p>
                  </a:txBody>
                  <a:tcPr marL="25736" marR="25736" marT="12869" marB="12869" anchor="ctr"/>
                </a:tc>
                <a:tc>
                  <a:txBody>
                    <a:bodyPr/>
                    <a:lstStyle/>
                    <a:p>
                      <a:pPr>
                        <a:buNone/>
                      </a:pPr>
                      <a:r>
                        <a:rPr lang="en-US" sz="2400" b="1" dirty="0">
                          <a:latin typeface="+mn-lt"/>
                        </a:rPr>
                        <a:t>Third Line</a:t>
                      </a:r>
                      <a:r>
                        <a:rPr lang="en-US" sz="2400" dirty="0">
                          <a:latin typeface="+mn-lt"/>
                        </a:rPr>
                        <a:t> – Independent assurance to the board/audit committee.</a:t>
                      </a:r>
                      <a:endParaRPr lang="en-US" sz="2400" dirty="0">
                        <a:latin typeface="+mn-lt"/>
                      </a:endParaRPr>
                    </a:p>
                  </a:txBody>
                  <a:tcPr marL="25736" marR="25736" marT="12869" marB="12869" anchor="ctr">
                    <a:solidFill>
                      <a:schemeClr val="accent1">
                        <a:lumMod val="20000"/>
                        <a:lumOff val="80000"/>
                      </a:schemeClr>
                    </a:solidFill>
                  </a:tcPr>
                </a:tc>
                <a:tc>
                  <a:txBody>
                    <a:bodyPr/>
                    <a:lstStyle/>
                    <a:p>
                      <a:pPr>
                        <a:buNone/>
                      </a:pPr>
                      <a:r>
                        <a:rPr lang="en-US" sz="2400" b="1">
                          <a:latin typeface="+mn-lt"/>
                        </a:rPr>
                        <a:t>Second Line</a:t>
                      </a:r>
                      <a:r>
                        <a:rPr lang="en-US" sz="2400">
                          <a:latin typeface="+mn-lt"/>
                        </a:rPr>
                        <a:t> – Oversight, monitoring, and advising on risk.</a:t>
                      </a:r>
                      <a:endParaRPr lang="en-US" sz="2400">
                        <a:latin typeface="+mn-lt"/>
                      </a:endParaRPr>
                    </a:p>
                  </a:txBody>
                  <a:tcPr marL="25736" marR="25736" marT="12869" marB="12869" anchor="ctr">
                    <a:solidFill>
                      <a:schemeClr val="accent3">
                        <a:lumMod val="20000"/>
                        <a:lumOff val="80000"/>
                      </a:schemeClr>
                    </a:solidFill>
                  </a:tcPr>
                </a:tc>
                <a:tc>
                  <a:txBody>
                    <a:bodyPr/>
                    <a:lstStyle/>
                    <a:p>
                      <a:pPr>
                        <a:buNone/>
                      </a:pPr>
                      <a:r>
                        <a:rPr lang="en-US" sz="2400" b="1" dirty="0">
                          <a:latin typeface="+mn-lt"/>
                        </a:rPr>
                        <a:t>Second Line</a:t>
                      </a:r>
                      <a:r>
                        <a:rPr lang="en-US" sz="2400" dirty="0">
                          <a:latin typeface="+mn-lt"/>
                        </a:rPr>
                        <a:t> – Oversight, monitoring, and advising on compliance obligations.</a:t>
                      </a:r>
                      <a:endParaRPr lang="en-US" sz="2400" dirty="0">
                        <a:latin typeface="+mn-lt"/>
                      </a:endParaRPr>
                    </a:p>
                  </a:txBody>
                  <a:tcPr marL="25736" marR="25736" marT="12869" marB="12869" anchor="ctr">
                    <a:solidFill>
                      <a:schemeClr val="tx2">
                        <a:lumMod val="20000"/>
                        <a:lumOff val="80000"/>
                      </a:schemeClr>
                    </a:solidFill>
                  </a:tcPr>
                </a:tc>
              </a:tr>
              <a:tr h="1854701">
                <a:tc>
                  <a:txBody>
                    <a:bodyPr/>
                    <a:lstStyle/>
                    <a:p>
                      <a:pPr>
                        <a:buNone/>
                      </a:pPr>
                      <a:r>
                        <a:rPr lang="en-GB" sz="2400" b="1">
                          <a:latin typeface="+mn-lt"/>
                        </a:rPr>
                        <a:t>Reporting Line</a:t>
                      </a:r>
                      <a:endParaRPr lang="en-GB" sz="2400">
                        <a:latin typeface="+mn-lt"/>
                      </a:endParaRPr>
                    </a:p>
                  </a:txBody>
                  <a:tcPr marL="25736" marR="25736" marT="12869" marB="12869" anchor="ctr"/>
                </a:tc>
                <a:tc>
                  <a:txBody>
                    <a:bodyPr/>
                    <a:lstStyle/>
                    <a:p>
                      <a:pPr>
                        <a:buNone/>
                      </a:pPr>
                      <a:r>
                        <a:rPr lang="en-US" sz="2400">
                          <a:latin typeface="+mn-lt"/>
                        </a:rPr>
                        <a:t>Functionally to the audit committee/board; administratively to senior management.</a:t>
                      </a:r>
                      <a:endParaRPr lang="en-US" sz="2400">
                        <a:latin typeface="+mn-lt"/>
                      </a:endParaRPr>
                    </a:p>
                  </a:txBody>
                  <a:tcPr marL="25736" marR="25736" marT="12869" marB="12869" anchor="ctr">
                    <a:solidFill>
                      <a:schemeClr val="accent1">
                        <a:lumMod val="20000"/>
                        <a:lumOff val="80000"/>
                      </a:schemeClr>
                    </a:solidFill>
                  </a:tcPr>
                </a:tc>
                <a:tc>
                  <a:txBody>
                    <a:bodyPr/>
                    <a:lstStyle/>
                    <a:p>
                      <a:pPr>
                        <a:buNone/>
                      </a:pPr>
                      <a:r>
                        <a:rPr lang="en-US" sz="2400">
                          <a:latin typeface="+mn-lt"/>
                        </a:rPr>
                        <a:t>Typically to the Chief Risk Officer (CRO) or senior executive.</a:t>
                      </a:r>
                      <a:endParaRPr lang="en-US" sz="2400">
                        <a:latin typeface="+mn-lt"/>
                      </a:endParaRPr>
                    </a:p>
                  </a:txBody>
                  <a:tcPr marL="25736" marR="25736" marT="12869" marB="12869" anchor="ctr">
                    <a:solidFill>
                      <a:schemeClr val="accent3">
                        <a:lumMod val="20000"/>
                        <a:lumOff val="80000"/>
                      </a:schemeClr>
                    </a:solidFill>
                  </a:tcPr>
                </a:tc>
                <a:tc>
                  <a:txBody>
                    <a:bodyPr/>
                    <a:lstStyle/>
                    <a:p>
                      <a:pPr>
                        <a:buNone/>
                      </a:pPr>
                      <a:r>
                        <a:rPr lang="en-US" sz="2400" dirty="0">
                          <a:latin typeface="+mn-lt"/>
                        </a:rPr>
                        <a:t>Typically to the Chief Compliance Officer (CCO) or legal department.</a:t>
                      </a:r>
                      <a:endParaRPr lang="en-US" sz="2400" dirty="0">
                        <a:latin typeface="+mn-lt"/>
                      </a:endParaRPr>
                    </a:p>
                  </a:txBody>
                  <a:tcPr marL="25736" marR="25736" marT="12869" marB="12869" anchor="ctr">
                    <a:solidFill>
                      <a:schemeClr val="tx2">
                        <a:lumMod val="20000"/>
                        <a:lumOff val="80000"/>
                      </a:schemeClr>
                    </a:solidFill>
                  </a:tcPr>
                </a:tc>
              </a:tr>
            </a:tbl>
          </a:graphicData>
        </a:graphic>
      </p:graphicFrame>
      <p:sp>
        <p:nvSpPr>
          <p:cNvPr id="9" name="TextBox 8"/>
          <p:cNvSpPr txBox="1"/>
          <p:nvPr/>
        </p:nvSpPr>
        <p:spPr>
          <a:xfrm>
            <a:off x="458788" y="0"/>
            <a:ext cx="11733213" cy="469900"/>
          </a:xfrm>
          <a:prstGeom prst="rect">
            <a:avLst/>
          </a:prstGeom>
          <a:solidFill>
            <a:srgbClr val="002060"/>
          </a:solidFill>
        </p:spPr>
        <p:txBody>
          <a:bodyPr>
            <a:spAutoFit/>
          </a:bodyPr>
          <a:lstStyle/>
          <a:p>
            <a:pPr marR="0" algn="ctr" defTabSz="457200">
              <a:lnSpc>
                <a:spcPct val="107000"/>
              </a:lnSpc>
              <a:spcAft>
                <a:spcPts val="800"/>
              </a:spcAft>
              <a:buClrTx/>
              <a:buSzTx/>
              <a:buFontTx/>
              <a:buNone/>
              <a:defRPr/>
            </a:pPr>
            <a:r>
              <a:rPr kumimoji="0" lang="en-US" sz="2400" b="1" kern="100" cap="none" spc="0" normalizeH="0" baseline="0" noProof="0" dirty="0">
                <a:solidFill>
                  <a:schemeClr val="bg1"/>
                </a:solidFill>
                <a:latin typeface="Corbel Light" panose="020B0303020204020204" pitchFamily="34" charset="0"/>
                <a:ea typeface="Calibri" panose="020F0502020204030204" pitchFamily="34" charset="0"/>
                <a:cs typeface="Times New Roman" panose="02020603050405020304" pitchFamily="18" charset="0"/>
              </a:rPr>
              <a:t>Differences between internal audit, risk management, &amp; Compliance function  </a:t>
            </a:r>
            <a:endParaRPr kumimoji="0" lang="en-US" sz="2400" b="1" kern="100" cap="none" spc="0" normalizeH="0" baseline="0" noProof="0" dirty="0">
              <a:solidFill>
                <a:schemeClr val="bg1"/>
              </a:solidFill>
              <a:latin typeface="Corbel Light" panose="020B030302020402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Date Placeholder 1"/>
          <p:cNvSpPr txBox="1">
            <a:spLocks noGrp="1"/>
          </p:cNvSpPr>
          <p:nvPr>
            <p:ph type="dt" sz="half" idx="2"/>
          </p:nvPr>
        </p:nvSpPr>
        <p:spPr>
          <a:noFill/>
        </p:spPr>
        <p:txBody>
          <a:bodyPr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fld id="{9DF9EDD4-0963-4829-B56A-174D0EABA1DC}" type="datetime8">
              <a:rPr kumimoji="0" lang="en-US" sz="1100" b="0" i="0" u="none" strike="noStrike" kern="1200" cap="none" spc="0" normalizeH="0" baseline="0" noProof="0" smtClean="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3" name="Footer Placeholder 2"/>
          <p:cNvSpPr txBox="1">
            <a:spLocks noGrp="1"/>
          </p:cNvSpPr>
          <p:nvPr>
            <p:ph type="ftr" sz="quarter" idx="3"/>
          </p:nvPr>
        </p:nvSpPr>
        <p:spPr>
          <a:noFill/>
        </p:spPr>
        <p:txBody>
          <a:bodyPr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rPr>
              <a:t>Doreen Musimenta - Department of Auditing &amp; Taxation, MUBS. </a:t>
            </a:r>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graphicFrame>
        <p:nvGraphicFramePr>
          <p:cNvPr id="4" name="Table 3"/>
          <p:cNvGraphicFramePr>
            <a:graphicFrameLocks noGrp="1"/>
          </p:cNvGraphicFramePr>
          <p:nvPr/>
        </p:nvGraphicFramePr>
        <p:xfrm>
          <a:off x="458788" y="9525"/>
          <a:ext cx="11603038" cy="6346826"/>
        </p:xfrm>
        <a:graphic>
          <a:graphicData uri="http://schemas.openxmlformats.org/drawingml/2006/table">
            <a:tbl>
              <a:tblPr>
                <a:tableStyleId>{8A107856-5554-42FB-B03E-39F5DBC370BA}</a:tableStyleId>
              </a:tblPr>
              <a:tblGrid>
                <a:gridCol w="2900759"/>
                <a:gridCol w="2900759"/>
                <a:gridCol w="2900759"/>
                <a:gridCol w="2900759"/>
              </a:tblGrid>
              <a:tr h="391510">
                <a:tc>
                  <a:txBody>
                    <a:bodyPr/>
                    <a:lstStyle/>
                    <a:p>
                      <a:pPr>
                        <a:buNone/>
                      </a:pPr>
                      <a:r>
                        <a:rPr lang="en-GB" sz="2400" b="1" dirty="0">
                          <a:solidFill>
                            <a:schemeClr val="tx1"/>
                          </a:solidFill>
                          <a:latin typeface="+mn-lt"/>
                        </a:rPr>
                        <a:t>Aspect</a:t>
                      </a:r>
                      <a:endParaRPr lang="en-GB" sz="2400" dirty="0">
                        <a:solidFill>
                          <a:schemeClr val="tx1"/>
                        </a:solidFill>
                        <a:latin typeface="+mn-lt"/>
                      </a:endParaRPr>
                    </a:p>
                  </a:txBody>
                  <a:tcPr marL="25734" marR="25734" marT="12868" marB="12868" anchor="ctr"/>
                </a:tc>
                <a:tc>
                  <a:txBody>
                    <a:bodyPr/>
                    <a:lstStyle/>
                    <a:p>
                      <a:pPr>
                        <a:buNone/>
                      </a:pPr>
                      <a:r>
                        <a:rPr lang="en-GB" sz="2400" b="1">
                          <a:solidFill>
                            <a:schemeClr val="tx1"/>
                          </a:solidFill>
                          <a:latin typeface="+mn-lt"/>
                        </a:rPr>
                        <a:t>Internal Audit</a:t>
                      </a:r>
                      <a:endParaRPr lang="en-GB" sz="2400">
                        <a:solidFill>
                          <a:schemeClr val="tx1"/>
                        </a:solidFill>
                        <a:latin typeface="+mn-lt"/>
                      </a:endParaRPr>
                    </a:p>
                  </a:txBody>
                  <a:tcPr marL="25734" marR="25734" marT="12868" marB="12868" anchor="ctr">
                    <a:solidFill>
                      <a:schemeClr val="accent1">
                        <a:lumMod val="20000"/>
                        <a:lumOff val="80000"/>
                      </a:schemeClr>
                    </a:solidFill>
                  </a:tcPr>
                </a:tc>
                <a:tc>
                  <a:txBody>
                    <a:bodyPr/>
                    <a:lstStyle/>
                    <a:p>
                      <a:pPr>
                        <a:buNone/>
                      </a:pPr>
                      <a:r>
                        <a:rPr lang="en-GB" sz="2400" b="1" dirty="0">
                          <a:solidFill>
                            <a:schemeClr val="tx1"/>
                          </a:solidFill>
                          <a:latin typeface="+mn-lt"/>
                        </a:rPr>
                        <a:t>Risk Management</a:t>
                      </a:r>
                      <a:endParaRPr lang="en-GB" sz="2400" dirty="0">
                        <a:solidFill>
                          <a:schemeClr val="tx1"/>
                        </a:solidFill>
                        <a:latin typeface="+mn-lt"/>
                      </a:endParaRPr>
                    </a:p>
                  </a:txBody>
                  <a:tcPr marL="25734" marR="25734" marT="12868" marB="12868" anchor="ctr">
                    <a:solidFill>
                      <a:schemeClr val="accent3">
                        <a:lumMod val="20000"/>
                        <a:lumOff val="80000"/>
                      </a:schemeClr>
                    </a:solidFill>
                  </a:tcPr>
                </a:tc>
                <a:tc>
                  <a:txBody>
                    <a:bodyPr/>
                    <a:lstStyle/>
                    <a:p>
                      <a:pPr>
                        <a:buNone/>
                      </a:pPr>
                      <a:r>
                        <a:rPr lang="en-GB" sz="2400" b="1" dirty="0">
                          <a:solidFill>
                            <a:schemeClr val="tx1"/>
                          </a:solidFill>
                          <a:latin typeface="+mn-lt"/>
                        </a:rPr>
                        <a:t>Compliance</a:t>
                      </a:r>
                      <a:endParaRPr lang="en-GB" sz="2400" dirty="0">
                        <a:solidFill>
                          <a:schemeClr val="tx1"/>
                        </a:solidFill>
                        <a:latin typeface="+mn-lt"/>
                      </a:endParaRPr>
                    </a:p>
                  </a:txBody>
                  <a:tcPr marL="25734" marR="25734" marT="12868" marB="12868" anchor="ctr">
                    <a:solidFill>
                      <a:schemeClr val="tx2">
                        <a:lumMod val="20000"/>
                        <a:lumOff val="80000"/>
                      </a:schemeClr>
                    </a:solidFill>
                  </a:tcPr>
                </a:tc>
              </a:tr>
              <a:tr h="1854602">
                <a:tc>
                  <a:txBody>
                    <a:bodyPr/>
                    <a:lstStyle/>
                    <a:p>
                      <a:pPr>
                        <a:buNone/>
                      </a:pPr>
                      <a:r>
                        <a:rPr lang="en-GB" sz="2400" b="1">
                          <a:latin typeface="+mn-lt"/>
                        </a:rPr>
                        <a:t>Scope of Work</a:t>
                      </a:r>
                      <a:endParaRPr lang="en-GB" sz="2400">
                        <a:latin typeface="+mn-lt"/>
                      </a:endParaRPr>
                    </a:p>
                  </a:txBody>
                  <a:tcPr marL="25734" marR="25734" marT="12868" marB="12868" anchor="ctr"/>
                </a:tc>
                <a:tc>
                  <a:txBody>
                    <a:bodyPr/>
                    <a:lstStyle/>
                    <a:p>
                      <a:pPr>
                        <a:buNone/>
                      </a:pPr>
                      <a:r>
                        <a:rPr lang="en-US" sz="2400">
                          <a:latin typeface="+mn-lt"/>
                        </a:rPr>
                        <a:t>Reviews all areas of the business; tests controls; recommends improvements.</a:t>
                      </a:r>
                      <a:endParaRPr lang="en-US" sz="2400">
                        <a:latin typeface="+mn-lt"/>
                      </a:endParaRPr>
                    </a:p>
                  </a:txBody>
                  <a:tcPr marL="25734" marR="25734" marT="12868" marB="12868" anchor="ctr">
                    <a:solidFill>
                      <a:schemeClr val="accent1">
                        <a:lumMod val="20000"/>
                        <a:lumOff val="80000"/>
                      </a:schemeClr>
                    </a:solidFill>
                  </a:tcPr>
                </a:tc>
                <a:tc>
                  <a:txBody>
                    <a:bodyPr/>
                    <a:lstStyle/>
                    <a:p>
                      <a:pPr>
                        <a:buNone/>
                      </a:pPr>
                      <a:r>
                        <a:rPr lang="en-US" sz="2400">
                          <a:latin typeface="+mn-lt"/>
                        </a:rPr>
                        <a:t>Focuses on identifying and managing strategic, operational, financial, and reputational risks.</a:t>
                      </a:r>
                      <a:endParaRPr lang="en-US" sz="2400">
                        <a:latin typeface="+mn-lt"/>
                      </a:endParaRPr>
                    </a:p>
                  </a:txBody>
                  <a:tcPr marL="25734" marR="25734" marT="12868" marB="12868" anchor="ctr">
                    <a:solidFill>
                      <a:schemeClr val="accent3">
                        <a:lumMod val="20000"/>
                        <a:lumOff val="80000"/>
                      </a:schemeClr>
                    </a:solidFill>
                  </a:tcPr>
                </a:tc>
                <a:tc>
                  <a:txBody>
                    <a:bodyPr/>
                    <a:lstStyle/>
                    <a:p>
                      <a:pPr>
                        <a:buNone/>
                      </a:pPr>
                      <a:r>
                        <a:rPr lang="en-US" sz="2400" dirty="0">
                          <a:latin typeface="+mn-lt"/>
                        </a:rPr>
                        <a:t>Focuses on adherence to legal, regulatory, and policy requirements.</a:t>
                      </a:r>
                      <a:endParaRPr lang="en-US" sz="2400" dirty="0">
                        <a:latin typeface="+mn-lt"/>
                      </a:endParaRPr>
                    </a:p>
                  </a:txBody>
                  <a:tcPr marL="25734" marR="25734" marT="12868" marB="12868" anchor="ctr">
                    <a:solidFill>
                      <a:schemeClr val="tx2">
                        <a:lumMod val="20000"/>
                        <a:lumOff val="80000"/>
                      </a:schemeClr>
                    </a:solidFill>
                  </a:tcPr>
                </a:tc>
              </a:tr>
              <a:tr h="1488829">
                <a:tc>
                  <a:txBody>
                    <a:bodyPr/>
                    <a:lstStyle/>
                    <a:p>
                      <a:pPr>
                        <a:buNone/>
                      </a:pPr>
                      <a:r>
                        <a:rPr lang="en-GB" sz="2400" b="1">
                          <a:latin typeface="+mn-lt"/>
                        </a:rPr>
                        <a:t>Time Horizon</a:t>
                      </a:r>
                      <a:endParaRPr lang="en-GB" sz="2400">
                        <a:latin typeface="+mn-lt"/>
                      </a:endParaRPr>
                    </a:p>
                  </a:txBody>
                  <a:tcPr marL="25734" marR="25734" marT="12868" marB="12868" anchor="ctr"/>
                </a:tc>
                <a:tc>
                  <a:txBody>
                    <a:bodyPr/>
                    <a:lstStyle/>
                    <a:p>
                      <a:pPr>
                        <a:buNone/>
                      </a:pPr>
                      <a:r>
                        <a:rPr lang="en-US" sz="2400">
                          <a:latin typeface="+mn-lt"/>
                        </a:rPr>
                        <a:t>Often retrospective (evaluating past activities) but can be forward-looking.</a:t>
                      </a:r>
                      <a:endParaRPr lang="en-US" sz="2400">
                        <a:latin typeface="+mn-lt"/>
                      </a:endParaRPr>
                    </a:p>
                  </a:txBody>
                  <a:tcPr marL="25734" marR="25734" marT="12868" marB="12868" anchor="ctr">
                    <a:solidFill>
                      <a:schemeClr val="accent1">
                        <a:lumMod val="20000"/>
                        <a:lumOff val="80000"/>
                      </a:schemeClr>
                    </a:solidFill>
                  </a:tcPr>
                </a:tc>
                <a:tc>
                  <a:txBody>
                    <a:bodyPr/>
                    <a:lstStyle/>
                    <a:p>
                      <a:pPr>
                        <a:buNone/>
                      </a:pPr>
                      <a:r>
                        <a:rPr lang="en-US" sz="2400">
                          <a:latin typeface="+mn-lt"/>
                        </a:rPr>
                        <a:t>Forward-looking (anticipates potential threats and opportunities).</a:t>
                      </a:r>
                      <a:endParaRPr lang="en-US" sz="2400">
                        <a:latin typeface="+mn-lt"/>
                      </a:endParaRPr>
                    </a:p>
                  </a:txBody>
                  <a:tcPr marL="25734" marR="25734" marT="12868" marB="12868" anchor="ctr">
                    <a:solidFill>
                      <a:schemeClr val="accent3">
                        <a:lumMod val="20000"/>
                        <a:lumOff val="80000"/>
                      </a:schemeClr>
                    </a:solidFill>
                  </a:tcPr>
                </a:tc>
                <a:tc>
                  <a:txBody>
                    <a:bodyPr/>
                    <a:lstStyle/>
                    <a:p>
                      <a:pPr>
                        <a:buNone/>
                      </a:pPr>
                      <a:r>
                        <a:rPr lang="en-US" sz="2400">
                          <a:latin typeface="+mn-lt"/>
                        </a:rPr>
                        <a:t>Ongoing and present-focused (ensuring current operations meet requirements).</a:t>
                      </a:r>
                      <a:endParaRPr lang="en-US" sz="2400">
                        <a:latin typeface="+mn-lt"/>
                      </a:endParaRPr>
                    </a:p>
                  </a:txBody>
                  <a:tcPr marL="25734" marR="25734" marT="12868" marB="12868" anchor="ctr">
                    <a:solidFill>
                      <a:schemeClr val="tx2">
                        <a:lumMod val="20000"/>
                        <a:lumOff val="80000"/>
                      </a:schemeClr>
                    </a:solidFill>
                  </a:tcPr>
                </a:tc>
              </a:tr>
              <a:tr h="1123056">
                <a:tc>
                  <a:txBody>
                    <a:bodyPr/>
                    <a:lstStyle/>
                    <a:p>
                      <a:pPr>
                        <a:buNone/>
                      </a:pPr>
                      <a:r>
                        <a:rPr lang="en-GB" sz="2400" b="1">
                          <a:latin typeface="+mn-lt"/>
                        </a:rPr>
                        <a:t>Independence</a:t>
                      </a:r>
                      <a:endParaRPr lang="en-GB" sz="2400">
                        <a:latin typeface="+mn-lt"/>
                      </a:endParaRPr>
                    </a:p>
                  </a:txBody>
                  <a:tcPr marL="25734" marR="25734" marT="12868" marB="12868" anchor="ctr"/>
                </a:tc>
                <a:tc>
                  <a:txBody>
                    <a:bodyPr/>
                    <a:lstStyle/>
                    <a:p>
                      <a:pPr>
                        <a:buNone/>
                      </a:pPr>
                      <a:r>
                        <a:rPr lang="en-GB" sz="2400">
                          <a:latin typeface="+mn-lt"/>
                        </a:rPr>
                        <a:t>Independent of operations.</a:t>
                      </a:r>
                      <a:endParaRPr lang="en-GB" sz="2400">
                        <a:latin typeface="+mn-lt"/>
                      </a:endParaRPr>
                    </a:p>
                  </a:txBody>
                  <a:tcPr marL="25734" marR="25734" marT="12868" marB="12868" anchor="ctr">
                    <a:solidFill>
                      <a:schemeClr val="accent1">
                        <a:lumMod val="20000"/>
                        <a:lumOff val="80000"/>
                      </a:schemeClr>
                    </a:solidFill>
                  </a:tcPr>
                </a:tc>
                <a:tc>
                  <a:txBody>
                    <a:bodyPr/>
                    <a:lstStyle/>
                    <a:p>
                      <a:pPr>
                        <a:buNone/>
                      </a:pPr>
                      <a:r>
                        <a:rPr lang="en-US" sz="2400">
                          <a:latin typeface="+mn-lt"/>
                        </a:rPr>
                        <a:t>Not fully independent; works closely with business units.</a:t>
                      </a:r>
                      <a:endParaRPr lang="en-US" sz="2400">
                        <a:latin typeface="+mn-lt"/>
                      </a:endParaRPr>
                    </a:p>
                  </a:txBody>
                  <a:tcPr marL="25734" marR="25734" marT="12868" marB="12868" anchor="ctr">
                    <a:solidFill>
                      <a:schemeClr val="accent3">
                        <a:lumMod val="20000"/>
                        <a:lumOff val="80000"/>
                      </a:schemeClr>
                    </a:solidFill>
                  </a:tcPr>
                </a:tc>
                <a:tc>
                  <a:txBody>
                    <a:bodyPr/>
                    <a:lstStyle/>
                    <a:p>
                      <a:pPr>
                        <a:buNone/>
                      </a:pPr>
                      <a:r>
                        <a:rPr lang="en-US" sz="2400" dirty="0">
                          <a:latin typeface="+mn-lt"/>
                        </a:rPr>
                        <a:t>Not fully independent; works closely with business units.</a:t>
                      </a:r>
                      <a:endParaRPr lang="en-US" sz="2400" dirty="0">
                        <a:latin typeface="+mn-lt"/>
                      </a:endParaRPr>
                    </a:p>
                  </a:txBody>
                  <a:tcPr marL="25734" marR="25734" marT="12868" marB="12868" anchor="ctr">
                    <a:solidFill>
                      <a:schemeClr val="tx2">
                        <a:lumMod val="20000"/>
                        <a:lumOff val="80000"/>
                      </a:schemeClr>
                    </a:solidFill>
                  </a:tcPr>
                </a:tc>
              </a:tr>
              <a:tr h="1488829">
                <a:tc>
                  <a:txBody>
                    <a:bodyPr/>
                    <a:lstStyle/>
                    <a:p>
                      <a:pPr>
                        <a:buNone/>
                      </a:pPr>
                      <a:r>
                        <a:rPr lang="en-GB" sz="2400" b="1">
                          <a:latin typeface="+mn-lt"/>
                        </a:rPr>
                        <a:t>Key Output</a:t>
                      </a:r>
                      <a:endParaRPr lang="en-GB" sz="2400">
                        <a:latin typeface="+mn-lt"/>
                      </a:endParaRPr>
                    </a:p>
                  </a:txBody>
                  <a:tcPr marL="25734" marR="25734" marT="12868" marB="12868" anchor="ctr"/>
                </a:tc>
                <a:tc>
                  <a:txBody>
                    <a:bodyPr/>
                    <a:lstStyle/>
                    <a:p>
                      <a:pPr>
                        <a:buNone/>
                      </a:pPr>
                      <a:r>
                        <a:rPr lang="en-US" sz="2400">
                          <a:latin typeface="+mn-lt"/>
                        </a:rPr>
                        <a:t>Audit reports with findings, ratings, and recommendations.</a:t>
                      </a:r>
                      <a:endParaRPr lang="en-US" sz="2400">
                        <a:latin typeface="+mn-lt"/>
                      </a:endParaRPr>
                    </a:p>
                  </a:txBody>
                  <a:tcPr marL="25734" marR="25734" marT="12868" marB="12868" anchor="ctr">
                    <a:solidFill>
                      <a:schemeClr val="accent1">
                        <a:lumMod val="20000"/>
                        <a:lumOff val="80000"/>
                      </a:schemeClr>
                    </a:solidFill>
                  </a:tcPr>
                </a:tc>
                <a:tc>
                  <a:txBody>
                    <a:bodyPr/>
                    <a:lstStyle/>
                    <a:p>
                      <a:pPr>
                        <a:buNone/>
                      </a:pPr>
                      <a:r>
                        <a:rPr lang="en-GB" sz="2400">
                          <a:latin typeface="+mn-lt"/>
                        </a:rPr>
                        <a:t>Risk registers, risk reports, heat maps, mitigation plans.</a:t>
                      </a:r>
                      <a:endParaRPr lang="en-GB" sz="2400">
                        <a:latin typeface="+mn-lt"/>
                      </a:endParaRPr>
                    </a:p>
                  </a:txBody>
                  <a:tcPr marL="25734" marR="25734" marT="12868" marB="12868" anchor="ctr">
                    <a:solidFill>
                      <a:schemeClr val="accent3">
                        <a:lumMod val="20000"/>
                        <a:lumOff val="80000"/>
                      </a:schemeClr>
                    </a:solidFill>
                  </a:tcPr>
                </a:tc>
                <a:tc>
                  <a:txBody>
                    <a:bodyPr/>
                    <a:lstStyle/>
                    <a:p>
                      <a:pPr>
                        <a:buNone/>
                      </a:pPr>
                      <a:r>
                        <a:rPr lang="en-US" sz="2400" dirty="0">
                          <a:latin typeface="+mn-lt"/>
                        </a:rPr>
                        <a:t>Compliance reports, regulatory filings, policy training records.</a:t>
                      </a:r>
                      <a:endParaRPr lang="en-US" sz="2400" dirty="0">
                        <a:latin typeface="+mn-lt"/>
                      </a:endParaRPr>
                    </a:p>
                  </a:txBody>
                  <a:tcPr marL="25734" marR="25734" marT="12868" marB="12868" anchor="ctr">
                    <a:solidFill>
                      <a:schemeClr val="tx2">
                        <a:lumMod val="20000"/>
                        <a:lumOff val="80000"/>
                      </a:schemeClr>
                    </a:solidFill>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Date Placeholder 1"/>
          <p:cNvSpPr txBox="1">
            <a:spLocks noGrp="1"/>
          </p:cNvSpPr>
          <p:nvPr>
            <p:ph type="dt" sz="half" idx="2"/>
          </p:nvPr>
        </p:nvSpPr>
        <p:spPr>
          <a:noFill/>
        </p:spPr>
        <p:txBody>
          <a:bodyPr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fld id="{9DF9EDD4-0963-4829-B56A-174D0EABA1DC}" type="datetime8">
              <a:rPr kumimoji="0" lang="en-US" sz="1100" b="0" i="0" u="none" strike="noStrike" kern="1200" cap="none" spc="0" normalizeH="0" baseline="0" noProof="0" smtClean="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3" name="Footer Placeholder 2"/>
          <p:cNvSpPr txBox="1">
            <a:spLocks noGrp="1"/>
          </p:cNvSpPr>
          <p:nvPr>
            <p:ph type="ftr" sz="quarter" idx="3"/>
          </p:nvPr>
        </p:nvSpPr>
        <p:spPr>
          <a:noFill/>
        </p:spPr>
        <p:txBody>
          <a:bodyPr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rPr>
              <a:t>Doreen Musimenta - Department of Auditing &amp; Taxation, MUBS. </a:t>
            </a:r>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graphicFrame>
        <p:nvGraphicFramePr>
          <p:cNvPr id="4" name="Table 3"/>
          <p:cNvGraphicFramePr>
            <a:graphicFrameLocks noGrp="1"/>
          </p:cNvGraphicFramePr>
          <p:nvPr/>
        </p:nvGraphicFramePr>
        <p:xfrm>
          <a:off x="458788" y="525463"/>
          <a:ext cx="11591925" cy="4100513"/>
        </p:xfrm>
        <a:graphic>
          <a:graphicData uri="http://schemas.openxmlformats.org/drawingml/2006/table">
            <a:tbl>
              <a:tblPr>
                <a:tableStyleId>{8A107856-5554-42FB-B03E-39F5DBC370BA}</a:tableStyleId>
              </a:tblPr>
              <a:tblGrid>
                <a:gridCol w="2897981"/>
                <a:gridCol w="2897981"/>
                <a:gridCol w="2897981"/>
                <a:gridCol w="2897981"/>
              </a:tblGrid>
              <a:tr h="391491">
                <a:tc>
                  <a:txBody>
                    <a:bodyPr/>
                    <a:lstStyle/>
                    <a:p>
                      <a:pPr>
                        <a:buNone/>
                      </a:pPr>
                      <a:r>
                        <a:rPr lang="en-GB" sz="2400" b="1" dirty="0">
                          <a:solidFill>
                            <a:schemeClr val="tx1"/>
                          </a:solidFill>
                          <a:latin typeface="+mn-lt"/>
                        </a:rPr>
                        <a:t>Aspect</a:t>
                      </a:r>
                      <a:endParaRPr lang="en-GB" sz="2400" dirty="0">
                        <a:solidFill>
                          <a:schemeClr val="tx1"/>
                        </a:solidFill>
                        <a:latin typeface="+mn-lt"/>
                      </a:endParaRPr>
                    </a:p>
                  </a:txBody>
                  <a:tcPr marL="25738" marR="25738" marT="12868" marB="12868" anchor="ctr"/>
                </a:tc>
                <a:tc>
                  <a:txBody>
                    <a:bodyPr/>
                    <a:lstStyle/>
                    <a:p>
                      <a:pPr>
                        <a:buNone/>
                      </a:pPr>
                      <a:r>
                        <a:rPr lang="en-GB" sz="2400" b="1">
                          <a:solidFill>
                            <a:schemeClr val="tx1"/>
                          </a:solidFill>
                          <a:latin typeface="+mn-lt"/>
                        </a:rPr>
                        <a:t>Internal Audit</a:t>
                      </a:r>
                      <a:endParaRPr lang="en-GB" sz="2400">
                        <a:solidFill>
                          <a:schemeClr val="tx1"/>
                        </a:solidFill>
                        <a:latin typeface="+mn-lt"/>
                      </a:endParaRPr>
                    </a:p>
                  </a:txBody>
                  <a:tcPr marL="25738" marR="25738" marT="12868" marB="12868" anchor="ctr">
                    <a:solidFill>
                      <a:schemeClr val="accent1">
                        <a:lumMod val="20000"/>
                        <a:lumOff val="80000"/>
                      </a:schemeClr>
                    </a:solidFill>
                  </a:tcPr>
                </a:tc>
                <a:tc>
                  <a:txBody>
                    <a:bodyPr/>
                    <a:lstStyle/>
                    <a:p>
                      <a:pPr>
                        <a:buNone/>
                      </a:pPr>
                      <a:r>
                        <a:rPr lang="en-GB" sz="2400" b="1" dirty="0">
                          <a:solidFill>
                            <a:schemeClr val="tx1"/>
                          </a:solidFill>
                          <a:latin typeface="+mn-lt"/>
                        </a:rPr>
                        <a:t>Risk Management</a:t>
                      </a:r>
                      <a:endParaRPr lang="en-GB" sz="2400" dirty="0">
                        <a:solidFill>
                          <a:schemeClr val="tx1"/>
                        </a:solidFill>
                        <a:latin typeface="+mn-lt"/>
                      </a:endParaRPr>
                    </a:p>
                  </a:txBody>
                  <a:tcPr marL="25738" marR="25738" marT="12868" marB="12868" anchor="ctr">
                    <a:solidFill>
                      <a:schemeClr val="accent3">
                        <a:lumMod val="20000"/>
                        <a:lumOff val="80000"/>
                      </a:schemeClr>
                    </a:solidFill>
                  </a:tcPr>
                </a:tc>
                <a:tc>
                  <a:txBody>
                    <a:bodyPr/>
                    <a:lstStyle/>
                    <a:p>
                      <a:pPr>
                        <a:buNone/>
                      </a:pPr>
                      <a:r>
                        <a:rPr lang="en-GB" sz="2400" b="1" dirty="0">
                          <a:solidFill>
                            <a:schemeClr val="tx1"/>
                          </a:solidFill>
                          <a:latin typeface="+mn-lt"/>
                        </a:rPr>
                        <a:t>Compliance</a:t>
                      </a:r>
                      <a:endParaRPr lang="en-GB" sz="2400" dirty="0">
                        <a:solidFill>
                          <a:schemeClr val="tx1"/>
                        </a:solidFill>
                        <a:latin typeface="+mn-lt"/>
                      </a:endParaRPr>
                    </a:p>
                  </a:txBody>
                  <a:tcPr marL="25738" marR="25738" marT="12868" marB="12868" anchor="ctr">
                    <a:solidFill>
                      <a:schemeClr val="tx2">
                        <a:lumMod val="20000"/>
                        <a:lumOff val="80000"/>
                      </a:schemeClr>
                    </a:solidFill>
                  </a:tcPr>
                </a:tc>
              </a:tr>
              <a:tr h="2220266">
                <a:tc>
                  <a:txBody>
                    <a:bodyPr/>
                    <a:lstStyle/>
                    <a:p>
                      <a:pPr>
                        <a:buNone/>
                      </a:pPr>
                      <a:r>
                        <a:rPr lang="en-GB" sz="2400" b="1">
                          <a:latin typeface="+mn-lt"/>
                        </a:rPr>
                        <a:t>Example Activities</a:t>
                      </a:r>
                      <a:endParaRPr lang="en-GB" sz="2400">
                        <a:latin typeface="+mn-lt"/>
                      </a:endParaRPr>
                    </a:p>
                  </a:txBody>
                  <a:tcPr marL="25738" marR="25738" marT="12868" marB="12868" anchor="ctr"/>
                </a:tc>
                <a:tc>
                  <a:txBody>
                    <a:bodyPr/>
                    <a:lstStyle/>
                    <a:p>
                      <a:pPr>
                        <a:buNone/>
                      </a:pPr>
                      <a:r>
                        <a:rPr lang="en-US" sz="2400" dirty="0">
                          <a:latin typeface="+mn-lt"/>
                        </a:rPr>
                        <a:t>Testing effectiveness of internal controls, auditing procurement, investigating fraud.</a:t>
                      </a:r>
                      <a:endParaRPr lang="en-US" sz="2400" dirty="0">
                        <a:latin typeface="+mn-lt"/>
                      </a:endParaRPr>
                    </a:p>
                  </a:txBody>
                  <a:tcPr marL="25738" marR="25738" marT="12868" marB="12868" anchor="ctr">
                    <a:solidFill>
                      <a:schemeClr val="accent1">
                        <a:lumMod val="20000"/>
                        <a:lumOff val="80000"/>
                      </a:schemeClr>
                    </a:solidFill>
                  </a:tcPr>
                </a:tc>
                <a:tc>
                  <a:txBody>
                    <a:bodyPr/>
                    <a:lstStyle/>
                    <a:p>
                      <a:pPr>
                        <a:buNone/>
                      </a:pPr>
                      <a:r>
                        <a:rPr lang="en-US" sz="2400" dirty="0">
                          <a:latin typeface="+mn-lt"/>
                        </a:rPr>
                        <a:t>Performing risk assessments, scenario analysis, advising on mitigation strategies.</a:t>
                      </a:r>
                      <a:endParaRPr lang="en-US" sz="2400" dirty="0">
                        <a:latin typeface="+mn-lt"/>
                      </a:endParaRPr>
                    </a:p>
                  </a:txBody>
                  <a:tcPr marL="25738" marR="25738" marT="12868" marB="12868" anchor="ctr">
                    <a:solidFill>
                      <a:schemeClr val="accent3">
                        <a:lumMod val="20000"/>
                        <a:lumOff val="80000"/>
                      </a:schemeClr>
                    </a:solidFill>
                  </a:tcPr>
                </a:tc>
                <a:tc>
                  <a:txBody>
                    <a:bodyPr/>
                    <a:lstStyle/>
                    <a:p>
                      <a:pPr>
                        <a:buNone/>
                      </a:pPr>
                      <a:r>
                        <a:rPr lang="en-US" sz="2400" dirty="0">
                          <a:latin typeface="+mn-lt"/>
                        </a:rPr>
                        <a:t>Monitoring regulatory changes, training staff on anti-money laundering (AML), reviewing contracts for compliance.</a:t>
                      </a:r>
                      <a:endParaRPr lang="en-US" sz="2400" dirty="0">
                        <a:latin typeface="+mn-lt"/>
                      </a:endParaRPr>
                    </a:p>
                  </a:txBody>
                  <a:tcPr marL="25738" marR="25738" marT="12868" marB="12868" anchor="ctr">
                    <a:solidFill>
                      <a:schemeClr val="tx2">
                        <a:lumMod val="20000"/>
                        <a:lumOff val="80000"/>
                      </a:schemeClr>
                    </a:solidFill>
                  </a:tcPr>
                </a:tc>
              </a:tr>
              <a:tr h="1488756">
                <a:tc>
                  <a:txBody>
                    <a:bodyPr/>
                    <a:lstStyle/>
                    <a:p>
                      <a:pPr>
                        <a:buNone/>
                      </a:pPr>
                      <a:r>
                        <a:rPr lang="en-GB" sz="2400" b="1" dirty="0">
                          <a:latin typeface="+mn-lt"/>
                        </a:rPr>
                        <a:t>Skillset Needed</a:t>
                      </a:r>
                      <a:endParaRPr lang="en-GB" sz="2400" dirty="0">
                        <a:latin typeface="+mn-lt"/>
                      </a:endParaRPr>
                    </a:p>
                  </a:txBody>
                  <a:tcPr marL="25738" marR="25738" marT="12868" marB="12868" anchor="ctr"/>
                </a:tc>
                <a:tc>
                  <a:txBody>
                    <a:bodyPr/>
                    <a:lstStyle/>
                    <a:p>
                      <a:pPr>
                        <a:buNone/>
                      </a:pPr>
                      <a:r>
                        <a:rPr lang="en-US" sz="2400" dirty="0">
                          <a:latin typeface="+mn-lt"/>
                        </a:rPr>
                        <a:t>Audit methodologies, control testing, analytical and investigative skills.</a:t>
                      </a:r>
                      <a:endParaRPr lang="en-US" sz="2400" dirty="0">
                        <a:latin typeface="+mn-lt"/>
                      </a:endParaRPr>
                    </a:p>
                  </a:txBody>
                  <a:tcPr marL="25738" marR="25738" marT="12868" marB="12868" anchor="ctr">
                    <a:solidFill>
                      <a:schemeClr val="accent1">
                        <a:lumMod val="20000"/>
                        <a:lumOff val="80000"/>
                      </a:schemeClr>
                    </a:solidFill>
                  </a:tcPr>
                </a:tc>
                <a:tc>
                  <a:txBody>
                    <a:bodyPr/>
                    <a:lstStyle/>
                    <a:p>
                      <a:pPr>
                        <a:buNone/>
                      </a:pPr>
                      <a:r>
                        <a:rPr lang="en-US" sz="2400" dirty="0">
                          <a:latin typeface="+mn-lt"/>
                        </a:rPr>
                        <a:t>Risk frameworks (ISO 31000, COSO ERM), scenario planning, business acumen.</a:t>
                      </a:r>
                      <a:endParaRPr lang="en-US" sz="2400" dirty="0">
                        <a:latin typeface="+mn-lt"/>
                      </a:endParaRPr>
                    </a:p>
                  </a:txBody>
                  <a:tcPr marL="25738" marR="25738" marT="12868" marB="12868" anchor="ctr">
                    <a:solidFill>
                      <a:schemeClr val="accent3">
                        <a:lumMod val="20000"/>
                        <a:lumOff val="80000"/>
                      </a:schemeClr>
                    </a:solidFill>
                  </a:tcPr>
                </a:tc>
                <a:tc>
                  <a:txBody>
                    <a:bodyPr/>
                    <a:lstStyle/>
                    <a:p>
                      <a:pPr>
                        <a:buNone/>
                      </a:pPr>
                      <a:r>
                        <a:rPr lang="en-US" sz="2400" dirty="0">
                          <a:latin typeface="+mn-lt"/>
                        </a:rPr>
                        <a:t>Legal/regulatory knowledge, policy interpretation, ethics training.</a:t>
                      </a:r>
                      <a:endParaRPr lang="en-US" sz="2400" dirty="0">
                        <a:latin typeface="+mn-lt"/>
                      </a:endParaRPr>
                    </a:p>
                  </a:txBody>
                  <a:tcPr marL="25738" marR="25738" marT="12868" marB="12868" anchor="ctr">
                    <a:solidFill>
                      <a:schemeClr val="tx2">
                        <a:lumMod val="20000"/>
                        <a:lumOff val="80000"/>
                      </a:schemeClr>
                    </a:solidFill>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vert="horz" lIns="91440" tIns="45720" rIns="91440" bIns="45720" rtlCol="0" anchor="ctr">
            <a:normAutofit/>
          </a:bodyPr>
          <a:lstStyle/>
          <a:p>
            <a:pPr marL="0" marR="0" lvl="0" indent="0" algn="l" defTabSz="914400" rtl="0" eaLnBrk="0" fontAlgn="base" latinLnBrk="0" hangingPunct="0">
              <a:lnSpc>
                <a:spcPct val="90000"/>
              </a:lnSpc>
              <a:spcBef>
                <a:spcPct val="0"/>
              </a:spcBef>
              <a:spcAft>
                <a:spcPct val="0"/>
              </a:spcAft>
              <a:buClrTx/>
              <a:buSzTx/>
              <a:buFontTx/>
              <a:buNone/>
              <a:defRPr/>
            </a:pPr>
            <a:r>
              <a:rPr kumimoji="0" lang="en-GB" sz="3600" b="0" i="0" u="none" strike="noStrike" kern="1200" cap="none" spc="-60" normalizeH="0" baseline="0" noProof="0" dirty="0">
                <a:ln>
                  <a:noFill/>
                </a:ln>
                <a:solidFill>
                  <a:srgbClr val="FFFFFF"/>
                </a:solidFill>
                <a:effectLst/>
                <a:uLnTx/>
                <a:uFillTx/>
                <a:latin typeface="+mj-lt"/>
                <a:ea typeface="+mj-ea"/>
                <a:cs typeface="+mj-cs"/>
              </a:rPr>
              <a:t>In short:</a:t>
            </a:r>
            <a:endParaRPr kumimoji="0" lang="en-US" sz="3600" b="0" i="0" u="none" strike="noStrike" kern="1200" cap="none" spc="-60" normalizeH="0" baseline="0" noProof="0" dirty="0">
              <a:ln>
                <a:noFill/>
              </a:ln>
              <a:solidFill>
                <a:srgbClr val="FFFFFF"/>
              </a:solidFill>
              <a:effectLst/>
              <a:uLnTx/>
              <a:uFillTx/>
              <a:latin typeface="+mj-lt"/>
              <a:ea typeface="+mj-ea"/>
              <a:cs typeface="+mj-cs"/>
            </a:endParaRPr>
          </a:p>
        </p:txBody>
      </p:sp>
      <p:sp>
        <p:nvSpPr>
          <p:cNvPr id="30723" name="Content Placeholder 4"/>
          <p:cNvSpPr>
            <a:spLocks noGrp="1"/>
          </p:cNvSpPr>
          <p:nvPr>
            <p:ph idx="1"/>
          </p:nvPr>
        </p:nvSpPr>
        <p:spPr/>
        <p:txBody>
          <a:bodyPr vert="horz" wrap="square" lIns="91440" tIns="45720" rIns="91440" bIns="45720" anchor="ctr" anchorCtr="0"/>
          <a:p>
            <a:r>
              <a:rPr lang="en-US" altLang="en-US" sz="3200" dirty="0"/>
              <a:t>Risk Management is about identifying and addressing risks before they become issues.</a:t>
            </a:r>
            <a:endParaRPr lang="en-US" altLang="en-US" sz="3200" dirty="0"/>
          </a:p>
          <a:p>
            <a:r>
              <a:rPr lang="en-US" altLang="en-US" sz="3200" dirty="0"/>
              <a:t>Compliance is about making sure rules are followed.</a:t>
            </a:r>
            <a:endParaRPr lang="en-US" altLang="en-US" sz="3200" dirty="0"/>
          </a:p>
          <a:p>
            <a:r>
              <a:rPr lang="en-US" altLang="en-US" sz="3200" dirty="0"/>
              <a:t>Internal Audit is about independently checking whether both risk management and compliance (and other controls) are actually working.</a:t>
            </a:r>
            <a:endParaRPr lang="en-US" altLang="en-US" sz="3200" dirty="0"/>
          </a:p>
        </p:txBody>
      </p:sp>
      <p:sp>
        <p:nvSpPr>
          <p:cNvPr id="2" name="Date Placeholder 1"/>
          <p:cNvSpPr txBox="1">
            <a:spLocks noGrp="1"/>
          </p:cNvSpPr>
          <p:nvPr>
            <p:ph type="dt" sz="half" idx="10"/>
          </p:nvPr>
        </p:nvSpPr>
        <p:spPr>
          <a:noFill/>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fld id="{9DF9EDD4-0963-4829-B56A-174D0EABA1DC}" type="datetime8">
              <a:rPr kumimoji="0" lang="en-US" sz="1100" b="0" i="0" u="none" strike="noStrike" kern="1200" cap="none" spc="0" normalizeH="0" baseline="0" noProof="0" smtClean="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3" name="Footer Placeholder 2"/>
          <p:cNvSpPr txBox="1">
            <a:spLocks noGrp="1"/>
          </p:cNvSpPr>
          <p:nvPr>
            <p:ph type="ftr" sz="quarter" idx="11"/>
          </p:nvPr>
        </p:nvSpPr>
        <p:spPr>
          <a:noFill/>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rPr>
              <a:t>Doreen Musimenta - Department of Auditing &amp; Taxation, MUBS. </a:t>
            </a:r>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Title 6"/>
          <p:cNvSpPr>
            <a:spLocks noGrp="1"/>
          </p:cNvSpPr>
          <p:nvPr>
            <p:ph type="title"/>
          </p:nvPr>
        </p:nvSpPr>
        <p:spPr/>
        <p:txBody>
          <a:bodyPr vert="horz" lIns="91440" tIns="45720" rIns="91440" bIns="45720" rtlCol="0" anchor="ctr">
            <a:normAutofit/>
          </a:bodyPr>
          <a:lstStyle/>
          <a:p>
            <a:pPr marL="0" marR="0" lvl="0" indent="0" algn="l" defTabSz="914400" rtl="0" eaLnBrk="1" fontAlgn="base" latinLnBrk="0" hangingPunct="1">
              <a:lnSpc>
                <a:spcPct val="90000"/>
              </a:lnSpc>
              <a:spcBef>
                <a:spcPct val="0"/>
              </a:spcBef>
              <a:spcAft>
                <a:spcPct val="0"/>
              </a:spcAft>
              <a:buClrTx/>
              <a:buSzTx/>
              <a:buFontTx/>
              <a:buNone/>
              <a:defRPr/>
            </a:pPr>
            <a:r>
              <a:rPr kumimoji="0" lang="en-US" sz="3600" b="0" i="0" u="none" strike="noStrike" kern="1200" cap="none" spc="-60" normalizeH="0" baseline="0" noProof="0" dirty="0">
                <a:ln>
                  <a:noFill/>
                </a:ln>
                <a:solidFill>
                  <a:srgbClr val="FFFFFF"/>
                </a:solidFill>
                <a:effectLst/>
                <a:uLnTx/>
                <a:uFillTx/>
                <a:latin typeface="+mj-lt"/>
                <a:ea typeface="+mj-ea"/>
                <a:cs typeface="+mj-cs"/>
              </a:rPr>
              <a:t>Conclusion </a:t>
            </a:r>
            <a:endParaRPr kumimoji="0" lang="en-US" sz="3600" b="0" i="0" u="none" strike="noStrike" kern="1200" cap="none" spc="-60" normalizeH="0" baseline="0" noProof="0" dirty="0">
              <a:ln>
                <a:noFill/>
              </a:ln>
              <a:solidFill>
                <a:srgbClr val="FFFFFF"/>
              </a:solidFill>
              <a:effectLst/>
              <a:uLnTx/>
              <a:uFillTx/>
              <a:latin typeface="+mj-lt"/>
              <a:ea typeface="+mj-ea"/>
              <a:cs typeface="+mj-cs"/>
            </a:endParaRPr>
          </a:p>
        </p:txBody>
      </p:sp>
      <p:sp>
        <p:nvSpPr>
          <p:cNvPr id="4" name="Date Placeholder 3"/>
          <p:cNvSpPr txBox="1">
            <a:spLocks noGrp="1"/>
          </p:cNvSpPr>
          <p:nvPr>
            <p:ph type="dt" sz="half" idx="10"/>
          </p:nvPr>
        </p:nvSpPr>
        <p:spPr>
          <a:noFill/>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fld id="{7408023F-DE25-4E22-A3B7-E3A3CDDE8C49}" type="datetime8">
              <a:rPr kumimoji="0" lang="en-US" sz="1100" b="0" i="0" u="none" strike="noStrike" kern="1200" cap="none" spc="0" normalizeH="0" baseline="0" noProof="0" smtClean="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5" name="Footer Placeholder 4"/>
          <p:cNvSpPr txBox="1">
            <a:spLocks noGrp="1"/>
          </p:cNvSpPr>
          <p:nvPr>
            <p:ph type="ftr" sz="quarter" idx="11"/>
          </p:nvPr>
        </p:nvSpPr>
        <p:spPr>
          <a:noFill/>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rPr>
              <a:t>Doreen Musimenta- Department of Auditing &amp; Taxation, MUBS. </a:t>
            </a:r>
            <a:endParaRPr kumimoji="0" lang="en-US" sz="11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pic>
        <p:nvPicPr>
          <p:cNvPr id="31749" name="Picture 4" descr="All Things Internal Audit Fraud Podcast: Trick of the Light"/>
          <p:cNvPicPr>
            <a:picLocks noChangeAspect="1"/>
          </p:cNvPicPr>
          <p:nvPr/>
        </p:nvPicPr>
        <p:blipFill>
          <a:blip r:embed="rId1"/>
          <a:stretch>
            <a:fillRect/>
          </a:stretch>
        </p:blipFill>
        <p:spPr>
          <a:xfrm>
            <a:off x="5545138" y="1531938"/>
            <a:ext cx="3794125" cy="3794125"/>
          </a:xfrm>
          <a:prstGeom prst="rect">
            <a:avLst/>
          </a:prstGeom>
          <a:noFill/>
          <a:ln w="9525">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6" name="Title 1"/>
          <p:cNvSpPr>
            <a:spLocks noGrp="1" noChangeArrowheads="1"/>
          </p:cNvSpPr>
          <p:nvPr>
            <p:ph type="title"/>
          </p:nvPr>
        </p:nvSpPr>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US" altLang="en-US" sz="3600" b="1" i="0" u="none" strike="noStrike" kern="1200" cap="none" spc="-60" normalizeH="0" baseline="0" noProof="0" dirty="0">
                <a:ln>
                  <a:noFill/>
                </a:ln>
                <a:solidFill>
                  <a:srgbClr val="FFFFFF"/>
                </a:solidFill>
                <a:effectLst/>
                <a:uLnTx/>
                <a:uFillTx/>
                <a:latin typeface="+mj-lt"/>
                <a:ea typeface="+mj-ea"/>
                <a:cs typeface="+mj-cs"/>
              </a:rPr>
              <a:t>Career in Internal Audit </a:t>
            </a:r>
            <a:br>
              <a:rPr kumimoji="0" lang="en-US" altLang="en-US" sz="3600" b="1" i="0" u="none" strike="noStrike" kern="1200" cap="none" spc="-60" normalizeH="0" baseline="0" noProof="0" dirty="0">
                <a:ln>
                  <a:noFill/>
                </a:ln>
                <a:solidFill>
                  <a:srgbClr val="FFFFFF"/>
                </a:solidFill>
                <a:effectLst/>
                <a:uLnTx/>
                <a:uFillTx/>
                <a:latin typeface="+mj-lt"/>
                <a:ea typeface="+mj-ea"/>
                <a:cs typeface="+mj-cs"/>
              </a:rPr>
            </a:br>
            <a:endParaRPr kumimoji="0" lang="en-US" altLang="en-US" sz="3600" b="1" i="0" u="none" strike="noStrike" kern="1200" cap="none" spc="-60" normalizeH="0" baseline="0" noProof="0" dirty="0">
              <a:ln>
                <a:noFill/>
              </a:ln>
              <a:solidFill>
                <a:srgbClr val="FFFFFF"/>
              </a:solidFill>
              <a:effectLst/>
              <a:uLnTx/>
              <a:uFillTx/>
              <a:latin typeface="+mj-lt"/>
              <a:ea typeface="+mj-ea"/>
              <a:cs typeface="+mj-cs"/>
            </a:endParaRPr>
          </a:p>
        </p:txBody>
      </p:sp>
      <p:sp>
        <p:nvSpPr>
          <p:cNvPr id="16387" name="Content Placeholder 2"/>
          <p:cNvSpPr>
            <a:spLocks noGrp="1" noChangeArrowheads="1"/>
          </p:cNvSpPr>
          <p:nvPr>
            <p:ph idx="1"/>
          </p:nvPr>
        </p:nvSpPr>
        <p:spPr>
          <a:xfrm>
            <a:off x="3424238" y="701675"/>
            <a:ext cx="8388350" cy="5283200"/>
          </a:xfrm>
        </p:spPr>
        <p:txBody>
          <a:bodyPr vert="horz" wrap="square" lIns="91440" tIns="45720" rIns="91440" bIns="45720" numCol="1" rtlCol="0" anchor="ctr" anchorCtr="0" compatLnSpc="1">
            <a:noAutofit/>
          </a:bodyPr>
          <a:lstStyle/>
          <a:p>
            <a:pPr marL="182880" marR="0" lvl="0" indent="-182880" algn="l" defTabSz="914400" rtl="0" eaLnBrk="1" fontAlgn="auto" latinLnBrk="0" hangingPunct="1">
              <a:lnSpc>
                <a:spcPct val="90000"/>
              </a:lnSpc>
              <a:spcBef>
                <a:spcPts val="1200"/>
              </a:spcBef>
              <a:spcAft>
                <a:spcPts val="0"/>
              </a:spcAft>
              <a:buClr>
                <a:schemeClr val="accent1"/>
              </a:buClr>
              <a:buSzTx/>
              <a:buFont typeface="Wingdings 2" panose="05020102010507070707" pitchFamily="18" charset="2"/>
              <a:buChar char=""/>
              <a:defRPr/>
            </a:pPr>
            <a:endParaRPr kumimoji="0" lang="en-US" altLang="en-US" sz="2400" b="0" i="0" u="none" strike="noStrike" kern="1200" cap="none" spc="0" normalizeH="0" baseline="0" noProof="0" dirty="0">
              <a:ln>
                <a:noFill/>
              </a:ln>
              <a:solidFill>
                <a:srgbClr val="002060"/>
              </a:solidFill>
              <a:effectLst/>
              <a:uLnTx/>
              <a:uFillTx/>
              <a:latin typeface="Arial Narrow" panose="020B0606020202030204" pitchFamily="34" charset="0"/>
              <a:ea typeface="Cambria" panose="02040503050406030204" pitchFamily="18" charset="0"/>
              <a:cs typeface="Arial" panose="020B0604020202020204" pitchFamily="34" charset="0"/>
            </a:endParaRPr>
          </a:p>
          <a:p>
            <a:pPr marL="0" marR="0" lvl="0" indent="0" algn="l" defTabSz="914400" rtl="0" eaLnBrk="1" fontAlgn="auto" latinLnBrk="0" hangingPunct="1">
              <a:lnSpc>
                <a:spcPct val="90000"/>
              </a:lnSpc>
              <a:spcBef>
                <a:spcPts val="1200"/>
              </a:spcBef>
              <a:spcAft>
                <a:spcPts val="0"/>
              </a:spcAft>
              <a:buClr>
                <a:schemeClr val="accent1"/>
              </a:buClr>
              <a:buSzTx/>
              <a:buFont typeface="Wingdings 2" panose="05020102010507070707" pitchFamily="18" charset="2"/>
              <a:buNone/>
              <a:defRPr/>
            </a:pPr>
            <a:endParaRPr kumimoji="0" lang="en-US" altLang="en-US" sz="2400" b="0" i="0" u="none" strike="noStrike" kern="1200" cap="none" spc="0" normalizeH="0" baseline="0" noProof="0" dirty="0">
              <a:ln>
                <a:noFill/>
              </a:ln>
              <a:solidFill>
                <a:srgbClr val="002060"/>
              </a:solidFill>
              <a:effectLst/>
              <a:uLnTx/>
              <a:uFillTx/>
              <a:latin typeface="Arial Narrow" panose="020B0606020202030204" pitchFamily="34" charset="0"/>
              <a:ea typeface="Cambria" panose="02040503050406030204" pitchFamily="18" charset="0"/>
              <a:cs typeface="Arial" panose="020B0604020202020204" pitchFamily="34" charset="0"/>
            </a:endParaRPr>
          </a:p>
          <a:p>
            <a:pPr marL="182880" marR="0" lvl="0" indent="-182880" algn="l" defTabSz="914400" rtl="0" eaLnBrk="1" fontAlgn="auto" latinLnBrk="0" hangingPunct="1">
              <a:lnSpc>
                <a:spcPct val="90000"/>
              </a:lnSpc>
              <a:spcBef>
                <a:spcPts val="1200"/>
              </a:spcBef>
              <a:spcAft>
                <a:spcPts val="0"/>
              </a:spcAft>
              <a:buClr>
                <a:schemeClr val="accent1"/>
              </a:buClr>
              <a:buSzTx/>
              <a:buFont typeface="Wingdings 2" panose="05020102010507070707" pitchFamily="18" charset="2"/>
              <a:buChar char=""/>
              <a:defRPr/>
            </a:pPr>
            <a:endParaRPr kumimoji="0" lang="en-US" altLang="en-US" sz="2400" b="0" i="0" u="none" strike="noStrike" kern="1200" cap="none" spc="0" normalizeH="0" baseline="0" noProof="0" dirty="0">
              <a:ln>
                <a:noFill/>
              </a:ln>
              <a:solidFill>
                <a:srgbClr val="002060"/>
              </a:solidFill>
              <a:effectLst/>
              <a:uLnTx/>
              <a:uFillTx/>
              <a:latin typeface="Arial Narrow" panose="020B0606020202030204" pitchFamily="34" charset="0"/>
              <a:ea typeface="Cambria" panose="02040503050406030204" pitchFamily="18" charset="0"/>
              <a:cs typeface="Arial" panose="020B0604020202020204" pitchFamily="34" charset="0"/>
            </a:endParaRPr>
          </a:p>
          <a:p>
            <a:pPr marL="182880" marR="0" lvl="0" indent="-182880" algn="l" defTabSz="914400" rtl="0" eaLnBrk="1" fontAlgn="auto" latinLnBrk="0" hangingPunct="1">
              <a:lnSpc>
                <a:spcPct val="90000"/>
              </a:lnSpc>
              <a:spcBef>
                <a:spcPts val="1200"/>
              </a:spcBef>
              <a:spcAft>
                <a:spcPts val="0"/>
              </a:spcAft>
              <a:buClr>
                <a:schemeClr val="accent1"/>
              </a:buClr>
              <a:buSzTx/>
              <a:buFont typeface="Wingdings 2" panose="05020102010507070707" pitchFamily="18" charset="2"/>
              <a:buChar char=""/>
              <a:defRPr/>
            </a:pPr>
            <a:endParaRPr kumimoji="0" lang="en-US" altLang="en-US" sz="2400" b="0" i="0" u="none" strike="noStrike" kern="1200" cap="none" spc="0" normalizeH="0" baseline="0" noProof="0" dirty="0">
              <a:ln>
                <a:noFill/>
              </a:ln>
              <a:solidFill>
                <a:srgbClr val="002060"/>
              </a:solidFill>
              <a:effectLst/>
              <a:uLnTx/>
              <a:uFillTx/>
              <a:latin typeface="Arial Narrow" panose="020B0606020202030204" pitchFamily="34" charset="0"/>
              <a:ea typeface="Cambria" panose="02040503050406030204" pitchFamily="18" charset="0"/>
              <a:cs typeface="Arial" panose="020B0604020202020204" pitchFamily="34" charset="0"/>
            </a:endParaRPr>
          </a:p>
          <a:p>
            <a:pPr marL="182880" marR="0" lvl="0" indent="-182880" algn="l" defTabSz="914400" rtl="0" eaLnBrk="1" fontAlgn="auto" latinLnBrk="0" hangingPunct="1">
              <a:lnSpc>
                <a:spcPct val="90000"/>
              </a:lnSpc>
              <a:spcBef>
                <a:spcPts val="1200"/>
              </a:spcBef>
              <a:spcAft>
                <a:spcPts val="0"/>
              </a:spcAft>
              <a:buClr>
                <a:schemeClr val="accent1"/>
              </a:buClr>
              <a:buSzTx/>
              <a:buFont typeface="Wingdings 2" panose="05020102010507070707" pitchFamily="18" charset="2"/>
              <a:buChar char=""/>
              <a:defRPr/>
            </a:pPr>
            <a:endParaRPr kumimoji="0" lang="en-US" altLang="en-US" sz="2400" b="0" i="0" u="none" strike="noStrike" kern="1200" cap="none" spc="0" normalizeH="0" baseline="0" noProof="0" dirty="0">
              <a:ln>
                <a:noFill/>
              </a:ln>
              <a:solidFill>
                <a:srgbClr val="002060"/>
              </a:solidFill>
              <a:effectLst/>
              <a:uLnTx/>
              <a:uFillTx/>
              <a:latin typeface="Arial Narrow" panose="020B0606020202030204" pitchFamily="34" charset="0"/>
              <a:ea typeface="Cambria" panose="02040503050406030204" pitchFamily="18" charset="0"/>
              <a:cs typeface="Arial" panose="020B0604020202020204" pitchFamily="34" charset="0"/>
            </a:endParaRPr>
          </a:p>
          <a:p>
            <a:pPr marL="182880" marR="0" lvl="0" indent="-182880" algn="l" defTabSz="914400" rtl="0" eaLnBrk="1" fontAlgn="auto" latinLnBrk="0" hangingPunct="1">
              <a:lnSpc>
                <a:spcPct val="90000"/>
              </a:lnSpc>
              <a:spcBef>
                <a:spcPts val="1200"/>
              </a:spcBef>
              <a:spcAft>
                <a:spcPts val="0"/>
              </a:spcAft>
              <a:buClr>
                <a:schemeClr val="accent1"/>
              </a:buClr>
              <a:buSzTx/>
              <a:buFont typeface="Wingdings 2" panose="05020102010507070707" pitchFamily="18" charset="2"/>
              <a:buChar char=""/>
              <a:defRPr/>
            </a:pPr>
            <a:endParaRPr kumimoji="0" lang="en-US" altLang="en-US" sz="2400" b="0" i="0" u="none" strike="noStrike" kern="1200" cap="none" spc="0" normalizeH="0" baseline="0" noProof="0" dirty="0">
              <a:ln>
                <a:noFill/>
              </a:ln>
              <a:solidFill>
                <a:srgbClr val="002060"/>
              </a:solidFill>
              <a:effectLst/>
              <a:uLnTx/>
              <a:uFillTx/>
              <a:latin typeface="Arial Narrow" panose="020B0606020202030204" pitchFamily="34" charset="0"/>
              <a:ea typeface="Cambria" panose="02040503050406030204" pitchFamily="18" charset="0"/>
              <a:cs typeface="Arial" panose="020B0604020202020204" pitchFamily="34" charset="0"/>
            </a:endParaRPr>
          </a:p>
          <a:p>
            <a:pPr marL="182880" marR="0" lvl="0" indent="-182880" algn="l" defTabSz="914400" rtl="0" eaLnBrk="1" fontAlgn="auto" latinLnBrk="0" hangingPunct="1">
              <a:lnSpc>
                <a:spcPct val="90000"/>
              </a:lnSpc>
              <a:spcBef>
                <a:spcPts val="1200"/>
              </a:spcBef>
              <a:spcAft>
                <a:spcPts val="0"/>
              </a:spcAft>
              <a:buClr>
                <a:schemeClr val="accent1"/>
              </a:buClr>
              <a:buSzTx/>
              <a:buFont typeface="Wingdings 2" panose="05020102010507070707" pitchFamily="18" charset="2"/>
              <a:buChar char=""/>
              <a:defRPr/>
            </a:pPr>
            <a:endParaRPr kumimoji="0" lang="en-US" altLang="en-US" sz="2400" b="0" i="0" u="none" strike="noStrike" kern="1200" cap="none" spc="0" normalizeH="0" baseline="0" noProof="0" dirty="0">
              <a:ln>
                <a:noFill/>
              </a:ln>
              <a:solidFill>
                <a:srgbClr val="002060"/>
              </a:solidFill>
              <a:effectLst/>
              <a:uLnTx/>
              <a:uFillTx/>
              <a:latin typeface="Arial Narrow" panose="020B0606020202030204" pitchFamily="34" charset="0"/>
              <a:ea typeface="Cambria" panose="02040503050406030204" pitchFamily="18" charset="0"/>
              <a:cs typeface="Arial" panose="020B0604020202020204" pitchFamily="34" charset="0"/>
            </a:endParaRPr>
          </a:p>
          <a:p>
            <a:pPr marL="182880" marR="0" lvl="0" indent="-182880" algn="l" defTabSz="914400" rtl="0" eaLnBrk="1" fontAlgn="auto" latinLnBrk="0" hangingPunct="1">
              <a:lnSpc>
                <a:spcPct val="90000"/>
              </a:lnSpc>
              <a:spcBef>
                <a:spcPts val="1200"/>
              </a:spcBef>
              <a:spcAft>
                <a:spcPts val="0"/>
              </a:spcAft>
              <a:buClr>
                <a:schemeClr val="accent1"/>
              </a:buClr>
              <a:buSzTx/>
              <a:buFont typeface="Wingdings 2" panose="05020102010507070707" pitchFamily="18" charset="2"/>
              <a:buChar char=""/>
              <a:defRPr/>
            </a:pPr>
            <a:endParaRPr kumimoji="0" lang="en-US" altLang="en-US" sz="2400" b="0" i="0" u="none" strike="noStrike" kern="1200" cap="none" spc="0" normalizeH="0" baseline="0" noProof="0" dirty="0">
              <a:ln>
                <a:noFill/>
              </a:ln>
              <a:solidFill>
                <a:srgbClr val="002060"/>
              </a:solidFill>
              <a:effectLst/>
              <a:uLnTx/>
              <a:uFillTx/>
              <a:latin typeface="Arial Narrow" panose="020B0606020202030204" pitchFamily="34" charset="0"/>
              <a:ea typeface="Cambria" panose="02040503050406030204" pitchFamily="18" charset="0"/>
              <a:cs typeface="Arial" panose="020B0604020202020204" pitchFamily="34" charset="0"/>
            </a:endParaRPr>
          </a:p>
        </p:txBody>
      </p:sp>
      <p:pic>
        <p:nvPicPr>
          <p:cNvPr id="9220" name="Picture 1"/>
          <p:cNvPicPr>
            <a:picLocks noChangeAspect="1"/>
          </p:cNvPicPr>
          <p:nvPr/>
        </p:nvPicPr>
        <p:blipFill>
          <a:blip r:embed="rId1"/>
          <a:stretch>
            <a:fillRect/>
          </a:stretch>
        </p:blipFill>
        <p:spPr>
          <a:xfrm>
            <a:off x="11387138" y="0"/>
            <a:ext cx="804862" cy="804863"/>
          </a:xfrm>
          <a:prstGeom prst="rect">
            <a:avLst/>
          </a:prstGeom>
          <a:noFill/>
          <a:ln w="9525">
            <a:noFill/>
          </a:ln>
        </p:spPr>
      </p:pic>
      <p:sp>
        <p:nvSpPr>
          <p:cNvPr id="9221" name="Date Placeholder 2"/>
          <p:cNvSpPr txBox="1">
            <a:spLocks noGrp="1"/>
          </p:cNvSpPr>
          <p:nvPr>
            <p:ph type="dt" sz="half" idx="10"/>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fld id="{BB962C8B-B14F-4D97-AF65-F5344CB8AC3E}" type="datetime8">
              <a:rPr lang="en-GB" altLang="en-GB" sz="1100" dirty="0">
                <a:solidFill>
                  <a:srgbClr val="002060"/>
                </a:solidFill>
              </a:rPr>
            </a:fld>
            <a:endParaRPr lang="en-GB" altLang="en-GB" sz="1100" dirty="0">
              <a:solidFill>
                <a:srgbClr val="002060"/>
              </a:solidFill>
            </a:endParaRPr>
          </a:p>
        </p:txBody>
      </p:sp>
      <p:sp>
        <p:nvSpPr>
          <p:cNvPr id="9222" name="Footer Placeholder 3"/>
          <p:cNvSpPr txBox="1">
            <a:spLocks noGrp="1"/>
          </p:cNvSpPr>
          <p:nvPr>
            <p:ph type="ftr" sz="quarter" idx="11"/>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r>
              <a:rPr lang="en-US" altLang="en-GB" sz="1100" dirty="0">
                <a:solidFill>
                  <a:srgbClr val="002060"/>
                </a:solidFill>
              </a:rPr>
              <a:t>Doreen Musimenta - Department of Auditing &amp; Taxation, MUBS. </a:t>
            </a:r>
            <a:endParaRPr lang="en-GB" altLang="en-GB" sz="1100" dirty="0">
              <a:solidFill>
                <a:srgbClr val="002060"/>
              </a:solidFill>
            </a:endParaRPr>
          </a:p>
        </p:txBody>
      </p:sp>
      <p:pic>
        <p:nvPicPr>
          <p:cNvPr id="9223" name="Picture 8" descr="Why Do They Think Internal Auditors Are Looking for Problems? - Audit Beacon"/>
          <p:cNvPicPr>
            <a:picLocks noChangeAspect="1"/>
          </p:cNvPicPr>
          <p:nvPr/>
        </p:nvPicPr>
        <p:blipFill>
          <a:blip r:embed="rId2"/>
          <a:stretch>
            <a:fillRect/>
          </a:stretch>
        </p:blipFill>
        <p:spPr>
          <a:xfrm>
            <a:off x="3614738" y="3233738"/>
            <a:ext cx="7545387" cy="2751137"/>
          </a:xfrm>
          <a:prstGeom prst="rect">
            <a:avLst/>
          </a:prstGeom>
          <a:noFill/>
          <a:ln w="9525">
            <a:noFill/>
          </a:ln>
        </p:spPr>
      </p:pic>
      <p:pic>
        <p:nvPicPr>
          <p:cNvPr id="9224" name="Picture 4" descr="Internal Audit Manager Merch &amp; Gifts for Sale | Redbubble"/>
          <p:cNvPicPr>
            <a:picLocks noChangeAspect="1"/>
          </p:cNvPicPr>
          <p:nvPr/>
        </p:nvPicPr>
        <p:blipFill>
          <a:blip r:embed="rId3"/>
          <a:stretch>
            <a:fillRect/>
          </a:stretch>
        </p:blipFill>
        <p:spPr>
          <a:xfrm>
            <a:off x="6056313" y="731838"/>
            <a:ext cx="2447925" cy="2444750"/>
          </a:xfrm>
          <a:prstGeom prst="rect">
            <a:avLst/>
          </a:prstGeom>
          <a:noFill/>
          <a:ln w="9525">
            <a:noFill/>
          </a:ln>
        </p:spPr>
      </p:pic>
      <p:pic>
        <p:nvPicPr>
          <p:cNvPr id="9225" name="Picture 6" descr="Internal Audit Manager Quote Merch &amp; Gifts for Sale | Redbubble"/>
          <p:cNvPicPr>
            <a:picLocks noChangeAspect="1"/>
          </p:cNvPicPr>
          <p:nvPr/>
        </p:nvPicPr>
        <p:blipFill>
          <a:blip r:embed="rId4"/>
          <a:stretch>
            <a:fillRect/>
          </a:stretch>
        </p:blipFill>
        <p:spPr>
          <a:xfrm>
            <a:off x="3481388" y="744538"/>
            <a:ext cx="2574925" cy="2489200"/>
          </a:xfrm>
          <a:prstGeom prst="rect">
            <a:avLst/>
          </a:prstGeom>
          <a:noFill/>
          <a:ln w="9525">
            <a:noFill/>
          </a:ln>
        </p:spPr>
      </p:pic>
      <p:pic>
        <p:nvPicPr>
          <p:cNvPr id="9226" name="Picture 8" descr="The Institute of Internal Auditors">
            <a:hlinkClick r:id="rId5" action="ppaction://hlinkfile"/>
          </p:cNvPr>
          <p:cNvPicPr>
            <a:picLocks noChangeAspect="1"/>
          </p:cNvPicPr>
          <p:nvPr/>
        </p:nvPicPr>
        <p:blipFill>
          <a:blip r:embed="rId6"/>
          <a:stretch>
            <a:fillRect/>
          </a:stretch>
        </p:blipFill>
        <p:spPr>
          <a:xfrm>
            <a:off x="8504238" y="701675"/>
            <a:ext cx="2882900" cy="2444750"/>
          </a:xfrm>
          <a:prstGeom prst="rect">
            <a:avLst/>
          </a:prstGeom>
          <a:noFill/>
          <a:ln w="9525">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US" sz="3600" b="1" i="0" u="none" strike="noStrike" kern="1200" cap="none" spc="-60" normalizeH="0" baseline="0" noProof="0" dirty="0">
                <a:ln>
                  <a:noFill/>
                </a:ln>
                <a:solidFill>
                  <a:srgbClr val="FFFFFF"/>
                </a:solidFill>
                <a:effectLst/>
                <a:uLnTx/>
                <a:uFillTx/>
                <a:latin typeface="+mj-lt"/>
                <a:ea typeface="+mj-ea"/>
                <a:cs typeface="+mj-cs"/>
              </a:rPr>
              <a:t>The three lines model</a:t>
            </a:r>
            <a:endParaRPr kumimoji="0" lang="en-US" sz="3600" b="1" i="0" u="none" strike="noStrike" kern="1200" cap="none" spc="-60" normalizeH="0" baseline="0" noProof="0" dirty="0">
              <a:ln>
                <a:noFill/>
              </a:ln>
              <a:solidFill>
                <a:srgbClr val="FFFFFF"/>
              </a:solidFill>
              <a:effectLst/>
              <a:uLnTx/>
              <a:uFillTx/>
              <a:latin typeface="+mj-lt"/>
              <a:ea typeface="+mj-ea"/>
              <a:cs typeface="+mj-cs"/>
            </a:endParaRPr>
          </a:p>
        </p:txBody>
      </p:sp>
      <p:pic>
        <p:nvPicPr>
          <p:cNvPr id="11267" name="Content Placeholder 9"/>
          <p:cNvPicPr>
            <a:picLocks noGrp="1" noChangeAspect="1"/>
          </p:cNvPicPr>
          <p:nvPr>
            <p:ph idx="1"/>
          </p:nvPr>
        </p:nvPicPr>
        <p:blipFill>
          <a:blip r:embed="rId1"/>
          <a:srcRect/>
          <a:stretch>
            <a:fillRect/>
          </a:stretch>
        </p:blipFill>
        <p:spPr>
          <a:xfrm>
            <a:off x="3554413" y="568325"/>
            <a:ext cx="8385175" cy="5713413"/>
          </a:xfrm>
        </p:spPr>
      </p:pic>
      <p:sp>
        <p:nvSpPr>
          <p:cNvPr id="11268" name="Date Placeholder 10"/>
          <p:cNvSpPr txBox="1">
            <a:spLocks noGrp="1"/>
          </p:cNvSpPr>
          <p:nvPr>
            <p:ph type="dt" sz="half" idx="10"/>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fld id="{BB962C8B-B14F-4D97-AF65-F5344CB8AC3E}" type="datetime8">
              <a:rPr lang="en-GB" altLang="en-GB" sz="1100" dirty="0">
                <a:solidFill>
                  <a:srgbClr val="002060"/>
                </a:solidFill>
              </a:rPr>
            </a:fld>
            <a:endParaRPr lang="en-GB" altLang="en-GB" sz="1100" dirty="0">
              <a:solidFill>
                <a:srgbClr val="002060"/>
              </a:solidFill>
            </a:endParaRPr>
          </a:p>
        </p:txBody>
      </p:sp>
      <p:sp>
        <p:nvSpPr>
          <p:cNvPr id="11269" name="Footer Placeholder 11"/>
          <p:cNvSpPr txBox="1">
            <a:spLocks noGrp="1"/>
          </p:cNvSpPr>
          <p:nvPr>
            <p:ph type="ftr" sz="quarter" idx="11"/>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r>
              <a:rPr lang="en-US" altLang="en-GB" sz="1100" dirty="0">
                <a:solidFill>
                  <a:srgbClr val="002060"/>
                </a:solidFill>
              </a:rPr>
              <a:t>Doreen Musimenta - Department of Auditing &amp; Taxation, MUBS. </a:t>
            </a:r>
            <a:endParaRPr lang="en-GB" altLang="en-GB" sz="1100" dirty="0">
              <a:solidFill>
                <a:srgbClr val="002060"/>
              </a:solidFill>
            </a:endParaRPr>
          </a:p>
        </p:txBody>
      </p:sp>
      <p:pic>
        <p:nvPicPr>
          <p:cNvPr id="11270" name="Picture 12"/>
          <p:cNvPicPr>
            <a:picLocks noChangeAspect="1"/>
          </p:cNvPicPr>
          <p:nvPr/>
        </p:nvPicPr>
        <p:blipFill>
          <a:blip r:embed="rId2"/>
          <a:stretch>
            <a:fillRect/>
          </a:stretch>
        </p:blipFill>
        <p:spPr>
          <a:xfrm>
            <a:off x="11387138" y="0"/>
            <a:ext cx="804862" cy="804863"/>
          </a:xfrm>
          <a:prstGeom prst="rect">
            <a:avLst/>
          </a:prstGeom>
          <a:noFill/>
          <a:ln w="9525">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8" name="Title 1"/>
          <p:cNvSpPr>
            <a:spLocks noGrp="1" noChangeArrowheads="1"/>
          </p:cNvSpPr>
          <p:nvPr>
            <p:ph type="title"/>
          </p:nvPr>
        </p:nvSpPr>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defRPr/>
            </a:pPr>
            <a:br>
              <a:rPr kumimoji="0" lang="en-US" altLang="en-US" sz="3600" b="1" i="0" u="none" strike="noStrike" kern="1200" cap="none" spc="-60" normalizeH="0" baseline="0" noProof="0" dirty="0">
                <a:ln>
                  <a:noFill/>
                </a:ln>
                <a:solidFill>
                  <a:srgbClr val="FFFFFF"/>
                </a:solidFill>
                <a:effectLst/>
                <a:uLnTx/>
                <a:uFillTx/>
                <a:latin typeface="basic-sans"/>
                <a:ea typeface="+mj-ea"/>
                <a:cs typeface="+mj-cs"/>
              </a:rPr>
            </a:br>
            <a:r>
              <a:rPr kumimoji="0" lang="en-US" altLang="en-US" sz="3600" b="1" i="0" u="none" strike="noStrike" kern="1200" cap="none" spc="-60" normalizeH="0" baseline="0" noProof="0" dirty="0">
                <a:ln>
                  <a:noFill/>
                </a:ln>
                <a:solidFill>
                  <a:srgbClr val="FFFFFF"/>
                </a:solidFill>
                <a:effectLst/>
                <a:uLnTx/>
                <a:uFillTx/>
                <a:latin typeface="+mj-lt"/>
                <a:ea typeface="+mj-ea"/>
                <a:cs typeface="+mj-cs"/>
              </a:rPr>
              <a:t>The core Principles of Internal Audit</a:t>
            </a:r>
            <a:endParaRPr kumimoji="0" lang="en-US" altLang="en-US" sz="3600" b="1" i="0" u="none" strike="noStrike" kern="1200" cap="none" spc="-60" normalizeH="0" baseline="0" noProof="0" dirty="0">
              <a:ln>
                <a:noFill/>
              </a:ln>
              <a:solidFill>
                <a:srgbClr val="FFFFFF"/>
              </a:solidFill>
              <a:effectLst/>
              <a:uLnTx/>
              <a:uFillTx/>
              <a:latin typeface="+mj-lt"/>
              <a:ea typeface="+mj-ea"/>
              <a:cs typeface="+mj-cs"/>
            </a:endParaRPr>
          </a:p>
        </p:txBody>
      </p:sp>
      <p:sp>
        <p:nvSpPr>
          <p:cNvPr id="12291" name="Content Placeholder 2"/>
          <p:cNvSpPr>
            <a:spLocks noGrp="1"/>
          </p:cNvSpPr>
          <p:nvPr>
            <p:ph idx="1"/>
          </p:nvPr>
        </p:nvSpPr>
        <p:spPr>
          <a:xfrm>
            <a:off x="3452813" y="820738"/>
            <a:ext cx="8359775" cy="5260975"/>
          </a:xfrm>
        </p:spPr>
        <p:txBody>
          <a:bodyPr vert="horz" wrap="square" lIns="91440" tIns="45720" rIns="91440" bIns="45720" anchor="ctr" anchorCtr="0"/>
          <a:p>
            <a:pPr eaLnBrk="1" hangingPunct="1">
              <a:buFont typeface="Wingdings" panose="05000000000000000000" pitchFamily="2" charset="2"/>
              <a:buChar char="Ø"/>
            </a:pPr>
            <a:r>
              <a:rPr lang="en-US" altLang="en-GB" sz="2400" dirty="0">
                <a:solidFill>
                  <a:srgbClr val="002060"/>
                </a:solidFill>
                <a:cs typeface="Cambria Math" panose="02040503050406030204" pitchFamily="18" charset="0"/>
              </a:rPr>
              <a:t>Principles as issued by the Institute of Internal Auditors (IIA) define tangible internal audit effectiveness. </a:t>
            </a:r>
            <a:endParaRPr lang="en-US" altLang="en-GB" sz="2400" dirty="0">
              <a:solidFill>
                <a:srgbClr val="002060"/>
              </a:solidFill>
              <a:cs typeface="Cambria Math" panose="02040503050406030204" pitchFamily="18" charset="0"/>
            </a:endParaRPr>
          </a:p>
          <a:p>
            <a:pPr eaLnBrk="1" hangingPunct="1">
              <a:buFont typeface="Wingdings" panose="05000000000000000000" pitchFamily="2" charset="2"/>
              <a:buChar char="Ø"/>
            </a:pPr>
            <a:endParaRPr lang="en-US" altLang="en-GB" sz="2400" dirty="0">
              <a:solidFill>
                <a:srgbClr val="002060"/>
              </a:solidFill>
              <a:cs typeface="Cambria Math" panose="02040503050406030204" pitchFamily="18" charset="0"/>
            </a:endParaRPr>
          </a:p>
          <a:p>
            <a:pPr eaLnBrk="1" hangingPunct="1">
              <a:buFont typeface="Wingdings" panose="05000000000000000000" pitchFamily="2" charset="2"/>
              <a:buChar char="Ø"/>
            </a:pPr>
            <a:r>
              <a:rPr lang="en-US" altLang="en-GB" sz="2400" dirty="0">
                <a:solidFill>
                  <a:srgbClr val="002060"/>
                </a:solidFill>
                <a:cs typeface="Cambria Math" panose="02040503050406030204" pitchFamily="18" charset="0"/>
              </a:rPr>
              <a:t>When all Principles are present and operating cohesively, the internal audit function achieves </a:t>
            </a:r>
            <a:r>
              <a:rPr lang="en-US" altLang="en-GB" sz="2400" dirty="0">
                <a:solidFill>
                  <a:srgbClr val="FF0000"/>
                </a:solidFill>
                <a:cs typeface="Cambria Math" panose="02040503050406030204" pitchFamily="18" charset="0"/>
              </a:rPr>
              <a:t>maximum efficiency.</a:t>
            </a:r>
            <a:r>
              <a:rPr lang="en-US" altLang="en-GB" sz="2400" dirty="0">
                <a:solidFill>
                  <a:srgbClr val="002060"/>
                </a:solidFill>
                <a:cs typeface="Cambria Math" panose="02040503050406030204" pitchFamily="18" charset="0"/>
              </a:rPr>
              <a:t> </a:t>
            </a:r>
            <a:endParaRPr lang="en-US" altLang="en-GB" sz="2400" dirty="0">
              <a:solidFill>
                <a:srgbClr val="002060"/>
              </a:solidFill>
              <a:cs typeface="Cambria Math" panose="02040503050406030204" pitchFamily="18" charset="0"/>
            </a:endParaRPr>
          </a:p>
          <a:p>
            <a:pPr eaLnBrk="1" hangingPunct="1">
              <a:buFont typeface="Wingdings" panose="05000000000000000000" pitchFamily="2" charset="2"/>
              <a:buChar char="Ø"/>
            </a:pPr>
            <a:endParaRPr lang="en-US" altLang="en-GB" sz="2400" dirty="0">
              <a:solidFill>
                <a:srgbClr val="002060"/>
              </a:solidFill>
              <a:cs typeface="Cambria Math" panose="02040503050406030204" pitchFamily="18" charset="0"/>
            </a:endParaRPr>
          </a:p>
          <a:p>
            <a:pPr eaLnBrk="1" hangingPunct="1">
              <a:buFont typeface="Wingdings" panose="05000000000000000000" pitchFamily="2" charset="2"/>
              <a:buChar char="Ø"/>
            </a:pPr>
            <a:r>
              <a:rPr lang="en-US" altLang="en-GB" sz="2400" dirty="0">
                <a:solidFill>
                  <a:srgbClr val="002060"/>
                </a:solidFill>
                <a:cs typeface="Cambria Math" panose="02040503050406030204" pitchFamily="18" charset="0"/>
              </a:rPr>
              <a:t>Though the way every internal auditor approaches these Core Principles may vary from organisation to organisation, there’s no denying that a failure to achieve any of the Principles would signal an internal audit activity that’s not performing at its absolute best.</a:t>
            </a:r>
            <a:endParaRPr lang="en-GB" altLang="en-GB" sz="2400" dirty="0">
              <a:solidFill>
                <a:srgbClr val="002060"/>
              </a:solidFill>
              <a:ea typeface="Cambria Math" panose="02040503050406030204" pitchFamily="18" charset="0"/>
            </a:endParaRPr>
          </a:p>
        </p:txBody>
      </p:sp>
      <p:pic>
        <p:nvPicPr>
          <p:cNvPr id="12292" name="Picture 1"/>
          <p:cNvPicPr>
            <a:picLocks noChangeAspect="1"/>
          </p:cNvPicPr>
          <p:nvPr/>
        </p:nvPicPr>
        <p:blipFill>
          <a:blip r:embed="rId1"/>
          <a:stretch>
            <a:fillRect/>
          </a:stretch>
        </p:blipFill>
        <p:spPr>
          <a:xfrm>
            <a:off x="11387138" y="15875"/>
            <a:ext cx="804862" cy="804863"/>
          </a:xfrm>
          <a:prstGeom prst="rect">
            <a:avLst/>
          </a:prstGeom>
          <a:noFill/>
          <a:ln w="9525">
            <a:noFill/>
          </a:ln>
        </p:spPr>
      </p:pic>
      <p:sp>
        <p:nvSpPr>
          <p:cNvPr id="12293" name="Date Placeholder 2"/>
          <p:cNvSpPr txBox="1">
            <a:spLocks noGrp="1"/>
          </p:cNvSpPr>
          <p:nvPr>
            <p:ph type="dt" sz="half" idx="10"/>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fld id="{BB962C8B-B14F-4D97-AF65-F5344CB8AC3E}" type="datetime8">
              <a:rPr lang="en-GB" altLang="en-GB" sz="1100" dirty="0">
                <a:solidFill>
                  <a:srgbClr val="002060"/>
                </a:solidFill>
              </a:rPr>
            </a:fld>
            <a:endParaRPr lang="en-GB" altLang="en-GB" sz="1100" dirty="0">
              <a:solidFill>
                <a:srgbClr val="002060"/>
              </a:solidFill>
            </a:endParaRPr>
          </a:p>
        </p:txBody>
      </p:sp>
      <p:sp>
        <p:nvSpPr>
          <p:cNvPr id="12294" name="Footer Placeholder 3"/>
          <p:cNvSpPr txBox="1">
            <a:spLocks noGrp="1"/>
          </p:cNvSpPr>
          <p:nvPr>
            <p:ph type="ftr" sz="quarter" idx="11"/>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r>
              <a:rPr lang="en-US" altLang="en-GB" sz="1100" dirty="0">
                <a:solidFill>
                  <a:srgbClr val="002060"/>
                </a:solidFill>
              </a:rPr>
              <a:t>Doreen Musimenta - Department of Auditing &amp; Taxation, MUBS. </a:t>
            </a:r>
            <a:endParaRPr lang="en-GB" altLang="en-GB" sz="1100" dirty="0">
              <a:solidFill>
                <a:srgbClr val="002060"/>
              </a:solidFill>
            </a:endParaRPr>
          </a:p>
        </p:txBody>
      </p:sp>
      <p:pic>
        <p:nvPicPr>
          <p:cNvPr id="12295" name="Picture 5" descr="The Institute of Internal Auditors - YouTube"/>
          <p:cNvPicPr>
            <a:picLocks noChangeAspect="1"/>
          </p:cNvPicPr>
          <p:nvPr/>
        </p:nvPicPr>
        <p:blipFill>
          <a:blip r:embed="rId2"/>
          <a:stretch>
            <a:fillRect/>
          </a:stretch>
        </p:blipFill>
        <p:spPr>
          <a:xfrm>
            <a:off x="-17462" y="0"/>
            <a:ext cx="3487737" cy="2828925"/>
          </a:xfrm>
          <a:prstGeom prst="rect">
            <a:avLst/>
          </a:prstGeom>
          <a:noFill/>
          <a:ln w="9525">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2" name="Title 1"/>
          <p:cNvSpPr>
            <a:spLocks noGrp="1" noChangeArrowheads="1"/>
          </p:cNvSpPr>
          <p:nvPr>
            <p:ph type="title"/>
          </p:nvPr>
        </p:nvSpPr>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US" altLang="en-US" sz="3600" b="1" i="0" u="none" strike="noStrike" kern="1200" cap="none" spc="-60" normalizeH="0" baseline="0" noProof="0" dirty="0">
                <a:ln>
                  <a:noFill/>
                </a:ln>
                <a:solidFill>
                  <a:srgbClr val="FFFFFF"/>
                </a:solidFill>
                <a:effectLst/>
                <a:uLnTx/>
                <a:uFillTx/>
                <a:latin typeface="basic-sans"/>
                <a:ea typeface="+mj-ea"/>
                <a:cs typeface="+mj-cs"/>
              </a:rPr>
              <a:t>The core Principles of Internal Audit</a:t>
            </a:r>
            <a:endParaRPr kumimoji="0" lang="en-US" altLang="en-US" sz="3600" b="1" i="0" u="none" strike="noStrike" kern="1200" cap="none" spc="-60" normalizeH="0" baseline="0" noProof="0" dirty="0">
              <a:ln>
                <a:noFill/>
              </a:ln>
              <a:solidFill>
                <a:srgbClr val="FFFFFF"/>
              </a:solidFill>
              <a:effectLst/>
              <a:uLnTx/>
              <a:uFillTx/>
              <a:latin typeface="+mj-lt"/>
              <a:ea typeface="+mj-ea"/>
              <a:cs typeface="+mj-cs"/>
            </a:endParaRPr>
          </a:p>
        </p:txBody>
      </p:sp>
      <p:sp>
        <p:nvSpPr>
          <p:cNvPr id="13315" name="Content Placeholder 2"/>
          <p:cNvSpPr>
            <a:spLocks noGrp="1"/>
          </p:cNvSpPr>
          <p:nvPr>
            <p:ph idx="1"/>
          </p:nvPr>
        </p:nvSpPr>
        <p:spPr>
          <a:xfrm>
            <a:off x="3424238" y="606425"/>
            <a:ext cx="8377237" cy="5495925"/>
          </a:xfrm>
        </p:spPr>
        <p:txBody>
          <a:bodyPr vert="horz" wrap="square" lIns="91440" tIns="45720" rIns="91440" bIns="45720" anchor="ctr" anchorCtr="0"/>
          <a:p>
            <a:pPr marL="0" indent="0" eaLnBrk="1" hangingPunct="1">
              <a:lnSpc>
                <a:spcPct val="100000"/>
              </a:lnSpc>
              <a:spcBef>
                <a:spcPct val="0"/>
              </a:spcBef>
              <a:buSzPct val="110000"/>
              <a:buFont typeface="Wingdings" panose="05000000000000000000" pitchFamily="2" charset="2"/>
              <a:buChar char="Ø"/>
            </a:pPr>
            <a:r>
              <a:rPr lang="en-US" altLang="en-US" sz="2400" dirty="0">
                <a:solidFill>
                  <a:srgbClr val="002060"/>
                </a:solidFill>
                <a:cs typeface="Cambria Math" panose="02040503050406030204" pitchFamily="18" charset="0"/>
              </a:rPr>
              <a:t>Demonstrates integrity.  Integrity is everything in the world of internal auditing. </a:t>
            </a:r>
            <a:endParaRPr lang="en-US" altLang="en-US" sz="2400" dirty="0">
              <a:solidFill>
                <a:srgbClr val="002060"/>
              </a:solidFill>
              <a:cs typeface="Cambria Math" panose="02040503050406030204" pitchFamily="18" charset="0"/>
            </a:endParaRPr>
          </a:p>
          <a:p>
            <a:pPr marL="0" indent="0" eaLnBrk="1" hangingPunct="1">
              <a:lnSpc>
                <a:spcPct val="100000"/>
              </a:lnSpc>
              <a:spcBef>
                <a:spcPct val="0"/>
              </a:spcBef>
              <a:buSzPct val="110000"/>
              <a:buFont typeface="Wingdings" panose="05000000000000000000" pitchFamily="2" charset="2"/>
              <a:buChar char="Ø"/>
            </a:pPr>
            <a:r>
              <a:rPr lang="en-US" altLang="en-US" sz="2400" dirty="0">
                <a:solidFill>
                  <a:srgbClr val="002060"/>
                </a:solidFill>
                <a:cs typeface="Cambria Math" panose="02040503050406030204" pitchFamily="18" charset="0"/>
              </a:rPr>
              <a:t>Demonstrates competence and due professional care.</a:t>
            </a:r>
            <a:endParaRPr lang="en-US" altLang="en-US" sz="2400" dirty="0">
              <a:solidFill>
                <a:srgbClr val="002060"/>
              </a:solidFill>
              <a:cs typeface="Cambria Math" panose="02040503050406030204" pitchFamily="18" charset="0"/>
            </a:endParaRPr>
          </a:p>
          <a:p>
            <a:pPr marL="0" indent="0" eaLnBrk="1" hangingPunct="1">
              <a:lnSpc>
                <a:spcPct val="100000"/>
              </a:lnSpc>
              <a:spcBef>
                <a:spcPct val="0"/>
              </a:spcBef>
              <a:buSzPct val="110000"/>
              <a:buFont typeface="Wingdings" panose="05000000000000000000" pitchFamily="2" charset="2"/>
              <a:buChar char="Ø"/>
            </a:pPr>
            <a:r>
              <a:rPr lang="en-US" altLang="en-US" sz="2400" dirty="0">
                <a:solidFill>
                  <a:srgbClr val="002060"/>
                </a:solidFill>
                <a:cs typeface="Cambria Math" panose="02040503050406030204" pitchFamily="18" charset="0"/>
              </a:rPr>
              <a:t>Is objective and free from undue influence (independent).</a:t>
            </a:r>
            <a:endParaRPr lang="en-US" altLang="en-US" sz="2400" dirty="0">
              <a:solidFill>
                <a:srgbClr val="002060"/>
              </a:solidFill>
              <a:cs typeface="Cambria Math" panose="02040503050406030204" pitchFamily="18" charset="0"/>
            </a:endParaRPr>
          </a:p>
          <a:p>
            <a:pPr marL="0" indent="0" eaLnBrk="1" hangingPunct="1">
              <a:lnSpc>
                <a:spcPct val="100000"/>
              </a:lnSpc>
              <a:spcBef>
                <a:spcPct val="0"/>
              </a:spcBef>
              <a:buSzPct val="110000"/>
              <a:buFont typeface="Wingdings" panose="05000000000000000000" pitchFamily="2" charset="2"/>
              <a:buChar char="Ø"/>
            </a:pPr>
            <a:r>
              <a:rPr lang="en-US" altLang="en-US" sz="2400" dirty="0">
                <a:solidFill>
                  <a:srgbClr val="002060"/>
                </a:solidFill>
                <a:cs typeface="Cambria Math" panose="02040503050406030204" pitchFamily="18" charset="0"/>
              </a:rPr>
              <a:t>Aligns with the strategies, objectives, and risks of the organization.</a:t>
            </a:r>
            <a:endParaRPr lang="en-US" altLang="en-US" sz="2400" dirty="0">
              <a:solidFill>
                <a:srgbClr val="002060"/>
              </a:solidFill>
              <a:cs typeface="Cambria Math" panose="02040503050406030204" pitchFamily="18" charset="0"/>
            </a:endParaRPr>
          </a:p>
          <a:p>
            <a:pPr marL="0" indent="0" eaLnBrk="1" hangingPunct="1">
              <a:lnSpc>
                <a:spcPct val="100000"/>
              </a:lnSpc>
              <a:spcBef>
                <a:spcPct val="0"/>
              </a:spcBef>
              <a:buSzPct val="110000"/>
              <a:buFont typeface="Wingdings" panose="05000000000000000000" pitchFamily="2" charset="2"/>
              <a:buChar char="Ø"/>
            </a:pPr>
            <a:r>
              <a:rPr lang="en-US" altLang="en-US" sz="2400" dirty="0">
                <a:solidFill>
                  <a:srgbClr val="002060"/>
                </a:solidFill>
                <a:cs typeface="Cambria Math" panose="02040503050406030204" pitchFamily="18" charset="0"/>
              </a:rPr>
              <a:t>Is appropriately positioned and adequately resourced.</a:t>
            </a:r>
            <a:endParaRPr lang="en-US" altLang="en-US" sz="2400" dirty="0">
              <a:solidFill>
                <a:srgbClr val="002060"/>
              </a:solidFill>
              <a:cs typeface="Cambria Math" panose="02040503050406030204" pitchFamily="18" charset="0"/>
            </a:endParaRPr>
          </a:p>
          <a:p>
            <a:pPr marL="0" indent="0" eaLnBrk="1" hangingPunct="1">
              <a:lnSpc>
                <a:spcPct val="100000"/>
              </a:lnSpc>
              <a:spcBef>
                <a:spcPct val="0"/>
              </a:spcBef>
              <a:buSzPct val="110000"/>
              <a:buFont typeface="Wingdings" panose="05000000000000000000" pitchFamily="2" charset="2"/>
              <a:buChar char="Ø"/>
            </a:pPr>
            <a:r>
              <a:rPr lang="en-US" altLang="en-US" sz="2400" dirty="0">
                <a:solidFill>
                  <a:srgbClr val="002060"/>
                </a:solidFill>
                <a:cs typeface="Cambria Math" panose="02040503050406030204" pitchFamily="18" charset="0"/>
              </a:rPr>
              <a:t>Demonstrates quality and continuous improvement.</a:t>
            </a:r>
            <a:endParaRPr lang="en-US" altLang="en-US" sz="2400" dirty="0">
              <a:solidFill>
                <a:srgbClr val="002060"/>
              </a:solidFill>
              <a:cs typeface="Cambria Math" panose="02040503050406030204" pitchFamily="18" charset="0"/>
            </a:endParaRPr>
          </a:p>
          <a:p>
            <a:pPr marL="0" indent="0" eaLnBrk="1" hangingPunct="1">
              <a:lnSpc>
                <a:spcPct val="100000"/>
              </a:lnSpc>
              <a:spcBef>
                <a:spcPct val="0"/>
              </a:spcBef>
              <a:buSzPct val="110000"/>
              <a:buFont typeface="Wingdings" panose="05000000000000000000" pitchFamily="2" charset="2"/>
              <a:buChar char="Ø"/>
            </a:pPr>
            <a:r>
              <a:rPr lang="en-US" altLang="en-US" sz="2400" dirty="0">
                <a:solidFill>
                  <a:srgbClr val="002060"/>
                </a:solidFill>
                <a:cs typeface="Cambria Math" panose="02040503050406030204" pitchFamily="18" charset="0"/>
              </a:rPr>
              <a:t>Communicates effectively.</a:t>
            </a:r>
            <a:endParaRPr lang="en-US" altLang="en-US" sz="2400" dirty="0">
              <a:solidFill>
                <a:srgbClr val="002060"/>
              </a:solidFill>
              <a:cs typeface="Cambria Math" panose="02040503050406030204" pitchFamily="18" charset="0"/>
            </a:endParaRPr>
          </a:p>
          <a:p>
            <a:pPr marL="0" indent="0" eaLnBrk="1" hangingPunct="1">
              <a:lnSpc>
                <a:spcPct val="100000"/>
              </a:lnSpc>
              <a:spcBef>
                <a:spcPct val="0"/>
              </a:spcBef>
              <a:buSzPct val="110000"/>
              <a:buFont typeface="Wingdings" panose="05000000000000000000" pitchFamily="2" charset="2"/>
              <a:buChar char="Ø"/>
            </a:pPr>
            <a:r>
              <a:rPr lang="en-US" altLang="en-US" sz="2400" dirty="0">
                <a:solidFill>
                  <a:srgbClr val="002060"/>
                </a:solidFill>
                <a:cs typeface="Cambria Math" panose="02040503050406030204" pitchFamily="18" charset="0"/>
              </a:rPr>
              <a:t>Provides risk-based assurance.</a:t>
            </a:r>
            <a:endParaRPr lang="en-US" altLang="en-US" sz="2400" dirty="0">
              <a:solidFill>
                <a:srgbClr val="002060"/>
              </a:solidFill>
              <a:cs typeface="Cambria Math" panose="02040503050406030204" pitchFamily="18" charset="0"/>
            </a:endParaRPr>
          </a:p>
          <a:p>
            <a:pPr marL="0" indent="0" eaLnBrk="1" hangingPunct="1">
              <a:lnSpc>
                <a:spcPct val="100000"/>
              </a:lnSpc>
              <a:spcBef>
                <a:spcPct val="0"/>
              </a:spcBef>
              <a:buSzPct val="110000"/>
              <a:buFont typeface="Wingdings" panose="05000000000000000000" pitchFamily="2" charset="2"/>
              <a:buChar char="Ø"/>
            </a:pPr>
            <a:r>
              <a:rPr lang="en-US" altLang="en-US" sz="2400" dirty="0">
                <a:solidFill>
                  <a:srgbClr val="002060"/>
                </a:solidFill>
                <a:cs typeface="Cambria Math" panose="02040503050406030204" pitchFamily="18" charset="0"/>
              </a:rPr>
              <a:t>Is insightful, proactive, and future-focused.</a:t>
            </a:r>
            <a:endParaRPr lang="en-US" altLang="en-US" sz="2400" dirty="0">
              <a:solidFill>
                <a:srgbClr val="002060"/>
              </a:solidFill>
              <a:cs typeface="Cambria Math" panose="02040503050406030204" pitchFamily="18" charset="0"/>
            </a:endParaRPr>
          </a:p>
          <a:p>
            <a:pPr marL="0" indent="0" eaLnBrk="1" hangingPunct="1">
              <a:lnSpc>
                <a:spcPct val="100000"/>
              </a:lnSpc>
              <a:spcBef>
                <a:spcPct val="0"/>
              </a:spcBef>
              <a:buSzPct val="110000"/>
              <a:buFont typeface="Wingdings" panose="05000000000000000000" pitchFamily="2" charset="2"/>
              <a:buChar char="Ø"/>
            </a:pPr>
            <a:r>
              <a:rPr lang="en-US" altLang="en-US" sz="2400" dirty="0">
                <a:solidFill>
                  <a:srgbClr val="002060"/>
                </a:solidFill>
                <a:cs typeface="Cambria Math" panose="02040503050406030204" pitchFamily="18" charset="0"/>
              </a:rPr>
              <a:t>Promotes organizational improvement.</a:t>
            </a:r>
            <a:endParaRPr lang="en-US" altLang="en-US" sz="2400" dirty="0">
              <a:solidFill>
                <a:srgbClr val="002060"/>
              </a:solidFill>
              <a:ea typeface="Cambria Math" panose="02040503050406030204" pitchFamily="18" charset="0"/>
            </a:endParaRPr>
          </a:p>
        </p:txBody>
      </p:sp>
      <p:pic>
        <p:nvPicPr>
          <p:cNvPr id="13316" name="Picture 1"/>
          <p:cNvPicPr>
            <a:picLocks noChangeAspect="1"/>
          </p:cNvPicPr>
          <p:nvPr/>
        </p:nvPicPr>
        <p:blipFill>
          <a:blip r:embed="rId1"/>
          <a:stretch>
            <a:fillRect/>
          </a:stretch>
        </p:blipFill>
        <p:spPr>
          <a:xfrm>
            <a:off x="11387138" y="0"/>
            <a:ext cx="804862" cy="804863"/>
          </a:xfrm>
          <a:prstGeom prst="rect">
            <a:avLst/>
          </a:prstGeom>
          <a:noFill/>
          <a:ln w="9525">
            <a:noFill/>
          </a:ln>
        </p:spPr>
      </p:pic>
      <p:sp>
        <p:nvSpPr>
          <p:cNvPr id="13317" name="Date Placeholder 3"/>
          <p:cNvSpPr txBox="1">
            <a:spLocks noGrp="1"/>
          </p:cNvSpPr>
          <p:nvPr>
            <p:ph type="dt" sz="half" idx="10"/>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fld id="{BB962C8B-B14F-4D97-AF65-F5344CB8AC3E}" type="datetime8">
              <a:rPr lang="en-GB" altLang="en-GB" sz="1100" dirty="0">
                <a:solidFill>
                  <a:srgbClr val="002060"/>
                </a:solidFill>
              </a:rPr>
            </a:fld>
            <a:endParaRPr lang="en-GB" altLang="en-GB" sz="1100" dirty="0">
              <a:solidFill>
                <a:srgbClr val="002060"/>
              </a:solidFill>
            </a:endParaRPr>
          </a:p>
        </p:txBody>
      </p:sp>
      <p:sp>
        <p:nvSpPr>
          <p:cNvPr id="13318" name="Footer Placeholder 4"/>
          <p:cNvSpPr txBox="1">
            <a:spLocks noGrp="1"/>
          </p:cNvSpPr>
          <p:nvPr>
            <p:ph type="ftr" sz="quarter" idx="11"/>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r>
              <a:rPr lang="en-US" altLang="en-GB" sz="1100" dirty="0">
                <a:solidFill>
                  <a:srgbClr val="002060"/>
                </a:solidFill>
              </a:rPr>
              <a:t>Doreen Musimenta - Department of Auditing &amp; Taxation, MUBS. </a:t>
            </a:r>
            <a:endParaRPr lang="en-GB" altLang="en-GB" sz="1100" dirty="0">
              <a:solidFill>
                <a:srgbClr val="00206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8" name="Title 1"/>
          <p:cNvSpPr>
            <a:spLocks noGrp="1" noChangeArrowheads="1"/>
          </p:cNvSpPr>
          <p:nvPr>
            <p:ph type="title"/>
          </p:nvPr>
        </p:nvSpPr>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US" altLang="en-US" sz="3600" b="1" i="0" u="none" strike="noStrike" kern="1200" cap="none" spc="-60" normalizeH="0" baseline="0" noProof="0" dirty="0">
                <a:ln>
                  <a:noFill/>
                </a:ln>
                <a:solidFill>
                  <a:srgbClr val="FFFFFF"/>
                </a:solidFill>
                <a:effectLst/>
                <a:uLnTx/>
                <a:uFillTx/>
                <a:latin typeface="basic-sans"/>
                <a:ea typeface="+mj-ea"/>
                <a:cs typeface="+mj-cs"/>
              </a:rPr>
              <a:t>Purpose of</a:t>
            </a:r>
            <a:br>
              <a:rPr kumimoji="0" lang="en-US" altLang="en-US" sz="3600" b="1" i="0" u="none" strike="noStrike" kern="1200" cap="none" spc="-60" normalizeH="0" baseline="0" noProof="0" dirty="0">
                <a:ln>
                  <a:noFill/>
                </a:ln>
                <a:solidFill>
                  <a:srgbClr val="FFFFFF"/>
                </a:solidFill>
                <a:effectLst/>
                <a:uLnTx/>
                <a:uFillTx/>
                <a:latin typeface="basic-sans"/>
                <a:ea typeface="+mj-ea"/>
                <a:cs typeface="+mj-cs"/>
              </a:rPr>
            </a:br>
            <a:br>
              <a:rPr kumimoji="0" lang="en-US" altLang="en-US" sz="3600" b="1" i="0" u="none" strike="noStrike" kern="1200" cap="none" spc="-60" normalizeH="0" baseline="0" noProof="0" dirty="0">
                <a:ln>
                  <a:noFill/>
                </a:ln>
                <a:solidFill>
                  <a:srgbClr val="FFFFFF"/>
                </a:solidFill>
                <a:effectLst/>
                <a:uLnTx/>
                <a:uFillTx/>
                <a:latin typeface="basic-sans"/>
                <a:ea typeface="+mj-ea"/>
                <a:cs typeface="+mj-cs"/>
              </a:rPr>
            </a:br>
            <a:br>
              <a:rPr kumimoji="0" lang="en-US" altLang="en-US" sz="3600" b="1" i="0" u="none" strike="noStrike" kern="1200" cap="none" spc="-60" normalizeH="0" baseline="0" noProof="0" dirty="0">
                <a:ln>
                  <a:noFill/>
                </a:ln>
                <a:solidFill>
                  <a:srgbClr val="FFFFFF"/>
                </a:solidFill>
                <a:effectLst/>
                <a:uLnTx/>
                <a:uFillTx/>
                <a:latin typeface="basic-sans"/>
                <a:ea typeface="+mj-ea"/>
                <a:cs typeface="+mj-cs"/>
              </a:rPr>
            </a:br>
            <a:endParaRPr kumimoji="0" lang="en-US" altLang="en-US" sz="3600" b="1" i="0" u="none" strike="noStrike" kern="1200" cap="none" spc="-60" normalizeH="0" baseline="0" noProof="0" dirty="0">
              <a:ln>
                <a:noFill/>
              </a:ln>
              <a:solidFill>
                <a:srgbClr val="FFFFFF"/>
              </a:solidFill>
              <a:effectLst/>
              <a:uLnTx/>
              <a:uFillTx/>
              <a:latin typeface="basic-sans"/>
              <a:ea typeface="+mj-ea"/>
              <a:cs typeface="+mj-cs"/>
            </a:endParaRPr>
          </a:p>
        </p:txBody>
      </p:sp>
      <p:sp>
        <p:nvSpPr>
          <p:cNvPr id="3" name="Content Placeholder 2"/>
          <p:cNvSpPr>
            <a:spLocks noGrp="1"/>
          </p:cNvSpPr>
          <p:nvPr>
            <p:ph idx="1"/>
          </p:nvPr>
        </p:nvSpPr>
        <p:spPr>
          <a:xfrm>
            <a:off x="3433763" y="488950"/>
            <a:ext cx="8758238" cy="5867400"/>
          </a:xfrm>
        </p:spPr>
        <p:txBody>
          <a:bodyPr vert="horz" wrap="square" lIns="91440" tIns="45720" rIns="91440" bIns="45720" numCol="1" rtlCol="0" anchor="ctr" anchorCtr="0" compatLnSpc="1">
            <a:normAutofit lnSpcReduction="10000"/>
          </a:bodyPr>
          <a:lstStyle/>
          <a:p>
            <a:pPr marL="0" marR="0" lvl="0" indent="0" algn="l" defTabSz="914400" rtl="0" eaLnBrk="1" fontAlgn="auto" latinLnBrk="0" hangingPunct="1">
              <a:lnSpc>
                <a:spcPct val="100000"/>
              </a:lnSpc>
              <a:spcBef>
                <a:spcPts val="0"/>
              </a:spcBef>
              <a:spcAft>
                <a:spcPts val="0"/>
              </a:spcAft>
              <a:buClr>
                <a:schemeClr val="accent1"/>
              </a:buClr>
              <a:buSzTx/>
              <a:buFont typeface="Wingdings 2" panose="05020102010507070707" pitchFamily="18" charset="2"/>
              <a:buNone/>
              <a:defRPr/>
            </a:pPr>
            <a:r>
              <a:rPr kumimoji="0" lang="en-US" sz="2400" b="1" i="0" u="none" strike="noStrike" kern="1200" cap="none" spc="0" normalizeH="0" baseline="0" noProof="0" dirty="0">
                <a:ln>
                  <a:noFill/>
                </a:ln>
                <a:solidFill>
                  <a:srgbClr val="002060"/>
                </a:solidFill>
                <a:effectLst/>
                <a:uLnTx/>
                <a:uFillTx/>
                <a:latin typeface="+mn-lt"/>
                <a:ea typeface="Cambria Math" panose="02040503050406030204" pitchFamily="18" charset="0"/>
                <a:cs typeface="+mn-cs"/>
              </a:rPr>
              <a:t>The purpose statement </a:t>
            </a:r>
            <a:r>
              <a:rPr kumimoji="0" lang="en-US" sz="2400" b="0" i="0" u="none" strike="noStrike" kern="1200" cap="none" spc="0" normalizeH="0" baseline="0" noProof="0" dirty="0">
                <a:ln>
                  <a:noFill/>
                </a:ln>
                <a:solidFill>
                  <a:srgbClr val="002060"/>
                </a:solidFill>
                <a:effectLst/>
                <a:uLnTx/>
                <a:uFillTx/>
                <a:latin typeface="+mn-lt"/>
                <a:ea typeface="Cambria Math" panose="02040503050406030204" pitchFamily="18" charset="0"/>
                <a:cs typeface="+mn-cs"/>
              </a:rPr>
              <a:t>is intended to assist internal auditors and internal audit stakeholders in understanding and articulating the value of internal auditing.</a:t>
            </a:r>
            <a:endParaRPr kumimoji="0" lang="en-US" sz="2400" b="0" i="0" u="none" strike="noStrike" kern="1200" cap="none" spc="0" normalizeH="0" baseline="0" noProof="0" dirty="0">
              <a:ln>
                <a:noFill/>
              </a:ln>
              <a:solidFill>
                <a:srgbClr val="002060"/>
              </a:solidFill>
              <a:effectLst/>
              <a:uLnTx/>
              <a:uFillTx/>
              <a:latin typeface="+mn-lt"/>
              <a:ea typeface="Cambria Math" panose="02040503050406030204" pitchFamily="18" charset="0"/>
              <a:cs typeface="+mn-cs"/>
            </a:endParaRPr>
          </a:p>
          <a:p>
            <a:pPr marL="182880" marR="0" lvl="0" indent="-182880" algn="l" defTabSz="914400" rtl="0" eaLnBrk="1" fontAlgn="auto" latinLnBrk="0" hangingPunct="1">
              <a:lnSpc>
                <a:spcPct val="100000"/>
              </a:lnSpc>
              <a:spcBef>
                <a:spcPts val="0"/>
              </a:spcBef>
              <a:spcAft>
                <a:spcPts val="0"/>
              </a:spcAft>
              <a:buClr>
                <a:schemeClr val="accent1"/>
              </a:buClr>
              <a:buSzTx/>
              <a:buFont typeface="Wingdings 2" panose="05020102010507070707" pitchFamily="18" charset="2"/>
              <a:buChar char=""/>
              <a:defRPr/>
            </a:pPr>
            <a:endParaRPr kumimoji="0" lang="en-US" sz="2400" b="0" i="0" u="none" strike="noStrike" kern="1200" cap="none" spc="0" normalizeH="0" baseline="0" noProof="0" dirty="0">
              <a:ln>
                <a:noFill/>
              </a:ln>
              <a:solidFill>
                <a:srgbClr val="002060"/>
              </a:solidFill>
              <a:effectLst/>
              <a:uLnTx/>
              <a:uFillTx/>
              <a:latin typeface="+mn-lt"/>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
                <a:schemeClr val="accent1"/>
              </a:buClr>
              <a:buSzTx/>
              <a:buFont typeface="Wingdings 2" panose="05020102010507070707" pitchFamily="18" charset="2"/>
              <a:buNone/>
              <a:defRPr/>
            </a:pPr>
            <a:r>
              <a:rPr kumimoji="0" lang="en-GB" sz="2400" b="1" i="0" u="none" strike="noStrike" kern="1200" cap="none" spc="0" normalizeH="0" baseline="0" noProof="0" dirty="0">
                <a:ln>
                  <a:noFill/>
                </a:ln>
                <a:solidFill>
                  <a:srgbClr val="002060"/>
                </a:solidFill>
                <a:effectLst/>
                <a:uLnTx/>
                <a:uFillTx/>
                <a:latin typeface="+mn-lt"/>
                <a:ea typeface="Cambria Math" panose="02040503050406030204" pitchFamily="18" charset="0"/>
                <a:cs typeface="+mn-cs"/>
              </a:rPr>
              <a:t>Purpose Statement </a:t>
            </a:r>
            <a:endParaRPr kumimoji="0" lang="en-GB" sz="2400" b="1" i="0" u="none" strike="noStrike" kern="1200" cap="none" spc="0" normalizeH="0" baseline="0" noProof="0" dirty="0">
              <a:ln>
                <a:noFill/>
              </a:ln>
              <a:solidFill>
                <a:srgbClr val="002060"/>
              </a:solidFill>
              <a:effectLst/>
              <a:uLnTx/>
              <a:uFillTx/>
              <a:latin typeface="+mn-lt"/>
              <a:ea typeface="Cambria Math" panose="02040503050406030204" pitchFamily="18" charset="0"/>
              <a:cs typeface="+mn-cs"/>
            </a:endParaRPr>
          </a:p>
          <a:p>
            <a:pPr marL="182880" marR="0" lvl="0" indent="-182880" algn="l" defTabSz="914400" rtl="0" eaLnBrk="1" fontAlgn="auto" latinLnBrk="0" hangingPunct="1">
              <a:lnSpc>
                <a:spcPct val="100000"/>
              </a:lnSpc>
              <a:spcBef>
                <a:spcPts val="0"/>
              </a:spcBef>
              <a:spcAft>
                <a:spcPts val="0"/>
              </a:spcAft>
              <a:buClr>
                <a:schemeClr val="accent1"/>
              </a:buClr>
              <a:buSzTx/>
              <a:buFont typeface="Wingdings 2" panose="05020102010507070707" pitchFamily="18" charset="2"/>
              <a:buChar char=""/>
              <a:defRPr/>
            </a:pPr>
            <a:r>
              <a:rPr kumimoji="0" lang="en-US" sz="2400" b="0" i="0" u="none" strike="noStrike" kern="1200" cap="none" spc="0" normalizeH="0" baseline="0" noProof="0" dirty="0">
                <a:ln>
                  <a:noFill/>
                </a:ln>
                <a:solidFill>
                  <a:srgbClr val="002060"/>
                </a:solidFill>
                <a:effectLst/>
                <a:uLnTx/>
                <a:uFillTx/>
                <a:latin typeface="+mn-lt"/>
                <a:ea typeface="Cambria Math" panose="02040503050406030204" pitchFamily="18" charset="0"/>
                <a:cs typeface="+mn-cs"/>
              </a:rPr>
              <a:t>Internal auditing strengthens the organization’s ability to create, protect, and sustain value by providing the board and management with independent, risk-based, and objective assurance, advice, insight, and foresight. </a:t>
            </a:r>
            <a:endParaRPr kumimoji="0" lang="en-US" sz="2400" b="0" i="0" u="none" strike="noStrike" kern="1200" cap="none" spc="0" normalizeH="0" baseline="0" noProof="0" dirty="0">
              <a:ln>
                <a:noFill/>
              </a:ln>
              <a:solidFill>
                <a:srgbClr val="002060"/>
              </a:solidFill>
              <a:effectLst/>
              <a:uLnTx/>
              <a:uFillTx/>
              <a:latin typeface="+mn-lt"/>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
                <a:schemeClr val="accent1"/>
              </a:buClr>
              <a:buSzTx/>
              <a:buFont typeface="Wingdings 2" panose="05020102010507070707" pitchFamily="18" charset="2"/>
              <a:buNone/>
              <a:defRPr/>
            </a:pPr>
            <a:endParaRPr kumimoji="0" lang="en-US" sz="2400" b="0" i="0" u="none" strike="noStrike" kern="1200" cap="none" spc="0" normalizeH="0" baseline="0" noProof="0" dirty="0">
              <a:ln>
                <a:noFill/>
              </a:ln>
              <a:solidFill>
                <a:srgbClr val="002060"/>
              </a:solidFill>
              <a:effectLst/>
              <a:uLnTx/>
              <a:uFillTx/>
              <a:latin typeface="+mn-lt"/>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
                <a:schemeClr val="accent1"/>
              </a:buClr>
              <a:buSzTx/>
              <a:buFont typeface="Wingdings 2" panose="05020102010507070707" pitchFamily="18" charset="2"/>
              <a:buNone/>
              <a:defRPr/>
            </a:pPr>
            <a:r>
              <a:rPr kumimoji="0" lang="en-US" sz="2400" b="1" i="0" u="none" strike="noStrike" kern="1200" cap="none" spc="0" normalizeH="0" baseline="0" noProof="0" dirty="0">
                <a:ln>
                  <a:noFill/>
                </a:ln>
                <a:solidFill>
                  <a:srgbClr val="002060"/>
                </a:solidFill>
                <a:effectLst/>
                <a:uLnTx/>
                <a:uFillTx/>
                <a:latin typeface="+mn-lt"/>
                <a:ea typeface="Cambria Math" panose="02040503050406030204" pitchFamily="18" charset="0"/>
                <a:cs typeface="+mn-cs"/>
              </a:rPr>
              <a:t>Internal auditing enhances the organization’s: </a:t>
            </a:r>
            <a:endParaRPr kumimoji="0" lang="en-US" sz="2400" b="1" i="0" u="none" strike="noStrike" kern="1200" cap="none" spc="0" normalizeH="0" baseline="0" noProof="0" dirty="0">
              <a:ln>
                <a:noFill/>
              </a:ln>
              <a:solidFill>
                <a:srgbClr val="002060"/>
              </a:solidFill>
              <a:effectLst/>
              <a:uLnTx/>
              <a:uFillTx/>
              <a:latin typeface="+mn-lt"/>
              <a:ea typeface="Cambria Math" panose="02040503050406030204" pitchFamily="18" charset="0"/>
              <a:cs typeface="+mn-cs"/>
            </a:endParaRPr>
          </a:p>
          <a:p>
            <a:pPr marL="342900" marR="0" lvl="0" indent="-342900" algn="l" defTabSz="914400" rtl="0" eaLnBrk="1" fontAlgn="auto" latinLnBrk="0" hangingPunct="1">
              <a:lnSpc>
                <a:spcPct val="100000"/>
              </a:lnSpc>
              <a:spcBef>
                <a:spcPts val="0"/>
              </a:spcBef>
              <a:spcAft>
                <a:spcPts val="0"/>
              </a:spcAft>
              <a:buClr>
                <a:schemeClr val="accent1"/>
              </a:buClr>
              <a:buSzTx/>
              <a:buFont typeface="+mj-lt"/>
              <a:buAutoNum type="arabicPeriod"/>
              <a:defRPr/>
            </a:pPr>
            <a:r>
              <a:rPr kumimoji="0" lang="en-US" sz="2400" b="0" i="0" u="none" strike="noStrike" kern="1200" cap="none" spc="0" normalizeH="0" baseline="0" noProof="0" dirty="0">
                <a:ln>
                  <a:noFill/>
                </a:ln>
                <a:solidFill>
                  <a:srgbClr val="002060"/>
                </a:solidFill>
                <a:effectLst/>
                <a:uLnTx/>
                <a:uFillTx/>
                <a:latin typeface="+mn-lt"/>
                <a:ea typeface="Cambria Math" panose="02040503050406030204" pitchFamily="18" charset="0"/>
                <a:cs typeface="+mn-cs"/>
              </a:rPr>
              <a:t>Successful achievement of its objectives. </a:t>
            </a:r>
            <a:endParaRPr kumimoji="0" lang="en-US" sz="2400" b="0" i="0" u="none" strike="noStrike" kern="1200" cap="none" spc="0" normalizeH="0" baseline="0" noProof="0" dirty="0">
              <a:ln>
                <a:noFill/>
              </a:ln>
              <a:solidFill>
                <a:srgbClr val="002060"/>
              </a:solidFill>
              <a:effectLst/>
              <a:uLnTx/>
              <a:uFillTx/>
              <a:latin typeface="+mn-lt"/>
              <a:ea typeface="Cambria Math" panose="02040503050406030204" pitchFamily="18" charset="0"/>
              <a:cs typeface="+mn-cs"/>
            </a:endParaRPr>
          </a:p>
          <a:p>
            <a:pPr marL="342900" marR="0" lvl="0" indent="-342900" algn="l" defTabSz="914400" rtl="0" eaLnBrk="1" fontAlgn="auto" latinLnBrk="0" hangingPunct="1">
              <a:lnSpc>
                <a:spcPct val="100000"/>
              </a:lnSpc>
              <a:spcBef>
                <a:spcPts val="0"/>
              </a:spcBef>
              <a:spcAft>
                <a:spcPts val="0"/>
              </a:spcAft>
              <a:buClr>
                <a:schemeClr val="accent1"/>
              </a:buClr>
              <a:buSzTx/>
              <a:buFont typeface="+mj-lt"/>
              <a:buAutoNum type="arabicPeriod"/>
              <a:defRPr/>
            </a:pPr>
            <a:r>
              <a:rPr kumimoji="0" lang="en-US" sz="2400" b="0" i="0" u="none" strike="noStrike" kern="1200" cap="none" spc="0" normalizeH="0" baseline="0" noProof="0" dirty="0">
                <a:ln>
                  <a:noFill/>
                </a:ln>
                <a:solidFill>
                  <a:srgbClr val="002060"/>
                </a:solidFill>
                <a:effectLst/>
                <a:uLnTx/>
                <a:uFillTx/>
                <a:latin typeface="+mn-lt"/>
                <a:ea typeface="Cambria Math" panose="02040503050406030204" pitchFamily="18" charset="0"/>
                <a:cs typeface="+mn-cs"/>
              </a:rPr>
              <a:t>Governance, risk management, and control processes. </a:t>
            </a:r>
            <a:endParaRPr kumimoji="0" lang="en-US" sz="2400" b="0" i="0" u="none" strike="noStrike" kern="1200" cap="none" spc="0" normalizeH="0" baseline="0" noProof="0" dirty="0">
              <a:ln>
                <a:noFill/>
              </a:ln>
              <a:solidFill>
                <a:srgbClr val="002060"/>
              </a:solidFill>
              <a:effectLst/>
              <a:uLnTx/>
              <a:uFillTx/>
              <a:latin typeface="+mn-lt"/>
              <a:ea typeface="Cambria Math" panose="02040503050406030204" pitchFamily="18" charset="0"/>
              <a:cs typeface="+mn-cs"/>
            </a:endParaRPr>
          </a:p>
          <a:p>
            <a:pPr marL="342900" marR="0" lvl="0" indent="-342900" algn="l" defTabSz="914400" rtl="0" eaLnBrk="1" fontAlgn="auto" latinLnBrk="0" hangingPunct="1">
              <a:lnSpc>
                <a:spcPct val="100000"/>
              </a:lnSpc>
              <a:spcBef>
                <a:spcPts val="0"/>
              </a:spcBef>
              <a:spcAft>
                <a:spcPts val="0"/>
              </a:spcAft>
              <a:buClr>
                <a:schemeClr val="accent1"/>
              </a:buClr>
              <a:buSzTx/>
              <a:buFont typeface="+mj-lt"/>
              <a:buAutoNum type="arabicPeriod"/>
              <a:defRPr/>
            </a:pPr>
            <a:r>
              <a:rPr kumimoji="0" lang="en-GB" sz="2400" b="0" i="0" u="none" strike="noStrike" kern="1200" cap="none" spc="0" normalizeH="0" baseline="0" noProof="0" dirty="0">
                <a:ln>
                  <a:noFill/>
                </a:ln>
                <a:solidFill>
                  <a:srgbClr val="002060"/>
                </a:solidFill>
                <a:effectLst/>
                <a:uLnTx/>
                <a:uFillTx/>
                <a:latin typeface="+mn-lt"/>
                <a:ea typeface="Cambria Math" panose="02040503050406030204" pitchFamily="18" charset="0"/>
                <a:cs typeface="+mn-cs"/>
              </a:rPr>
              <a:t>Decision-making and oversight. </a:t>
            </a:r>
            <a:endParaRPr kumimoji="0" lang="en-GB" sz="2400" b="0" i="0" u="none" strike="noStrike" kern="1200" cap="none" spc="0" normalizeH="0" baseline="0" noProof="0" dirty="0">
              <a:ln>
                <a:noFill/>
              </a:ln>
              <a:solidFill>
                <a:srgbClr val="002060"/>
              </a:solidFill>
              <a:effectLst/>
              <a:uLnTx/>
              <a:uFillTx/>
              <a:latin typeface="+mn-lt"/>
              <a:ea typeface="Cambria Math" panose="02040503050406030204" pitchFamily="18" charset="0"/>
              <a:cs typeface="+mn-cs"/>
            </a:endParaRPr>
          </a:p>
          <a:p>
            <a:pPr marL="342900" marR="0" lvl="0" indent="-342900" algn="l" defTabSz="914400" rtl="0" eaLnBrk="1" fontAlgn="auto" latinLnBrk="0" hangingPunct="1">
              <a:lnSpc>
                <a:spcPct val="100000"/>
              </a:lnSpc>
              <a:spcBef>
                <a:spcPts val="0"/>
              </a:spcBef>
              <a:spcAft>
                <a:spcPts val="0"/>
              </a:spcAft>
              <a:buClr>
                <a:schemeClr val="accent1"/>
              </a:buClr>
              <a:buSzTx/>
              <a:buFont typeface="+mj-lt"/>
              <a:buAutoNum type="arabicPeriod"/>
              <a:defRPr/>
            </a:pPr>
            <a:r>
              <a:rPr kumimoji="0" lang="en-US" sz="2400" b="0" i="0" u="none" strike="noStrike" kern="1200" cap="none" spc="0" normalizeH="0" baseline="0" noProof="0" dirty="0">
                <a:ln>
                  <a:noFill/>
                </a:ln>
                <a:solidFill>
                  <a:srgbClr val="002060"/>
                </a:solidFill>
                <a:effectLst/>
                <a:uLnTx/>
                <a:uFillTx/>
                <a:latin typeface="+mn-lt"/>
                <a:ea typeface="Cambria Math" panose="02040503050406030204" pitchFamily="18" charset="0"/>
                <a:cs typeface="+mn-cs"/>
              </a:rPr>
              <a:t>Reputation and credibility with its stakeholders. </a:t>
            </a:r>
            <a:endParaRPr kumimoji="0" lang="en-US" sz="2400" b="0" i="0" u="none" strike="noStrike" kern="1200" cap="none" spc="0" normalizeH="0" baseline="0" noProof="0" dirty="0">
              <a:ln>
                <a:noFill/>
              </a:ln>
              <a:solidFill>
                <a:srgbClr val="002060"/>
              </a:solidFill>
              <a:effectLst/>
              <a:uLnTx/>
              <a:uFillTx/>
              <a:latin typeface="+mn-lt"/>
              <a:ea typeface="Cambria Math" panose="02040503050406030204" pitchFamily="18" charset="0"/>
              <a:cs typeface="+mn-cs"/>
            </a:endParaRPr>
          </a:p>
          <a:p>
            <a:pPr marL="342900" marR="0" lvl="0" indent="-342900" algn="l" defTabSz="914400" rtl="0" eaLnBrk="1" fontAlgn="auto" latinLnBrk="0" hangingPunct="1">
              <a:lnSpc>
                <a:spcPct val="100000"/>
              </a:lnSpc>
              <a:spcBef>
                <a:spcPts val="0"/>
              </a:spcBef>
              <a:spcAft>
                <a:spcPts val="0"/>
              </a:spcAft>
              <a:buClr>
                <a:schemeClr val="accent1"/>
              </a:buClr>
              <a:buSzTx/>
              <a:buFont typeface="+mj-lt"/>
              <a:buAutoNum type="arabicPeriod"/>
              <a:defRPr/>
            </a:pPr>
            <a:r>
              <a:rPr kumimoji="0" lang="en-US" sz="2400" b="0" i="0" u="none" strike="noStrike" kern="1200" cap="none" spc="0" normalizeH="0" baseline="0" noProof="0" dirty="0">
                <a:ln>
                  <a:noFill/>
                </a:ln>
                <a:solidFill>
                  <a:srgbClr val="002060"/>
                </a:solidFill>
                <a:effectLst/>
                <a:uLnTx/>
                <a:uFillTx/>
                <a:latin typeface="+mn-lt"/>
                <a:ea typeface="Cambria Math" panose="02040503050406030204" pitchFamily="18" charset="0"/>
                <a:cs typeface="+mn-cs"/>
              </a:rPr>
              <a:t>Ability to serve the public interest. </a:t>
            </a:r>
            <a:endParaRPr kumimoji="0" lang="en-US" sz="2400" b="0" i="0" u="none" strike="noStrike" kern="1200" cap="none" spc="0" normalizeH="0" baseline="0" noProof="0" dirty="0">
              <a:ln>
                <a:noFill/>
              </a:ln>
              <a:solidFill>
                <a:srgbClr val="002060"/>
              </a:solidFill>
              <a:effectLst/>
              <a:uLnTx/>
              <a:uFillTx/>
              <a:latin typeface="+mn-lt"/>
              <a:ea typeface="Cambria Math" panose="02040503050406030204" pitchFamily="18" charset="0"/>
              <a:cs typeface="+mn-cs"/>
            </a:endParaRPr>
          </a:p>
        </p:txBody>
      </p:sp>
      <p:pic>
        <p:nvPicPr>
          <p:cNvPr id="14340" name="Picture 1"/>
          <p:cNvPicPr>
            <a:picLocks noChangeAspect="1"/>
          </p:cNvPicPr>
          <p:nvPr/>
        </p:nvPicPr>
        <p:blipFill>
          <a:blip r:embed="rId1"/>
          <a:stretch>
            <a:fillRect/>
          </a:stretch>
        </p:blipFill>
        <p:spPr>
          <a:xfrm>
            <a:off x="11387138" y="0"/>
            <a:ext cx="804862" cy="804863"/>
          </a:xfrm>
          <a:prstGeom prst="rect">
            <a:avLst/>
          </a:prstGeom>
          <a:noFill/>
          <a:ln w="9525">
            <a:noFill/>
          </a:ln>
        </p:spPr>
      </p:pic>
      <p:sp>
        <p:nvSpPr>
          <p:cNvPr id="14341" name="Date Placeholder 3"/>
          <p:cNvSpPr txBox="1">
            <a:spLocks noGrp="1"/>
          </p:cNvSpPr>
          <p:nvPr>
            <p:ph type="dt" sz="half" idx="10"/>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fld id="{BB962C8B-B14F-4D97-AF65-F5344CB8AC3E}" type="datetime8">
              <a:rPr lang="en-GB" altLang="en-GB" sz="1100" dirty="0">
                <a:solidFill>
                  <a:srgbClr val="002060"/>
                </a:solidFill>
              </a:rPr>
            </a:fld>
            <a:endParaRPr lang="en-GB" altLang="en-GB" sz="1100" dirty="0">
              <a:solidFill>
                <a:srgbClr val="002060"/>
              </a:solidFill>
            </a:endParaRPr>
          </a:p>
        </p:txBody>
      </p:sp>
      <p:sp>
        <p:nvSpPr>
          <p:cNvPr id="14342" name="Footer Placeholder 4"/>
          <p:cNvSpPr txBox="1">
            <a:spLocks noGrp="1"/>
          </p:cNvSpPr>
          <p:nvPr>
            <p:ph type="ftr" sz="quarter" idx="11"/>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r>
              <a:rPr lang="en-US" altLang="en-GB" sz="1100" dirty="0">
                <a:solidFill>
                  <a:srgbClr val="002060"/>
                </a:solidFill>
              </a:rPr>
              <a:t>Doreen Musimenta - Department of Auditing &amp; Taxation, MUBS. </a:t>
            </a:r>
            <a:endParaRPr lang="en-GB" altLang="en-GB" sz="1100" dirty="0">
              <a:solidFill>
                <a:srgbClr val="002060"/>
              </a:solidFill>
            </a:endParaRPr>
          </a:p>
        </p:txBody>
      </p:sp>
      <p:pic>
        <p:nvPicPr>
          <p:cNvPr id="14343" name="Picture 5" descr="What is Internal Audit | Advantages and Limitations of Internal Audit"/>
          <p:cNvPicPr>
            <a:picLocks noChangeAspect="1"/>
          </p:cNvPicPr>
          <p:nvPr/>
        </p:nvPicPr>
        <p:blipFill>
          <a:blip r:embed="rId2"/>
          <a:stretch>
            <a:fillRect/>
          </a:stretch>
        </p:blipFill>
        <p:spPr>
          <a:xfrm>
            <a:off x="368300" y="2998788"/>
            <a:ext cx="2247900" cy="1857375"/>
          </a:xfrm>
          <a:prstGeom prst="rect">
            <a:avLst/>
          </a:prstGeom>
          <a:noFill/>
          <a:ln w="9525">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2" name="Title 1"/>
          <p:cNvSpPr>
            <a:spLocks noGrp="1" noChangeArrowheads="1"/>
          </p:cNvSpPr>
          <p:nvPr>
            <p:ph type="title"/>
          </p:nvPr>
        </p:nvSpPr>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US" altLang="en-US" sz="3600" b="1" i="0" u="none" strike="noStrike" kern="1200" cap="none" spc="-60" normalizeH="0" baseline="0" noProof="0" dirty="0">
                <a:ln>
                  <a:noFill/>
                </a:ln>
                <a:solidFill>
                  <a:srgbClr val="FFFFFF"/>
                </a:solidFill>
                <a:effectLst/>
                <a:uLnTx/>
                <a:uFillTx/>
                <a:latin typeface="+mj-lt"/>
                <a:ea typeface="+mj-ea"/>
                <a:cs typeface="+mj-cs"/>
              </a:rPr>
              <a:t>Effectiveness of internal audit Function </a:t>
            </a:r>
            <a:endParaRPr kumimoji="0" lang="en-US" altLang="en-US" sz="3600" b="1" i="0" u="none" strike="noStrike" kern="1200" cap="none" spc="-60" normalizeH="0" baseline="0" noProof="0" dirty="0">
              <a:ln>
                <a:noFill/>
              </a:ln>
              <a:solidFill>
                <a:srgbClr val="FFFFFF"/>
              </a:solidFill>
              <a:effectLst/>
              <a:uLnTx/>
              <a:uFillTx/>
              <a:latin typeface="+mj-lt"/>
              <a:ea typeface="+mj-ea"/>
              <a:cs typeface="+mj-cs"/>
            </a:endParaRPr>
          </a:p>
        </p:txBody>
      </p:sp>
      <p:sp>
        <p:nvSpPr>
          <p:cNvPr id="20483" name="Content Placeholder 2"/>
          <p:cNvSpPr>
            <a:spLocks noGrp="1" noChangeArrowheads="1"/>
          </p:cNvSpPr>
          <p:nvPr>
            <p:ph idx="1"/>
          </p:nvPr>
        </p:nvSpPr>
        <p:spPr>
          <a:xfrm>
            <a:off x="3444875" y="804863"/>
            <a:ext cx="8347075" cy="5180013"/>
          </a:xfrm>
        </p:spPr>
        <p:txBody>
          <a:bodyPr vert="horz" wrap="square" lIns="91440" tIns="45720" rIns="91440" bIns="45720" numCol="1" rtlCol="0" anchor="ctr" anchorCtr="0" compatLnSpc="1">
            <a:normAutofit/>
          </a:bodyPr>
          <a:lstStyle/>
          <a:p>
            <a:pPr marL="0" marR="0" lvl="0" indent="0" algn="l" defTabSz="914400" rtl="0" eaLnBrk="1" fontAlgn="auto" latinLnBrk="0" hangingPunct="1">
              <a:lnSpc>
                <a:spcPct val="90000"/>
              </a:lnSpc>
              <a:spcBef>
                <a:spcPts val="1200"/>
              </a:spcBef>
              <a:spcAft>
                <a:spcPts val="0"/>
              </a:spcAft>
              <a:buClr>
                <a:schemeClr val="accent1"/>
              </a:buClr>
              <a:buSzTx/>
              <a:buFont typeface="Wingdings 2" panose="05020102010507070707" pitchFamily="18" charset="2"/>
              <a:buNone/>
              <a:defRPr/>
            </a:pPr>
            <a:r>
              <a:rPr kumimoji="0" lang="en-US" altLang="en-US" sz="2400" b="1" i="0" u="none" strike="noStrike" kern="1200" cap="none" spc="0" normalizeH="0" baseline="0" noProof="0" dirty="0">
                <a:ln>
                  <a:noFill/>
                </a:ln>
                <a:solidFill>
                  <a:srgbClr val="002060"/>
                </a:solidFill>
                <a:effectLst/>
                <a:uLnTx/>
                <a:uFillTx/>
                <a:latin typeface="+mn-lt"/>
                <a:ea typeface="+mn-ea"/>
                <a:cs typeface="+mn-cs"/>
              </a:rPr>
              <a:t>Internal auditing is most effective when: </a:t>
            </a:r>
            <a:endParaRPr kumimoji="0" lang="en-US" altLang="en-US" sz="2400" b="1" i="0" u="none" strike="noStrike" kern="1200" cap="none" spc="0" normalizeH="0" baseline="0" noProof="0" dirty="0">
              <a:ln>
                <a:noFill/>
              </a:ln>
              <a:solidFill>
                <a:srgbClr val="002060"/>
              </a:solidFill>
              <a:effectLst/>
              <a:uLnTx/>
              <a:uFillTx/>
              <a:latin typeface="+mn-lt"/>
              <a:ea typeface="+mn-ea"/>
              <a:cs typeface="+mn-cs"/>
            </a:endParaRPr>
          </a:p>
          <a:p>
            <a:pPr marL="182880" marR="0" lvl="0" indent="-182880" algn="l" defTabSz="914400" rtl="0" eaLnBrk="1" fontAlgn="auto" latinLnBrk="0" hangingPunct="1">
              <a:lnSpc>
                <a:spcPct val="90000"/>
              </a:lnSpc>
              <a:spcBef>
                <a:spcPts val="1200"/>
              </a:spcBef>
              <a:spcAft>
                <a:spcPts val="0"/>
              </a:spcAft>
              <a:buClr>
                <a:schemeClr val="accent1"/>
              </a:buClr>
              <a:buSzTx/>
              <a:buFont typeface="Wingdings" panose="05000000000000000000" pitchFamily="2" charset="2"/>
              <a:buChar char="v"/>
              <a:defRPr/>
            </a:pPr>
            <a:endParaRPr kumimoji="0" lang="en-US" altLang="en-US" sz="2400" b="1" i="0" u="none" strike="noStrike" kern="1200" cap="none" spc="0" normalizeH="0" baseline="0" noProof="0" dirty="0">
              <a:ln>
                <a:noFill/>
              </a:ln>
              <a:solidFill>
                <a:srgbClr val="002060"/>
              </a:solidFill>
              <a:effectLst/>
              <a:uLnTx/>
              <a:uFillTx/>
              <a:latin typeface="+mn-lt"/>
              <a:ea typeface="+mn-ea"/>
              <a:cs typeface="+mn-cs"/>
            </a:endParaRPr>
          </a:p>
          <a:p>
            <a:pPr marL="182880" marR="0" lvl="0" indent="-182880" algn="l" defTabSz="914400" rtl="0" eaLnBrk="1" fontAlgn="auto" latinLnBrk="0" hangingPunct="1">
              <a:lnSpc>
                <a:spcPct val="90000"/>
              </a:lnSpc>
              <a:spcBef>
                <a:spcPts val="1200"/>
              </a:spcBef>
              <a:spcAft>
                <a:spcPts val="0"/>
              </a:spcAft>
              <a:buClr>
                <a:schemeClr val="accent1"/>
              </a:buClr>
              <a:buSzTx/>
              <a:buFont typeface="Wingdings" panose="05000000000000000000" pitchFamily="2" charset="2"/>
              <a:buChar char="v"/>
              <a:defRPr/>
            </a:pPr>
            <a:r>
              <a:rPr kumimoji="0" lang="en-US" altLang="en-US" sz="2400" b="0" i="0" u="none" strike="noStrike" kern="1200" cap="none" spc="0" normalizeH="0" baseline="0" noProof="0" dirty="0">
                <a:ln>
                  <a:noFill/>
                </a:ln>
                <a:solidFill>
                  <a:srgbClr val="002060"/>
                </a:solidFill>
                <a:effectLst/>
                <a:uLnTx/>
                <a:uFillTx/>
                <a:latin typeface="+mn-lt"/>
                <a:ea typeface="+mn-ea"/>
                <a:cs typeface="+mn-cs"/>
              </a:rPr>
              <a:t>It is performed by competent professionals in conformance with the Global Internal Audit Standards, which are set in the public interest. </a:t>
            </a:r>
            <a:endParaRPr kumimoji="0" lang="en-US" altLang="en-US" sz="2400" b="0" i="0" u="none" strike="noStrike" kern="1200" cap="none" spc="0" normalizeH="0" baseline="0" noProof="0" dirty="0">
              <a:ln>
                <a:noFill/>
              </a:ln>
              <a:solidFill>
                <a:srgbClr val="002060"/>
              </a:solidFill>
              <a:effectLst/>
              <a:uLnTx/>
              <a:uFillTx/>
              <a:latin typeface="+mn-lt"/>
              <a:ea typeface="+mn-ea"/>
              <a:cs typeface="+mn-cs"/>
            </a:endParaRPr>
          </a:p>
          <a:p>
            <a:pPr marL="182880" marR="0" lvl="0" indent="-182880" algn="l" defTabSz="914400" rtl="0" eaLnBrk="1" fontAlgn="auto" latinLnBrk="0" hangingPunct="1">
              <a:lnSpc>
                <a:spcPct val="90000"/>
              </a:lnSpc>
              <a:spcBef>
                <a:spcPts val="1200"/>
              </a:spcBef>
              <a:spcAft>
                <a:spcPts val="0"/>
              </a:spcAft>
              <a:buClr>
                <a:schemeClr val="accent1"/>
              </a:buClr>
              <a:buSzTx/>
              <a:buFont typeface="Wingdings" panose="05000000000000000000" pitchFamily="2" charset="2"/>
              <a:buChar char="v"/>
              <a:defRPr/>
            </a:pPr>
            <a:endParaRPr kumimoji="0" lang="en-US" altLang="en-US" sz="2400" b="0" i="0" u="none" strike="noStrike" kern="1200" cap="none" spc="0" normalizeH="0" baseline="0" noProof="0" dirty="0">
              <a:ln>
                <a:noFill/>
              </a:ln>
              <a:solidFill>
                <a:srgbClr val="002060"/>
              </a:solidFill>
              <a:effectLst/>
              <a:uLnTx/>
              <a:uFillTx/>
              <a:latin typeface="+mn-lt"/>
              <a:ea typeface="+mn-ea"/>
              <a:cs typeface="+mn-cs"/>
            </a:endParaRPr>
          </a:p>
          <a:p>
            <a:pPr marL="182880" marR="0" lvl="0" indent="-182880" algn="l" defTabSz="914400" rtl="0" eaLnBrk="1" fontAlgn="auto" latinLnBrk="0" hangingPunct="1">
              <a:lnSpc>
                <a:spcPct val="90000"/>
              </a:lnSpc>
              <a:spcBef>
                <a:spcPts val="1200"/>
              </a:spcBef>
              <a:spcAft>
                <a:spcPts val="0"/>
              </a:spcAft>
              <a:buClr>
                <a:schemeClr val="accent1"/>
              </a:buClr>
              <a:buSzTx/>
              <a:buFont typeface="Wingdings" panose="05000000000000000000" pitchFamily="2" charset="2"/>
              <a:buChar char="v"/>
              <a:defRPr/>
            </a:pPr>
            <a:r>
              <a:rPr kumimoji="0" lang="en-US" altLang="en-US" sz="2400" b="0" i="0" u="none" strike="noStrike" kern="1200" cap="none" spc="0" normalizeH="0" baseline="0" noProof="0" dirty="0">
                <a:ln>
                  <a:noFill/>
                </a:ln>
                <a:solidFill>
                  <a:srgbClr val="002060"/>
                </a:solidFill>
                <a:effectLst/>
                <a:uLnTx/>
                <a:uFillTx/>
                <a:latin typeface="+mn-lt"/>
                <a:ea typeface="+mn-ea"/>
                <a:cs typeface="+mn-cs"/>
              </a:rPr>
              <a:t>The internal audit function is independently positioned with direct accountability to the board. </a:t>
            </a:r>
            <a:endParaRPr kumimoji="0" lang="en-US" altLang="en-US" sz="2400" b="0" i="0" u="none" strike="noStrike" kern="1200" cap="none" spc="0" normalizeH="0" baseline="0" noProof="0" dirty="0">
              <a:ln>
                <a:noFill/>
              </a:ln>
              <a:solidFill>
                <a:srgbClr val="002060"/>
              </a:solidFill>
              <a:effectLst/>
              <a:uLnTx/>
              <a:uFillTx/>
              <a:latin typeface="+mn-lt"/>
              <a:ea typeface="+mn-ea"/>
              <a:cs typeface="+mn-cs"/>
            </a:endParaRPr>
          </a:p>
          <a:p>
            <a:pPr marL="182880" marR="0" lvl="0" indent="-182880" algn="l" defTabSz="914400" rtl="0" eaLnBrk="1" fontAlgn="auto" latinLnBrk="0" hangingPunct="1">
              <a:lnSpc>
                <a:spcPct val="90000"/>
              </a:lnSpc>
              <a:spcBef>
                <a:spcPts val="1200"/>
              </a:spcBef>
              <a:spcAft>
                <a:spcPts val="0"/>
              </a:spcAft>
              <a:buClr>
                <a:schemeClr val="accent1"/>
              </a:buClr>
              <a:buSzTx/>
              <a:buFont typeface="Wingdings" panose="05000000000000000000" pitchFamily="2" charset="2"/>
              <a:buChar char="v"/>
              <a:defRPr/>
            </a:pPr>
            <a:endParaRPr kumimoji="0" lang="en-US" altLang="en-US" sz="2400" b="0" i="0" u="none" strike="noStrike" kern="1200" cap="none" spc="0" normalizeH="0" baseline="0" noProof="0" dirty="0">
              <a:ln>
                <a:noFill/>
              </a:ln>
              <a:solidFill>
                <a:srgbClr val="002060"/>
              </a:solidFill>
              <a:effectLst/>
              <a:uLnTx/>
              <a:uFillTx/>
              <a:latin typeface="+mn-lt"/>
              <a:ea typeface="+mn-ea"/>
              <a:cs typeface="+mn-cs"/>
            </a:endParaRPr>
          </a:p>
          <a:p>
            <a:pPr marL="182880" marR="0" lvl="0" indent="-182880" algn="l" defTabSz="914400" rtl="0" eaLnBrk="1" fontAlgn="auto" latinLnBrk="0" hangingPunct="1">
              <a:lnSpc>
                <a:spcPct val="90000"/>
              </a:lnSpc>
              <a:spcBef>
                <a:spcPts val="1200"/>
              </a:spcBef>
              <a:spcAft>
                <a:spcPts val="0"/>
              </a:spcAft>
              <a:buClr>
                <a:schemeClr val="accent1"/>
              </a:buClr>
              <a:buSzTx/>
              <a:buFont typeface="Wingdings" panose="05000000000000000000" pitchFamily="2" charset="2"/>
              <a:buChar char="v"/>
              <a:defRPr/>
            </a:pPr>
            <a:r>
              <a:rPr kumimoji="0" lang="en-US" altLang="en-US" sz="2400" b="0" i="0" u="none" strike="noStrike" kern="1200" cap="none" spc="0" normalizeH="0" baseline="0" noProof="0" dirty="0">
                <a:ln>
                  <a:noFill/>
                </a:ln>
                <a:solidFill>
                  <a:srgbClr val="002060"/>
                </a:solidFill>
                <a:effectLst/>
                <a:uLnTx/>
                <a:uFillTx/>
                <a:latin typeface="+mn-lt"/>
                <a:ea typeface="+mn-ea"/>
                <a:cs typeface="+mn-cs"/>
              </a:rPr>
              <a:t>Internal auditors are free from undue influence and committed to making objective assessments. </a:t>
            </a:r>
            <a:endParaRPr kumimoji="0" lang="en-US" altLang="en-US" sz="2400" b="0" i="0" u="none" strike="noStrike" kern="1200" cap="none" spc="0" normalizeH="0" baseline="0" noProof="0" dirty="0">
              <a:ln>
                <a:noFill/>
              </a:ln>
              <a:solidFill>
                <a:srgbClr val="002060"/>
              </a:solidFill>
              <a:effectLst/>
              <a:uLnTx/>
              <a:uFillTx/>
              <a:latin typeface="+mn-lt"/>
              <a:ea typeface="+mn-ea"/>
              <a:cs typeface="+mn-cs"/>
            </a:endParaRPr>
          </a:p>
          <a:p>
            <a:pPr marL="182880" marR="0" lvl="0" indent="-182880" algn="l" defTabSz="914400" rtl="0" eaLnBrk="1" fontAlgn="auto" latinLnBrk="0" hangingPunct="1">
              <a:lnSpc>
                <a:spcPct val="90000"/>
              </a:lnSpc>
              <a:spcBef>
                <a:spcPts val="1200"/>
              </a:spcBef>
              <a:spcAft>
                <a:spcPts val="0"/>
              </a:spcAft>
              <a:buClr>
                <a:schemeClr val="accent1"/>
              </a:buClr>
              <a:buSzTx/>
              <a:buFont typeface="Wingdings" panose="05000000000000000000" pitchFamily="2" charset="2"/>
              <a:buChar char="v"/>
              <a:defRPr/>
            </a:pPr>
            <a:endParaRPr kumimoji="0" lang="en-US" altLang="en-US" sz="2400" b="0" i="0" u="none" strike="noStrike" kern="1200" cap="none" spc="0" normalizeH="0" baseline="0" noProof="0" dirty="0">
              <a:ln>
                <a:noFill/>
              </a:ln>
              <a:solidFill>
                <a:srgbClr val="002060"/>
              </a:solidFill>
              <a:effectLst/>
              <a:uLnTx/>
              <a:uFillTx/>
              <a:latin typeface="+mn-lt"/>
              <a:ea typeface="+mn-ea"/>
              <a:cs typeface="+mn-cs"/>
            </a:endParaRPr>
          </a:p>
        </p:txBody>
      </p:sp>
      <p:pic>
        <p:nvPicPr>
          <p:cNvPr id="15364" name="Picture 1"/>
          <p:cNvPicPr>
            <a:picLocks noChangeAspect="1"/>
          </p:cNvPicPr>
          <p:nvPr/>
        </p:nvPicPr>
        <p:blipFill>
          <a:blip r:embed="rId1"/>
          <a:stretch>
            <a:fillRect/>
          </a:stretch>
        </p:blipFill>
        <p:spPr>
          <a:xfrm>
            <a:off x="11387138" y="0"/>
            <a:ext cx="804862" cy="804863"/>
          </a:xfrm>
          <a:prstGeom prst="rect">
            <a:avLst/>
          </a:prstGeom>
          <a:noFill/>
          <a:ln w="9525">
            <a:noFill/>
          </a:ln>
        </p:spPr>
      </p:pic>
      <p:sp>
        <p:nvSpPr>
          <p:cNvPr id="15365" name="Date Placeholder 2"/>
          <p:cNvSpPr txBox="1">
            <a:spLocks noGrp="1"/>
          </p:cNvSpPr>
          <p:nvPr>
            <p:ph type="dt" sz="half" idx="10"/>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fld id="{BB962C8B-B14F-4D97-AF65-F5344CB8AC3E}" type="datetime8">
              <a:rPr lang="en-GB" altLang="en-GB" sz="1100" dirty="0">
                <a:solidFill>
                  <a:srgbClr val="002060"/>
                </a:solidFill>
              </a:rPr>
            </a:fld>
            <a:endParaRPr lang="en-GB" altLang="en-GB" sz="1100" dirty="0">
              <a:solidFill>
                <a:srgbClr val="002060"/>
              </a:solidFill>
            </a:endParaRPr>
          </a:p>
        </p:txBody>
      </p:sp>
      <p:sp>
        <p:nvSpPr>
          <p:cNvPr id="15366" name="Footer Placeholder 3"/>
          <p:cNvSpPr txBox="1">
            <a:spLocks noGrp="1"/>
          </p:cNvSpPr>
          <p:nvPr>
            <p:ph type="ftr" sz="quarter" idx="11"/>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r>
              <a:rPr lang="en-US" altLang="en-GB" sz="1100" dirty="0">
                <a:solidFill>
                  <a:srgbClr val="002060"/>
                </a:solidFill>
              </a:rPr>
              <a:t>Doreen Musimenta - Department of Auditing &amp; Taxation, MUBS. </a:t>
            </a:r>
            <a:endParaRPr lang="en-GB" altLang="en-GB" sz="1100" dirty="0">
              <a:solidFill>
                <a:srgbClr val="00206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6" name="Title 1"/>
          <p:cNvSpPr>
            <a:spLocks noGrp="1" noChangeArrowheads="1"/>
          </p:cNvSpPr>
          <p:nvPr>
            <p:ph type="title"/>
          </p:nvPr>
        </p:nvSpPr>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US" sz="3600" b="1" i="0" u="none" strike="noStrike" kern="1200" cap="none" spc="-60" normalizeH="0" baseline="0" noProof="0" dirty="0">
                <a:ln>
                  <a:noFill/>
                </a:ln>
                <a:solidFill>
                  <a:srgbClr val="FFFFFF"/>
                </a:solidFill>
                <a:effectLst/>
                <a:uLnTx/>
                <a:uFillTx/>
                <a:latin typeface="+mn-lt"/>
                <a:ea typeface="Times New Roman" panose="02020603050405020304" pitchFamily="18" charset="0"/>
                <a:cs typeface="+mj-cs"/>
              </a:rPr>
              <a:t>Factors in assessing the need for internal audit</a:t>
            </a:r>
            <a:br>
              <a:rPr kumimoji="0" lang="en-US" sz="2400" b="1" i="0" u="none" strike="noStrike" kern="1200" cap="none" spc="-60" normalizeH="0" baseline="0" noProof="0" dirty="0">
                <a:ln>
                  <a:noFill/>
                </a:ln>
                <a:solidFill>
                  <a:srgbClr val="FFFFFF"/>
                </a:solidFill>
                <a:effectLst/>
                <a:uLnTx/>
                <a:uFillTx/>
                <a:latin typeface="+mn-lt"/>
                <a:ea typeface="Times New Roman" panose="02020603050405020304" pitchFamily="18" charset="0"/>
                <a:cs typeface="+mj-cs"/>
              </a:rPr>
            </a:br>
            <a:br>
              <a:rPr kumimoji="0" lang="en-US" altLang="en-US" sz="3600" b="1" i="0" u="none" strike="noStrike" kern="1200" cap="none" spc="-60" normalizeH="0" baseline="0" noProof="0" dirty="0">
                <a:ln>
                  <a:noFill/>
                </a:ln>
                <a:solidFill>
                  <a:srgbClr val="FFFFFF"/>
                </a:solidFill>
                <a:effectLst/>
                <a:uLnTx/>
                <a:uFillTx/>
                <a:latin typeface="+mn-lt"/>
                <a:ea typeface="+mj-ea"/>
                <a:cs typeface="+mj-cs"/>
              </a:rPr>
            </a:br>
            <a:endParaRPr kumimoji="0" lang="en-US" altLang="en-US" sz="3600" b="1" i="0" u="none" strike="noStrike" kern="1200" cap="none" spc="-60" normalizeH="0" baseline="0" noProof="0" dirty="0">
              <a:ln>
                <a:noFill/>
              </a:ln>
              <a:solidFill>
                <a:srgbClr val="FFFFFF"/>
              </a:solidFill>
              <a:effectLst/>
              <a:uLnTx/>
              <a:uFillTx/>
              <a:latin typeface="+mn-lt"/>
              <a:ea typeface="+mj-ea"/>
              <a:cs typeface="+mj-cs"/>
            </a:endParaRPr>
          </a:p>
        </p:txBody>
      </p:sp>
      <p:sp>
        <p:nvSpPr>
          <p:cNvPr id="16387" name="Content Placeholder 2"/>
          <p:cNvSpPr>
            <a:spLocks noGrp="1"/>
          </p:cNvSpPr>
          <p:nvPr>
            <p:ph idx="1"/>
          </p:nvPr>
        </p:nvSpPr>
        <p:spPr>
          <a:xfrm>
            <a:off x="3424238" y="804863"/>
            <a:ext cx="8388350" cy="5276850"/>
          </a:xfrm>
        </p:spPr>
        <p:txBody>
          <a:bodyPr vert="horz" wrap="square" lIns="91440" tIns="45720" rIns="91440" bIns="45720" anchor="ctr" anchorCtr="0"/>
          <a:p>
            <a:pPr marL="342900" indent="-342900" algn="just" defTabSz="914400" eaLnBrk="1" hangingPunct="1">
              <a:buFont typeface="Symbol" panose="05050102010706020507" pitchFamily="18" charset="2"/>
              <a:buChar char=""/>
              <a:tabLst>
                <a:tab pos="228600" algn="l"/>
              </a:tabLst>
            </a:pPr>
            <a:r>
              <a:rPr lang="en-US" altLang="en-GB" sz="2400" dirty="0">
                <a:solidFill>
                  <a:srgbClr val="002060"/>
                </a:solidFill>
                <a:cs typeface="Cambria Math" panose="02040503050406030204" pitchFamily="18" charset="0"/>
              </a:rPr>
              <a:t>The </a:t>
            </a:r>
            <a:r>
              <a:rPr lang="en-US" altLang="en-GB" sz="2400" dirty="0">
                <a:solidFill>
                  <a:srgbClr val="FF0000"/>
                </a:solidFill>
                <a:cs typeface="Cambria Math" panose="02040503050406030204" pitchFamily="18" charset="0"/>
              </a:rPr>
              <a:t>cost</a:t>
            </a:r>
            <a:r>
              <a:rPr lang="en-US" altLang="en-GB" sz="2400" dirty="0">
                <a:solidFill>
                  <a:srgbClr val="002060"/>
                </a:solidFill>
                <a:cs typeface="Cambria Math" panose="02040503050406030204" pitchFamily="18" charset="0"/>
              </a:rPr>
              <a:t> of setting up an internal audit department compared to its benefits.</a:t>
            </a:r>
            <a:endParaRPr lang="en-US" altLang="en-GB" sz="2400" dirty="0">
              <a:solidFill>
                <a:srgbClr val="002060"/>
              </a:solidFill>
              <a:cs typeface="Cambria Math" panose="02040503050406030204" pitchFamily="18" charset="0"/>
            </a:endParaRPr>
          </a:p>
          <a:p>
            <a:pPr marL="342900" indent="-342900" algn="just" defTabSz="914400" eaLnBrk="1" hangingPunct="1">
              <a:buFont typeface="Symbol" panose="05050102010706020507" pitchFamily="18" charset="2"/>
              <a:buChar char=""/>
              <a:tabLst>
                <a:tab pos="228600" algn="l"/>
              </a:tabLst>
            </a:pPr>
            <a:r>
              <a:rPr lang="en-US" altLang="en-GB" sz="2400" dirty="0">
                <a:solidFill>
                  <a:srgbClr val="002060"/>
                </a:solidFill>
                <a:cs typeface="Cambria Math" panose="02040503050406030204" pitchFamily="18" charset="0"/>
              </a:rPr>
              <a:t>The </a:t>
            </a:r>
            <a:r>
              <a:rPr lang="en-US" altLang="en-GB" sz="2400" dirty="0">
                <a:solidFill>
                  <a:srgbClr val="FF0000"/>
                </a:solidFill>
                <a:cs typeface="Cambria Math" panose="02040503050406030204" pitchFamily="18" charset="0"/>
              </a:rPr>
              <a:t>size and complexity </a:t>
            </a:r>
            <a:r>
              <a:rPr lang="en-US" altLang="en-GB" sz="2400" dirty="0">
                <a:solidFill>
                  <a:srgbClr val="002060"/>
                </a:solidFill>
                <a:cs typeface="Cambria Math" panose="02040503050406030204" pitchFamily="18" charset="0"/>
              </a:rPr>
              <a:t>of the entity – the larger and more complex the entity is, the greater the need. </a:t>
            </a:r>
            <a:r>
              <a:rPr lang="en-US" altLang="en-GB" sz="1800" dirty="0">
                <a:solidFill>
                  <a:srgbClr val="002060"/>
                </a:solidFill>
                <a:cs typeface="Cambria Math" panose="02040503050406030204" pitchFamily="18" charset="0"/>
              </a:rPr>
              <a:t>Usually, no need in small owner managed entities as owners exercise more direct control over operations.</a:t>
            </a:r>
            <a:endParaRPr lang="en-GB" altLang="en-GB" sz="1800" dirty="0">
              <a:solidFill>
                <a:srgbClr val="002060"/>
              </a:solidFill>
              <a:cs typeface="Cambria Math" panose="02040503050406030204" pitchFamily="18" charset="0"/>
            </a:endParaRPr>
          </a:p>
          <a:p>
            <a:pPr marL="342900" indent="-342900" algn="just" defTabSz="914400" eaLnBrk="1" hangingPunct="1">
              <a:buFont typeface="Symbol" panose="05050102010706020507" pitchFamily="18" charset="2"/>
              <a:buChar char=""/>
              <a:tabLst>
                <a:tab pos="228600" algn="l"/>
              </a:tabLst>
            </a:pPr>
            <a:r>
              <a:rPr lang="en-US" altLang="en-GB" sz="2400" dirty="0">
                <a:solidFill>
                  <a:srgbClr val="002060"/>
                </a:solidFill>
                <a:cs typeface="Cambria Math" panose="02040503050406030204" pitchFamily="18" charset="0"/>
              </a:rPr>
              <a:t>The </a:t>
            </a:r>
            <a:r>
              <a:rPr lang="en-US" altLang="en-GB" sz="2400" dirty="0">
                <a:solidFill>
                  <a:srgbClr val="FF0000"/>
                </a:solidFill>
                <a:cs typeface="Cambria Math" panose="02040503050406030204" pitchFamily="18" charset="0"/>
              </a:rPr>
              <a:t>role</a:t>
            </a:r>
            <a:r>
              <a:rPr lang="en-US" altLang="en-GB" sz="2400" dirty="0">
                <a:solidFill>
                  <a:srgbClr val="002060"/>
                </a:solidFill>
                <a:cs typeface="Cambria Math" panose="02040503050406030204" pitchFamily="18" charset="0"/>
              </a:rPr>
              <a:t> that would be played by the internal audit department, such as internal control reviews.</a:t>
            </a:r>
            <a:endParaRPr lang="en-GB" altLang="en-GB" sz="2400" dirty="0">
              <a:solidFill>
                <a:srgbClr val="002060"/>
              </a:solidFill>
              <a:cs typeface="Cambria Math" panose="02040503050406030204" pitchFamily="18" charset="0"/>
            </a:endParaRPr>
          </a:p>
          <a:p>
            <a:pPr marL="342900" indent="-342900" algn="just" defTabSz="914400" eaLnBrk="1" hangingPunct="1">
              <a:buFont typeface="Symbol" panose="05050102010706020507" pitchFamily="18" charset="2"/>
              <a:buChar char=""/>
              <a:tabLst>
                <a:tab pos="228600" algn="l"/>
              </a:tabLst>
            </a:pPr>
            <a:r>
              <a:rPr lang="en-US" altLang="en-GB" sz="2400" dirty="0">
                <a:solidFill>
                  <a:srgbClr val="002060"/>
                </a:solidFill>
                <a:cs typeface="Cambria Math" panose="02040503050406030204" pitchFamily="18" charset="0"/>
              </a:rPr>
              <a:t>Whether there are </a:t>
            </a:r>
            <a:r>
              <a:rPr lang="en-US" altLang="en-GB" sz="2400" dirty="0">
                <a:solidFill>
                  <a:srgbClr val="FF0000"/>
                </a:solidFill>
                <a:cs typeface="Cambria Math" panose="02040503050406030204" pitchFamily="18" charset="0"/>
              </a:rPr>
              <a:t>existing managers </a:t>
            </a:r>
            <a:r>
              <a:rPr lang="en-US" altLang="en-GB" sz="2400" dirty="0">
                <a:solidFill>
                  <a:srgbClr val="002060"/>
                </a:solidFill>
                <a:cs typeface="Cambria Math" panose="02040503050406030204" pitchFamily="18" charset="0"/>
              </a:rPr>
              <a:t>or employees who could perform these tasks, thereby reducing the need to establish a separate internal audit department.</a:t>
            </a:r>
            <a:endParaRPr lang="en-GB" altLang="en-GB" sz="2400" dirty="0">
              <a:solidFill>
                <a:srgbClr val="002060"/>
              </a:solidFill>
              <a:cs typeface="Cambria Math" panose="02040503050406030204" pitchFamily="18" charset="0"/>
            </a:endParaRPr>
          </a:p>
          <a:p>
            <a:pPr marL="342900" indent="-342900" algn="just" defTabSz="914400" eaLnBrk="1" hangingPunct="1">
              <a:buFont typeface="Symbol" panose="05050102010706020507" pitchFamily="18" charset="2"/>
              <a:buChar char=""/>
              <a:tabLst>
                <a:tab pos="228600" algn="l"/>
              </a:tabLst>
            </a:pPr>
            <a:r>
              <a:rPr lang="en-US" altLang="en-GB" sz="2400" dirty="0">
                <a:solidFill>
                  <a:srgbClr val="002060"/>
                </a:solidFill>
                <a:cs typeface="Cambria Math" panose="02040503050406030204" pitchFamily="18" charset="0"/>
              </a:rPr>
              <a:t>The </a:t>
            </a:r>
            <a:r>
              <a:rPr lang="en-US" altLang="en-GB" sz="2400" dirty="0">
                <a:solidFill>
                  <a:srgbClr val="FF0000"/>
                </a:solidFill>
                <a:cs typeface="Cambria Math" panose="02040503050406030204" pitchFamily="18" charset="0"/>
              </a:rPr>
              <a:t>risk of fraud </a:t>
            </a:r>
            <a:r>
              <a:rPr lang="en-US" altLang="en-GB" sz="2400" dirty="0">
                <a:solidFill>
                  <a:srgbClr val="002060"/>
                </a:solidFill>
                <a:cs typeface="Cambria Math" panose="02040503050406030204" pitchFamily="18" charset="0"/>
              </a:rPr>
              <a:t>– the higher the risk of fraud, the greater the need to act as both a deterrent and to possibly undertake fraud investigations.</a:t>
            </a:r>
            <a:endParaRPr lang="en-GB" altLang="en-GB" sz="2400" dirty="0">
              <a:solidFill>
                <a:srgbClr val="002060"/>
              </a:solidFill>
              <a:cs typeface="Cambria Math" panose="02040503050406030204" pitchFamily="18" charset="0"/>
            </a:endParaRPr>
          </a:p>
          <a:p>
            <a:pPr marL="342900" indent="-342900" algn="just" defTabSz="914400" eaLnBrk="1" hangingPunct="1">
              <a:buFont typeface="Symbol" panose="05050102010706020507" pitchFamily="18" charset="2"/>
              <a:buChar char=""/>
              <a:tabLst>
                <a:tab pos="228600" algn="l"/>
              </a:tabLst>
            </a:pPr>
            <a:r>
              <a:rPr lang="en-US" altLang="en-GB" sz="2400" dirty="0">
                <a:solidFill>
                  <a:srgbClr val="002060"/>
                </a:solidFill>
                <a:cs typeface="Cambria Math" panose="02040503050406030204" pitchFamily="18" charset="0"/>
              </a:rPr>
              <a:t>The </a:t>
            </a:r>
            <a:r>
              <a:rPr lang="en-US" altLang="en-GB" sz="2400" dirty="0">
                <a:solidFill>
                  <a:srgbClr val="FF0000"/>
                </a:solidFill>
                <a:cs typeface="Cambria Math" panose="02040503050406030204" pitchFamily="18" charset="0"/>
              </a:rPr>
              <a:t>pressure </a:t>
            </a:r>
            <a:r>
              <a:rPr lang="en-US" altLang="en-GB" sz="2400" dirty="0">
                <a:solidFill>
                  <a:srgbClr val="002060"/>
                </a:solidFill>
                <a:cs typeface="Cambria Math" panose="02040503050406030204" pitchFamily="18" charset="0"/>
              </a:rPr>
              <a:t>from external stakeholders to have an internal audit.</a:t>
            </a:r>
            <a:endParaRPr lang="en-GB" altLang="en-GB" sz="2400" dirty="0">
              <a:solidFill>
                <a:srgbClr val="002060"/>
              </a:solidFill>
              <a:ea typeface="Cambria Math" panose="02040503050406030204" pitchFamily="18" charset="0"/>
            </a:endParaRPr>
          </a:p>
        </p:txBody>
      </p:sp>
      <p:pic>
        <p:nvPicPr>
          <p:cNvPr id="16388" name="Picture 2"/>
          <p:cNvPicPr>
            <a:picLocks noChangeAspect="1"/>
          </p:cNvPicPr>
          <p:nvPr/>
        </p:nvPicPr>
        <p:blipFill>
          <a:blip r:embed="rId1"/>
          <a:stretch>
            <a:fillRect/>
          </a:stretch>
        </p:blipFill>
        <p:spPr>
          <a:xfrm>
            <a:off x="11387138" y="0"/>
            <a:ext cx="804862" cy="804863"/>
          </a:xfrm>
          <a:prstGeom prst="rect">
            <a:avLst/>
          </a:prstGeom>
          <a:noFill/>
          <a:ln w="9525">
            <a:noFill/>
          </a:ln>
        </p:spPr>
      </p:pic>
      <p:sp>
        <p:nvSpPr>
          <p:cNvPr id="16389" name="Date Placeholder 3"/>
          <p:cNvSpPr txBox="1">
            <a:spLocks noGrp="1"/>
          </p:cNvSpPr>
          <p:nvPr>
            <p:ph type="dt" sz="half" idx="10"/>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fld id="{BB962C8B-B14F-4D97-AF65-F5344CB8AC3E}" type="datetime8">
              <a:rPr lang="en-GB" altLang="en-GB" sz="1100" dirty="0">
                <a:solidFill>
                  <a:srgbClr val="002060"/>
                </a:solidFill>
              </a:rPr>
            </a:fld>
            <a:endParaRPr lang="en-GB" altLang="en-GB" sz="1100" dirty="0">
              <a:solidFill>
                <a:srgbClr val="002060"/>
              </a:solidFill>
            </a:endParaRPr>
          </a:p>
        </p:txBody>
      </p:sp>
      <p:sp>
        <p:nvSpPr>
          <p:cNvPr id="16390" name="Footer Placeholder 4"/>
          <p:cNvSpPr txBox="1">
            <a:spLocks noGrp="1"/>
          </p:cNvSpPr>
          <p:nvPr>
            <p:ph type="ftr" sz="quarter" idx="11"/>
          </p:nvPr>
        </p:nvSpPr>
        <p:spPr>
          <a:noFill/>
          <a:ln>
            <a:noFill/>
          </a:ln>
        </p:spPr>
        <p:txBody>
          <a:bodyPr anchor="ctr" anchorCtr="0"/>
          <a:lstStyle>
            <a:lvl1pPr marL="0" lvl="0" indent="0" algn="l" defTabSz="457200" rtl="0" eaLnBrk="0" fontAlgn="base" latinLnBrk="0" hangingPunct="0">
              <a:lnSpc>
                <a:spcPct val="100000"/>
              </a:lnSpc>
              <a:spcBef>
                <a:spcPct val="0"/>
              </a:spcBef>
              <a:spcAft>
                <a:spcPct val="0"/>
              </a:spcAft>
              <a:buNone/>
              <a:defRPr sz="1800" b="0" i="0" u="none" kern="1200" baseline="0">
                <a:solidFill>
                  <a:schemeClr val="tx1"/>
                </a:solidFill>
                <a:latin typeface="Corbel" panose="020B0503020204020204" pitchFamily="34" charset="0"/>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stStyle>
          <a:p>
            <a:pPr lvl="0" eaLnBrk="1" hangingPunct="1"/>
            <a:r>
              <a:rPr lang="en-US" altLang="en-GB" sz="1100" dirty="0">
                <a:solidFill>
                  <a:srgbClr val="002060"/>
                </a:solidFill>
              </a:rPr>
              <a:t>Doreen Musimenta - Department of Auditing &amp; Taxation, MUBS. </a:t>
            </a:r>
            <a:endParaRPr lang="en-GB" altLang="en-GB" sz="1100" dirty="0">
              <a:solidFill>
                <a:srgbClr val="002060"/>
              </a:solidFill>
            </a:endParaRPr>
          </a:p>
        </p:txBody>
      </p:sp>
    </p:spTree>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TM03457475[[fn=Frame]]</Template>
  <TotalTime>0</TotalTime>
  <Words>12984</Words>
  <Application>WPS Presentation</Application>
  <PresentationFormat>Widescreen</PresentationFormat>
  <Paragraphs>406</Paragraphs>
  <Slides>24</Slides>
  <Notes>2</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24</vt:i4>
      </vt:variant>
    </vt:vector>
  </HeadingPairs>
  <TitlesOfParts>
    <vt:vector size="41" baseType="lpstr">
      <vt:lpstr>Arial</vt:lpstr>
      <vt:lpstr>SimSun</vt:lpstr>
      <vt:lpstr>Wingdings</vt:lpstr>
      <vt:lpstr>Corbel</vt:lpstr>
      <vt:lpstr>Wingdings 2</vt:lpstr>
      <vt:lpstr>Calibri</vt:lpstr>
      <vt:lpstr>Cambria Math</vt:lpstr>
      <vt:lpstr>Cambria</vt:lpstr>
      <vt:lpstr>Arial Narrow</vt:lpstr>
      <vt:lpstr>basic-sans</vt:lpstr>
      <vt:lpstr>Segoe Print</vt:lpstr>
      <vt:lpstr>Times New Roman</vt:lpstr>
      <vt:lpstr>Symbol</vt:lpstr>
      <vt:lpstr>Microsoft YaHei</vt:lpstr>
      <vt:lpstr>Arial Unicode MS</vt:lpstr>
      <vt:lpstr>Corbel Light</vt:lpstr>
      <vt:lpstr>Frame</vt:lpstr>
      <vt:lpstr>Internal Auditing   Topic 1: Introduction to Internal Auditing  BBA III – Semester I, 2025/2026  11th August 2026</vt:lpstr>
      <vt:lpstr>Meaning &amp; phases of Internal Auditing </vt:lpstr>
      <vt:lpstr>Career in Internal Audit  </vt:lpstr>
      <vt:lpstr>The three lines model</vt:lpstr>
      <vt:lpstr> The core Principles of Internal Audit</vt:lpstr>
      <vt:lpstr>The core Principles of Internal Audit</vt:lpstr>
      <vt:lpstr>Purpose of   </vt:lpstr>
      <vt:lpstr>Effectiveness of internal audit Function </vt:lpstr>
      <vt:lpstr>Factors in assessing the need for internal audit  </vt:lpstr>
      <vt:lpstr>Responsibility of internal auditors</vt:lpstr>
      <vt:lpstr>Responsibility of internal auditors</vt:lpstr>
      <vt:lpstr>Responsibility of internal auditors</vt:lpstr>
      <vt:lpstr>Responsibility of internal auditors</vt:lpstr>
      <vt:lpstr>Regulation of internal auditors</vt:lpstr>
      <vt:lpstr>Internal audit activities </vt:lpstr>
      <vt:lpstr>Internal audit activities </vt:lpstr>
      <vt:lpstr>Internal audit activities </vt:lpstr>
      <vt:lpstr>Limitations of the internal audit function      </vt:lpstr>
      <vt:lpstr> </vt:lpstr>
      <vt:lpstr>PowerPoint 演示文稿</vt:lpstr>
      <vt:lpstr>PowerPoint 演示文稿</vt:lpstr>
      <vt:lpstr>PowerPoint 演示文稿</vt:lpstr>
      <vt:lpstr>In short:</vt:lpstr>
      <vt:lpstr>Conclusion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HP</dc:creator>
  <cp:lastModifiedBy>Administrator</cp:lastModifiedBy>
  <cp:revision>54</cp:revision>
  <dcterms:created xsi:type="dcterms:W3CDTF">2024-08-15T07:52:00Z</dcterms:created>
  <dcterms:modified xsi:type="dcterms:W3CDTF">2026-08-13T07:00:34Z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B28967C4553D4A3FBC0A9D678D40E8F7_13</vt:lpwstr>
  </property>
  <property fmtid="{D5CDD505-2E9C-101B-9397-08002B2CF9AE}" pid="3" name="KSOProductBuildVer">
    <vt:lpwstr>1033-12.1.0.28032</vt:lpwstr>
  </property>
</Properties>
</file>