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7" r:id="rId2"/>
    <p:sldId id="275" r:id="rId3"/>
    <p:sldId id="258" r:id="rId4"/>
    <p:sldId id="284" r:id="rId5"/>
    <p:sldId id="259" r:id="rId6"/>
    <p:sldId id="276" r:id="rId7"/>
    <p:sldId id="277" r:id="rId8"/>
    <p:sldId id="278" r:id="rId9"/>
    <p:sldId id="285" r:id="rId10"/>
    <p:sldId id="260" r:id="rId11"/>
    <p:sldId id="261" r:id="rId12"/>
    <p:sldId id="262" r:id="rId13"/>
    <p:sldId id="263" r:id="rId14"/>
    <p:sldId id="264" r:id="rId15"/>
    <p:sldId id="265" r:id="rId16"/>
    <p:sldId id="286" r:id="rId17"/>
    <p:sldId id="283" r:id="rId18"/>
    <p:sldId id="279" r:id="rId19"/>
    <p:sldId id="266" r:id="rId20"/>
    <p:sldId id="268" r:id="rId21"/>
    <p:sldId id="269" r:id="rId22"/>
    <p:sldId id="280" r:id="rId23"/>
    <p:sldId id="270" r:id="rId24"/>
    <p:sldId id="281" r:id="rId25"/>
    <p:sldId id="271" r:id="rId26"/>
    <p:sldId id="272" r:id="rId27"/>
    <p:sldId id="273" r:id="rId28"/>
    <p:sldId id="282" r:id="rId29"/>
    <p:sldId id="274" r:id="rId30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FF"/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70840" autoAdjust="0"/>
  </p:normalViewPr>
  <p:slideViewPr>
    <p:cSldViewPr>
      <p:cViewPr varScale="1">
        <p:scale>
          <a:sx n="70" d="100"/>
          <a:sy n="70" d="100"/>
        </p:scale>
        <p:origin x="15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/>
          </a:p>
        </p:txBody>
      </p:sp>
      <p:sp>
        <p:nvSpPr>
          <p:cNvPr id="1048753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4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648E6BF0-B5D9-4564-BFAF-994C0795ECC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86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/>
          </a:p>
        </p:txBody>
      </p:sp>
      <p:sp>
        <p:nvSpPr>
          <p:cNvPr id="104874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87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97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487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/>
          </a:p>
        </p:txBody>
      </p:sp>
      <p:sp>
        <p:nvSpPr>
          <p:cNvPr id="10487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CDB66903-22E6-4B96-AE36-8CA81F1506F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5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FE3AD-F34E-472C-A80C-A0C80F256085}" type="slidenum">
              <a:rPr lang="en-US" smtClean="0"/>
              <a:t>1</a:t>
            </a:fld>
            <a:endParaRPr lang="en-US" smtClean="0"/>
          </a:p>
        </p:txBody>
      </p:sp>
      <p:sp>
        <p:nvSpPr>
          <p:cNvPr id="104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0485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3122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684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5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48686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8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B0116B-5A5C-49BB-B79C-A8855B832B5C}" type="slidenum">
              <a:rPr lang="en-US" smtClean="0"/>
              <a:t>‹#›</a:t>
            </a:fld>
            <a:endParaRPr lang="en-US"/>
          </a:p>
        </p:txBody>
      </p:sp>
      <p:sp>
        <p:nvSpPr>
          <p:cNvPr id="1048689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2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E1071-500B-4FAA-AD8F-483F25FD6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3179-032B-4A05-90BE-5147E3D3FC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8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‹#›</a:t>
            </a:fld>
            <a:endParaRPr lang="en-US"/>
          </a:p>
        </p:txBody>
      </p:sp>
      <p:sp>
        <p:nvSpPr>
          <p:cNvPr id="1048587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717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18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19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722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3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4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2C77B57-A3AF-4454-B74F-FF4DCDCD02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‹#›</a:t>
            </a:fld>
            <a:endParaRPr lang="en-US"/>
          </a:p>
        </p:txBody>
      </p:sp>
      <p:sp>
        <p:nvSpPr>
          <p:cNvPr id="1048615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616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27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8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11D1-9DB2-4B7A-A306-B25C56AC488D}" type="slidenum">
              <a:rPr lang="en-US" smtClean="0"/>
              <a:t>‹#›</a:t>
            </a:fld>
            <a:endParaRPr lang="en-US"/>
          </a:p>
        </p:txBody>
      </p:sp>
      <p:sp>
        <p:nvSpPr>
          <p:cNvPr id="1048732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4873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69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1EDD3-1DDD-4AC6-BECD-A1E909A016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FF286-19A9-49FA-B96F-3F35F514FA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7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738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39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40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4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859B8-7B00-4564-8ABC-57983495D4F8}" type="slidenum">
              <a:rPr lang="en-US" smtClean="0"/>
              <a:t>‹#›</a:t>
            </a:fld>
            <a:endParaRPr lang="en-US"/>
          </a:p>
        </p:txBody>
      </p:sp>
      <p:sp>
        <p:nvSpPr>
          <p:cNvPr id="1048744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med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703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487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04870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8F73004-878B-4806-B642-AB5D815E36B5}" type="slidenum">
              <a:rPr lang="en-US" smtClean="0"/>
              <a:t>‹#›</a:t>
            </a:fld>
            <a:endParaRPr lang="en-US"/>
          </a:p>
        </p:txBody>
      </p:sp>
      <p:sp>
        <p:nvSpPr>
          <p:cNvPr id="1048707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8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9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10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med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48577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8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48579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48580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DA525CB-6223-4A28-9A8C-299A9150D4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pull dir="ru"/>
  </p:transition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</a:t>
            </a:r>
            <a:r>
              <a:rPr lang="en-US" sz="4000" dirty="0" smtClean="0">
                <a:solidFill>
                  <a:schemeClr val="tx1"/>
                </a:solidFill>
              </a:rPr>
              <a:t>roject Identification</a:t>
            </a:r>
          </a:p>
        </p:txBody>
      </p:sp>
      <p:sp>
        <p:nvSpPr>
          <p:cNvPr id="104858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485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</a:t>
            </a:fld>
            <a:endParaRPr lang="en-US"/>
          </a:p>
        </p:txBody>
      </p:sp>
      <p:sp>
        <p:nvSpPr>
          <p:cNvPr id="1048592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057399"/>
            <a:ext cx="7772400" cy="4419601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en-US" sz="3100" i="1" dirty="0" smtClean="0"/>
          </a:p>
          <a:p>
            <a:pPr algn="ctr">
              <a:buFont typeface="Wingdings" pitchFamily="2" charset="2"/>
              <a:buNone/>
            </a:pPr>
            <a:r>
              <a:rPr lang="en-US" sz="3100" i="1" dirty="0" smtClean="0"/>
              <a:t>By:</a:t>
            </a:r>
          </a:p>
          <a:p>
            <a:pPr algn="ctr">
              <a:buFont typeface="Wingdings" pitchFamily="2" charset="2"/>
              <a:buNone/>
            </a:pPr>
            <a:r>
              <a:rPr lang="en-US" sz="3000" dirty="0" smtClean="0"/>
              <a:t>Francis Kenneth </a:t>
            </a:r>
            <a:r>
              <a:rPr lang="en-US" sz="3000" dirty="0" err="1" smtClean="0"/>
              <a:t>Kimbugwe</a:t>
            </a:r>
            <a:endParaRPr lang="en-US" sz="3000" dirty="0" smtClean="0"/>
          </a:p>
          <a:p>
            <a:pPr algn="ctr">
              <a:buFont typeface="Wingdings" pitchFamily="2" charset="2"/>
              <a:buNone/>
            </a:pPr>
            <a:endParaRPr lang="en-US" sz="36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Stakeholder analysis:</a:t>
            </a:r>
            <a:endParaRPr lang="en-US" dirty="0"/>
          </a:p>
        </p:txBody>
      </p:sp>
      <p:sp>
        <p:nvSpPr>
          <p:cNvPr id="104860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10</a:t>
            </a:fld>
            <a:endParaRPr lang="en-US"/>
          </a:p>
        </p:txBody>
      </p:sp>
      <p:sp>
        <p:nvSpPr>
          <p:cNvPr id="1048610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610600" cy="5410200"/>
          </a:xfrm>
        </p:spPr>
        <p:txBody>
          <a:bodyPr>
            <a:normAutofit fontScale="82500" lnSpcReduction="2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4000" dirty="0"/>
              <a:t>Stakeholder Analysis </a:t>
            </a:r>
            <a:r>
              <a:rPr lang="en-US" sz="4000" dirty="0" smtClean="0"/>
              <a:t>is defined as a </a:t>
            </a:r>
            <a:r>
              <a:rPr lang="en-US" sz="4000" dirty="0"/>
              <a:t>process of systematically gathering and </a:t>
            </a:r>
            <a:r>
              <a:rPr lang="en-US" sz="4000" dirty="0" err="1"/>
              <a:t>analysing</a:t>
            </a:r>
            <a:r>
              <a:rPr lang="en-US" sz="4000" dirty="0"/>
              <a:t> qualitative information to determine whose interests should be taken into account when developing and or implementing a policy or program</a:t>
            </a:r>
            <a:r>
              <a:rPr lang="en-US" sz="4000" dirty="0" smtClean="0"/>
              <a:t>.</a:t>
            </a:r>
          </a:p>
          <a:p>
            <a:pPr algn="just"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GB" sz="4000" dirty="0"/>
              <a:t>Stakeholder analysis is a process </a:t>
            </a:r>
            <a:r>
              <a:rPr lang="en-GB" sz="4000" dirty="0" smtClean="0"/>
              <a:t>of  </a:t>
            </a:r>
            <a:r>
              <a:rPr lang="en-GB" sz="4000" dirty="0"/>
              <a:t>identifying a project’s key stakeholders, </a:t>
            </a:r>
            <a:r>
              <a:rPr lang="en-GB" sz="4000" dirty="0" smtClean="0"/>
              <a:t>their </a:t>
            </a:r>
            <a:r>
              <a:rPr lang="en-GB" sz="4000" dirty="0"/>
              <a:t>interests in the project and </a:t>
            </a:r>
            <a:r>
              <a:rPr lang="en-GB" sz="4000" dirty="0" smtClean="0"/>
              <a:t>the </a:t>
            </a:r>
            <a:r>
              <a:rPr lang="en-GB" sz="4000" dirty="0"/>
              <a:t>ways those interests affect the risks or viability of the project.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n-US" sz="4000" dirty="0" smtClean="0"/>
              <a:t>A </a:t>
            </a:r>
            <a:r>
              <a:rPr lang="en-US" sz="4000" dirty="0"/>
              <a:t>Stakeholder is any person or organization, that can be positively or negatively affected by, or cause an impact on the actions of a company/pro</a:t>
            </a:r>
            <a:r>
              <a:rPr lang="en-US" sz="4000" b="1" dirty="0"/>
              <a:t>ject or organization</a:t>
            </a:r>
            <a:r>
              <a:rPr lang="en-US" sz="4000" b="1" dirty="0" smtClean="0"/>
              <a:t>.</a:t>
            </a:r>
            <a:endParaRPr lang="en-GB" sz="4000" b="1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/>
              <a:t>Examples of stakeholders</a:t>
            </a:r>
          </a:p>
        </p:txBody>
      </p:sp>
      <p:sp>
        <p:nvSpPr>
          <p:cNvPr id="104861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11</a:t>
            </a:fld>
            <a:endParaRPr lang="en-US"/>
          </a:p>
        </p:txBody>
      </p:sp>
      <p:sp>
        <p:nvSpPr>
          <p:cNvPr id="1048621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800" dirty="0"/>
              <a:t>Project team</a:t>
            </a:r>
          </a:p>
          <a:p>
            <a:pPr marL="457200" indent="-457200"/>
            <a:r>
              <a:rPr lang="en-US" sz="2800" dirty="0"/>
              <a:t>Project managers</a:t>
            </a:r>
          </a:p>
          <a:p>
            <a:pPr marL="457200" indent="-457200"/>
            <a:r>
              <a:rPr lang="en-US" sz="2800" dirty="0"/>
              <a:t>Top management</a:t>
            </a:r>
          </a:p>
          <a:p>
            <a:pPr marL="457200" indent="-457200"/>
            <a:r>
              <a:rPr lang="en-US" sz="2800" dirty="0"/>
              <a:t>Administrative support</a:t>
            </a:r>
          </a:p>
          <a:p>
            <a:pPr marL="457200" indent="-457200"/>
            <a:r>
              <a:rPr lang="en-US" sz="2800" dirty="0"/>
              <a:t>Functional managers</a:t>
            </a:r>
          </a:p>
          <a:p>
            <a:pPr marL="457200" indent="-457200"/>
            <a:r>
              <a:rPr lang="en-US" sz="2800" dirty="0"/>
              <a:t>Funders of the project</a:t>
            </a:r>
          </a:p>
          <a:p>
            <a:pPr marL="457200" indent="-457200"/>
            <a:r>
              <a:rPr lang="en-US" sz="2800" dirty="0"/>
              <a:t>Suppliers of </a:t>
            </a:r>
            <a:r>
              <a:rPr lang="en-US" sz="2800" dirty="0" err="1"/>
              <a:t>equipments</a:t>
            </a:r>
            <a:r>
              <a:rPr lang="en-US" sz="2800" dirty="0"/>
              <a:t> to the project.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48622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</a:pPr>
            <a:r>
              <a:rPr lang="en-US" sz="2400" dirty="0"/>
              <a:t>Contractors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Government agencies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Other organizations</a:t>
            </a:r>
          </a:p>
          <a:p>
            <a:pPr marL="514350" indent="-514350">
              <a:spcBef>
                <a:spcPts val="1200"/>
              </a:spcBef>
            </a:pPr>
            <a:r>
              <a:rPr lang="en-US" sz="2400" dirty="0"/>
              <a:t>The target group/s and beneficiaries of the project/customers.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dirty="0" smtClean="0"/>
              <a:t>Categories of stakeholders.</a:t>
            </a:r>
            <a:endParaRPr lang="en-US" dirty="0"/>
          </a:p>
        </p:txBody>
      </p:sp>
      <p:sp>
        <p:nvSpPr>
          <p:cNvPr id="104862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12</a:t>
            </a:fld>
            <a:endParaRPr lang="en-US"/>
          </a:p>
        </p:txBody>
      </p:sp>
      <p:sp>
        <p:nvSpPr>
          <p:cNvPr id="1048627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5720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/>
              <a:t>Stakeholders can be categorized as:</a:t>
            </a:r>
            <a:endParaRPr lang="en-GB" sz="2800" dirty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Primary </a:t>
            </a:r>
            <a:r>
              <a:rPr lang="en-GB" sz="2800" b="1" dirty="0" smtClean="0"/>
              <a:t>/ internal stakeholders</a:t>
            </a:r>
            <a:r>
              <a:rPr lang="en-GB" sz="2800" dirty="0"/>
              <a:t>: Those ultimately affected either positively or negatively by the project. E.g. staff, direct beneficiary.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Secondary stakeholders</a:t>
            </a:r>
            <a:r>
              <a:rPr lang="en-GB" sz="2800" dirty="0"/>
              <a:t>: Intermediaries in the delivery process.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GB" sz="2800" b="1" dirty="0"/>
              <a:t>External stakeholders</a:t>
            </a:r>
            <a:r>
              <a:rPr lang="en-GB" sz="2800" dirty="0"/>
              <a:t>: Those affected by the project indirectly </a:t>
            </a:r>
            <a:r>
              <a:rPr lang="en-GB" sz="2800" dirty="0" smtClean="0"/>
              <a:t>e.g. development </a:t>
            </a:r>
            <a:r>
              <a:rPr lang="en-GB" sz="2800" dirty="0"/>
              <a:t>partners, gov’t, </a:t>
            </a:r>
            <a:r>
              <a:rPr lang="en-US" sz="2800" dirty="0"/>
              <a:t>Suppliers of </a:t>
            </a:r>
            <a:r>
              <a:rPr lang="en-US" sz="2800" dirty="0" err="1" smtClean="0"/>
              <a:t>equipments</a:t>
            </a:r>
            <a:r>
              <a:rPr lang="en-US" sz="2800" dirty="0" smtClean="0"/>
              <a:t>. </a:t>
            </a:r>
            <a:endParaRPr lang="en-GB" sz="2800" dirty="0"/>
          </a:p>
          <a:p>
            <a:pPr>
              <a:buFont typeface="Wingdings" pitchFamily="2" charset="2"/>
              <a:buChar char="q"/>
            </a:pPr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Benefits of stakeholder analysis</a:t>
            </a:r>
            <a:endParaRPr lang="en-US" sz="3200" dirty="0"/>
          </a:p>
        </p:txBody>
      </p:sp>
      <p:sp>
        <p:nvSpPr>
          <p:cNvPr id="10486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13</a:t>
            </a:fld>
            <a:endParaRPr lang="en-US"/>
          </a:p>
        </p:txBody>
      </p:sp>
      <p:sp>
        <p:nvSpPr>
          <p:cNvPr id="1048632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90600"/>
            <a:ext cx="8610600" cy="53340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800" dirty="0" smtClean="0"/>
              <a:t>We are able to identify who has an interest in the success or failure of the 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Draw </a:t>
            </a:r>
            <a:r>
              <a:rPr lang="en-GB" sz="2800" dirty="0"/>
              <a:t>out the interests of stakeholders in relation to the problems which the project is seeking </a:t>
            </a:r>
            <a:r>
              <a:rPr lang="en-GB" sz="2800"/>
              <a:t>to </a:t>
            </a:r>
            <a:r>
              <a:rPr lang="en-GB" sz="2800" smtClean="0"/>
              <a:t>address.</a:t>
            </a:r>
            <a:endParaRPr lang="en-GB" sz="2800" dirty="0" smtClean="0"/>
          </a:p>
          <a:p>
            <a:pPr>
              <a:spcBef>
                <a:spcPts val="600"/>
              </a:spcBef>
            </a:pPr>
            <a:r>
              <a:rPr lang="en-GB" sz="2800" dirty="0" smtClean="0"/>
              <a:t>Identify </a:t>
            </a:r>
            <a:r>
              <a:rPr lang="en-GB" sz="2800" dirty="0"/>
              <a:t>and resolve conflicts of interests between stakeholders which may influence the success of the </a:t>
            </a:r>
            <a:r>
              <a:rPr lang="en-GB" sz="2800" dirty="0" smtClean="0"/>
              <a:t>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Assess </a:t>
            </a:r>
            <a:r>
              <a:rPr lang="en-GB" sz="2800" dirty="0"/>
              <a:t>the appropriate type of participation by different stakeholders at successive stages of the </a:t>
            </a:r>
            <a:r>
              <a:rPr lang="en-GB" sz="2800" dirty="0" smtClean="0"/>
              <a:t>project.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Form </a:t>
            </a:r>
            <a:r>
              <a:rPr lang="en-GB" sz="2800" dirty="0"/>
              <a:t>a basis for participatory planning and management and project sustainability </a:t>
            </a:r>
            <a:r>
              <a:rPr lang="en-GB" sz="2800" dirty="0" smtClean="0"/>
              <a:t>strategy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Benefits Cont’d</a:t>
            </a:r>
            <a:endParaRPr lang="en-US" dirty="0"/>
          </a:p>
        </p:txBody>
      </p:sp>
      <p:sp>
        <p:nvSpPr>
          <p:cNvPr id="104863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14</a:t>
            </a:fld>
            <a:endParaRPr lang="en-US"/>
          </a:p>
        </p:txBody>
      </p:sp>
      <p:sp>
        <p:nvSpPr>
          <p:cNvPr id="1048637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382000" cy="5105400"/>
          </a:xfrm>
        </p:spPr>
        <p:txBody>
          <a:bodyPr>
            <a:normAutofit fontScale="92308" lnSpcReduction="10000"/>
          </a:bodyPr>
          <a:lstStyle/>
          <a:p>
            <a:pPr>
              <a:spcBef>
                <a:spcPts val="600"/>
              </a:spcBef>
            </a:pPr>
            <a:r>
              <a:rPr lang="en-GB" sz="2800" dirty="0"/>
              <a:t>Improve the project’s understanding of the needs of those affected by the problem</a:t>
            </a:r>
          </a:p>
          <a:p>
            <a:pPr>
              <a:spcBef>
                <a:spcPts val="600"/>
              </a:spcBef>
            </a:pPr>
            <a:r>
              <a:rPr lang="en-GB" sz="2800" dirty="0" smtClean="0"/>
              <a:t>Identify </a:t>
            </a:r>
            <a:r>
              <a:rPr lang="en-GB" sz="2800" dirty="0"/>
              <a:t>potential winners and losers as a result of the project.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Identify those who have rights, interests, resources, skills and abilities to take part in, or influence the course of the project. 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We  better understand the social and political issues which the project planners must take into account.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Gaining support from powerful stakeholder can help to win more resources.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Allows early and frequent communication with stake holders which ensures full understanding of what is being done to understand the benefits of the project.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Autofit/>
          </a:bodyPr>
          <a:lstStyle/>
          <a:p>
            <a:r>
              <a:rPr lang="en-US" sz="3600" b="1" dirty="0"/>
              <a:t>Steps stakeholder analysis </a:t>
            </a:r>
          </a:p>
        </p:txBody>
      </p:sp>
      <p:sp>
        <p:nvSpPr>
          <p:cNvPr id="104863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15</a:t>
            </a:fld>
            <a:endParaRPr lang="en-US"/>
          </a:p>
        </p:txBody>
      </p:sp>
      <p:sp>
        <p:nvSpPr>
          <p:cNvPr id="1048642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82000" cy="5257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Identify who your stakeholders are &amp; classify them</a:t>
            </a:r>
            <a:r>
              <a:rPr lang="en-US" sz="3200" dirty="0"/>
              <a:t> </a:t>
            </a:r>
            <a:r>
              <a:rPr lang="en-US" sz="3200" dirty="0" smtClean="0"/>
              <a:t>i.e. List </a:t>
            </a:r>
            <a:r>
              <a:rPr lang="en-US" sz="3200" dirty="0"/>
              <a:t>all the possible participants or stakeholders in a potential </a:t>
            </a:r>
            <a:r>
              <a:rPr lang="en-US" sz="3200" dirty="0" smtClean="0"/>
              <a:t>project.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Work out their power, influence &amp; interest, so you know who you should focus on.- look for A</a:t>
            </a:r>
            <a:r>
              <a:rPr lang="en-US" sz="3200" b="1" dirty="0" smtClean="0"/>
              <a:t>ctors </a:t>
            </a:r>
            <a:r>
              <a:rPr lang="en-US" sz="3200" dirty="0" smtClean="0"/>
              <a:t>and </a:t>
            </a:r>
            <a:r>
              <a:rPr lang="en-US" sz="3200" b="1" dirty="0" smtClean="0"/>
              <a:t>Factors.</a:t>
            </a:r>
            <a:r>
              <a:rPr lang="en-US" sz="32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Formulate methods of bringing them on board. i.e. </a:t>
            </a:r>
            <a:r>
              <a:rPr lang="en-US" sz="3200" dirty="0" smtClean="0"/>
              <a:t>strategies</a:t>
            </a:r>
            <a:r>
              <a:rPr lang="en-US" sz="3200" dirty="0"/>
              <a:t> </a:t>
            </a:r>
            <a:r>
              <a:rPr lang="en-US" sz="3200" dirty="0" smtClean="0"/>
              <a:t>(Buffering </a:t>
            </a:r>
            <a:r>
              <a:rPr lang="en-US" sz="3200" dirty="0" smtClean="0"/>
              <a:t>or bridging</a:t>
            </a:r>
            <a:r>
              <a:rPr lang="en-US" sz="3200" dirty="0" smtClean="0"/>
              <a:t>).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Tool: Power- Interest Grid for Stakeholder Priorisitsation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7772400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05000" y="19812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32632" y="1981200"/>
            <a:ext cx="1600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05000" y="3078162"/>
            <a:ext cx="16276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557016" y="3078162"/>
            <a:ext cx="15514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295400" y="1981200"/>
            <a:ext cx="0" cy="2011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905000" y="4495800"/>
            <a:ext cx="3227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448186"/>
      </p:ext>
    </p:extLst>
  </p:cSld>
  <p:clrMapOvr>
    <a:masterClrMapping/>
  </p:clrMapOvr>
  <p:transition spd="med">
    <p:pull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Stakeholder Matrix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43383810"/>
              </p:ext>
            </p:extLst>
          </p:nvPr>
        </p:nvGraphicFramePr>
        <p:xfrm>
          <a:off x="457200" y="1219200"/>
          <a:ext cx="8382000" cy="6442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2077065"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Stakeholders </a:t>
                      </a:r>
                      <a:r>
                        <a:rPr lang="en-US" sz="2400" u="sng" baseline="0" dirty="0" smtClean="0">
                          <a:latin typeface="Constantia" pitchFamily="18" charset="0"/>
                        </a:rPr>
                        <a:t> basic characteristics</a:t>
                      </a:r>
                      <a:endParaRPr lang="en-US" sz="2400" u="sng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Problems</a:t>
                      </a: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</a:t>
                      </a:r>
                      <a:r>
                        <a:rPr lang="en-US" sz="1800" baseline="0" dirty="0" smtClean="0">
                          <a:latin typeface="Constantia" pitchFamily="18" charset="0"/>
                        </a:rPr>
                        <a:t> problems do they face?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Interests</a:t>
                      </a: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 do they want from the projec</a:t>
                      </a:r>
                      <a:r>
                        <a:rPr lang="en-US" sz="2400" dirty="0" smtClean="0">
                          <a:latin typeface="Constantia" pitchFamily="18" charset="0"/>
                        </a:rPr>
                        <a:t>t?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Potential/capacity and motivation</a:t>
                      </a:r>
                      <a:r>
                        <a:rPr lang="en-US" sz="2400" u="sng" baseline="0" dirty="0" smtClean="0">
                          <a:latin typeface="Constantia" pitchFamily="18" charset="0"/>
                        </a:rPr>
                        <a:t> to bring about change</a:t>
                      </a:r>
                      <a:endParaRPr lang="en-US" sz="2400" u="sng" dirty="0" smtClean="0">
                        <a:latin typeface="Constantia" pitchFamily="18" charset="0"/>
                      </a:endParaRPr>
                    </a:p>
                    <a:p>
                      <a:r>
                        <a:rPr lang="en-US" sz="1800" dirty="0" smtClean="0">
                          <a:latin typeface="Constantia" pitchFamily="18" charset="0"/>
                        </a:rPr>
                        <a:t>What might</a:t>
                      </a:r>
                      <a:r>
                        <a:rPr lang="en-US" sz="1800" baseline="0" dirty="0" smtClean="0">
                          <a:latin typeface="Constantia" pitchFamily="18" charset="0"/>
                        </a:rPr>
                        <a:t> they bring to the projec</a:t>
                      </a:r>
                      <a:r>
                        <a:rPr lang="en-US" sz="2400" baseline="0" dirty="0" smtClean="0">
                          <a:latin typeface="Constantia" pitchFamily="18" charset="0"/>
                        </a:rPr>
                        <a:t>t?</a:t>
                      </a:r>
                      <a:endParaRPr lang="en-US" sz="2400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>
                          <a:latin typeface="Constantia" pitchFamily="18" charset="0"/>
                        </a:rPr>
                        <a:t>Linkages</a:t>
                      </a:r>
                    </a:p>
                    <a:p>
                      <a:r>
                        <a:rPr lang="en-US" sz="1800" u="none" dirty="0" smtClean="0">
                          <a:latin typeface="Constantia" pitchFamily="18" charset="0"/>
                        </a:rPr>
                        <a:t>Are there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 any points of:</a:t>
                      </a:r>
                    </a:p>
                    <a:p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Conflict?</a:t>
                      </a:r>
                    </a:p>
                    <a:p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Cooperation?</a:t>
                      </a:r>
                    </a:p>
                    <a:p>
                      <a:r>
                        <a:rPr lang="en-US" sz="1800" u="none" baseline="0" dirty="0" err="1" smtClean="0">
                          <a:latin typeface="Constantia" pitchFamily="18" charset="0"/>
                        </a:rPr>
                        <a:t>DependencPossibnle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sz="1800" u="none" baseline="0" dirty="0" err="1" smtClean="0">
                          <a:latin typeface="Constantia" pitchFamily="18" charset="0"/>
                        </a:rPr>
                        <a:t>actiobns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 to </a:t>
                      </a:r>
                      <a:r>
                        <a:rPr lang="en-US" sz="1800" u="none" baseline="0" dirty="0" err="1" smtClean="0">
                          <a:latin typeface="Constantia" pitchFamily="18" charset="0"/>
                        </a:rPr>
                        <a:t>addres</a:t>
                      </a:r>
                      <a:r>
                        <a:rPr lang="en-US" sz="1800" u="none" baseline="0" dirty="0" smtClean="0">
                          <a:latin typeface="Constantia" pitchFamily="18" charset="0"/>
                        </a:rPr>
                        <a:t> stakeholder interest/strategies.</a:t>
                      </a:r>
                      <a:endParaRPr lang="en-US" sz="1800" u="none" dirty="0">
                        <a:latin typeface="Constantia" pitchFamily="18" charset="0"/>
                      </a:endParaRPr>
                    </a:p>
                  </a:txBody>
                  <a:tcPr marL="91439" marR="91439" marT="45713" marB="45713"/>
                </a:tc>
              </a:tr>
              <a:tr h="95864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864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8645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302982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/>
              <a:t>b. Conduct a stakeholders analysis for your project using a stakeholder matrix.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154669031"/>
      </p:ext>
    </p:extLst>
  </p:cSld>
  <p:clrMapOvr>
    <a:masterClrMapping/>
  </p:clrMapOvr>
  <p:transition spd="med">
    <p:pull dir="r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Problem Analysis</a:t>
            </a:r>
            <a:endParaRPr lang="en-US" sz="3600" dirty="0">
              <a:latin typeface="+mn-lt"/>
            </a:endParaRP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19</a:t>
            </a:fld>
            <a:endParaRPr lang="en-US"/>
          </a:p>
        </p:txBody>
      </p:sp>
      <p:sp>
        <p:nvSpPr>
          <p:cNvPr id="1048647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27289"/>
            <a:ext cx="8382000" cy="5297311"/>
          </a:xfrm>
        </p:spPr>
        <p:txBody>
          <a:bodyPr>
            <a:normAutofit fontScale="96875"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analysis looks at the prevailing situation to get the right image of the reality.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justifies the existence of a project.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A problem well understood is a Problem Half-Solved</a:t>
            </a:r>
            <a:r>
              <a:rPr lang="en-US" sz="3200" b="1" dirty="0" smtClean="0"/>
              <a:t> </a:t>
            </a:r>
          </a:p>
          <a:p>
            <a:r>
              <a:rPr lang="en-US" sz="3200" dirty="0"/>
              <a:t>A </a:t>
            </a:r>
            <a:r>
              <a:rPr lang="en-US" sz="3200" b="1" dirty="0"/>
              <a:t>problem tree </a:t>
            </a:r>
            <a:r>
              <a:rPr lang="en-US" sz="3200" dirty="0"/>
              <a:t>is one of the most widely used tools used to conduct problem analysis. </a:t>
            </a:r>
            <a:endParaRPr lang="en-US" sz="3200" dirty="0" smtClean="0"/>
          </a:p>
          <a:p>
            <a:r>
              <a:rPr lang="en-US" sz="3200" dirty="0" smtClean="0"/>
              <a:t>A </a:t>
            </a:r>
            <a:r>
              <a:rPr lang="en-US" sz="3200" dirty="0"/>
              <a:t>tool used is a </a:t>
            </a:r>
            <a:r>
              <a:rPr lang="en-US" sz="3200" b="1" i="1" dirty="0"/>
              <a:t>problem tree </a:t>
            </a:r>
            <a:r>
              <a:rPr lang="en-US" sz="3200" dirty="0"/>
              <a:t>illustrating the various problems. 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r>
              <a:rPr lang="en-US" b="1" dirty="0"/>
              <a:t>Project Identification and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54964" y="1295400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During the project identification and design phase, project teams and stakeholders </a:t>
            </a:r>
            <a:r>
              <a:rPr lang="en-US" sz="3200" dirty="0" smtClean="0"/>
              <a:t>work </a:t>
            </a:r>
            <a:r>
              <a:rPr lang="en-US" sz="3200" dirty="0"/>
              <a:t>together collaboratively and systematically to</a:t>
            </a:r>
            <a:r>
              <a:rPr lang="en-US" dirty="0"/>
              <a:t>:</a:t>
            </a:r>
          </a:p>
          <a:p>
            <a:pPr lvl="1"/>
            <a:r>
              <a:rPr lang="en-US" sz="2800" dirty="0"/>
              <a:t> </a:t>
            </a:r>
            <a:r>
              <a:rPr lang="en-US" sz="2800" dirty="0" smtClean="0"/>
              <a:t>identify </a:t>
            </a:r>
            <a:r>
              <a:rPr lang="en-US" sz="2800" dirty="0"/>
              <a:t>project </a:t>
            </a:r>
            <a:r>
              <a:rPr lang="en-US" sz="2800" dirty="0" smtClean="0"/>
              <a:t>ideas</a:t>
            </a:r>
            <a:endParaRPr lang="en-US" sz="2800" dirty="0"/>
          </a:p>
          <a:p>
            <a:pPr lvl="1"/>
            <a:r>
              <a:rPr lang="en-US" sz="2800" dirty="0"/>
              <a:t>collect assessment </a:t>
            </a:r>
            <a:r>
              <a:rPr lang="en-US" sz="2800" dirty="0" smtClean="0"/>
              <a:t>data</a:t>
            </a:r>
            <a:endParaRPr lang="en-US" sz="2800" dirty="0"/>
          </a:p>
          <a:p>
            <a:pPr lvl="1"/>
            <a:r>
              <a:rPr lang="en-US" sz="2800" dirty="0"/>
              <a:t>analyze the project assessment </a:t>
            </a:r>
            <a:r>
              <a:rPr lang="en-US" sz="2800" dirty="0" smtClean="0"/>
              <a:t>data </a:t>
            </a:r>
            <a:endParaRPr lang="en-US" sz="2800" dirty="0"/>
          </a:p>
          <a:p>
            <a:pPr lvl="1"/>
            <a:r>
              <a:rPr lang="en-US" sz="2800" dirty="0"/>
              <a:t>develop the project logic. </a:t>
            </a:r>
            <a:endParaRPr lang="en-US" sz="2800" dirty="0" smtClean="0"/>
          </a:p>
          <a:p>
            <a:pPr lvl="1"/>
            <a:endParaRPr lang="en-US" dirty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859793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Steps in Problem Analysis</a:t>
            </a:r>
            <a:endParaRPr lang="en-US" sz="3200" dirty="0">
              <a:latin typeface="+mn-lt"/>
            </a:endParaRPr>
          </a:p>
        </p:txBody>
      </p:sp>
      <p:sp>
        <p:nvSpPr>
          <p:cNvPr id="10486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20</a:t>
            </a:fld>
            <a:endParaRPr lang="en-US"/>
          </a:p>
        </p:txBody>
      </p:sp>
      <p:sp>
        <p:nvSpPr>
          <p:cNvPr id="104865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800" dirty="0" smtClean="0"/>
              <a:t>Define the framework and subject of the analysis.</a:t>
            </a:r>
          </a:p>
          <a:p>
            <a:r>
              <a:rPr lang="en-US" sz="2800" dirty="0" smtClean="0"/>
              <a:t>Analyze interested parties/stakes/stake holder analysis.</a:t>
            </a:r>
          </a:p>
          <a:p>
            <a:r>
              <a:rPr lang="en-US" sz="2800" dirty="0" err="1" smtClean="0"/>
              <a:t>Analyse</a:t>
            </a:r>
            <a:r>
              <a:rPr lang="en-US" sz="2800" dirty="0" smtClean="0"/>
              <a:t> the problematic situation/problem tree.</a:t>
            </a:r>
          </a:p>
          <a:p>
            <a:r>
              <a:rPr lang="en-US" sz="2800" dirty="0" err="1" smtClean="0"/>
              <a:t>Priotise</a:t>
            </a:r>
            <a:r>
              <a:rPr lang="en-US" sz="2800" dirty="0" smtClean="0"/>
              <a:t> the problems in order of importance and rank them.</a:t>
            </a:r>
          </a:p>
          <a:p>
            <a:r>
              <a:rPr lang="en-US" sz="2800" dirty="0" smtClean="0"/>
              <a:t>Select the one with the highest cause effect relationship ( use the concept of opportunity cost to make a choice).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smtClean="0"/>
              <a:t>Approaches to problem analysis</a:t>
            </a:r>
            <a:endParaRPr lang="en-US" dirty="0"/>
          </a:p>
        </p:txBody>
      </p:sp>
      <p:sp>
        <p:nvSpPr>
          <p:cNvPr id="104865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21</a:t>
            </a:fld>
            <a:endParaRPr lang="en-US"/>
          </a:p>
        </p:txBody>
      </p:sp>
      <p:sp>
        <p:nvSpPr>
          <p:cNvPr id="1048657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The Fishbone diagram.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Doctor-Patient 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expert </a:t>
            </a:r>
            <a:r>
              <a:rPr lang="en-US" sz="2800" dirty="0" smtClean="0"/>
              <a:t>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Participatory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pyramid/problem tree method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C. Conduct a problem analysis for your project a problem tree method.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84157100"/>
      </p:ext>
    </p:extLst>
  </p:cSld>
  <p:clrMapOvr>
    <a:masterClrMapping/>
  </p:clrMapOvr>
  <p:transition spd="med">
    <p:pull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+mn-lt"/>
              </a:rPr>
              <a:t>Objectives Analysis</a:t>
            </a:r>
            <a:endParaRPr lang="en-US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4865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23</a:t>
            </a:fld>
            <a:endParaRPr lang="en-US"/>
          </a:p>
        </p:txBody>
      </p:sp>
      <p:sp>
        <p:nvSpPr>
          <p:cNvPr id="1048662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14400"/>
            <a:ext cx="8610600" cy="5410200"/>
          </a:xfrm>
        </p:spPr>
        <p:txBody>
          <a:bodyPr>
            <a:normAutofit fontScale="99808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It looks at the solution to the problem &amp; the effect of the solution.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Its about changing undesirable conditions </a:t>
            </a:r>
            <a:r>
              <a:rPr lang="en-US" sz="2800" b="1" dirty="0" smtClean="0"/>
              <a:t>(the problem) </a:t>
            </a:r>
            <a:r>
              <a:rPr lang="en-US" sz="2800" dirty="0" smtClean="0"/>
              <a:t>into desirable condititions </a:t>
            </a:r>
            <a:r>
              <a:rPr lang="en-US" sz="2800" b="1" dirty="0" smtClean="0"/>
              <a:t>(the objectives).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800" dirty="0" smtClean="0"/>
              <a:t>One </a:t>
            </a:r>
            <a:r>
              <a:rPr lang="en-US" sz="2800" dirty="0"/>
              <a:t>of the simplest approaches to objectives analysis is the </a:t>
            </a:r>
            <a:r>
              <a:rPr lang="en-US" sz="2800" b="1" dirty="0"/>
              <a:t>objectives tree</a:t>
            </a:r>
            <a:r>
              <a:rPr lang="en-US" sz="2800" dirty="0"/>
              <a:t>. An “</a:t>
            </a:r>
            <a:r>
              <a:rPr lang="en-US" sz="2800" b="1" dirty="0"/>
              <a:t>objective tree” </a:t>
            </a:r>
            <a:r>
              <a:rPr lang="en-US" sz="2800" dirty="0"/>
              <a:t>describes the range of potential improvements relating to people’s lives. </a:t>
            </a:r>
          </a:p>
          <a:p>
            <a:pPr algn="just">
              <a:buFont typeface="Wingdings" pitchFamily="2" charset="2"/>
              <a:buChar char="q"/>
            </a:pPr>
            <a:r>
              <a:rPr lang="en-US" sz="3400" b="1" dirty="0"/>
              <a:t>B</a:t>
            </a:r>
            <a:r>
              <a:rPr lang="en-US" sz="3400" b="1" dirty="0" smtClean="0"/>
              <a:t>enefits</a:t>
            </a:r>
          </a:p>
          <a:p>
            <a:pPr algn="just"/>
            <a:r>
              <a:rPr lang="en-US" sz="2800" dirty="0" smtClean="0"/>
              <a:t>Describe the situation that should prevail after the problem has been solved.</a:t>
            </a:r>
          </a:p>
          <a:p>
            <a:pPr algn="just"/>
            <a:r>
              <a:rPr lang="en-US" sz="2800" dirty="0" smtClean="0"/>
              <a:t>Identify &amp; set the objectives in the order of importance.</a:t>
            </a:r>
          </a:p>
          <a:p>
            <a:pPr algn="just"/>
            <a:r>
              <a:rPr lang="en-US" sz="2800" dirty="0" smtClean="0"/>
              <a:t>In understanding the impracticable and feasible situations.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pull dir="r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03504" y="1066800"/>
            <a:ext cx="8083296" cy="49530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4400" b="1" dirty="0"/>
              <a:t>C. </a:t>
            </a:r>
            <a:r>
              <a:rPr lang="en-US" sz="4400" b="1" dirty="0" smtClean="0"/>
              <a:t>Come an objective analysis </a:t>
            </a:r>
            <a:r>
              <a:rPr lang="en-US" sz="4400" b="1" dirty="0"/>
              <a:t>for your project </a:t>
            </a:r>
            <a:r>
              <a:rPr lang="en-US" sz="4400" b="1" dirty="0" smtClean="0"/>
              <a:t>an objectives tree </a:t>
            </a:r>
            <a:r>
              <a:rPr lang="en-US" sz="4400" b="1" dirty="0"/>
              <a:t>method.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60591"/>
      </p:ext>
    </p:extLst>
  </p:cSld>
  <p:clrMapOvr>
    <a:masterClrMapping/>
  </p:clrMapOvr>
  <p:transition spd="med">
    <p:pull dir="r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+mn-lt"/>
              </a:rPr>
              <a:t>Analysis of strategy</a:t>
            </a:r>
            <a:endParaRPr lang="en-US" sz="4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4866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25</a:t>
            </a:fld>
            <a:endParaRPr lang="en-US"/>
          </a:p>
        </p:txBody>
      </p:sp>
      <p:sp>
        <p:nvSpPr>
          <p:cNvPr id="104866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458200" cy="4724400"/>
          </a:xfrm>
        </p:spPr>
        <p:txBody>
          <a:bodyPr>
            <a:normAutofit fontScale="87500"/>
          </a:bodyPr>
          <a:lstStyle/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en-US" sz="3500" dirty="0" smtClean="0"/>
              <a:t>Strategy is the direction and scope of </a:t>
            </a:r>
            <a:r>
              <a:rPr lang="en-US" sz="3500" dirty="0" err="1" smtClean="0"/>
              <a:t>organisation</a:t>
            </a:r>
            <a:r>
              <a:rPr lang="en-US" sz="3500" dirty="0" smtClean="0"/>
              <a:t> based on the advantages, resources, environment &amp; stakeholders in the project.</a:t>
            </a:r>
          </a:p>
          <a:p>
            <a:pPr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3500" dirty="0" smtClean="0"/>
              <a:t>Identify possible strategy so as to attain the objectives.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en-US" sz="3500" dirty="0" smtClean="0"/>
              <a:t>Three questions to consider are: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Which </a:t>
            </a:r>
            <a:r>
              <a:rPr lang="en-US" sz="3000" dirty="0"/>
              <a:t>elements of the objectives tree will be included in the project intervention?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/>
              <a:t>Which </a:t>
            </a:r>
            <a:r>
              <a:rPr lang="en-US" sz="3000" dirty="0"/>
              <a:t>elements will not be included in the scope of the project? </a:t>
            </a:r>
            <a:endParaRPr lang="en-US" sz="30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/>
              <a:t>What </a:t>
            </a:r>
            <a:r>
              <a:rPr lang="en-US" sz="3000" dirty="0"/>
              <a:t>are the criteria which will be used to make these decisions?</a:t>
            </a:r>
          </a:p>
          <a:p>
            <a:pPr>
              <a:buFont typeface="Wingdings" pitchFamily="2" charset="2"/>
              <a:buChar char="ü"/>
            </a:pPr>
            <a:endParaRPr lang="en-US" sz="3200" dirty="0" smtClean="0"/>
          </a:p>
        </p:txBody>
      </p:sp>
    </p:spTree>
  </p:cSld>
  <p:clrMapOvr>
    <a:masterClrMapping/>
  </p:clrMapOvr>
  <p:transition spd="med">
    <p:pull dir="r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6397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Factors to consider when selecting the strategy.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04866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98E7-6D05-42DC-8248-26C122F1A6C4}" type="slidenum">
              <a:rPr lang="en-US" smtClean="0"/>
              <a:t>26</a:t>
            </a:fld>
            <a:endParaRPr lang="en-US"/>
          </a:p>
        </p:txBody>
      </p:sp>
      <p:sp>
        <p:nvSpPr>
          <p:cNvPr id="1048672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4358640" cy="45720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dirty="0"/>
              <a:t>Priority of the stakeholder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Probability of success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Time frame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External </a:t>
            </a:r>
            <a:r>
              <a:rPr lang="en-US" sz="2800" dirty="0"/>
              <a:t>program considerations </a:t>
            </a:r>
            <a:endParaRPr lang="en-US" sz="2800" dirty="0">
              <a:latin typeface="Times New Roman"/>
              <a:ea typeface="Times New Roman"/>
            </a:endParaRPr>
          </a:p>
          <a:p>
            <a:pPr>
              <a:spcBef>
                <a:spcPts val="1200"/>
              </a:spcBef>
            </a:pPr>
            <a:r>
              <a:rPr lang="en-US" sz="2800" dirty="0"/>
              <a:t> Appropriateness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Institutional </a:t>
            </a:r>
            <a:r>
              <a:rPr lang="en-US" sz="2800" dirty="0" smtClean="0"/>
              <a:t>capacity</a:t>
            </a:r>
          </a:p>
          <a:p>
            <a:r>
              <a:rPr lang="en-US" sz="2800" dirty="0"/>
              <a:t>Budget limitations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dirty="0"/>
          </a:p>
        </p:txBody>
      </p:sp>
      <p:sp>
        <p:nvSpPr>
          <p:cNvPr id="1048673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dirty="0"/>
              <a:t>Resource availability/Budget limitations.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Financial/economic feasibility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Technical feasibility and sustainability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Internal program considerations 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Portfolio considerations</a:t>
            </a:r>
            <a:endParaRPr lang="en-US" sz="2800" dirty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 spd="med">
    <p:pull dir="r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Strategy analysis Matrix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67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4194304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533400" y="1219200"/>
          <a:ext cx="7772400" cy="48335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10000"/>
                <a:gridCol w="1066800"/>
                <a:gridCol w="914400"/>
                <a:gridCol w="990600"/>
                <a:gridCol w="990600"/>
              </a:tblGrid>
              <a:tr h="118231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                                  option</a:t>
                      </a:r>
                    </a:p>
                    <a:p>
                      <a:r>
                        <a:rPr lang="en-US" sz="2400" dirty="0" smtClean="0"/>
                        <a:t>criteria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Cost effectiveness (Budget issues)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The number of people it will reach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991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Is</a:t>
                      </a:r>
                      <a:r>
                        <a:rPr lang="en-US" sz="2400" baseline="0" dirty="0" smtClean="0"/>
                        <a:t> it environmental sustainable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2313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/>
                        <a:t>How long will it take</a:t>
                      </a:r>
                      <a:r>
                        <a:rPr lang="en-US" sz="2400" baseline="0" dirty="0" smtClean="0"/>
                        <a:t> to be achieved (Time frame 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45728" name="Straight Connector 8"/>
          <p:cNvCxnSpPr>
            <a:cxnSpLocks/>
          </p:cNvCxnSpPr>
          <p:nvPr/>
        </p:nvCxnSpPr>
        <p:spPr>
          <a:xfrm>
            <a:off x="513644" y="1447800"/>
            <a:ext cx="3810000" cy="5334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pull dir="r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d. Describe your project strategy or approach for responding to the need or project idea.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430534"/>
      </p:ext>
    </p:extLst>
  </p:cSld>
  <p:clrMapOvr>
    <a:masterClrMapping/>
  </p:clrMapOvr>
  <p:transition spd="med">
    <p:pull dir="r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29</a:t>
            </a:fld>
            <a:endParaRPr lang="en-US"/>
          </a:p>
        </p:txBody>
      </p:sp>
      <p:sp>
        <p:nvSpPr>
          <p:cNvPr id="104868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end</a:t>
            </a:r>
            <a:endParaRPr lang="en-US" dirty="0"/>
          </a:p>
        </p:txBody>
      </p:sp>
    </p:spTree>
  </p:cSld>
  <p:clrMapOvr>
    <a:masterClrMapping/>
  </p:clrMapOvr>
  <p:transition spd="med"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Project identification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859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3</a:t>
            </a:fld>
            <a:endParaRPr lang="en-US"/>
          </a:p>
        </p:txBody>
      </p:sp>
      <p:sp>
        <p:nvSpPr>
          <p:cNvPr id="1048600" name="Content Placeholder 6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686800" cy="52578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Looks at the issue that makes the project necessary.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This is done through a “needs assessment”.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b="1" dirty="0" smtClean="0"/>
              <a:t>Needs identification </a:t>
            </a:r>
            <a:r>
              <a:rPr lang="en-US" dirty="0" smtClean="0"/>
              <a:t>seeks the real needs to be satisfied. You have to    understand the situation before intervention.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This stage is critical for the success of the rest of the project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dirty="0" smtClean="0"/>
              <a:t>It is some times called situation analysis stage.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Project identification involves the following:</a:t>
            </a:r>
            <a:r>
              <a:rPr lang="en-US" sz="2400" dirty="0" smtClean="0"/>
              <a:t>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Assessment of needs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Identification of the Stakeholders.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Identification of the problem,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Identification of objective and;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200" dirty="0" smtClean="0"/>
              <a:t>Selection of the   strategy.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to help in identifying project ideas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343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Where do idea come from?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Who identified the needs and opportunities?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What evidence is required to support needs?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43827385"/>
      </p:ext>
    </p:extLst>
  </p:cSld>
  <p:clrMapOvr>
    <a:masterClrMapping/>
  </p:clrMapOvr>
  <p:transition spd="med">
    <p:pull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76300"/>
          </a:xfrm>
        </p:spPr>
        <p:txBody>
          <a:bodyPr>
            <a:normAutofit fontScale="90000"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5400" dirty="0"/>
              <a:t>Assessment of needs</a:t>
            </a:r>
          </a:p>
        </p:txBody>
      </p:sp>
      <p:sp>
        <p:nvSpPr>
          <p:cNvPr id="104860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5</a:t>
            </a:fld>
            <a:endParaRPr lang="en-US"/>
          </a:p>
        </p:txBody>
      </p:sp>
      <p:sp>
        <p:nvSpPr>
          <p:cNvPr id="104860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04900"/>
            <a:ext cx="8534400" cy="52197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 smtClean="0"/>
              <a:t>Needs assessment looks at assessing what community/</a:t>
            </a:r>
            <a:r>
              <a:rPr lang="en-US" sz="2800" dirty="0" err="1" smtClean="0"/>
              <a:t>organisational</a:t>
            </a:r>
            <a:r>
              <a:rPr lang="en-US" sz="2800" dirty="0" smtClean="0"/>
              <a:t> needs are, whom they affect</a:t>
            </a:r>
            <a:r>
              <a:rPr lang="en-US" sz="2800" dirty="0" smtClean="0"/>
              <a:t>.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en-US" sz="2800" dirty="0" smtClean="0"/>
              <a:t>Jonathan Bradshaw (1972) work.</a:t>
            </a:r>
            <a:endParaRPr lang="en-US" sz="2800" dirty="0" smtClean="0"/>
          </a:p>
          <a:p>
            <a:pPr>
              <a:spcBef>
                <a:spcPts val="1200"/>
              </a:spcBef>
              <a:buNone/>
            </a:pPr>
            <a:r>
              <a:rPr lang="en-US" sz="2800" b="1" dirty="0"/>
              <a:t>F</a:t>
            </a:r>
            <a:r>
              <a:rPr lang="en-US" sz="2800" b="1" dirty="0" smtClean="0"/>
              <a:t>our </a:t>
            </a:r>
            <a:r>
              <a:rPr lang="en-US" sz="2800" b="1" dirty="0"/>
              <a:t>methods of defining and measuring needs</a:t>
            </a:r>
            <a:r>
              <a:rPr lang="en-US" sz="2800" dirty="0"/>
              <a:t>: 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Felt needs.</a:t>
            </a:r>
          </a:p>
          <a:p>
            <a:pPr lvl="1">
              <a:spcBef>
                <a:spcPts val="1200"/>
              </a:spcBef>
            </a:pPr>
            <a:r>
              <a:rPr lang="en-US" b="1" dirty="0" smtClean="0"/>
              <a:t> </a:t>
            </a:r>
            <a:r>
              <a:rPr lang="en-US" dirty="0"/>
              <a:t>V</a:t>
            </a:r>
            <a:r>
              <a:rPr lang="en-US" dirty="0" smtClean="0"/>
              <a:t>erbalized directly or indirectly by the concerned person or her family or community.</a:t>
            </a:r>
          </a:p>
          <a:p>
            <a:pPr lvl="1">
              <a:spcBef>
                <a:spcPts val="1200"/>
              </a:spcBef>
            </a:pPr>
            <a:r>
              <a:rPr lang="en-US" sz="2800" dirty="0" smtClean="0"/>
              <a:t>Defined </a:t>
            </a:r>
            <a:r>
              <a:rPr lang="en-US" sz="2800" dirty="0"/>
              <a:t>by the individual’s or the community’s own perception of need and any discrepancy between their situation and what they believe it ought to be. </a:t>
            </a:r>
            <a:endParaRPr lang="en-US" sz="2800" dirty="0" smtClean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274638"/>
            <a:ext cx="8311896" cy="639762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+mn-lt"/>
              </a:rPr>
              <a:t>Four methods of defining and measuring needs</a:t>
            </a:r>
            <a:endParaRPr 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8458200" cy="5105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800" b="1" dirty="0"/>
              <a:t>Expressed needs</a:t>
            </a:r>
            <a:r>
              <a:rPr lang="en-US" sz="2800" dirty="0"/>
              <a:t>.</a:t>
            </a:r>
          </a:p>
          <a:p>
            <a:pPr lvl="1">
              <a:spcBef>
                <a:spcPts val="1200"/>
              </a:spcBef>
            </a:pPr>
            <a:r>
              <a:rPr lang="en-US" sz="2800" dirty="0"/>
              <a:t>Defined as a felt need that has become a demand from an individual or a community.</a:t>
            </a:r>
          </a:p>
          <a:p>
            <a:pPr lvl="1">
              <a:spcBef>
                <a:spcPts val="1200"/>
              </a:spcBef>
            </a:pPr>
            <a:r>
              <a:rPr lang="en-US" sz="2800" dirty="0"/>
              <a:t>Expressed needs refer to what can be inferred about community needs by observation of the community's use of services </a:t>
            </a:r>
            <a:r>
              <a:rPr lang="en-US" sz="2800" dirty="0" smtClean="0"/>
              <a:t>.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b="1" dirty="0" smtClean="0"/>
              <a:t>Normative needs/assessed</a:t>
            </a:r>
            <a:r>
              <a:rPr lang="en-US" sz="2800" dirty="0" smtClean="0"/>
              <a:t>: </a:t>
            </a:r>
            <a:endParaRPr lang="en-US" sz="2800" dirty="0"/>
          </a:p>
          <a:p>
            <a:pPr lvl="1">
              <a:spcBef>
                <a:spcPts val="1200"/>
              </a:spcBef>
            </a:pPr>
            <a:r>
              <a:rPr lang="en-US" dirty="0"/>
              <a:t>Defined by the observations of experts, professionals and consultants who implicitly or explicitly compare the current situation to a set of professional or expert standards.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cs typeface="Arial" pitchFamily="34" charset="0"/>
              </a:rPr>
              <a:t>Comparative needs.</a:t>
            </a:r>
          </a:p>
          <a:p>
            <a:pPr lvl="1">
              <a:spcBef>
                <a:spcPts val="1200"/>
              </a:spcBef>
            </a:pPr>
            <a:r>
              <a:rPr lang="en-US" dirty="0">
                <a:cs typeface="Arial" pitchFamily="34" charset="0"/>
              </a:rPr>
              <a:t>Defined by comparing the differences in people’s access to </a:t>
            </a:r>
            <a:r>
              <a:rPr lang="en-US" dirty="0" smtClean="0">
                <a:cs typeface="Arial" pitchFamily="34" charset="0"/>
              </a:rPr>
              <a:t>resources. </a:t>
            </a:r>
            <a:endParaRPr lang="en-US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90664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Collecting assessment data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534400" cy="5029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900" dirty="0" smtClean="0"/>
              <a:t>(1) Confirm that the idea; (2) to suggest adjustment to the idea before  moving forward; (3) to point to a more viable project idea.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900" dirty="0" smtClean="0"/>
              <a:t>Forms </a:t>
            </a:r>
            <a:r>
              <a:rPr lang="en-US" sz="3900" dirty="0" smtClean="0"/>
              <a:t>of assessment of project ideas:</a:t>
            </a:r>
          </a:p>
          <a:p>
            <a:r>
              <a:rPr lang="en-US" sz="3400" dirty="0" smtClean="0"/>
              <a:t>Socio-economic information on the target community or group or </a:t>
            </a:r>
            <a:r>
              <a:rPr lang="en-US" sz="3400" dirty="0" err="1" smtClean="0"/>
              <a:t>organisation</a:t>
            </a:r>
            <a:r>
              <a:rPr lang="en-US" sz="3400" dirty="0" smtClean="0"/>
              <a:t> and other stakeholders.</a:t>
            </a:r>
          </a:p>
          <a:p>
            <a:r>
              <a:rPr lang="en-US" sz="3400" dirty="0" smtClean="0"/>
              <a:t>Gathering data on the current state of livelihood security, market </a:t>
            </a:r>
            <a:r>
              <a:rPr lang="en-US" sz="3400" dirty="0" smtClean="0"/>
              <a:t>share, employee capabilities.</a:t>
            </a:r>
            <a:endParaRPr lang="en-US" sz="3400" dirty="0" smtClean="0"/>
          </a:p>
          <a:p>
            <a:r>
              <a:rPr lang="en-US" sz="3400" dirty="0" smtClean="0"/>
              <a:t>Canvasing target populations about their current knowledge, behavior and attitudes.</a:t>
            </a:r>
          </a:p>
          <a:p>
            <a:r>
              <a:rPr lang="en-US" sz="3400" dirty="0" smtClean="0"/>
              <a:t>Mapping the geography and bio-physical assets of the intervention area.</a:t>
            </a:r>
          </a:p>
          <a:p>
            <a:r>
              <a:rPr lang="en-US" sz="3400" dirty="0" smtClean="0"/>
              <a:t>Identifying  the policies that might impact (+</a:t>
            </a:r>
            <a:r>
              <a:rPr lang="en-US" sz="3400" dirty="0" err="1" smtClean="0"/>
              <a:t>vely</a:t>
            </a:r>
            <a:r>
              <a:rPr lang="en-US" sz="3400" dirty="0" smtClean="0"/>
              <a:t> or –</a:t>
            </a:r>
            <a:r>
              <a:rPr lang="en-US" sz="3400" dirty="0" err="1" smtClean="0"/>
              <a:t>vely</a:t>
            </a:r>
            <a:r>
              <a:rPr lang="en-US" sz="3400" dirty="0" smtClean="0"/>
              <a:t>) a potential project intervention</a:t>
            </a:r>
            <a:r>
              <a:rPr lang="en-US" sz="3400" dirty="0" smtClean="0"/>
              <a:t>.</a:t>
            </a: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2514027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492" y="76200"/>
            <a:ext cx="77724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Course work Assignment Take Home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458200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600" dirty="0" smtClean="0"/>
              <a:t>Question : </a:t>
            </a:r>
          </a:p>
          <a:p>
            <a:pPr marL="0" indent="0">
              <a:buNone/>
            </a:pPr>
            <a:r>
              <a:rPr lang="en-US" sz="3600" dirty="0" smtClean="0"/>
              <a:t>Identify a project idea and take </a:t>
            </a:r>
            <a:r>
              <a:rPr lang="en-US" sz="3600" dirty="0" smtClean="0"/>
              <a:t>it through </a:t>
            </a:r>
            <a:r>
              <a:rPr lang="en-US" sz="3600" dirty="0" smtClean="0"/>
              <a:t>the assessment, analysis, and design and action planning to come up </a:t>
            </a:r>
            <a:r>
              <a:rPr lang="en-US" sz="3600" dirty="0" smtClean="0"/>
              <a:t>a </a:t>
            </a:r>
            <a:r>
              <a:rPr lang="en-US" sz="3600" dirty="0"/>
              <a:t>project </a:t>
            </a:r>
            <a:r>
              <a:rPr lang="en-US" sz="3600" dirty="0" smtClean="0"/>
              <a:t>(Plan) proposal </a:t>
            </a:r>
            <a:r>
              <a:rPr lang="en-US" sz="3600" dirty="0" smtClean="0"/>
              <a:t>for the project.</a:t>
            </a:r>
          </a:p>
          <a:p>
            <a:pPr marL="0" indent="0">
              <a:buNone/>
            </a:pPr>
            <a:r>
              <a:rPr lang="en-US" sz="3600" dirty="0" smtClean="0"/>
              <a:t>a. </a:t>
            </a:r>
            <a:r>
              <a:rPr lang="en-US" sz="3600" b="1" dirty="0" smtClean="0"/>
              <a:t>Identify a project idea or opportunity and </a:t>
            </a:r>
            <a:r>
              <a:rPr lang="en-US" sz="3600" b="1" dirty="0" smtClean="0"/>
              <a:t>describe </a:t>
            </a:r>
            <a:r>
              <a:rPr lang="en-US" sz="3600" b="1" dirty="0" smtClean="0"/>
              <a:t>its </a:t>
            </a:r>
            <a:r>
              <a:rPr lang="en-US" sz="3600" b="1" dirty="0" smtClean="0"/>
              <a:t>source(s), how </a:t>
            </a:r>
            <a:r>
              <a:rPr lang="en-US" sz="3600" b="1" dirty="0" smtClean="0"/>
              <a:t>you were able to identified </a:t>
            </a:r>
            <a:r>
              <a:rPr lang="en-US" sz="3600" b="1" dirty="0" smtClean="0"/>
              <a:t>it, and the evidence to support the need (s)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3211901"/>
      </p:ext>
    </p:extLst>
  </p:cSld>
  <p:clrMapOvr>
    <a:masterClrMapping/>
  </p:clrMapOvr>
  <p:transition spd="med"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Phase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A7383-9C05-473C-91CC-7696E27F8941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Objectives of analysis:</a:t>
            </a:r>
            <a:endParaRPr lang="en-US" sz="3200" dirty="0"/>
          </a:p>
          <a:p>
            <a:r>
              <a:rPr lang="en-US" dirty="0" smtClean="0"/>
              <a:t>Examine the causes and effects of the problems or issues.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Involves reflection and examining the ways in which these problems or issues are linked to each other.</a:t>
            </a:r>
          </a:p>
          <a:p>
            <a:pPr marL="514350" indent="-514350">
              <a:buAutoNum type="arabicPeriod"/>
            </a:pPr>
            <a:r>
              <a:rPr lang="en-US" dirty="0" smtClean="0"/>
              <a:t>Stakeholder analysis</a:t>
            </a:r>
          </a:p>
          <a:p>
            <a:pPr marL="514350" indent="-514350">
              <a:buAutoNum type="arabicPeriod"/>
            </a:pPr>
            <a:r>
              <a:rPr lang="en-US" dirty="0" smtClean="0"/>
              <a:t>Problem analysis </a:t>
            </a:r>
          </a:p>
          <a:p>
            <a:pPr marL="514350" indent="-514350">
              <a:buAutoNum type="arabicPeriod"/>
            </a:pPr>
            <a:r>
              <a:rPr lang="en-US" dirty="0" smtClean="0"/>
              <a:t>Objectives analysis</a:t>
            </a:r>
          </a:p>
          <a:p>
            <a:pPr marL="514350" indent="-514350">
              <a:buAutoNum type="arabicPeriod"/>
            </a:pPr>
            <a:r>
              <a:rPr lang="en-US" dirty="0" smtClean="0"/>
              <a:t>Strategy analysis and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23740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1523</Words>
  <Application>Microsoft Office PowerPoint</Application>
  <PresentationFormat>On-screen Show (4:3)</PresentationFormat>
  <Paragraphs>218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Constantia</vt:lpstr>
      <vt:lpstr>Franklin Gothic Book</vt:lpstr>
      <vt:lpstr>Perpetua</vt:lpstr>
      <vt:lpstr>Times New Roman</vt:lpstr>
      <vt:lpstr>Wingdings</vt:lpstr>
      <vt:lpstr>Wingdings 2</vt:lpstr>
      <vt:lpstr>Equity</vt:lpstr>
      <vt:lpstr>Project Identification</vt:lpstr>
      <vt:lpstr>Project Identification and Design</vt:lpstr>
      <vt:lpstr>Project identification </vt:lpstr>
      <vt:lpstr>Questions to help in identifying project ideas</vt:lpstr>
      <vt:lpstr>Assessment of needs</vt:lpstr>
      <vt:lpstr>Four methods of defining and measuring needs</vt:lpstr>
      <vt:lpstr>Collecting assessment data</vt:lpstr>
      <vt:lpstr>Course work Assignment Take Home</vt:lpstr>
      <vt:lpstr>Analysis Phase</vt:lpstr>
      <vt:lpstr>Stakeholder analysis:</vt:lpstr>
      <vt:lpstr>Examples of stakeholders</vt:lpstr>
      <vt:lpstr>Categories of stakeholders.</vt:lpstr>
      <vt:lpstr>Benefits of stakeholder analysis</vt:lpstr>
      <vt:lpstr>Benefits Cont’d</vt:lpstr>
      <vt:lpstr>Steps stakeholder analysis </vt:lpstr>
      <vt:lpstr>Tool: Power- Interest Grid for Stakeholder Priorisitsation</vt:lpstr>
      <vt:lpstr>Stakeholder Matrix</vt:lpstr>
      <vt:lpstr>PowerPoint Presentation</vt:lpstr>
      <vt:lpstr>Problem Analysis</vt:lpstr>
      <vt:lpstr>Steps in Problem Analysis</vt:lpstr>
      <vt:lpstr>Approaches to problem analysis</vt:lpstr>
      <vt:lpstr>PowerPoint Presentation</vt:lpstr>
      <vt:lpstr>Objectives Analysis</vt:lpstr>
      <vt:lpstr>PowerPoint Presentation</vt:lpstr>
      <vt:lpstr>Analysis of strategy</vt:lpstr>
      <vt:lpstr>Factors to consider when selecting the strategy.</vt:lpstr>
      <vt:lpstr>Strategy analysis Matrix</vt:lpstr>
      <vt:lpstr>PowerPoint Presentation</vt:lpstr>
      <vt:lpstr>PowerPoint Presentation</vt:lpstr>
    </vt:vector>
  </TitlesOfParts>
  <Company>PSU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dcfischer</dc:creator>
  <cp:lastModifiedBy>Hp</cp:lastModifiedBy>
  <cp:revision>29</cp:revision>
  <dcterms:created xsi:type="dcterms:W3CDTF">2005-08-10T06:08:44Z</dcterms:created>
  <dcterms:modified xsi:type="dcterms:W3CDTF">2024-09-12T07:03:11Z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4481d8c55ace49dda8d9b0f5db50691d</vt:lpwstr>
  </property>
</Properties>
</file>