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81003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A4DBE-F932-4D53-ACB2-402625A439F8}" type="datetimeFigureOut">
              <a:rPr lang="en-GB" smtClean="0"/>
              <a:t>09/04/2026</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708119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771829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1709750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765937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FA4DBE-F932-4D53-ACB2-402625A439F8}" type="datetimeFigureOut">
              <a:rPr lang="en-GB" smtClean="0"/>
              <a:t>09/04/2026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1377655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FA4DBE-F932-4D53-ACB2-402625A439F8}" type="datetimeFigureOut">
              <a:rPr lang="en-GB" smtClean="0"/>
              <a:t>09/04/2026</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0054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1600877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916406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10910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A4DBE-F932-4D53-ACB2-402625A439F8}" type="datetimeFigureOut">
              <a:rPr lang="en-GB" smtClean="0"/>
              <a:t>09/04/2026</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080127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FA4DBE-F932-4D53-ACB2-402625A439F8}" type="datetimeFigureOut">
              <a:rPr lang="en-GB" smtClean="0"/>
              <a:t>09/04/2026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65290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FA4DBE-F932-4D53-ACB2-402625A439F8}" type="datetimeFigureOut">
              <a:rPr lang="en-GB" smtClean="0"/>
              <a:t>09/04/2026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40425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FA4DBE-F932-4D53-ACB2-402625A439F8}" type="datetimeFigureOut">
              <a:rPr lang="en-GB" smtClean="0"/>
              <a:t>09/04/2026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2480166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A4DBE-F932-4D53-ACB2-402625A439F8}" type="datetimeFigureOut">
              <a:rPr lang="en-GB" smtClean="0"/>
              <a:t>09/04/2026</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4196055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A4DBE-F932-4D53-ACB2-402625A439F8}" type="datetimeFigureOut">
              <a:rPr lang="en-GB" smtClean="0"/>
              <a:t>09/04/2026</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1936598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A4DBE-F932-4D53-ACB2-402625A439F8}" type="datetimeFigureOut">
              <a:rPr lang="en-GB" smtClean="0"/>
              <a:t>09/04/2026</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98F3C2F-90C3-4A73-9978-C5379362E6FD}" type="slidenum">
              <a:rPr lang="en-GB" smtClean="0"/>
              <a:t>‹#›</a:t>
            </a:fld>
            <a:endParaRPr lang="en-GB"/>
          </a:p>
        </p:txBody>
      </p:sp>
    </p:spTree>
    <p:extLst>
      <p:ext uri="{BB962C8B-B14F-4D97-AF65-F5344CB8AC3E}">
        <p14:creationId xmlns:p14="http://schemas.microsoft.com/office/powerpoint/2010/main" val="380011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9FA4DBE-F932-4D53-ACB2-402625A439F8}" type="datetimeFigureOut">
              <a:rPr lang="en-GB" smtClean="0"/>
              <a:t>09/04/2026</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98F3C2F-90C3-4A73-9978-C5379362E6FD}" type="slidenum">
              <a:rPr lang="en-GB" smtClean="0"/>
              <a:t>‹#›</a:t>
            </a:fld>
            <a:endParaRPr lang="en-GB"/>
          </a:p>
        </p:txBody>
      </p:sp>
    </p:spTree>
    <p:extLst>
      <p:ext uri="{BB962C8B-B14F-4D97-AF65-F5344CB8AC3E}">
        <p14:creationId xmlns:p14="http://schemas.microsoft.com/office/powerpoint/2010/main" val="634518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MARKETING RESEARCH</a:t>
            </a:r>
            <a:endParaRPr lang="en-GB" b="1" dirty="0"/>
          </a:p>
        </p:txBody>
      </p:sp>
      <p:sp>
        <p:nvSpPr>
          <p:cNvPr id="3" name="Subtitle 2"/>
          <p:cNvSpPr>
            <a:spLocks noGrp="1"/>
          </p:cNvSpPr>
          <p:nvPr>
            <p:ph type="subTitle" idx="1"/>
          </p:nvPr>
        </p:nvSpPr>
        <p:spPr/>
        <p:txBody>
          <a:bodyPr/>
          <a:lstStyle/>
          <a:p>
            <a:r>
              <a:rPr lang="en-US" b="1" dirty="0" smtClean="0"/>
              <a:t>BY NAKANWAGI O</a:t>
            </a:r>
            <a:endParaRPr lang="en-GB" b="1" dirty="0"/>
          </a:p>
        </p:txBody>
      </p:sp>
    </p:spTree>
    <p:extLst>
      <p:ext uri="{BB962C8B-B14F-4D97-AF65-F5344CB8AC3E}">
        <p14:creationId xmlns:p14="http://schemas.microsoft.com/office/powerpoint/2010/main" val="134812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Advantages </a:t>
            </a:r>
          </a:p>
          <a:p>
            <a:pPr>
              <a:buFont typeface="Wingdings" panose="05000000000000000000" pitchFamily="2" charset="2"/>
              <a:buChar char="Ø"/>
            </a:pPr>
            <a:r>
              <a:rPr lang="en-US" dirty="0" smtClean="0"/>
              <a:t>It gives first hand information </a:t>
            </a:r>
          </a:p>
          <a:p>
            <a:pPr>
              <a:buFont typeface="Wingdings" panose="05000000000000000000" pitchFamily="2" charset="2"/>
              <a:buChar char="Ø"/>
            </a:pPr>
            <a:r>
              <a:rPr lang="en-US" dirty="0" smtClean="0"/>
              <a:t>It gives accurate data </a:t>
            </a:r>
          </a:p>
          <a:p>
            <a:pPr>
              <a:buFont typeface="Wingdings" panose="05000000000000000000" pitchFamily="2" charset="2"/>
              <a:buChar char="Ø"/>
            </a:pPr>
            <a:r>
              <a:rPr lang="en-US" dirty="0" smtClean="0"/>
              <a:t>The researcher can explain the hard terms </a:t>
            </a:r>
          </a:p>
          <a:p>
            <a:pPr>
              <a:buFont typeface="Wingdings" panose="05000000000000000000" pitchFamily="2" charset="2"/>
              <a:buChar char="Ø"/>
            </a:pPr>
            <a:r>
              <a:rPr lang="en-US" dirty="0" smtClean="0"/>
              <a:t>Body language can be observed</a:t>
            </a:r>
          </a:p>
          <a:p>
            <a:pPr>
              <a:buFont typeface="Wingdings" panose="05000000000000000000" pitchFamily="2" charset="2"/>
              <a:buChar char="Ø"/>
            </a:pPr>
            <a:r>
              <a:rPr lang="en-US" dirty="0" smtClean="0"/>
              <a:t>High levels of flexibility i.e. adding questions </a:t>
            </a:r>
          </a:p>
          <a:p>
            <a:pPr>
              <a:buFont typeface="Wingdings" panose="05000000000000000000" pitchFamily="2" charset="2"/>
              <a:buChar char="Ø"/>
            </a:pPr>
            <a:r>
              <a:rPr lang="en-US" dirty="0" smtClean="0"/>
              <a:t>It allows more depth of information </a:t>
            </a:r>
          </a:p>
          <a:p>
            <a:pPr>
              <a:buFont typeface="Wingdings" panose="05000000000000000000" pitchFamily="2" charset="2"/>
              <a:buChar char="Ø"/>
            </a:pPr>
            <a:r>
              <a:rPr lang="en-US" dirty="0" smtClean="0"/>
              <a:t>Visual aids can be used </a:t>
            </a:r>
          </a:p>
          <a:p>
            <a:pPr marL="0" indent="0">
              <a:buNone/>
            </a:pPr>
            <a:r>
              <a:rPr lang="en-US" b="1" dirty="0" smtClean="0"/>
              <a:t>Disadvantages </a:t>
            </a:r>
          </a:p>
          <a:p>
            <a:pPr>
              <a:buFont typeface="Wingdings" panose="05000000000000000000" pitchFamily="2" charset="2"/>
              <a:buChar char="Ø"/>
            </a:pPr>
            <a:r>
              <a:rPr lang="en-US" dirty="0" smtClean="0"/>
              <a:t>It is costly </a:t>
            </a:r>
          </a:p>
          <a:p>
            <a:pPr>
              <a:buFont typeface="Wingdings" panose="05000000000000000000" pitchFamily="2" charset="2"/>
              <a:buChar char="Ø"/>
            </a:pPr>
            <a:r>
              <a:rPr lang="en-US" dirty="0" smtClean="0"/>
              <a:t>It leads to subjective bias </a:t>
            </a:r>
          </a:p>
          <a:p>
            <a:pPr>
              <a:buFont typeface="Wingdings" panose="05000000000000000000" pitchFamily="2" charset="2"/>
              <a:buChar char="Ø"/>
            </a:pPr>
            <a:r>
              <a:rPr lang="en-US" dirty="0" smtClean="0"/>
              <a:t>Time consuming </a:t>
            </a:r>
            <a:endParaRPr lang="en-US" dirty="0"/>
          </a:p>
        </p:txBody>
      </p:sp>
    </p:spTree>
    <p:extLst>
      <p:ext uri="{BB962C8B-B14F-4D97-AF65-F5344CB8AC3E}">
        <p14:creationId xmlns:p14="http://schemas.microsoft.com/office/powerpoint/2010/main" val="2062702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C)	</a:t>
            </a:r>
            <a:r>
              <a:rPr lang="en-US" b="1" dirty="0" smtClean="0"/>
              <a:t>OBSERVATION</a:t>
            </a:r>
            <a:r>
              <a:rPr lang="en-US" dirty="0" smtClean="0"/>
              <a:t> ; Here, fresh data is gathered by observing the relevant actors and settings.</a:t>
            </a:r>
          </a:p>
          <a:p>
            <a:pPr marL="0" indent="0">
              <a:buNone/>
            </a:pPr>
            <a:r>
              <a:rPr lang="en-US" b="1" dirty="0" smtClean="0"/>
              <a:t>Advantages </a:t>
            </a:r>
          </a:p>
          <a:p>
            <a:pPr>
              <a:buFont typeface="Wingdings" panose="05000000000000000000" pitchFamily="2" charset="2"/>
              <a:buChar char="Ø"/>
            </a:pPr>
            <a:r>
              <a:rPr lang="en-US" dirty="0" smtClean="0"/>
              <a:t>It gives first hand information </a:t>
            </a:r>
          </a:p>
          <a:p>
            <a:pPr>
              <a:buFont typeface="Wingdings" panose="05000000000000000000" pitchFamily="2" charset="2"/>
              <a:buChar char="Ø"/>
            </a:pPr>
            <a:r>
              <a:rPr lang="en-US" dirty="0" smtClean="0"/>
              <a:t>Time saving </a:t>
            </a:r>
          </a:p>
          <a:p>
            <a:pPr>
              <a:buFont typeface="Wingdings" panose="05000000000000000000" pitchFamily="2" charset="2"/>
              <a:buChar char="Ø"/>
            </a:pPr>
            <a:r>
              <a:rPr lang="en-US" dirty="0" smtClean="0"/>
              <a:t>It is cheap</a:t>
            </a:r>
          </a:p>
          <a:p>
            <a:pPr>
              <a:buFont typeface="Wingdings" panose="05000000000000000000" pitchFamily="2" charset="2"/>
              <a:buChar char="Ø"/>
            </a:pPr>
            <a:r>
              <a:rPr lang="en-US" dirty="0" smtClean="0"/>
              <a:t>It gives accurate data</a:t>
            </a:r>
          </a:p>
          <a:p>
            <a:pPr>
              <a:buFont typeface="Wingdings" panose="05000000000000000000" pitchFamily="2" charset="2"/>
              <a:buChar char="Ø"/>
            </a:pPr>
            <a:r>
              <a:rPr lang="en-US" dirty="0" smtClean="0"/>
              <a:t>It is easy to carry out </a:t>
            </a:r>
          </a:p>
          <a:p>
            <a:pPr>
              <a:buFont typeface="Wingdings" panose="05000000000000000000" pitchFamily="2" charset="2"/>
              <a:buChar char="Ø"/>
            </a:pPr>
            <a:r>
              <a:rPr lang="en-US" dirty="0" smtClean="0"/>
              <a:t>It is suitable for people who are not good at expressing their feelings </a:t>
            </a:r>
          </a:p>
          <a:p>
            <a:pPr marL="0" indent="0">
              <a:buNone/>
            </a:pPr>
            <a:endParaRPr lang="en-US" dirty="0" smtClean="0"/>
          </a:p>
          <a:p>
            <a:pPr>
              <a:buFont typeface="Wingdings" panose="05000000000000000000" pitchFamily="2" charset="2"/>
              <a:buChar char="Ø"/>
            </a:pPr>
            <a:endParaRPr lang="en-GB" dirty="0"/>
          </a:p>
        </p:txBody>
      </p:sp>
    </p:spTree>
    <p:extLst>
      <p:ext uri="{BB962C8B-B14F-4D97-AF65-F5344CB8AC3E}">
        <p14:creationId xmlns:p14="http://schemas.microsoft.com/office/powerpoint/2010/main" val="2507061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a:bodyPr>
          <a:lstStyle/>
          <a:p>
            <a:pPr marL="0" indent="0">
              <a:buNone/>
            </a:pPr>
            <a:r>
              <a:rPr lang="en-US" b="1" dirty="0" smtClean="0"/>
              <a:t>Disadvantages </a:t>
            </a:r>
          </a:p>
          <a:p>
            <a:pPr>
              <a:buFont typeface="Wingdings" panose="05000000000000000000" pitchFamily="2" charset="2"/>
              <a:buChar char="Ø"/>
            </a:pPr>
            <a:r>
              <a:rPr lang="en-US" dirty="0" smtClean="0"/>
              <a:t>Time consuming </a:t>
            </a:r>
          </a:p>
          <a:p>
            <a:pPr>
              <a:buFont typeface="Wingdings" panose="05000000000000000000" pitchFamily="2" charset="2"/>
              <a:buChar char="Ø"/>
            </a:pPr>
            <a:r>
              <a:rPr lang="en-US" dirty="0" smtClean="0"/>
              <a:t>Limited with people with sight </a:t>
            </a:r>
          </a:p>
          <a:p>
            <a:pPr>
              <a:buFont typeface="Wingdings" panose="05000000000000000000" pitchFamily="2" charset="2"/>
              <a:buChar char="Ø"/>
            </a:pPr>
            <a:r>
              <a:rPr lang="en-US" dirty="0" smtClean="0"/>
              <a:t>There is limited information gathered </a:t>
            </a:r>
          </a:p>
          <a:p>
            <a:pPr>
              <a:buFont typeface="Wingdings" panose="05000000000000000000" pitchFamily="2" charset="2"/>
              <a:buChar char="Ø"/>
            </a:pPr>
            <a:r>
              <a:rPr lang="en-US" dirty="0" smtClean="0"/>
              <a:t>Unforeseen factors may interfere with the observation tasks i.e. snakes, rain</a:t>
            </a:r>
          </a:p>
          <a:p>
            <a:pPr marL="0" indent="0">
              <a:buNone/>
            </a:pPr>
            <a:r>
              <a:rPr lang="en-US" dirty="0" smtClean="0"/>
              <a:t>D)	</a:t>
            </a:r>
            <a:r>
              <a:rPr lang="en-US" b="1" dirty="0" smtClean="0"/>
              <a:t>Sampling</a:t>
            </a:r>
            <a:r>
              <a:rPr lang="en-US" dirty="0" smtClean="0"/>
              <a:t>; This is the process of selecting a number of respondents from the study population.</a:t>
            </a:r>
          </a:p>
          <a:p>
            <a:endParaRPr lang="en-US" dirty="0" smtClean="0"/>
          </a:p>
          <a:p>
            <a:endParaRPr lang="en-GB" dirty="0"/>
          </a:p>
        </p:txBody>
      </p:sp>
    </p:spTree>
    <p:extLst>
      <p:ext uri="{BB962C8B-B14F-4D97-AF65-F5344CB8AC3E}">
        <p14:creationId xmlns:p14="http://schemas.microsoft.com/office/powerpoint/2010/main" val="1697305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TYPES OF SAMPLING</a:t>
            </a:r>
          </a:p>
          <a:p>
            <a:pPr marL="0" indent="0">
              <a:buNone/>
            </a:pPr>
            <a:r>
              <a:rPr lang="en-US" dirty="0" smtClean="0"/>
              <a:t>There are two types of sampling </a:t>
            </a:r>
          </a:p>
          <a:p>
            <a:pPr marL="0" indent="0">
              <a:buNone/>
            </a:pPr>
            <a:r>
              <a:rPr lang="en-US" dirty="0" smtClean="0"/>
              <a:t>a)	</a:t>
            </a:r>
            <a:r>
              <a:rPr lang="en-US" b="1" dirty="0" smtClean="0"/>
              <a:t>Probability sampling </a:t>
            </a:r>
          </a:p>
          <a:p>
            <a:pPr marL="0" indent="0">
              <a:buNone/>
            </a:pPr>
            <a:r>
              <a:rPr lang="en-US" dirty="0" smtClean="0"/>
              <a:t>This is where each element of the population has an equal chance of being chosen.</a:t>
            </a:r>
          </a:p>
          <a:p>
            <a:pPr marL="0" indent="0">
              <a:buNone/>
            </a:pPr>
            <a:r>
              <a:rPr lang="en-US" b="1" dirty="0" smtClean="0"/>
              <a:t>Types/methods of Probability sampling </a:t>
            </a:r>
          </a:p>
          <a:p>
            <a:pPr>
              <a:buFont typeface="Wingdings" panose="05000000000000000000" pitchFamily="2" charset="2"/>
              <a:buChar char="Ø"/>
            </a:pPr>
            <a:r>
              <a:rPr lang="en-US" b="1" dirty="0" smtClean="0"/>
              <a:t>Simple random sampling</a:t>
            </a:r>
            <a:r>
              <a:rPr lang="en-US" dirty="0" smtClean="0"/>
              <a:t>; researchers randomly select a subset of participants from a population.</a:t>
            </a:r>
          </a:p>
          <a:p>
            <a:pPr>
              <a:buFont typeface="Wingdings" panose="05000000000000000000" pitchFamily="2" charset="2"/>
              <a:buChar char="Ø"/>
            </a:pPr>
            <a:r>
              <a:rPr lang="en-US" b="1" dirty="0" smtClean="0"/>
              <a:t>Systematic sampling</a:t>
            </a:r>
            <a:r>
              <a:rPr lang="en-US" dirty="0" smtClean="0"/>
              <a:t>; researchers select members of the population at regular interval. </a:t>
            </a:r>
          </a:p>
          <a:p>
            <a:pPr>
              <a:buFont typeface="Wingdings" panose="05000000000000000000" pitchFamily="2" charset="2"/>
              <a:buChar char="Ø"/>
            </a:pPr>
            <a:r>
              <a:rPr lang="en-US" b="1" dirty="0" smtClean="0"/>
              <a:t>Stratified sampling</a:t>
            </a:r>
            <a:r>
              <a:rPr lang="en-US" dirty="0" smtClean="0"/>
              <a:t>; researchers divide subjects into subgroups called </a:t>
            </a:r>
            <a:r>
              <a:rPr lang="en-US" dirty="0" err="1" smtClean="0"/>
              <a:t>stratas</a:t>
            </a:r>
            <a:r>
              <a:rPr lang="en-US" dirty="0" smtClean="0"/>
              <a:t> based on characteristics they share. </a:t>
            </a:r>
          </a:p>
          <a:p>
            <a:pPr>
              <a:buFont typeface="Wingdings" panose="05000000000000000000" pitchFamily="2" charset="2"/>
              <a:buChar char="Ø"/>
            </a:pPr>
            <a:r>
              <a:rPr lang="en-US" b="1" dirty="0" smtClean="0"/>
              <a:t>Cluster sampling</a:t>
            </a:r>
            <a:r>
              <a:rPr lang="en-US" dirty="0" smtClean="0"/>
              <a:t>; population is divided into clusters such as districts, schools.</a:t>
            </a:r>
          </a:p>
          <a:p>
            <a:pPr>
              <a:buFont typeface="Wingdings" panose="05000000000000000000" pitchFamily="2" charset="2"/>
              <a:buChar char="Ø"/>
            </a:pPr>
            <a:endParaRPr lang="en-GB" dirty="0"/>
          </a:p>
        </p:txBody>
      </p:sp>
    </p:spTree>
    <p:extLst>
      <p:ext uri="{BB962C8B-B14F-4D97-AF65-F5344CB8AC3E}">
        <p14:creationId xmlns:p14="http://schemas.microsoft.com/office/powerpoint/2010/main" val="2218988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a:bodyPr>
          <a:lstStyle/>
          <a:p>
            <a:pPr marL="0" indent="0">
              <a:buNone/>
            </a:pPr>
            <a:r>
              <a:rPr lang="en-US" dirty="0" smtClean="0"/>
              <a:t>b)	</a:t>
            </a:r>
            <a:r>
              <a:rPr lang="en-US" b="1" dirty="0" smtClean="0"/>
              <a:t>Non Probability sampling</a:t>
            </a:r>
            <a:r>
              <a:rPr lang="en-US" dirty="0" smtClean="0"/>
              <a:t>; This is where each element of the population doesn’t have an equal chance of being chosen </a:t>
            </a:r>
          </a:p>
          <a:p>
            <a:pPr marL="0" indent="0">
              <a:buNone/>
            </a:pPr>
            <a:r>
              <a:rPr lang="en-US" b="1" dirty="0" smtClean="0"/>
              <a:t>Types/methods of Probability sampling </a:t>
            </a:r>
          </a:p>
          <a:p>
            <a:pPr>
              <a:buFont typeface="Wingdings" panose="05000000000000000000" pitchFamily="2" charset="2"/>
              <a:buChar char="Ø"/>
            </a:pPr>
            <a:r>
              <a:rPr lang="en-US" b="1" dirty="0" smtClean="0"/>
              <a:t>Convenient sampling</a:t>
            </a:r>
            <a:r>
              <a:rPr lang="en-US" dirty="0" smtClean="0"/>
              <a:t>; units are included into a sample because they are easy to access.</a:t>
            </a:r>
          </a:p>
          <a:p>
            <a:pPr>
              <a:buFont typeface="Wingdings" panose="05000000000000000000" pitchFamily="2" charset="2"/>
              <a:buChar char="Ø"/>
            </a:pPr>
            <a:r>
              <a:rPr lang="en-US" b="1" dirty="0" smtClean="0"/>
              <a:t>Networking /snow ball sampling</a:t>
            </a:r>
            <a:r>
              <a:rPr lang="en-US" dirty="0" smtClean="0"/>
              <a:t>; research participants are asked to identify other participants. </a:t>
            </a:r>
          </a:p>
          <a:p>
            <a:pPr>
              <a:buFont typeface="Wingdings" panose="05000000000000000000" pitchFamily="2" charset="2"/>
              <a:buChar char="Ø"/>
            </a:pPr>
            <a:r>
              <a:rPr lang="en-US" b="1" dirty="0" smtClean="0"/>
              <a:t>Judgment sampling</a:t>
            </a:r>
            <a:r>
              <a:rPr lang="en-US" dirty="0" smtClean="0"/>
              <a:t>; units are selected based on researchers own existing knowledge or professional judgment.</a:t>
            </a:r>
          </a:p>
          <a:p>
            <a:endParaRPr lang="en-US" dirty="0" smtClean="0"/>
          </a:p>
          <a:p>
            <a:endParaRPr lang="en-GB" dirty="0"/>
          </a:p>
        </p:txBody>
      </p:sp>
    </p:spTree>
    <p:extLst>
      <p:ext uri="{BB962C8B-B14F-4D97-AF65-F5344CB8AC3E}">
        <p14:creationId xmlns:p14="http://schemas.microsoft.com/office/powerpoint/2010/main" val="791096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Advantages </a:t>
            </a:r>
          </a:p>
          <a:p>
            <a:pPr>
              <a:buFont typeface="Wingdings" panose="05000000000000000000" pitchFamily="2" charset="2"/>
              <a:buChar char="Ø"/>
            </a:pPr>
            <a:r>
              <a:rPr lang="en-US" dirty="0" smtClean="0"/>
              <a:t>Cost saving </a:t>
            </a:r>
          </a:p>
          <a:p>
            <a:pPr>
              <a:buFont typeface="Wingdings" panose="05000000000000000000" pitchFamily="2" charset="2"/>
              <a:buChar char="Ø"/>
            </a:pPr>
            <a:r>
              <a:rPr lang="en-US" dirty="0" smtClean="0"/>
              <a:t>Time saving </a:t>
            </a:r>
          </a:p>
          <a:p>
            <a:pPr>
              <a:buFont typeface="Wingdings" panose="05000000000000000000" pitchFamily="2" charset="2"/>
              <a:buChar char="Ø"/>
            </a:pPr>
            <a:r>
              <a:rPr lang="en-US" dirty="0" smtClean="0"/>
              <a:t>High accuracy is got </a:t>
            </a:r>
          </a:p>
          <a:p>
            <a:pPr>
              <a:buFont typeface="Wingdings" panose="05000000000000000000" pitchFamily="2" charset="2"/>
              <a:buChar char="Ø"/>
            </a:pPr>
            <a:r>
              <a:rPr lang="en-US" dirty="0" smtClean="0"/>
              <a:t>Greater scope of information is got </a:t>
            </a:r>
          </a:p>
          <a:p>
            <a:pPr>
              <a:buFont typeface="Wingdings" panose="05000000000000000000" pitchFamily="2" charset="2"/>
              <a:buChar char="Ø"/>
            </a:pPr>
            <a:r>
              <a:rPr lang="en-US" dirty="0" smtClean="0"/>
              <a:t>Minimal error are got.</a:t>
            </a:r>
          </a:p>
          <a:p>
            <a:pPr marL="0" indent="0">
              <a:buNone/>
            </a:pPr>
            <a:r>
              <a:rPr lang="en-US" b="1" dirty="0" smtClean="0"/>
              <a:t>ASSIGNMENT</a:t>
            </a:r>
            <a:r>
              <a:rPr lang="en-US" dirty="0" smtClean="0"/>
              <a:t> </a:t>
            </a:r>
          </a:p>
          <a:p>
            <a:pPr marL="514350" indent="-514350">
              <a:buFont typeface="+mj-lt"/>
              <a:buAutoNum type="arabicPeriod"/>
            </a:pPr>
            <a:r>
              <a:rPr lang="en-US" dirty="0" smtClean="0"/>
              <a:t>Define sampling unit, sampling size and sampling procedure.</a:t>
            </a:r>
          </a:p>
          <a:p>
            <a:pPr marL="514350" indent="-514350">
              <a:buFont typeface="+mj-lt"/>
              <a:buAutoNum type="arabicPeriod"/>
            </a:pPr>
            <a:r>
              <a:rPr lang="en-US" dirty="0" smtClean="0"/>
              <a:t>Examine the cons of sampling as a primary data collection method.</a:t>
            </a:r>
            <a:endParaRPr lang="en-GB" dirty="0"/>
          </a:p>
        </p:txBody>
      </p:sp>
    </p:spTree>
    <p:extLst>
      <p:ext uri="{BB962C8B-B14F-4D97-AF65-F5344CB8AC3E}">
        <p14:creationId xmlns:p14="http://schemas.microsoft.com/office/powerpoint/2010/main" val="2917143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MARKETING INFORMATION SYSTEM (MIS)</a:t>
            </a:r>
            <a:endParaRPr lang="en-GB" b="1" dirty="0"/>
          </a:p>
        </p:txBody>
      </p:sp>
      <p:sp>
        <p:nvSpPr>
          <p:cNvPr id="3" name="Content Placeholder 2"/>
          <p:cNvSpPr>
            <a:spLocks noGrp="1"/>
          </p:cNvSpPr>
          <p:nvPr>
            <p:ph idx="1"/>
          </p:nvPr>
        </p:nvSpPr>
        <p:spPr/>
        <p:txBody>
          <a:bodyPr/>
          <a:lstStyle/>
          <a:p>
            <a:r>
              <a:rPr lang="en-US" dirty="0" smtClean="0"/>
              <a:t>Marketing Information System (MIS) collects, analyses, and supplies a lot of relevant information to the marketing managers. It is a valuable tool for planning, implementing and controlling the marketing activities.</a:t>
            </a:r>
          </a:p>
          <a:p>
            <a:r>
              <a:rPr lang="en-US" dirty="0" smtClean="0"/>
              <a:t>The role of MIS is to identify (find out) what sort of information is required by the marketing managers. It then collects and analyzes the information. It supplies this information to the marketing manager at the right time. MIS collects the information through its subsystems. These subsystems are called components.</a:t>
            </a:r>
          </a:p>
          <a:p>
            <a:pPr marL="0" indent="0">
              <a:buNone/>
            </a:pPr>
            <a:endParaRPr lang="en-GB" dirty="0"/>
          </a:p>
        </p:txBody>
      </p:sp>
    </p:spTree>
    <p:extLst>
      <p:ext uri="{BB962C8B-B14F-4D97-AF65-F5344CB8AC3E}">
        <p14:creationId xmlns:p14="http://schemas.microsoft.com/office/powerpoint/2010/main" val="2295815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COMPONENTS OF MARKETING INFORMATION SYSTEM (MIS)</a:t>
            </a:r>
            <a:endParaRPr lang="en-GB" b="1" dirty="0"/>
          </a:p>
        </p:txBody>
      </p:sp>
      <p:pic>
        <p:nvPicPr>
          <p:cNvPr id="4" name="Content Placeholder 3"/>
          <p:cNvPicPr>
            <a:picLocks noGrp="1" noChangeAspect="1"/>
          </p:cNvPicPr>
          <p:nvPr>
            <p:ph idx="1"/>
          </p:nvPr>
        </p:nvPicPr>
        <p:blipFill>
          <a:blip r:embed="rId2"/>
          <a:stretch>
            <a:fillRect/>
          </a:stretch>
        </p:blipFill>
        <p:spPr>
          <a:xfrm>
            <a:off x="2239101" y="2603500"/>
            <a:ext cx="6658111" cy="3416300"/>
          </a:xfrm>
          <a:prstGeom prst="rect">
            <a:avLst/>
          </a:prstGeom>
        </p:spPr>
      </p:pic>
    </p:spTree>
    <p:extLst>
      <p:ext uri="{BB962C8B-B14F-4D97-AF65-F5344CB8AC3E}">
        <p14:creationId xmlns:p14="http://schemas.microsoft.com/office/powerpoint/2010/main" val="106954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1.	</a:t>
            </a:r>
            <a:r>
              <a:rPr lang="en-US" b="1" dirty="0" smtClean="0"/>
              <a:t>Internal records </a:t>
            </a:r>
            <a:r>
              <a:rPr lang="en-US" dirty="0" smtClean="0"/>
              <a:t>: The first component of MIS is ‘Internal Record’. Marketing managers get lots of information from the internal-records of the company. These records provide current information about sales, costs, inventories, cash flows and account receivable and payable. Many companies maintain their computerized internal records. Inside records help marketing managers to gain faster access to reliable information.</a:t>
            </a:r>
          </a:p>
          <a:p>
            <a:pPr marL="0" indent="0">
              <a:buNone/>
            </a:pPr>
            <a:r>
              <a:rPr lang="en-US" dirty="0" smtClean="0"/>
              <a:t>2.	</a:t>
            </a:r>
            <a:r>
              <a:rPr lang="en-US" b="1" dirty="0" smtClean="0"/>
              <a:t>Marketing intelligence:</a:t>
            </a:r>
          </a:p>
          <a:p>
            <a:pPr marL="0" indent="0">
              <a:buNone/>
            </a:pPr>
            <a:r>
              <a:rPr lang="en-US" dirty="0" smtClean="0"/>
              <a:t>a.	The second component of MIS is ‘Marketing Intelligence’. It collects information from external sources. It provides information about current marketing-environment and changing conditions in the market. This information can be easily gathered from external sources like; magazines, trade journals, commercial press, so on. This information cannot be collected from the Annual Reports of the Trade Association and Chambers of Commerce, Annual Report of Companies, etc. The salesmen’s report also contains information about market trends.</a:t>
            </a:r>
          </a:p>
          <a:p>
            <a:endParaRPr lang="en-GB" dirty="0"/>
          </a:p>
        </p:txBody>
      </p:sp>
    </p:spTree>
    <p:extLst>
      <p:ext uri="{BB962C8B-B14F-4D97-AF65-F5344CB8AC3E}">
        <p14:creationId xmlns:p14="http://schemas.microsoft.com/office/powerpoint/2010/main" val="298271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fontScale="92500"/>
          </a:bodyPr>
          <a:lstStyle/>
          <a:p>
            <a:pPr marL="514350" indent="-514350">
              <a:buAutoNum type="alphaLcPeriod" startAt="2"/>
            </a:pPr>
            <a:r>
              <a:rPr lang="en-US" dirty="0" smtClean="0"/>
              <a:t>The information which is collected from the external sources cannot be used directly. It must be first evaluated and arranged in a proper order. It can be then used by the marketing manager for taking decisions and making policies about marketing.</a:t>
            </a:r>
          </a:p>
          <a:p>
            <a:pPr marL="0" indent="0">
              <a:buNone/>
            </a:pPr>
            <a:r>
              <a:rPr lang="en-US" dirty="0" smtClean="0"/>
              <a:t>3.	</a:t>
            </a:r>
            <a:r>
              <a:rPr lang="en-US" b="1" dirty="0" smtClean="0"/>
              <a:t>Marketing research </a:t>
            </a:r>
            <a:r>
              <a:rPr lang="en-US" dirty="0" smtClean="0"/>
              <a:t>: The third important component of MIS is ‘Marketing Research’. MR is conducted to solve specific marketing problems of the company. It collects data about the problem. This data is tabulated, analyzed and conclusions are drawn. Then the recommendations are given for solving the problem. Marketing research also provides information to the marketing managers. However, this information is specific information. It can be used only for a particular purpose. MIS and MR are not substitutes of each other. The scope of MIS is very wide. It includes ‘MR’. However, the scope of MR is very narrow.</a:t>
            </a:r>
            <a:endParaRPr lang="en-GB" dirty="0"/>
          </a:p>
        </p:txBody>
      </p:sp>
    </p:spTree>
    <p:extLst>
      <p:ext uri="{BB962C8B-B14F-4D97-AF65-F5344CB8AC3E}">
        <p14:creationId xmlns:p14="http://schemas.microsoft.com/office/powerpoint/2010/main" val="235522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a:t>
            </a:r>
            <a:endParaRPr lang="en-GB" b="1" dirty="0"/>
          </a:p>
        </p:txBody>
      </p:sp>
      <p:sp>
        <p:nvSpPr>
          <p:cNvPr id="3" name="Content Placeholder 2"/>
          <p:cNvSpPr>
            <a:spLocks noGrp="1"/>
          </p:cNvSpPr>
          <p:nvPr>
            <p:ph idx="1"/>
          </p:nvPr>
        </p:nvSpPr>
        <p:spPr/>
        <p:txBody>
          <a:bodyPr/>
          <a:lstStyle/>
          <a:p>
            <a:r>
              <a:rPr lang="en-US" dirty="0" smtClean="0"/>
              <a:t>Marketing Research is defined as the systematic gathering of data, reporting, analysis of data and presenting information relevant to a specific marketing situation facing the company</a:t>
            </a:r>
          </a:p>
          <a:p>
            <a:r>
              <a:rPr lang="en-US" dirty="0" smtClean="0"/>
              <a:t>Market Survey; has a narrower focus. It involves gathering information about the market for a particular element of the marketing mix ( Product, Price, Place, Promotion, People, Process and Physical evidence) </a:t>
            </a:r>
            <a:r>
              <a:rPr lang="en-US" dirty="0" err="1" smtClean="0"/>
              <a:t>i.e</a:t>
            </a:r>
            <a:r>
              <a:rPr lang="en-US" dirty="0" smtClean="0"/>
              <a:t> consumer attitudes, existing product usage, pricing issues, distribution research, etc. </a:t>
            </a:r>
            <a:endParaRPr lang="en-GB" dirty="0"/>
          </a:p>
        </p:txBody>
      </p:sp>
    </p:spTree>
    <p:extLst>
      <p:ext uri="{BB962C8B-B14F-4D97-AF65-F5344CB8AC3E}">
        <p14:creationId xmlns:p14="http://schemas.microsoft.com/office/powerpoint/2010/main" val="1577067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lstStyle/>
          <a:p>
            <a:pPr marL="0" indent="0">
              <a:buNone/>
            </a:pPr>
            <a:r>
              <a:rPr lang="en-US" dirty="0" smtClean="0"/>
              <a:t>4.	</a:t>
            </a:r>
            <a:r>
              <a:rPr lang="en-US" b="1" dirty="0" smtClean="0"/>
              <a:t>Marketing decision support system </a:t>
            </a:r>
            <a:r>
              <a:rPr lang="en-US" dirty="0" smtClean="0"/>
              <a:t>: The fourth component of MIS is ‘Marketing Decision Support System’. These are the tools which help the marketing managers to analyze data and to take better marketing decisions. They include hardware, i.e. computer and software programs. Computer helps the marketing manager to analyze the marketing information. It also helps them to take better decisions. In fact, today marketing managers cannot work without computers. There are many software programs, which help the marketing manager to do market segmentation, price fixing, advertising budgets, etc.</a:t>
            </a:r>
            <a:endParaRPr lang="en-GB" dirty="0"/>
          </a:p>
        </p:txBody>
      </p:sp>
    </p:spTree>
    <p:extLst>
      <p:ext uri="{BB962C8B-B14F-4D97-AF65-F5344CB8AC3E}">
        <p14:creationId xmlns:p14="http://schemas.microsoft.com/office/powerpoint/2010/main" val="2410308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PURPOSE OF MARKETING RESEARCH</a:t>
            </a:r>
            <a:endParaRPr lang="en-GB" b="1" dirty="0"/>
          </a:p>
        </p:txBody>
      </p:sp>
      <p:sp>
        <p:nvSpPr>
          <p:cNvPr id="3" name="Content Placeholder 2"/>
          <p:cNvSpPr>
            <a:spLocks noGrp="1"/>
          </p:cNvSpPr>
          <p:nvPr>
            <p:ph idx="1"/>
          </p:nvPr>
        </p:nvSpPr>
        <p:spPr/>
        <p:txBody>
          <a:bodyPr>
            <a:normAutofit lnSpcReduction="10000"/>
          </a:bodyPr>
          <a:lstStyle/>
          <a:p>
            <a:r>
              <a:rPr lang="en-US" dirty="0" smtClean="0"/>
              <a:t>Gain a more detailed understanding of consumers’ needs.</a:t>
            </a:r>
          </a:p>
          <a:p>
            <a:r>
              <a:rPr lang="en-US" dirty="0" smtClean="0"/>
              <a:t>Reduce the risk of product/business failure.</a:t>
            </a:r>
          </a:p>
          <a:p>
            <a:r>
              <a:rPr lang="en-GB" dirty="0" smtClean="0"/>
              <a:t>Forecast future trends.</a:t>
            </a:r>
          </a:p>
          <a:p>
            <a:r>
              <a:rPr lang="en-US" dirty="0" smtClean="0"/>
              <a:t>It provides information for decision making. </a:t>
            </a:r>
          </a:p>
          <a:p>
            <a:r>
              <a:rPr lang="en-US" dirty="0" smtClean="0"/>
              <a:t>It helps to study competitor’s action that is product, strategies, prices.</a:t>
            </a:r>
          </a:p>
          <a:p>
            <a:r>
              <a:rPr lang="en-US" dirty="0" smtClean="0"/>
              <a:t>Enables the company to produce acceptable products.</a:t>
            </a:r>
          </a:p>
          <a:p>
            <a:r>
              <a:rPr lang="en-US" dirty="0" smtClean="0"/>
              <a:t>It helps to discover problems. </a:t>
            </a:r>
          </a:p>
          <a:p>
            <a:r>
              <a:rPr lang="en-US" dirty="0" smtClean="0"/>
              <a:t>It provides marketing solutions.</a:t>
            </a:r>
          </a:p>
          <a:p>
            <a:r>
              <a:rPr lang="en-US" dirty="0" smtClean="0"/>
              <a:t>It helps to identify the SWOT analysis. </a:t>
            </a:r>
            <a:endParaRPr lang="en-GB" dirty="0"/>
          </a:p>
        </p:txBody>
      </p:sp>
    </p:spTree>
    <p:extLst>
      <p:ext uri="{BB962C8B-B14F-4D97-AF65-F5344CB8AC3E}">
        <p14:creationId xmlns:p14="http://schemas.microsoft.com/office/powerpoint/2010/main" val="313047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MARKETING RESEARCH PROCESS</a:t>
            </a:r>
            <a:endParaRPr lang="en-GB" b="1" dirty="0"/>
          </a:p>
        </p:txBody>
      </p:sp>
      <p:sp>
        <p:nvSpPr>
          <p:cNvPr id="3" name="Content Placeholder 2"/>
          <p:cNvSpPr>
            <a:spLocks noGrp="1"/>
          </p:cNvSpPr>
          <p:nvPr>
            <p:ph idx="1"/>
          </p:nvPr>
        </p:nvSpPr>
        <p:spPr/>
        <p:txBody>
          <a:bodyPr>
            <a:normAutofit/>
          </a:bodyPr>
          <a:lstStyle/>
          <a:p>
            <a:pPr marL="0" indent="0">
              <a:buNone/>
            </a:pPr>
            <a:r>
              <a:rPr lang="en-US" dirty="0" smtClean="0"/>
              <a:t>1.	</a:t>
            </a:r>
            <a:r>
              <a:rPr lang="en-US" b="1" dirty="0" smtClean="0"/>
              <a:t>Defining the problem. </a:t>
            </a:r>
            <a:r>
              <a:rPr lang="en-US" dirty="0" smtClean="0"/>
              <a:t>This looks at the gap between the desired and actual results. A problem well defined is half solved. </a:t>
            </a:r>
          </a:p>
          <a:p>
            <a:pPr marL="514350" indent="-514350">
              <a:buAutoNum type="arabicPeriod" startAt="2"/>
            </a:pPr>
            <a:r>
              <a:rPr lang="en-US" b="1" dirty="0" smtClean="0"/>
              <a:t>Formulate the Research Design/Research Plan</a:t>
            </a:r>
            <a:r>
              <a:rPr lang="en-US" dirty="0" smtClean="0"/>
              <a:t>. This looks at the preparation of the research. The researcher needs to look at the research tools, method of data collection, budget, and time frame.</a:t>
            </a:r>
          </a:p>
          <a:p>
            <a:pPr marL="514350" indent="-514350">
              <a:buAutoNum type="arabicPeriod" startAt="2"/>
            </a:pPr>
            <a:r>
              <a:rPr lang="en-US" b="1" dirty="0" smtClean="0"/>
              <a:t>Collecting the information/Data. </a:t>
            </a:r>
            <a:r>
              <a:rPr lang="en-US" dirty="0" smtClean="0"/>
              <a:t>The researcher must now collect the data. This is the most expensive phase. The researcher will use the data sources i.e. primary and secondary data sources </a:t>
            </a:r>
          </a:p>
          <a:p>
            <a:pPr marL="0" indent="0">
              <a:buNone/>
            </a:pPr>
            <a:r>
              <a:rPr lang="en-US" dirty="0" smtClean="0"/>
              <a:t> </a:t>
            </a:r>
            <a:endParaRPr lang="en-GB" dirty="0"/>
          </a:p>
        </p:txBody>
      </p:sp>
    </p:spTree>
    <p:extLst>
      <p:ext uri="{BB962C8B-B14F-4D97-AF65-F5344CB8AC3E}">
        <p14:creationId xmlns:p14="http://schemas.microsoft.com/office/powerpoint/2010/main" val="2148144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lstStyle/>
          <a:p>
            <a:r>
              <a:rPr lang="en-US" dirty="0" smtClean="0"/>
              <a:t>4.	</a:t>
            </a:r>
            <a:r>
              <a:rPr lang="en-US" b="1" dirty="0" smtClean="0"/>
              <a:t> Analyzing the data.</a:t>
            </a:r>
            <a:r>
              <a:rPr lang="en-US" dirty="0" smtClean="0"/>
              <a:t> This step calls for extracting pertinent findings from the data. The researcher tabulates the data and computes averages and measures of dispersion for the major variables.</a:t>
            </a:r>
          </a:p>
          <a:p>
            <a:pPr marL="0" indent="0">
              <a:buNone/>
            </a:pPr>
            <a:endParaRPr lang="en-US" dirty="0" smtClean="0"/>
          </a:p>
          <a:p>
            <a:r>
              <a:rPr lang="en-US" dirty="0" smtClean="0"/>
              <a:t>5.	</a:t>
            </a:r>
            <a:r>
              <a:rPr lang="en-US" b="1" dirty="0" smtClean="0"/>
              <a:t>Presenting the findings. </a:t>
            </a:r>
            <a:r>
              <a:rPr lang="en-US" dirty="0" smtClean="0"/>
              <a:t>The researcher should present major findings that are relevant to the major marketing decisions facing management.</a:t>
            </a:r>
          </a:p>
          <a:p>
            <a:endParaRPr lang="en-US" dirty="0" smtClean="0"/>
          </a:p>
          <a:p>
            <a:endParaRPr lang="en-GB" dirty="0"/>
          </a:p>
        </p:txBody>
      </p:sp>
    </p:spTree>
    <p:extLst>
      <p:ext uri="{BB962C8B-B14F-4D97-AF65-F5344CB8AC3E}">
        <p14:creationId xmlns:p14="http://schemas.microsoft.com/office/powerpoint/2010/main" val="70027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SOURCES OF DATA</a:t>
            </a:r>
            <a:endParaRPr lang="en-GB" b="1" dirty="0"/>
          </a:p>
        </p:txBody>
      </p:sp>
      <p:sp>
        <p:nvSpPr>
          <p:cNvPr id="3" name="Text Placeholder 2"/>
          <p:cNvSpPr>
            <a:spLocks noGrp="1"/>
          </p:cNvSpPr>
          <p:nvPr>
            <p:ph type="body" idx="1"/>
          </p:nvPr>
        </p:nvSpPr>
        <p:spPr/>
        <p:txBody>
          <a:bodyPr/>
          <a:lstStyle/>
          <a:p>
            <a:r>
              <a:rPr lang="en-GB" dirty="0" smtClean="0"/>
              <a:t>SECONDARY DATA </a:t>
            </a:r>
            <a:endParaRPr lang="en-GB" dirty="0"/>
          </a:p>
        </p:txBody>
      </p:sp>
      <p:sp>
        <p:nvSpPr>
          <p:cNvPr id="4" name="Content Placeholder 3"/>
          <p:cNvSpPr>
            <a:spLocks noGrp="1"/>
          </p:cNvSpPr>
          <p:nvPr>
            <p:ph sz="half" idx="2"/>
          </p:nvPr>
        </p:nvSpPr>
        <p:spPr/>
        <p:txBody>
          <a:bodyPr>
            <a:normAutofit fontScale="70000" lnSpcReduction="20000"/>
          </a:bodyPr>
          <a:lstStyle/>
          <a:p>
            <a:r>
              <a:rPr lang="en-US" dirty="0" smtClean="0"/>
              <a:t>This is data that has already been gathered and assembled for other purposes.</a:t>
            </a:r>
          </a:p>
          <a:p>
            <a:pPr marL="0" indent="0">
              <a:buNone/>
            </a:pPr>
            <a:r>
              <a:rPr lang="en-US" b="1" dirty="0" smtClean="0"/>
              <a:t>Sources of Secondary Data</a:t>
            </a:r>
          </a:p>
          <a:p>
            <a:r>
              <a:rPr lang="en-US" dirty="0" smtClean="0"/>
              <a:t>Internal Sources like company balance sheets, profit and loss accounts etc.</a:t>
            </a:r>
          </a:p>
          <a:p>
            <a:r>
              <a:rPr lang="en-US" dirty="0" smtClean="0"/>
              <a:t>Government Publications, for example, census of manufacturers.</a:t>
            </a:r>
          </a:p>
          <a:p>
            <a:r>
              <a:rPr lang="en-US" dirty="0" smtClean="0"/>
              <a:t>Periodicals, for example Business Periodical Index, Trade Magazines etc.</a:t>
            </a:r>
          </a:p>
          <a:p>
            <a:r>
              <a:rPr lang="en-US" dirty="0" smtClean="0"/>
              <a:t>Commercial Data, for example Data on products and brands sold through retail outlets.</a:t>
            </a:r>
          </a:p>
          <a:p>
            <a:r>
              <a:rPr lang="en-US" dirty="0" smtClean="0"/>
              <a:t>Online databases.</a:t>
            </a:r>
          </a:p>
          <a:p>
            <a:endParaRPr lang="en-GB" dirty="0"/>
          </a:p>
        </p:txBody>
      </p:sp>
      <p:sp>
        <p:nvSpPr>
          <p:cNvPr id="5" name="Text Placeholder 4"/>
          <p:cNvSpPr>
            <a:spLocks noGrp="1"/>
          </p:cNvSpPr>
          <p:nvPr>
            <p:ph type="body" sz="quarter" idx="3"/>
          </p:nvPr>
        </p:nvSpPr>
        <p:spPr/>
        <p:txBody>
          <a:bodyPr/>
          <a:lstStyle/>
          <a:p>
            <a:r>
              <a:rPr lang="en-GB" dirty="0" smtClean="0"/>
              <a:t>PRIMARY DATA </a:t>
            </a:r>
            <a:endParaRPr lang="en-GB" dirty="0"/>
          </a:p>
        </p:txBody>
      </p:sp>
      <p:sp>
        <p:nvSpPr>
          <p:cNvPr id="6" name="Content Placeholder 5"/>
          <p:cNvSpPr>
            <a:spLocks noGrp="1"/>
          </p:cNvSpPr>
          <p:nvPr>
            <p:ph sz="quarter" idx="4"/>
          </p:nvPr>
        </p:nvSpPr>
        <p:spPr/>
        <p:txBody>
          <a:bodyPr>
            <a:normAutofit lnSpcReduction="10000"/>
          </a:bodyPr>
          <a:lstStyle/>
          <a:p>
            <a:r>
              <a:rPr lang="en-US" dirty="0" smtClean="0"/>
              <a:t>This is first hand information that is usually collected for the first time. It involves going into the field and getting information from customers. </a:t>
            </a:r>
          </a:p>
          <a:p>
            <a:r>
              <a:rPr lang="en-US" dirty="0" smtClean="0"/>
              <a:t>These are data specially prepared for a particular problem to aid decision making relating to that problem. Primary data can come from salespersons’ Reports, dealer’s reports and consumer reports.</a:t>
            </a:r>
          </a:p>
          <a:p>
            <a:endParaRPr lang="en-US" dirty="0" smtClean="0"/>
          </a:p>
          <a:p>
            <a:endParaRPr lang="en-GB" dirty="0"/>
          </a:p>
        </p:txBody>
      </p:sp>
    </p:spTree>
    <p:extLst>
      <p:ext uri="{BB962C8B-B14F-4D97-AF65-F5344CB8AC3E}">
        <p14:creationId xmlns:p14="http://schemas.microsoft.com/office/powerpoint/2010/main" val="204614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SECONDARY DATA</a:t>
            </a:r>
            <a:endParaRPr lang="en-GB" b="1" dirty="0"/>
          </a:p>
        </p:txBody>
      </p:sp>
      <p:sp>
        <p:nvSpPr>
          <p:cNvPr id="3" name="Text Placeholder 2"/>
          <p:cNvSpPr>
            <a:spLocks noGrp="1"/>
          </p:cNvSpPr>
          <p:nvPr>
            <p:ph type="body" idx="1"/>
          </p:nvPr>
        </p:nvSpPr>
        <p:spPr/>
        <p:txBody>
          <a:bodyPr/>
          <a:lstStyle/>
          <a:p>
            <a:r>
              <a:rPr lang="en-US" dirty="0" smtClean="0"/>
              <a:t>ADVANTAGES</a:t>
            </a:r>
            <a:endParaRPr lang="en-GB" dirty="0"/>
          </a:p>
        </p:txBody>
      </p:sp>
      <p:sp>
        <p:nvSpPr>
          <p:cNvPr id="4" name="Content Placeholder 3"/>
          <p:cNvSpPr>
            <a:spLocks noGrp="1"/>
          </p:cNvSpPr>
          <p:nvPr>
            <p:ph sz="half" idx="2"/>
          </p:nvPr>
        </p:nvSpPr>
        <p:spPr/>
        <p:txBody>
          <a:bodyPr>
            <a:normAutofit lnSpcReduction="10000"/>
          </a:bodyPr>
          <a:lstStyle/>
          <a:p>
            <a:r>
              <a:rPr lang="en-US" dirty="0" smtClean="0"/>
              <a:t>Low cost.</a:t>
            </a:r>
          </a:p>
          <a:p>
            <a:r>
              <a:rPr lang="en-US" dirty="0" smtClean="0"/>
              <a:t>Ready available.</a:t>
            </a:r>
          </a:p>
          <a:p>
            <a:r>
              <a:rPr lang="en-US" dirty="0" smtClean="0"/>
              <a:t>It is fast to get data.</a:t>
            </a:r>
          </a:p>
          <a:p>
            <a:r>
              <a:rPr lang="en-US" dirty="0" smtClean="0"/>
              <a:t>Takes less time. </a:t>
            </a:r>
          </a:p>
          <a:p>
            <a:r>
              <a:rPr lang="en-US" dirty="0" smtClean="0"/>
              <a:t>Does not require many skills.</a:t>
            </a:r>
          </a:p>
          <a:p>
            <a:r>
              <a:rPr lang="en-US" dirty="0" smtClean="0"/>
              <a:t>It gives a variety of options to the researcher. </a:t>
            </a:r>
          </a:p>
          <a:p>
            <a:r>
              <a:rPr lang="en-US" dirty="0" smtClean="0"/>
              <a:t>It gives the researcher a  starting point.</a:t>
            </a:r>
          </a:p>
          <a:p>
            <a:endParaRPr lang="en-GB" dirty="0"/>
          </a:p>
        </p:txBody>
      </p:sp>
      <p:sp>
        <p:nvSpPr>
          <p:cNvPr id="5" name="Text Placeholder 4"/>
          <p:cNvSpPr>
            <a:spLocks noGrp="1"/>
          </p:cNvSpPr>
          <p:nvPr>
            <p:ph type="body" sz="quarter" idx="3"/>
          </p:nvPr>
        </p:nvSpPr>
        <p:spPr/>
        <p:txBody>
          <a:bodyPr/>
          <a:lstStyle/>
          <a:p>
            <a:r>
              <a:rPr lang="en-US" dirty="0" smtClean="0"/>
              <a:t>DISADVANTAGES</a:t>
            </a:r>
            <a:endParaRPr lang="en-GB" dirty="0"/>
          </a:p>
        </p:txBody>
      </p:sp>
      <p:sp>
        <p:nvSpPr>
          <p:cNvPr id="6" name="Content Placeholder 5"/>
          <p:cNvSpPr>
            <a:spLocks noGrp="1"/>
          </p:cNvSpPr>
          <p:nvPr>
            <p:ph sz="quarter" idx="4"/>
          </p:nvPr>
        </p:nvSpPr>
        <p:spPr/>
        <p:txBody>
          <a:bodyPr/>
          <a:lstStyle/>
          <a:p>
            <a:r>
              <a:rPr lang="en-US" dirty="0" smtClean="0"/>
              <a:t>Existing data may be outdated.</a:t>
            </a:r>
          </a:p>
          <a:p>
            <a:r>
              <a:rPr lang="en-US" dirty="0" smtClean="0"/>
              <a:t>Inaccuracy.</a:t>
            </a:r>
          </a:p>
          <a:p>
            <a:r>
              <a:rPr lang="en-US" dirty="0" smtClean="0"/>
              <a:t>It gives Irrelevant data. </a:t>
            </a:r>
          </a:p>
          <a:p>
            <a:r>
              <a:rPr lang="en-US" dirty="0" smtClean="0"/>
              <a:t>It gives insufficient data.</a:t>
            </a:r>
          </a:p>
          <a:p>
            <a:endParaRPr lang="en-GB" dirty="0"/>
          </a:p>
        </p:txBody>
      </p:sp>
    </p:spTree>
    <p:extLst>
      <p:ext uri="{BB962C8B-B14F-4D97-AF65-F5344CB8AC3E}">
        <p14:creationId xmlns:p14="http://schemas.microsoft.com/office/powerpoint/2010/main" val="4010974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SOURCES OF PRIMARY DATA</a:t>
            </a:r>
            <a:endParaRPr lang="en-GB" b="1" dirty="0"/>
          </a:p>
        </p:txBody>
      </p:sp>
      <p:sp>
        <p:nvSpPr>
          <p:cNvPr id="3" name="Content Placeholder 2"/>
          <p:cNvSpPr>
            <a:spLocks noGrp="1"/>
          </p:cNvSpPr>
          <p:nvPr>
            <p:ph idx="1"/>
          </p:nvPr>
        </p:nvSpPr>
        <p:spPr/>
        <p:txBody>
          <a:bodyPr>
            <a:normAutofit fontScale="92500" lnSpcReduction="20000"/>
          </a:bodyPr>
          <a:lstStyle/>
          <a:p>
            <a:pPr marL="514350" indent="-514350">
              <a:buAutoNum type="alphaUcParenR"/>
            </a:pPr>
            <a:r>
              <a:rPr lang="en-GB" b="1" dirty="0" smtClean="0"/>
              <a:t>Questionnaires. </a:t>
            </a:r>
            <a:r>
              <a:rPr lang="en-US" dirty="0" smtClean="0"/>
              <a:t>The questionnaire consists of a set of questions presented to respondents for their answers. In preparing a questionnaire, the professional marketing researcher should carefully choose the questions, their form, wording and sequence.</a:t>
            </a:r>
          </a:p>
          <a:p>
            <a:pPr marL="0" indent="0">
              <a:buNone/>
            </a:pPr>
            <a:r>
              <a:rPr lang="en-US" dirty="0" smtClean="0"/>
              <a:t> </a:t>
            </a:r>
            <a:r>
              <a:rPr lang="en-US" b="1" dirty="0" smtClean="0"/>
              <a:t>Advantages</a:t>
            </a:r>
          </a:p>
          <a:p>
            <a:pPr>
              <a:buFont typeface="Wingdings" panose="05000000000000000000" pitchFamily="2" charset="2"/>
              <a:buChar char="Ø"/>
            </a:pPr>
            <a:r>
              <a:rPr lang="en-US" dirty="0" smtClean="0"/>
              <a:t>It is first hand information </a:t>
            </a:r>
          </a:p>
          <a:p>
            <a:pPr>
              <a:buFont typeface="Wingdings" panose="05000000000000000000" pitchFamily="2" charset="2"/>
              <a:buChar char="Ø"/>
            </a:pPr>
            <a:r>
              <a:rPr lang="en-US" dirty="0" smtClean="0"/>
              <a:t>Respondents are given enough time to give well thought out answers </a:t>
            </a:r>
          </a:p>
          <a:p>
            <a:pPr>
              <a:buFont typeface="Wingdings" panose="05000000000000000000" pitchFamily="2" charset="2"/>
              <a:buChar char="Ø"/>
            </a:pPr>
            <a:r>
              <a:rPr lang="en-US" dirty="0" smtClean="0"/>
              <a:t>It gives more information </a:t>
            </a:r>
          </a:p>
          <a:p>
            <a:pPr>
              <a:buFont typeface="Wingdings" panose="05000000000000000000" pitchFamily="2" charset="2"/>
              <a:buChar char="Ø"/>
            </a:pPr>
            <a:r>
              <a:rPr lang="en-US" dirty="0" smtClean="0"/>
              <a:t>There is less subjective bias because the respondent  and the researcher don’t interact </a:t>
            </a:r>
          </a:p>
          <a:p>
            <a:pPr>
              <a:buFont typeface="Wingdings" panose="05000000000000000000" pitchFamily="2" charset="2"/>
              <a:buChar char="Ø"/>
            </a:pPr>
            <a:r>
              <a:rPr lang="en-US" dirty="0" smtClean="0"/>
              <a:t>It’s good for people who cannot be approached  </a:t>
            </a:r>
            <a:endParaRPr lang="en-GB" dirty="0"/>
          </a:p>
        </p:txBody>
      </p:sp>
    </p:spTree>
    <p:extLst>
      <p:ext uri="{BB962C8B-B14F-4D97-AF65-F5344CB8AC3E}">
        <p14:creationId xmlns:p14="http://schemas.microsoft.com/office/powerpoint/2010/main" val="2923549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a:t>
            </a:r>
            <a:endParaRPr lang="en-GB"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Disadvantages </a:t>
            </a:r>
          </a:p>
          <a:p>
            <a:pPr>
              <a:buFont typeface="Wingdings" panose="05000000000000000000" pitchFamily="2" charset="2"/>
              <a:buChar char="Ø"/>
            </a:pPr>
            <a:r>
              <a:rPr lang="en-US" dirty="0" smtClean="0"/>
              <a:t>Its only used by the educated </a:t>
            </a:r>
          </a:p>
          <a:p>
            <a:pPr>
              <a:buFont typeface="Wingdings" panose="05000000000000000000" pitchFamily="2" charset="2"/>
              <a:buChar char="Ø"/>
            </a:pPr>
            <a:r>
              <a:rPr lang="en-US" dirty="0" smtClean="0"/>
              <a:t>It’s a slower method </a:t>
            </a:r>
          </a:p>
          <a:p>
            <a:pPr>
              <a:buFont typeface="Wingdings" panose="05000000000000000000" pitchFamily="2" charset="2"/>
              <a:buChar char="Ø"/>
            </a:pPr>
            <a:r>
              <a:rPr lang="en-US" dirty="0" smtClean="0"/>
              <a:t>Ambiguous omissions cannot be explained </a:t>
            </a:r>
          </a:p>
          <a:p>
            <a:pPr>
              <a:buFont typeface="Wingdings" panose="05000000000000000000" pitchFamily="2" charset="2"/>
              <a:buChar char="Ø"/>
            </a:pPr>
            <a:r>
              <a:rPr lang="en-US" dirty="0" smtClean="0"/>
              <a:t>Wrong respondents fill the questionnaire</a:t>
            </a:r>
          </a:p>
          <a:p>
            <a:pPr>
              <a:buFont typeface="Wingdings" panose="05000000000000000000" pitchFamily="2" charset="2"/>
              <a:buChar char="Ø"/>
            </a:pPr>
            <a:r>
              <a:rPr lang="en-US" dirty="0" smtClean="0"/>
              <a:t>Control over the questionnaires are lost when sent</a:t>
            </a:r>
          </a:p>
          <a:p>
            <a:endParaRPr lang="en-US" dirty="0" smtClean="0"/>
          </a:p>
          <a:p>
            <a:pPr marL="0" indent="0">
              <a:buNone/>
            </a:pPr>
            <a:r>
              <a:rPr lang="en-US" dirty="0" smtClean="0"/>
              <a:t>B)	</a:t>
            </a:r>
            <a:r>
              <a:rPr lang="en-US" b="1" dirty="0" smtClean="0"/>
              <a:t>INTERVIEWS</a:t>
            </a:r>
          </a:p>
          <a:p>
            <a:pPr marL="0" indent="0">
              <a:buNone/>
            </a:pPr>
            <a:r>
              <a:rPr lang="en-US" dirty="0" smtClean="0"/>
              <a:t>This is face to face interaction with the respondents. The researcher seeks for information through asking questions. Interviews can be administrated through telephone, personal interviews and questionnaires.</a:t>
            </a:r>
          </a:p>
          <a:p>
            <a:endParaRPr lang="en-GB" dirty="0"/>
          </a:p>
        </p:txBody>
      </p:sp>
    </p:spTree>
    <p:extLst>
      <p:ext uri="{BB962C8B-B14F-4D97-AF65-F5344CB8AC3E}">
        <p14:creationId xmlns:p14="http://schemas.microsoft.com/office/powerpoint/2010/main" val="11349231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79</TotalTime>
  <Words>794</Words>
  <Application>Microsoft Office PowerPoint</Application>
  <PresentationFormat>Widescreen</PresentationFormat>
  <Paragraphs>136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Century Gothic</vt:lpstr>
      <vt:lpstr>Wingdings</vt:lpstr>
      <vt:lpstr>Wingdings 3</vt:lpstr>
      <vt:lpstr>Ion Boardroom</vt:lpstr>
      <vt:lpstr>MARKETING RESEARCH</vt:lpstr>
      <vt:lpstr>DEFINITION</vt:lpstr>
      <vt:lpstr>PURPOSE OF MARKETING RESEARCH</vt:lpstr>
      <vt:lpstr>THE MARKETING RESEARCH PROCESS</vt:lpstr>
      <vt:lpstr>CONTINUED</vt:lpstr>
      <vt:lpstr>SOURCES OF DATA</vt:lpstr>
      <vt:lpstr>SECONDARY DATA</vt:lpstr>
      <vt:lpstr>SOURCES OF PRIMARY DATA</vt:lpstr>
      <vt:lpstr>CONTINUED</vt:lpstr>
      <vt:lpstr>CONTINUED</vt:lpstr>
      <vt:lpstr>CONTINUED</vt:lpstr>
      <vt:lpstr>CONTINUED</vt:lpstr>
      <vt:lpstr>CONTINUED</vt:lpstr>
      <vt:lpstr>CONTINUED</vt:lpstr>
      <vt:lpstr>CONTINUED</vt:lpstr>
      <vt:lpstr>MARKETING INFORMATION SYSTEM (MIS)</vt:lpstr>
      <vt:lpstr>COMPONENTS OF MARKETING INFORMATION SYSTEM (MIS)</vt:lpstr>
      <vt:lpstr>CONTINUED</vt:lpstr>
      <vt:lpstr>CONTINUED</vt:lpstr>
      <vt:lpstr>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RESEARCH</dc:title>
  <dc:creator>USER</dc:creator>
  <cp:lastModifiedBy>USER</cp:lastModifiedBy>
  <cp:revision>9</cp:revision>
  <dcterms:created xsi:type="dcterms:W3CDTF">2026-04-09T11:40:15Z</dcterms:created>
  <dcterms:modified xsi:type="dcterms:W3CDTF">2026-04-09T13:00:03Z</dcterms:modified>
</cp:coreProperties>
</file>