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6" r:id="rId1"/>
  </p:sldMasterIdLst>
  <p:notesMasterIdLst>
    <p:notesMasterId r:id="rId24"/>
  </p:notesMasterIdLst>
  <p:sldIdLst>
    <p:sldId id="256" r:id="rId2"/>
    <p:sldId id="258" r:id="rId3"/>
    <p:sldId id="259" r:id="rId4"/>
    <p:sldId id="260" r:id="rId5"/>
    <p:sldId id="282" r:id="rId6"/>
    <p:sldId id="283" r:id="rId7"/>
    <p:sldId id="280" r:id="rId8"/>
    <p:sldId id="262" r:id="rId9"/>
    <p:sldId id="264" r:id="rId10"/>
    <p:sldId id="267" r:id="rId11"/>
    <p:sldId id="268" r:id="rId12"/>
    <p:sldId id="272" r:id="rId13"/>
    <p:sldId id="286" r:id="rId14"/>
    <p:sldId id="271" r:id="rId15"/>
    <p:sldId id="273" r:id="rId16"/>
    <p:sldId id="261" r:id="rId17"/>
    <p:sldId id="274" r:id="rId18"/>
    <p:sldId id="279" r:id="rId19"/>
    <p:sldId id="277" r:id="rId20"/>
    <p:sldId id="276" r:id="rId21"/>
    <p:sldId id="275" r:id="rId22"/>
    <p:sldId id="28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4"/>
    <p:restoredTop sz="86533"/>
  </p:normalViewPr>
  <p:slideViewPr>
    <p:cSldViewPr snapToGrid="0">
      <p:cViewPr varScale="1">
        <p:scale>
          <a:sx n="100" d="100"/>
          <a:sy n="100" d="100"/>
        </p:scale>
        <p:origin x="124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39ADC0-9628-A741-85B9-5251CB9EACCA}" type="datetimeFigureOut">
              <a:rPr lang="en-US" smtClean="0"/>
              <a:t>9/6/25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D648E-58F9-8A4A-8BA1-E3065435C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006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1" u="none" strike="noStrike" dirty="0">
                <a:solidFill>
                  <a:srgbClr val="000000"/>
                </a:solidFill>
                <a:effectLst/>
              </a:rPr>
              <a:t>Example: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Fuel costs, congestion charges increase marginal costs.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D648E-58F9-8A4A-8BA1-E3065435C5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43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absence of all this, government doesn’t regulate the on the number of passengers that can be carried in a </a:t>
            </a:r>
            <a:r>
              <a:rPr lang="en-US" dirty="0" err="1"/>
              <a:t>daladala</a:t>
            </a:r>
            <a:r>
              <a:rPr lang="en-US" dirty="0"/>
              <a:t> TR=P*Q. the Q </a:t>
            </a:r>
            <a:r>
              <a:rPr lang="en-US" dirty="0" err="1"/>
              <a:t>halps</a:t>
            </a:r>
            <a:r>
              <a:rPr lang="en-US" dirty="0"/>
              <a:t> make up for the losses coming from the low prices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D648E-58F9-8A4A-8BA1-E3065435C56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74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D648E-58F9-8A4A-8BA1-E3065435C56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039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b="1" dirty="0">
                <a:solidFill>
                  <a:srgbClr val="000000"/>
                </a:solidFill>
              </a:rPr>
              <a:t>Policy Lessons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Both ceilings and floors alter equilibrium outcomes. </a:t>
            </a:r>
            <a:r>
              <a:rPr lang="en-US" sz="1200" dirty="0">
                <a:solidFill>
                  <a:srgbClr val="000000"/>
                </a:solidFill>
                <a:latin typeface="-webkit-standard"/>
              </a:rPr>
              <a:t>Best approach: combine regulation with subsidies or targeted compensation.</a:t>
            </a:r>
            <a:endParaRPr lang="en-US" sz="12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D648E-58F9-8A4A-8BA1-E3065435C56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73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case of Tanzania… ceiling with leeway on number of passengers they can carry ..poor quality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D648E-58F9-8A4A-8BA1-E3065435C56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760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Necessity- </a:t>
            </a:r>
            <a:r>
              <a:rPr lang="en-US" b="1" dirty="0">
                <a:solidFill>
                  <a:srgbClr val="0D0D0D"/>
                </a:solidFill>
                <a:latin typeface="ui-sans-serif"/>
              </a:rPr>
              <a:t>fixed demand regardless of income </a:t>
            </a:r>
            <a:r>
              <a:rPr lang="en-US" b="1" dirty="0" err="1">
                <a:solidFill>
                  <a:srgbClr val="0D0D0D"/>
                </a:solidFill>
                <a:latin typeface="ui-sans-serif"/>
              </a:rPr>
              <a:t>ie</a:t>
            </a:r>
            <a:r>
              <a:rPr lang="en-US" b="1" dirty="0">
                <a:solidFill>
                  <a:srgbClr val="0D0D0D"/>
                </a:solidFill>
                <a:latin typeface="ui-sans-serif"/>
              </a:rPr>
              <a:t> </a:t>
            </a:r>
            <a:r>
              <a:rPr lang="en-US" b="1" i="0" u="none" strike="noStrike" dirty="0">
                <a:solidFill>
                  <a:srgbClr val="0D0D0D"/>
                </a:solidFill>
                <a:effectLst/>
                <a:latin typeface="ui-sans-serif"/>
              </a:rPr>
              <a:t>not all transport demand grows with income</a:t>
            </a:r>
            <a:r>
              <a:rPr lang="en-US" b="0" i="0" u="none" strike="noStrike" dirty="0">
                <a:solidFill>
                  <a:srgbClr val="0D0D0D"/>
                </a:solidFill>
                <a:effectLst/>
                <a:latin typeface="ui-sans-serif"/>
              </a:rPr>
              <a:t> — some services are </a:t>
            </a:r>
            <a:r>
              <a:rPr lang="en-US" b="1" i="0" u="none" strike="noStrike" dirty="0">
                <a:solidFill>
                  <a:srgbClr val="0D0D0D"/>
                </a:solidFill>
                <a:effectLst/>
                <a:latin typeface="ui-sans-serif"/>
              </a:rPr>
              <a:t>fixed, essential, or capacity-constrained</a:t>
            </a:r>
            <a:r>
              <a:rPr lang="en-US" b="0" i="0" u="none" strike="noStrike" dirty="0">
                <a:solidFill>
                  <a:srgbClr val="0D0D0D"/>
                </a:solidFill>
                <a:effectLst/>
                <a:latin typeface="ui-sans-serif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D648E-58F9-8A4A-8BA1-E3065435C56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6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20E5-5A97-2549-A843-BD503B393C25}" type="datetime1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55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A06D-8760-3343-963E-E6D2BA02C693}" type="datetime1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9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C2CF-32D1-8D4E-AE7F-FE66ECB0C2E3}" type="datetime1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4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333FE-7046-D441-A810-CD28694D170B}" type="datetime1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3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7C8E-5623-A642-A6F5-7DA6CB41DA6E}" type="datetime1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93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73D8-0796-3544-A789-FE80FA5DBCE0}" type="datetime1">
              <a:rPr lang="en-US" smtClean="0"/>
              <a:t>9/6/25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2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DA5E-8523-804E-AE7D-4F4CB44F54CC}" type="datetime1">
              <a:rPr lang="en-US" smtClean="0"/>
              <a:t>9/6/25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58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CD9-E12F-6340-9E10-B0F7F78A8D0E}" type="datetime1">
              <a:rPr lang="en-US" smtClean="0"/>
              <a:t>9/6/25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0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3ED3-8293-E74B-B23F-4BF8E7E24AB4}" type="datetime1">
              <a:rPr lang="en-US" smtClean="0"/>
              <a:t>9/6/25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5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F637-27D8-0E43-AAA0-E1903300896B}" type="datetime1">
              <a:rPr lang="en-US" smtClean="0"/>
              <a:t>9/6/25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99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293F-F292-EA4D-B9F8-F0BFDD5B7890}" type="datetime1">
              <a:rPr lang="en-US" smtClean="0"/>
              <a:t>9/6/25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7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DA2C55E8-5A82-ED41-B208-337A0A766CF9}" type="datetime1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74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Fire engine parked inside a fire station">
            <a:extLst>
              <a:ext uri="{FF2B5EF4-FFF2-40B4-BE49-F238E27FC236}">
                <a16:creationId xmlns:a16="http://schemas.microsoft.com/office/drawing/2014/main" id="{1486DACA-7B48-A8E7-2381-6559B1B804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730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12025B4-7337-735E-4DC9-E634D20119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20000"/>
                </a:schemeClr>
              </a:gs>
              <a:gs pos="26000">
                <a:schemeClr val="bg1">
                  <a:alpha val="7000"/>
                </a:schemeClr>
              </a:gs>
              <a:gs pos="100000">
                <a:schemeClr val="bg1">
                  <a:alpha val="3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D1A0D0-4A5B-1DB1-967D-753EC2428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0" y="978408"/>
            <a:ext cx="4795819" cy="3969960"/>
          </a:xfrm>
        </p:spPr>
        <p:txBody>
          <a:bodyPr anchor="t">
            <a:normAutofit/>
          </a:bodyPr>
          <a:lstStyle/>
          <a:p>
            <a:r>
              <a:rPr lang="en-US" sz="6600" b="1" dirty="0">
                <a:latin typeface="Gill Sans MT" panose="020B0502020104020203" pitchFamily="34" charset="77"/>
              </a:rPr>
              <a:t>Supply of transport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39107D-4B7E-31A5-5797-5A47D022B2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0" y="4948369"/>
            <a:ext cx="4381634" cy="1157436"/>
          </a:xfrm>
        </p:spPr>
        <p:txBody>
          <a:bodyPr anchor="b">
            <a:normAutofit/>
          </a:bodyPr>
          <a:lstStyle/>
          <a:p>
            <a:r>
              <a:rPr lang="en-US" sz="2400"/>
              <a:t>Transport Economics - BTLM II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0CDACD-D191-E642-F686-FCB54B7E5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508090"/>
            <a:ext cx="4695702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9904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6704B-2A96-4F6D-5199-E71995ED2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660387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Price ceilings and floors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25A04-6D7E-958A-7584-FFA99CAAF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721922"/>
            <a:ext cx="11155680" cy="4624014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Price Ceiling: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legal maximum fare operators can charge.</a:t>
            </a:r>
          </a:p>
          <a:p>
            <a:pPr marL="0" indent="0">
              <a:buNone/>
            </a:pPr>
            <a:r>
              <a:rPr lang="en-US" sz="2400" dirty="0">
                <a:latin typeface="Gill Sans MT" panose="020B0502020104020203" pitchFamily="34" charset="77"/>
              </a:rPr>
              <a:t>Price set by the government below the equilibrium price above which it is illegal to sell</a:t>
            </a:r>
          </a:p>
          <a:p>
            <a:pPr marL="0" indent="0">
              <a:buNone/>
            </a:pPr>
            <a:r>
              <a:rPr lang="en-US" sz="2400" b="1" dirty="0">
                <a:latin typeface="Gill Sans MT" panose="020B0502020104020203" pitchFamily="34" charset="77"/>
              </a:rPr>
              <a:t>Illustration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1E055E-F062-AC29-58A0-542B7B7E2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19328C-3E51-9940-0F21-09B34942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93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9DFEE-4899-BFEA-84B3-C65C6C31D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948" y="769559"/>
            <a:ext cx="11249376" cy="624761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rgbClr val="0D0D0D"/>
                </a:solidFill>
                <a:latin typeface="ui-sans-serif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44EE1-EBBB-0564-5FD9-81B94A60B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449" y="1440676"/>
            <a:ext cx="11154374" cy="4647765"/>
          </a:xfrm>
        </p:spPr>
        <p:txBody>
          <a:bodyPr>
            <a:normAutofit fontScale="85000" lnSpcReduction="20000"/>
          </a:bodyPr>
          <a:lstStyle/>
          <a:p>
            <a:r>
              <a:rPr lang="en-US" sz="2600" dirty="0">
                <a:solidFill>
                  <a:srgbClr val="0D0D0D"/>
                </a:solidFill>
                <a:latin typeface="Gill Sans MT" panose="020B0502020104020203" pitchFamily="34" charset="77"/>
              </a:rPr>
              <a:t>Example: Government caps boda-boda fares at UGX 2,000 per trip.</a:t>
            </a:r>
          </a:p>
          <a:p>
            <a:r>
              <a:rPr lang="en-US" sz="2600" dirty="0">
                <a:solidFill>
                  <a:srgbClr val="0D0D0D"/>
                </a:solidFill>
                <a:latin typeface="Gill Sans MT" panose="020B0502020104020203" pitchFamily="34" charset="77"/>
              </a:rPr>
              <a:t>Market equilibrium fare = UGX 3,000.</a:t>
            </a:r>
          </a:p>
          <a:p>
            <a:r>
              <a:rPr lang="en-US" sz="2600" b="1" dirty="0">
                <a:solidFill>
                  <a:srgbClr val="0D0D0D"/>
                </a:solidFill>
                <a:latin typeface="Gill Sans MT" panose="020B0502020104020203" pitchFamily="34" charset="77"/>
              </a:rPr>
              <a:t>Effects:</a:t>
            </a:r>
            <a:endParaRPr lang="en-US" sz="2600" dirty="0">
              <a:solidFill>
                <a:srgbClr val="0D0D0D"/>
              </a:solidFill>
              <a:latin typeface="Gill Sans MT" panose="020B0502020104020203" pitchFamily="34" charset="77"/>
            </a:endParaRPr>
          </a:p>
          <a:p>
            <a:pPr marL="742950" lvl="1" indent="-285750"/>
            <a:r>
              <a:rPr lang="en-US" sz="2600" dirty="0">
                <a:solidFill>
                  <a:srgbClr val="0D0D0D"/>
                </a:solidFill>
                <a:latin typeface="Gill Sans MT" panose="020B0502020104020203" pitchFamily="34" charset="77"/>
              </a:rPr>
              <a:t>Excess demand → more riders than available </a:t>
            </a:r>
            <a:r>
              <a:rPr lang="en-US" sz="2600" dirty="0" err="1">
                <a:solidFill>
                  <a:srgbClr val="0D0D0D"/>
                </a:solidFill>
                <a:latin typeface="Gill Sans MT" panose="020B0502020104020203" pitchFamily="34" charset="77"/>
              </a:rPr>
              <a:t>bodas</a:t>
            </a:r>
            <a:r>
              <a:rPr lang="en-US" sz="2600" dirty="0">
                <a:solidFill>
                  <a:srgbClr val="0D0D0D"/>
                </a:solidFill>
                <a:latin typeface="Gill Sans MT" panose="020B0502020104020203" pitchFamily="34" charset="77"/>
              </a:rPr>
              <a:t>.</a:t>
            </a:r>
          </a:p>
          <a:p>
            <a:pPr marL="742950" lvl="1" indent="-285750"/>
            <a:r>
              <a:rPr lang="en-US" sz="2600" dirty="0">
                <a:solidFill>
                  <a:srgbClr val="0D0D0D"/>
                </a:solidFill>
                <a:latin typeface="Gill Sans MT" panose="020B0502020104020203" pitchFamily="34" charset="77"/>
              </a:rPr>
              <a:t>Operators may exit (low profits).</a:t>
            </a:r>
          </a:p>
          <a:p>
            <a:pPr marL="742950" lvl="1" indent="-285750"/>
            <a:r>
              <a:rPr lang="en-US" sz="2600" dirty="0">
                <a:solidFill>
                  <a:srgbClr val="0D0D0D"/>
                </a:solidFill>
                <a:latin typeface="Gill Sans MT" panose="020B0502020104020203" pitchFamily="34" charset="77"/>
              </a:rPr>
              <a:t>Quality may fall (long queues, overloading, poor safety). </a:t>
            </a:r>
            <a:r>
              <a:rPr lang="en-US" sz="2600" dirty="0" err="1">
                <a:solidFill>
                  <a:srgbClr val="C00000"/>
                </a:solidFill>
                <a:latin typeface="Gill Sans MT" panose="020B0502020104020203" pitchFamily="34" charset="77"/>
              </a:rPr>
              <a:t>Daladalas</a:t>
            </a:r>
            <a:r>
              <a:rPr lang="en-US" sz="2600" dirty="0">
                <a:solidFill>
                  <a:srgbClr val="C00000"/>
                </a:solidFill>
                <a:latin typeface="Gill Sans MT" panose="020B0502020104020203" pitchFamily="34" charset="77"/>
              </a:rPr>
              <a:t> in Tanzania</a:t>
            </a:r>
          </a:p>
          <a:p>
            <a:pPr marL="742950" lvl="1" indent="-285750"/>
            <a:endParaRPr lang="en-US" sz="2600" dirty="0">
              <a:solidFill>
                <a:srgbClr val="C00000"/>
              </a:solidFill>
              <a:latin typeface="Gill Sans MT" panose="020B0502020104020203" pitchFamily="34" charset="77"/>
            </a:endParaRPr>
          </a:p>
          <a:p>
            <a:r>
              <a:rPr lang="en-US" sz="2600" b="1" dirty="0">
                <a:solidFill>
                  <a:srgbClr val="000000"/>
                </a:solidFill>
                <a:latin typeface="Gill Sans MT" panose="020B0502020104020203" pitchFamily="34" charset="77"/>
              </a:rPr>
              <a:t>Solution:</a:t>
            </a:r>
            <a:endParaRPr lang="en-US" sz="2600" dirty="0">
              <a:solidFill>
                <a:srgbClr val="000000"/>
              </a:solidFill>
              <a:latin typeface="Gill Sans MT" panose="020B0502020104020203" pitchFamily="34" charset="77"/>
            </a:endParaRPr>
          </a:p>
          <a:p>
            <a:pPr marL="742950" lvl="1" indent="-285750"/>
            <a:r>
              <a:rPr lang="en-US" sz="2600" dirty="0">
                <a:solidFill>
                  <a:srgbClr val="000000"/>
                </a:solidFill>
                <a:latin typeface="Gill Sans MT" panose="020B0502020104020203" pitchFamily="34" charset="77"/>
              </a:rPr>
              <a:t>Government subsidizes operators (e.g., fuel rebates for buses, boda tax waivers).</a:t>
            </a:r>
          </a:p>
          <a:p>
            <a:pPr marL="742950" lvl="1" indent="-285750"/>
            <a:r>
              <a:rPr lang="en-US" sz="2600" dirty="0">
                <a:solidFill>
                  <a:srgbClr val="000000"/>
                </a:solidFill>
                <a:latin typeface="Gill Sans MT" panose="020B0502020104020203" pitchFamily="34" charset="77"/>
              </a:rPr>
              <a:t>Compensation ensures supply doesn’t collapse while riders still enjoy affordable fares. **</a:t>
            </a:r>
          </a:p>
          <a:p>
            <a:pPr marL="742950" lvl="1" indent="-285750"/>
            <a:r>
              <a:rPr lang="en-US" sz="2600" i="1" dirty="0">
                <a:solidFill>
                  <a:srgbClr val="000000"/>
                </a:solidFill>
                <a:latin typeface="Gill Sans MT" panose="020B0502020104020203" pitchFamily="34" charset="77"/>
              </a:rPr>
              <a:t>Example:</a:t>
            </a:r>
            <a:r>
              <a:rPr lang="en-US" sz="2600" dirty="0">
                <a:solidFill>
                  <a:srgbClr val="000000"/>
                </a:solidFill>
                <a:latin typeface="Gill Sans MT" panose="020B0502020104020203" pitchFamily="34" charset="77"/>
              </a:rPr>
              <a:t> Uganda could cap bus fares for students, but pay operators a subsidy per passenger to keep services running.</a:t>
            </a:r>
            <a:endParaRPr lang="en-US" sz="2600" dirty="0">
              <a:solidFill>
                <a:srgbClr val="C00000"/>
              </a:solidFill>
              <a:latin typeface="Gill Sans MT" panose="020B0502020104020203" pitchFamily="34" charset="77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001B09-28D7-5712-7BD9-54303865A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9AC4F-2874-64C9-85A8-6909A9D89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ECA4AB-0987-D786-9745-E5308C38C4D6}"/>
              </a:ext>
            </a:extLst>
          </p:cNvPr>
          <p:cNvSpPr txBox="1"/>
          <p:nvPr/>
        </p:nvSpPr>
        <p:spPr>
          <a:xfrm>
            <a:off x="1219200" y="871100"/>
            <a:ext cx="79345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Effects of a price ceiling in the transport sector</a:t>
            </a:r>
          </a:p>
        </p:txBody>
      </p:sp>
    </p:spTree>
    <p:extLst>
      <p:ext uri="{BB962C8B-B14F-4D97-AF65-F5344CB8AC3E}">
        <p14:creationId xmlns:p14="http://schemas.microsoft.com/office/powerpoint/2010/main" val="142558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A68E0-99D0-5600-9DBD-6A37310DE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4" y="950026"/>
            <a:ext cx="11154374" cy="539591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en-US" sz="7400" b="1" dirty="0">
                <a:solidFill>
                  <a:srgbClr val="000000"/>
                </a:solidFill>
                <a:latin typeface="-webkit-standard"/>
              </a:rPr>
              <a:t>Price Floors (min fares)</a:t>
            </a:r>
          </a:p>
          <a:p>
            <a:pPr marL="0" indent="0" algn="l">
              <a:buNone/>
            </a:pPr>
            <a:r>
              <a:rPr lang="en-US" sz="7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Minimum price set below which it is illegal to sell</a:t>
            </a:r>
          </a:p>
          <a:p>
            <a:r>
              <a:rPr lang="en-US" sz="7400" dirty="0">
                <a:latin typeface="Gill Sans MT" panose="020B0502020104020203" pitchFamily="34" charset="77"/>
              </a:rPr>
              <a:t>In many cities, governments set </a:t>
            </a:r>
            <a:r>
              <a:rPr lang="en-US" sz="7400" b="1" dirty="0">
                <a:latin typeface="Gill Sans MT" panose="020B0502020104020203" pitchFamily="34" charset="77"/>
              </a:rPr>
              <a:t>minimum taxi fares</a:t>
            </a:r>
            <a:r>
              <a:rPr lang="en-US" sz="7400" dirty="0">
                <a:latin typeface="Gill Sans MT" panose="020B0502020104020203" pitchFamily="34" charset="77"/>
              </a:rPr>
              <a:t> to ensure that drivers earn a decent income and to prevent destructive price competition among operators.</a:t>
            </a:r>
          </a:p>
          <a:p>
            <a:r>
              <a:rPr lang="en-US" sz="7400" dirty="0" err="1">
                <a:latin typeface="Gill Sans MT" panose="020B0502020104020203" pitchFamily="34" charset="77"/>
              </a:rPr>
              <a:t>Eg</a:t>
            </a:r>
            <a:r>
              <a:rPr lang="en-US" sz="7400" dirty="0">
                <a:latin typeface="Gill Sans MT" panose="020B0502020104020203" pitchFamily="34" charset="77"/>
              </a:rPr>
              <a:t>: KCCA setting the minimum boda fee at 3500 per ride for all trips</a:t>
            </a:r>
          </a:p>
          <a:p>
            <a:r>
              <a:rPr lang="en-US" sz="7400" dirty="0">
                <a:latin typeface="Gill Sans MT" panose="020B0502020104020203" pitchFamily="34" charset="77"/>
              </a:rPr>
              <a:t>Even if riders and some operators would agree to transact at UGX 2,500, this lower fare is </a:t>
            </a:r>
            <a:r>
              <a:rPr lang="en-US" sz="7400" b="1" dirty="0">
                <a:latin typeface="Gill Sans MT" panose="020B0502020104020203" pitchFamily="34" charset="77"/>
              </a:rPr>
              <a:t>illegal</a:t>
            </a:r>
            <a:r>
              <a:rPr lang="en-US" sz="7400" dirty="0">
                <a:latin typeface="Gill Sans MT" panose="020B0502020104020203" pitchFamily="34" charset="77"/>
              </a:rPr>
              <a:t> because it falls below the set minimum.</a:t>
            </a:r>
          </a:p>
          <a:p>
            <a:pPr marL="0" indent="0" algn="l">
              <a:buNone/>
            </a:pP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00"/>
              </a:solidFill>
              <a:latin typeface="-webkit-standard"/>
            </a:endParaRP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281699-5B7A-5D3E-1B97-DB3F5345F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32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76413-C96D-CE48-0DFE-7C27F7D33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073" y="817418"/>
            <a:ext cx="11302815" cy="5528518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0000"/>
                </a:solidFill>
              </a:rPr>
              <a:t>Illustration</a:t>
            </a:r>
          </a:p>
          <a:p>
            <a:pPr marL="0" indent="0" algn="l">
              <a:buNone/>
            </a:pP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en-US" sz="2600" b="1" dirty="0">
                <a:solidFill>
                  <a:srgbClr val="000000"/>
                </a:solidFill>
                <a:latin typeface="Gill Sans MT" panose="020B0502020104020203" pitchFamily="34" charset="77"/>
              </a:rPr>
              <a:t>Effects </a:t>
            </a:r>
            <a:endParaRPr lang="en-US" sz="2600" b="1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buNone/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Some riders can’t afford higher fares → reduced access.</a:t>
            </a:r>
          </a:p>
          <a:p>
            <a:pPr marL="0" indent="0" algn="l">
              <a:buNone/>
            </a:pPr>
            <a:r>
              <a:rPr lang="en-US" sz="2600" dirty="0">
                <a:solidFill>
                  <a:srgbClr val="000000"/>
                </a:solidFill>
                <a:latin typeface="Gill Sans MT" panose="020B0502020104020203" pitchFamily="34" charset="77"/>
              </a:rPr>
              <a:t>Creates excess supply- idle riders </a:t>
            </a:r>
          </a:p>
          <a:p>
            <a:pPr marL="0" indent="0" algn="l">
              <a:buNone/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The floor collapses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6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Solution:</a:t>
            </a:r>
            <a:endParaRPr lang="en-US" sz="2600" b="0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Government offers </a:t>
            </a:r>
            <a:r>
              <a:rPr lang="en-US" sz="2600" b="0" i="1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targeted compensation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to vulnerable users (e.g., students, senior citizens).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D3F06E-7AC6-790C-50D1-4AEE9400D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0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69E9A-368F-FE01-D491-F7010AA31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010" y="978408"/>
            <a:ext cx="11296878" cy="696013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rgbClr val="000000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33B6A-8A05-2D91-8653-584148242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236" y="1094509"/>
            <a:ext cx="11413652" cy="52514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Gill Sans MT" panose="020B0502020104020203" pitchFamily="34" charset="77"/>
              </a:rPr>
              <a:t>Policy Lessons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  <a:latin typeface="Gill Sans MT" panose="020B0502020104020203" pitchFamily="34" charset="77"/>
              </a:rPr>
              <a:t>Both ceilings and floors alter equilibrium outcomes. Best approach: combine regulation with subsidies or targeted compensation.</a:t>
            </a:r>
          </a:p>
          <a:p>
            <a:endParaRPr lang="en-US" sz="2800" b="1" dirty="0">
              <a:latin typeface="Gill Sans MT" panose="020B0502020104020203" pitchFamily="34" charset="77"/>
            </a:endParaRPr>
          </a:p>
          <a:p>
            <a:r>
              <a:rPr lang="en-US" sz="2800" b="1" dirty="0">
                <a:latin typeface="Gill Sans MT" panose="020B0502020104020203" pitchFamily="34" charset="77"/>
              </a:rPr>
              <a:t>Regulation alone (price ceiling or price floor)</a:t>
            </a:r>
            <a:r>
              <a:rPr lang="en-US" sz="2800" dirty="0">
                <a:latin typeface="Gill Sans MT" panose="020B0502020104020203" pitchFamily="34" charset="77"/>
              </a:rPr>
              <a:t> often creates distortions: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Gill Sans MT" panose="020B0502020104020203" pitchFamily="34" charset="77"/>
              </a:rPr>
              <a:t>Price ceiling → shortages, operators exit, poor service quality.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Gill Sans MT" panose="020B0502020104020203" pitchFamily="34" charset="77"/>
              </a:rPr>
              <a:t>Price floor → surpluses, underutilization, fewer riders.</a:t>
            </a:r>
          </a:p>
          <a:p>
            <a:r>
              <a:rPr lang="en-US" sz="2800" dirty="0">
                <a:latin typeface="Gill Sans MT" panose="020B0502020104020203" pitchFamily="34" charset="77"/>
              </a:rPr>
              <a:t>To avoid these unintended effects, governments can </a:t>
            </a:r>
            <a:r>
              <a:rPr lang="en-US" sz="2800" b="1" dirty="0">
                <a:latin typeface="Gill Sans MT" panose="020B0502020104020203" pitchFamily="34" charset="77"/>
              </a:rPr>
              <a:t>pair regulation with support measures</a:t>
            </a:r>
            <a:r>
              <a:rPr lang="en-US" sz="2800" dirty="0">
                <a:latin typeface="Gill Sans MT" panose="020B0502020104020203" pitchFamily="34" charset="77"/>
              </a:rPr>
              <a:t>: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7640BE-6D08-BD31-0B9C-3BEBD6E91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D70B60-088C-1FFA-8D71-D84019EDD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3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D0A91-855E-1920-3E54-AA8EFF851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950026"/>
            <a:ext cx="11178124" cy="539591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8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Ceiling + Subsidy = keep rides affordable + prevent operator collapse.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Floor + Vouchers = keep driver incomes fair + protect poor riders.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This blended approach balances </a:t>
            </a:r>
            <a:r>
              <a:rPr lang="en-US" sz="28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efficiency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(markets function) with </a:t>
            </a:r>
            <a:r>
              <a:rPr lang="en-US" sz="28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equity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(fair outcomes).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21D44F-C7D4-E14F-AE1E-D7511510C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62BE80-13E1-00AA-EE4A-28895098B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839C3-F48F-71FF-70DD-9471AC24F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978408"/>
            <a:ext cx="11059371" cy="6722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Elasticities in Transport</a:t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4256E-E378-83A3-42FA-F967AAD16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8" y="1745673"/>
            <a:ext cx="11213750" cy="4600263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Price elasticity: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elastic, inelastic, unitary elasticity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Income elasticity: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normal vs inferior goods.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Cross-price elasticity: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substitutes (+), complements (–).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East African cases: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Peak-hour boda trips → inelastic.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SGR vs intercity bus → positive cross-elasticity.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45165-18A6-A575-91C0-C182129BD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C28BF-EDD7-DA46-4114-24C636AF9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72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14EA6-12FE-7DA0-8F1B-5FF3AEAA3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2" y="843148"/>
            <a:ext cx="11249376" cy="5502788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Price Elasticity of Demand (PED) – Boda-boda fares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000000"/>
                </a:solidFill>
              </a:rPr>
              <a:t>Given that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 boda-boda fares in </a:t>
            </a:r>
            <a:r>
              <a:rPr lang="en-US" dirty="0" err="1">
                <a:solidFill>
                  <a:srgbClr val="000000"/>
                </a:solidFill>
              </a:rPr>
              <a:t>kataza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causing the number of trips to fall from </a:t>
            </a:r>
            <a:r>
              <a:rPr lang="en-US" i="0" u="none" strike="noStrike" dirty="0">
                <a:solidFill>
                  <a:srgbClr val="000000"/>
                </a:solidFill>
                <a:effectLst/>
              </a:rPr>
              <a:t>1,000 to 850.</a:t>
            </a:r>
          </a:p>
          <a:p>
            <a:pPr marL="400050" indent="-400050" algn="l">
              <a:buFont typeface="+mj-lt"/>
              <a:buAutoNum type="romanLcPeriod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Compute the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price elasticity of demand </a:t>
            </a:r>
          </a:p>
          <a:p>
            <a:pPr marL="400050" indent="-400050" algn="l">
              <a:buFont typeface="+mj-lt"/>
              <a:buAutoNum type="romanLcPeriod"/>
            </a:pPr>
            <a:r>
              <a:rPr lang="en-US" b="1" i="0" u="none" strike="noStrike" dirty="0">
                <a:solidFill>
                  <a:srgbClr val="C00000"/>
                </a:solidFill>
                <a:effectLst/>
              </a:rPr>
              <a:t>Interpret: 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Is demand elastic or inelastic? What happens to operator revenue?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Example 2</a:t>
            </a:r>
          </a:p>
          <a:p>
            <a:pPr marL="0" indent="0" algn="l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Gateway bus services reduces fares from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UGX 20,000 to 18,000</a:t>
            </a:r>
            <a:r>
              <a:rPr lang="en-US" dirty="0">
                <a:solidFill>
                  <a:srgbClr val="000000"/>
                </a:solidFill>
              </a:rPr>
              <a:t>, resulting in 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increases in </a:t>
            </a:r>
            <a:r>
              <a:rPr lang="en-US" dirty="0">
                <a:solidFill>
                  <a:srgbClr val="000000"/>
                </a:solidFill>
              </a:rPr>
              <a:t>an increase in passengers 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from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50,000 to 60,000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daily.</a:t>
            </a:r>
          </a:p>
          <a:p>
            <a:pPr marL="400050" indent="-400050" algn="l">
              <a:buFont typeface="+mj-lt"/>
              <a:buAutoNum type="romanLcPeriod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Compute PED.</a:t>
            </a:r>
          </a:p>
          <a:p>
            <a:pPr marL="400050" indent="-400050" algn="l">
              <a:buFont typeface="+mj-lt"/>
              <a:buAutoNum type="romanLcPeriod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What happens to total revenue?</a:t>
            </a:r>
          </a:p>
          <a:p>
            <a:pPr marL="400050" indent="-400050" algn="l">
              <a:buFont typeface="+mj-lt"/>
              <a:buAutoNum type="romanLcPeriod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Policy implication: Should government subsidize fare reductions?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F915CF-6B59-A8EA-0E8D-FE1FD0DF4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CD97D-B999-350E-C64E-B406F2A3C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9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764D-FE80-1D4D-AF4A-EB9D3ED3F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1" y="878774"/>
            <a:ext cx="11273127" cy="546716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When Demand is Elastic (|</a:t>
            </a:r>
            <a:r>
              <a:rPr lang="el-GR" sz="2400" b="1" i="0" u="none" strike="noStrike" dirty="0">
                <a:solidFill>
                  <a:srgbClr val="000000"/>
                </a:solidFill>
                <a:effectLst/>
              </a:rPr>
              <a:t>ε| &gt; 1)</a:t>
            </a:r>
            <a:endParaRPr lang="el-GR" sz="2400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Ridership increases or decreases more than proportionally with a change in price.</a:t>
            </a:r>
          </a:p>
          <a:p>
            <a:pPr algn="l"/>
            <a:endParaRPr lang="en-US" sz="2400" b="0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When Demand is Inelastic (|</a:t>
            </a:r>
            <a:r>
              <a:rPr lang="el-GR" sz="2400" b="1" i="0" u="none" strike="noStrike" dirty="0">
                <a:solidFill>
                  <a:srgbClr val="000000"/>
                </a:solidFill>
                <a:effectLst/>
              </a:rPr>
              <a:t>ε| &lt; 1)</a:t>
            </a:r>
            <a:endParaRPr lang="el-GR" sz="2400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Ridership barely changes.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Inefficient use of public funds unless for equity.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Equity vs Efficiency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Equity Goal: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subsidies help poor households afford travel.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Efficiency Goal: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subsidies effective only if ridership rises significantly.</a:t>
            </a:r>
          </a:p>
          <a:p>
            <a:r>
              <a:rPr lang="en-US" sz="2400" dirty="0">
                <a:latin typeface="Gill Sans MT" panose="020B0502020104020203" pitchFamily="34" charset="77"/>
              </a:rPr>
              <a:t>Subsidies are </a:t>
            </a:r>
            <a:r>
              <a:rPr lang="en-US" sz="2400" b="1" dirty="0">
                <a:latin typeface="Gill Sans MT" panose="020B0502020104020203" pitchFamily="34" charset="77"/>
              </a:rPr>
              <a:t>most justified when demand is elastic.</a:t>
            </a:r>
            <a:endParaRPr lang="en-US" sz="2400" dirty="0">
              <a:latin typeface="Gill Sans MT" panose="020B0502020104020203" pitchFamily="34" charset="77"/>
            </a:endParaRPr>
          </a:p>
          <a:p>
            <a:r>
              <a:rPr lang="en-US" sz="2400" dirty="0">
                <a:latin typeface="Gill Sans MT" panose="020B0502020104020203" pitchFamily="34" charset="77"/>
              </a:rPr>
              <a:t>If inelastic, they should be </a:t>
            </a:r>
            <a:r>
              <a:rPr lang="en-US" sz="2400" b="1" dirty="0">
                <a:latin typeface="Gill Sans MT" panose="020B0502020104020203" pitchFamily="34" charset="77"/>
              </a:rPr>
              <a:t>targeted</a:t>
            </a:r>
            <a:r>
              <a:rPr lang="en-US" sz="2400" dirty="0">
                <a:latin typeface="Gill Sans MT" panose="020B0502020104020203" pitchFamily="34" charset="77"/>
              </a:rPr>
              <a:t> to low-income groups.</a:t>
            </a:r>
          </a:p>
          <a:p>
            <a:pPr marL="0" indent="0" algn="l">
              <a:buNone/>
            </a:pP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F6D5E9D-38CB-64F7-781C-D29EAE69E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4A38F-ACD7-05B1-5FB8-956277DD8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83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11BE8-26AB-BA90-DD3B-F639E0DCE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768" y="978408"/>
            <a:ext cx="10988119" cy="684137"/>
          </a:xfrm>
        </p:spPr>
        <p:txBody>
          <a:bodyPr>
            <a:normAutofit fontScale="90000"/>
          </a:bodyPr>
          <a:lstStyle/>
          <a:p>
            <a:r>
              <a:rPr lang="en-US" sz="3600" b="1" i="0" u="none" strike="noStrike" dirty="0">
                <a:solidFill>
                  <a:srgbClr val="000000"/>
                </a:solidFill>
                <a:effectLst/>
              </a:rPr>
              <a:t>Elasticity </a:t>
            </a:r>
            <a:r>
              <a:rPr lang="en-US" sz="3600" dirty="0">
                <a:solidFill>
                  <a:srgbClr val="000000"/>
                </a:solidFill>
              </a:rPr>
              <a:t>in the s</a:t>
            </a:r>
            <a:r>
              <a:rPr lang="en-US" sz="3600" b="1" i="0" u="none" strike="noStrike" dirty="0">
                <a:solidFill>
                  <a:srgbClr val="000000"/>
                </a:solidFill>
                <a:effectLst/>
              </a:rPr>
              <a:t>hort-Run vs Long-Run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D301B-F8DB-F4DB-3F7B-663018703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3" y="1454727"/>
            <a:ext cx="11161775" cy="4891209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Gill Sans MT" panose="020B0502020104020203" pitchFamily="34" charset="77"/>
              </a:rPr>
              <a:t>Given that f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uel price increases by </a:t>
            </a: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25%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. In the </a:t>
            </a: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short run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, private car trips fall by </a:t>
            </a: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5%</a:t>
            </a:r>
            <a:r>
              <a:rPr lang="en-US" sz="2000" dirty="0">
                <a:solidFill>
                  <a:srgbClr val="000000"/>
                </a:solidFill>
                <a:latin typeface="Gill Sans MT" panose="020B0502020104020203" pitchFamily="34" charset="77"/>
              </a:rPr>
              <a:t> however, i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n the </a:t>
            </a: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long run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, trips fall by </a:t>
            </a:r>
            <a:r>
              <a:rPr lang="en-US" sz="2000" b="1" dirty="0">
                <a:solidFill>
                  <a:srgbClr val="000000"/>
                </a:solidFill>
                <a:latin typeface="Gill Sans MT" panose="020B0502020104020203" pitchFamily="34" charset="77"/>
              </a:rPr>
              <a:t>30</a:t>
            </a: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%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400050" indent="-400050" algn="l">
              <a:lnSpc>
                <a:spcPct val="10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Why is demand more elastic in the long run?</a:t>
            </a:r>
          </a:p>
          <a:p>
            <a:pPr marL="400050" indent="-400050" algn="l">
              <a:lnSpc>
                <a:spcPct val="10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What does this imply for fuel tax policy?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>
              <a:buNone/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Implications of Elasticity for Fuel Tax Policy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Revenue in the Short Run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Because Demand barely falls → government collects more tax revenue (R=P*Q).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Efficient for financing infrastructure &amp; public services.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Behavior Change in the Long Run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Households/firms adjust: adopt e-bikes, shift to BRT, relocate closer to jobs…making demand more elastic.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884789-90B4-D5D8-C333-43DA0D7E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CA71B9-88C1-B170-B282-737974AD9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9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BBA09-B41D-0B8B-695A-4DE0DDEEB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85039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Supply of Transport</a:t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8727B-D0A7-5CE0-46C3-BE7EB86F4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091" y="1828800"/>
            <a:ext cx="11399797" cy="4517136"/>
          </a:xfrm>
        </p:spPr>
        <p:txBody>
          <a:bodyPr/>
          <a:lstStyle/>
          <a:p>
            <a:r>
              <a:rPr lang="en-US" sz="2400" dirty="0"/>
              <a:t>Law of supply</a:t>
            </a:r>
          </a:p>
          <a:p>
            <a:r>
              <a:rPr lang="en-US" sz="2400" dirty="0"/>
              <a:t>Representation of the law- graphical, supply schedule, equation</a:t>
            </a:r>
          </a:p>
          <a:p>
            <a:r>
              <a:rPr lang="en-US" sz="2400" dirty="0"/>
              <a:t>Factors affecting supply for transport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AA162-39BE-B943-3E53-A0F7720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0608A1-3BAB-9430-A4F5-1352993B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7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1AF02-CE4C-AF35-DC15-B6A2CB005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1" y="1056904"/>
            <a:ext cx="11273127" cy="5289032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Cross-Price Elasticity of demand: definition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  <a:latin typeface="Gill Sans MT" panose="020B0502020104020203" pitchFamily="34" charset="77"/>
              </a:rPr>
              <a:t>	CED is </a:t>
            </a:r>
            <a:r>
              <a:rPr lang="en-US" sz="2400" dirty="0">
                <a:solidFill>
                  <a:srgbClr val="000000"/>
                </a:solidFill>
                <a:latin typeface="Gill Sans MT" panose="020B0502020104020203" pitchFamily="34" charset="77"/>
              </a:rPr>
              <a:t>+</a:t>
            </a:r>
            <a:r>
              <a:rPr lang="en-US" sz="2400" dirty="0" err="1">
                <a:solidFill>
                  <a:srgbClr val="000000"/>
                </a:solidFill>
                <a:latin typeface="Gill Sans MT" panose="020B0502020104020203" pitchFamily="34" charset="77"/>
              </a:rPr>
              <a:t>ve</a:t>
            </a:r>
            <a:r>
              <a:rPr lang="en-US" sz="2400" dirty="0">
                <a:solidFill>
                  <a:srgbClr val="000000"/>
                </a:solidFill>
                <a:latin typeface="Gill Sans MT" panose="020B0502020104020203" pitchFamily="34" charset="77"/>
              </a:rPr>
              <a:t> substitutes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  <a:latin typeface="Gill Sans MT" panose="020B0502020104020203" pitchFamily="34" charset="77"/>
              </a:rPr>
              <a:t>	CED is </a:t>
            </a:r>
            <a:r>
              <a:rPr lang="en-US" sz="2400" dirty="0">
                <a:solidFill>
                  <a:srgbClr val="000000"/>
                </a:solidFill>
                <a:latin typeface="Gill Sans MT" panose="020B0502020104020203" pitchFamily="34" charset="77"/>
              </a:rPr>
              <a:t>-</a:t>
            </a:r>
            <a:r>
              <a:rPr lang="en-US" sz="2400" dirty="0" err="1">
                <a:solidFill>
                  <a:srgbClr val="000000"/>
                </a:solidFill>
                <a:latin typeface="Gill Sans MT" panose="020B0502020104020203" pitchFamily="34" charset="77"/>
              </a:rPr>
              <a:t>ve</a:t>
            </a:r>
            <a:r>
              <a:rPr lang="en-US" sz="2400" dirty="0">
                <a:solidFill>
                  <a:srgbClr val="000000"/>
                </a:solidFill>
                <a:latin typeface="Gill Sans MT" panose="020B0502020104020203" pitchFamily="34" charset="77"/>
              </a:rPr>
              <a:t> complements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Gill Sans MT" panose="020B0502020104020203" pitchFamily="34" charset="77"/>
              </a:rPr>
              <a:t>	</a:t>
            </a:r>
            <a:r>
              <a:rPr lang="en-US" sz="2400" b="1" dirty="0">
                <a:solidFill>
                  <a:srgbClr val="000000"/>
                </a:solidFill>
                <a:latin typeface="Gill Sans MT" panose="020B0502020104020203" pitchFamily="34" charset="77"/>
              </a:rPr>
              <a:t>CED is </a:t>
            </a:r>
            <a:r>
              <a:rPr lang="en-US" sz="2400" dirty="0">
                <a:solidFill>
                  <a:srgbClr val="000000"/>
                </a:solidFill>
                <a:latin typeface="Gill Sans MT" panose="020B0502020104020203" pitchFamily="34" charset="77"/>
              </a:rPr>
              <a:t>zero, not related</a:t>
            </a:r>
          </a:p>
          <a:p>
            <a:pPr marL="0" indent="0">
              <a:buNone/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>
              <a:buNone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Example: SGR vs. Road Freight</a:t>
            </a:r>
          </a:p>
          <a:p>
            <a:pPr marL="0" indent="0" algn="l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The Standard Gauge Railway (SGR) reduces freight charges by 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10%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.</a:t>
            </a:r>
            <a:b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</a:b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As a result, truck volumes on the same route fall by 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6%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.</a:t>
            </a:r>
          </a:p>
          <a:p>
            <a:pPr marL="0" indent="0" algn="l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Are SGR and road freight substitutes or complements?</a:t>
            </a: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6FA385F-8476-BBF7-38F9-8293FAF6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46B94-5A62-30A3-139C-CB1D5B571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6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09F9C-88AA-EBA4-DA84-CE2A7418F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90" y="997527"/>
            <a:ext cx="11142498" cy="5348409"/>
          </a:xfrm>
        </p:spPr>
        <p:txBody>
          <a:bodyPr>
            <a:normAutofit fontScale="92500"/>
          </a:bodyPr>
          <a:lstStyle/>
          <a:p>
            <a:r>
              <a:rPr lang="en-US" sz="2800" b="1" dirty="0">
                <a:solidFill>
                  <a:srgbClr val="0D0D0D"/>
                </a:solidFill>
                <a:latin typeface="Gill Sans MT" panose="020B0502020104020203" pitchFamily="34" charset="77"/>
              </a:rPr>
              <a:t>Income Elasticity – 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D0D0D"/>
                </a:solidFill>
                <a:latin typeface="Gill Sans MT" panose="020B0502020104020203" pitchFamily="34" charset="77"/>
              </a:rPr>
              <a:t>	YED is +</a:t>
            </a:r>
            <a:r>
              <a:rPr lang="en-US" sz="2800" b="1" dirty="0" err="1">
                <a:solidFill>
                  <a:srgbClr val="0D0D0D"/>
                </a:solidFill>
                <a:latin typeface="Gill Sans MT" panose="020B0502020104020203" pitchFamily="34" charset="77"/>
              </a:rPr>
              <a:t>ve</a:t>
            </a:r>
            <a:r>
              <a:rPr lang="en-US" sz="2800" b="1" dirty="0">
                <a:solidFill>
                  <a:srgbClr val="0D0D0D"/>
                </a:solidFill>
                <a:latin typeface="Gill Sans MT" panose="020B0502020104020203" pitchFamily="34" charset="77"/>
              </a:rPr>
              <a:t> Normal good to luxury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D0D0D"/>
                </a:solidFill>
                <a:latin typeface="Gill Sans MT" panose="020B0502020104020203" pitchFamily="34" charset="77"/>
              </a:rPr>
              <a:t>	YED is -</a:t>
            </a:r>
            <a:r>
              <a:rPr lang="en-US" sz="2800" b="1" dirty="0" err="1">
                <a:solidFill>
                  <a:srgbClr val="0D0D0D"/>
                </a:solidFill>
                <a:latin typeface="Gill Sans MT" panose="020B0502020104020203" pitchFamily="34" charset="77"/>
              </a:rPr>
              <a:t>ve</a:t>
            </a:r>
            <a:r>
              <a:rPr lang="en-US" sz="2800" b="1" dirty="0">
                <a:solidFill>
                  <a:srgbClr val="0D0D0D"/>
                </a:solidFill>
                <a:latin typeface="Gill Sans MT" panose="020B0502020104020203" pitchFamily="34" charset="77"/>
              </a:rPr>
              <a:t> inferior good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D0D0D"/>
                </a:solidFill>
                <a:latin typeface="Gill Sans MT" panose="020B0502020104020203" pitchFamily="34" charset="77"/>
              </a:rPr>
              <a:t>	YED is zero, necessity </a:t>
            </a:r>
          </a:p>
          <a:p>
            <a:r>
              <a:rPr lang="en-US" sz="28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Basic Rural Bus Service/ Infrastructure-Constrained Transport : 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only </a:t>
            </a:r>
            <a:r>
              <a:rPr lang="en-US" sz="28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one bus per day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to the nearest town or Ferry services from </a:t>
            </a:r>
            <a:r>
              <a:rPr lang="en-US" sz="2800" b="0" i="0" u="none" strike="noStrike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nakiwogo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 in Entebbe to </a:t>
            </a:r>
            <a:r>
              <a:rPr lang="en-US" sz="2800" b="0" i="0" u="none" strike="noStrike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ssesse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 islands (limited trips per day). Demand is </a:t>
            </a:r>
            <a:r>
              <a:rPr lang="en-US" sz="28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fixed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by schedule/capacity limits, not income</a:t>
            </a:r>
          </a:p>
          <a:p>
            <a:r>
              <a:rPr lang="en-US" sz="2800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Mandatory Commuting Trips: 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Workers who must travel daily to Kampala CBD, regardless of income changes, Demand = perfectly income inelastic.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2678F2-34CC-A5DD-DACD-3C76C7CA9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A3C41-5C04-07EA-1D64-00FC9A0EC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0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620E5-BA91-651E-067F-4D332ED54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0" y="1282535"/>
            <a:ext cx="11094997" cy="5063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			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			End of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B20AF9-A8E7-940F-F925-D8CCB0B70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742E5C-5A5A-E5DC-5D84-40AE98283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5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E072E-7B75-7458-DC80-2C8E69BA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739556"/>
          </a:xfrm>
        </p:spPr>
        <p:txBody>
          <a:bodyPr>
            <a:normAutofit fontScale="90000"/>
          </a:bodyPr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Market Equilibrium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4041C-9B60-07B7-04B8-BBAC51AE7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1717964"/>
            <a:ext cx="11161776" cy="4627972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Occurs at Demand (MB) = supply (MC).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Market clears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en-US" b="1" dirty="0"/>
              <a:t>illustration</a:t>
            </a:r>
            <a:endParaRPr lang="en-US" b="1" i="0" u="none" strike="noStrike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0BC2DA-F6CD-981E-3BB0-7EC94989E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65377C-70A7-DD24-E034-0B168914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15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57AA7-5ABD-26F4-CA7D-0BAE691D7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4" y="985652"/>
            <a:ext cx="11154374" cy="53602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Examples</a:t>
            </a:r>
          </a:p>
          <a:p>
            <a:pPr marL="0" indent="0">
              <a:buNone/>
            </a:pPr>
            <a:r>
              <a:rPr lang="en-US" dirty="0"/>
              <a:t>1) The demand for a </a:t>
            </a:r>
            <a:r>
              <a:rPr lang="en-US" dirty="0" err="1"/>
              <a:t>daladala</a:t>
            </a:r>
            <a:r>
              <a:rPr lang="en-US" dirty="0"/>
              <a:t> in Dodoma is given by:</a:t>
            </a:r>
            <a:br>
              <a:rPr lang="en-US" dirty="0"/>
            </a:br>
            <a:r>
              <a:rPr lang="en-US" dirty="0" err="1"/>
              <a:t>Qd</a:t>
            </a:r>
            <a:r>
              <a:rPr lang="en-US" dirty="0"/>
              <a:t>=500−5P</a:t>
            </a:r>
            <a:br>
              <a:rPr lang="en-US" dirty="0"/>
            </a:br>
            <a:r>
              <a:rPr lang="en-US" dirty="0"/>
              <a:t>The supply is given by:</a:t>
            </a:r>
            <a:br>
              <a:rPr lang="en-US" dirty="0"/>
            </a:br>
            <a:r>
              <a:rPr lang="en-US" dirty="0"/>
              <a:t>Qs=100+3P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/>
              <a:t>Find the equilibrium price and quantity.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>
                <a:solidFill>
                  <a:srgbClr val="C00000"/>
                </a:solidFill>
              </a:rPr>
              <a:t>What happens if the government imposes a price of P=8 or P=1?</a:t>
            </a:r>
          </a:p>
          <a:p>
            <a:pPr marL="0" indent="0">
              <a:buNone/>
            </a:pPr>
            <a:r>
              <a:rPr lang="en-US" dirty="0"/>
              <a:t>2) A transport company faces the following demand curve:</a:t>
            </a:r>
            <a:br>
              <a:rPr lang="en-US" dirty="0"/>
            </a:br>
            <a:r>
              <a:rPr lang="en-US" dirty="0"/>
              <a:t>Q=200−2P</a:t>
            </a:r>
            <a:br>
              <a:rPr lang="en-US" dirty="0"/>
            </a:br>
            <a:r>
              <a:rPr lang="en-US" dirty="0"/>
              <a:t>Its marginal cost of providing service is constant at 20.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is the equilibrium fare if the market is perfectly competitive?</a:t>
            </a:r>
          </a:p>
          <a:p>
            <a:pPr marL="0" indent="0">
              <a:buNone/>
            </a:pPr>
            <a:r>
              <a:rPr lang="en-US" dirty="0"/>
              <a:t>3</a:t>
            </a:r>
            <a:r>
              <a:rPr lang="en-US" dirty="0">
                <a:solidFill>
                  <a:srgbClr val="C00000"/>
                </a:solidFill>
              </a:rPr>
              <a:t>) If public transport fares are capped below equilibrium, what are the likely short-run and long-run impacts on service quality and availability?</a:t>
            </a:r>
          </a:p>
          <a:p>
            <a:pPr marL="0" indent="0">
              <a:buNone/>
            </a:pPr>
            <a:r>
              <a:rPr lang="en-US" dirty="0"/>
              <a:t>4) Discuss how equilibrium in the fuel market affects equilibrium in the road transport sector.</a:t>
            </a:r>
          </a:p>
          <a:p>
            <a:pPr marL="0" indent="0">
              <a:buNone/>
            </a:pPr>
            <a:r>
              <a:rPr lang="en-US" dirty="0"/>
              <a:t>5) Consider a new toll road. How would the introduction of tolls shift equilibrium between road and rail transport users?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8BBED-DDDA-083F-55A5-A2EF887C9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8DE931-361D-62FB-F3D9-900A76769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9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C5C208-5091-2D20-4402-A6ECC466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D36A3B-6178-4FE1-DCB7-6FAE3FF0F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5</a:t>
            </a:fld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546554B-0973-577F-2FED-6936ACB2A1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2437" y="1981200"/>
            <a:ext cx="10037276" cy="43640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B555112-B190-FD54-4EB5-BA6A9C86EEC3}"/>
              </a:ext>
            </a:extLst>
          </p:cNvPr>
          <p:cNvSpPr txBox="1"/>
          <p:nvPr/>
        </p:nvSpPr>
        <p:spPr>
          <a:xfrm>
            <a:off x="748145" y="1152572"/>
            <a:ext cx="9921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Question 4 from slide no. 4: Discuss how equilibrium in the fuel market affects equilibrium in the road transport sector.</a:t>
            </a:r>
          </a:p>
        </p:txBody>
      </p:sp>
    </p:spTree>
    <p:extLst>
      <p:ext uri="{BB962C8B-B14F-4D97-AF65-F5344CB8AC3E}">
        <p14:creationId xmlns:p14="http://schemas.microsoft.com/office/powerpoint/2010/main" val="2971656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A0AA0-87D7-5296-6C74-2656EAA87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364" y="1219200"/>
            <a:ext cx="11330524" cy="5126736"/>
          </a:xfrm>
        </p:spPr>
        <p:txBody>
          <a:bodyPr/>
          <a:lstStyle/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Left (Fuel Market):</a:t>
            </a:r>
            <a:r>
              <a:rPr lang="en-US" sz="1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 A leftward shift of the fuel supply curve (red dashed line) raises fuel prices.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Right (Transport Market):</a:t>
            </a:r>
            <a:r>
              <a:rPr lang="en-US" sz="1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 Higher fuel prices shift the transport supply curve leftward (red dashed line), leading to </a:t>
            </a:r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higher fares and fewer rides</a:t>
            </a:r>
            <a:r>
              <a:rPr lang="en-US" sz="1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.</a:t>
            </a:r>
          </a:p>
          <a:p>
            <a:pPr marL="0" marR="0"/>
            <a:r>
              <a:rPr lang="en-US" sz="1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This shows how </a:t>
            </a:r>
            <a:r>
              <a:rPr lang="en-US" sz="1800" b="1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fuel market equilibrium directly transmits into the road transport sector equilibrium</a:t>
            </a:r>
            <a:r>
              <a:rPr lang="en-US" sz="1800" kern="100" dirty="0">
                <a:effectLst/>
                <a:latin typeface="Gill Sans MT" panose="020B0502020104020203" pitchFamily="34" charset="77"/>
                <a:ea typeface="Aptos" panose="020B0004020202020204" pitchFamily="34" charset="0"/>
                <a:cs typeface="Times New Roman (Body CS)"/>
              </a:rPr>
              <a:t>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B98BF8-BD70-C326-288F-70F97D684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A81029-C934-32BE-28D3-00B823A9B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160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80807-B213-9681-A678-DED3541C7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978408"/>
            <a:ext cx="11059371" cy="636636"/>
          </a:xfrm>
        </p:spPr>
        <p:txBody>
          <a:bodyPr>
            <a:normAutofit/>
          </a:bodyPr>
          <a:lstStyle/>
          <a:p>
            <a:r>
              <a:rPr lang="en-US" sz="2800" dirty="0"/>
              <a:t>Change in demand and change in quantity demanded for transport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1003A-C710-55FD-0FCE-0ACE3268A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4" y="1615044"/>
            <a:ext cx="11161774" cy="492826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Change in demand </a:t>
            </a:r>
            <a:r>
              <a:rPr lang="en-US" dirty="0"/>
              <a:t>: caused by other factors affecting demand apart from price</a:t>
            </a:r>
          </a:p>
          <a:p>
            <a:pPr>
              <a:buFontTx/>
              <a:buChar char="-"/>
            </a:pPr>
            <a:r>
              <a:rPr lang="en-US" dirty="0"/>
              <a:t>Shift in the demand curve</a:t>
            </a:r>
          </a:p>
          <a:p>
            <a:pPr>
              <a:buFontTx/>
              <a:buChar char="-"/>
            </a:pPr>
            <a:r>
              <a:rPr lang="en-US" b="1" dirty="0"/>
              <a:t>illustration</a:t>
            </a:r>
          </a:p>
          <a:p>
            <a:r>
              <a:rPr lang="en-US" b="1" dirty="0"/>
              <a:t>Change in quantity demanded</a:t>
            </a:r>
            <a:r>
              <a:rPr lang="en-US" dirty="0"/>
              <a:t>: change in price, other factors remaining constant</a:t>
            </a:r>
          </a:p>
          <a:p>
            <a:pPr>
              <a:buFontTx/>
              <a:buChar char="-"/>
            </a:pPr>
            <a:r>
              <a:rPr lang="en-US" dirty="0"/>
              <a:t>Movement along the same demand curve</a:t>
            </a:r>
          </a:p>
          <a:p>
            <a:pPr>
              <a:buFontTx/>
              <a:buChar char="-"/>
            </a:pPr>
            <a:r>
              <a:rPr lang="en-US" dirty="0"/>
              <a:t>Illustration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r>
              <a:rPr lang="en-US" sz="1900" b="1" dirty="0">
                <a:solidFill>
                  <a:srgbClr val="C00000"/>
                </a:solidFill>
              </a:rPr>
              <a:t>Examples</a:t>
            </a:r>
          </a:p>
          <a:p>
            <a:pPr marL="0" indent="0">
              <a:buNone/>
            </a:pPr>
            <a:r>
              <a:rPr lang="en-US" b="1" dirty="0"/>
              <a:t>1) T</a:t>
            </a:r>
            <a:r>
              <a:rPr lang="en-US" dirty="0"/>
              <a:t>he government introduces subsidies for </a:t>
            </a:r>
            <a:r>
              <a:rPr lang="en-US" dirty="0" err="1"/>
              <a:t>kayoola</a:t>
            </a:r>
            <a:r>
              <a:rPr lang="en-US" dirty="0"/>
              <a:t> electric buses, making fares cheaper. How does this policy cause both a movement along the demand curve and a shift in the demand curve for different groups of transport users?</a:t>
            </a:r>
          </a:p>
          <a:p>
            <a:pPr marL="0" indent="0">
              <a:buNone/>
            </a:pPr>
            <a:r>
              <a:rPr lang="en-US" dirty="0"/>
              <a:t>2) The curfew during covid 19 pandemic reduced the number of people traveling at night, did this represent a </a:t>
            </a:r>
            <a:r>
              <a:rPr lang="en-US" b="1" dirty="0"/>
              <a:t>change in demand</a:t>
            </a:r>
            <a:r>
              <a:rPr lang="en-US" dirty="0"/>
              <a:t> or a </a:t>
            </a:r>
            <a:r>
              <a:rPr lang="en-US" b="1" dirty="0"/>
              <a:t>change in quantity demanded</a:t>
            </a:r>
            <a:r>
              <a:rPr lang="en-US" dirty="0"/>
              <a:t> for late-night taxis?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67E41-1094-1F85-5D6C-549FCA34A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49C82-709B-C263-4329-F4DA4A9EE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4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D7B95-3686-1438-9B49-B7A1E4182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978408"/>
            <a:ext cx="11059371" cy="648511"/>
          </a:xfrm>
        </p:spPr>
        <p:txBody>
          <a:bodyPr>
            <a:normAutofit/>
          </a:bodyPr>
          <a:lstStyle/>
          <a:p>
            <a:r>
              <a:rPr lang="en-US" sz="3200" dirty="0"/>
              <a:t>Consumer and producer surplus: Application in Transport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86D85-1DEA-F498-51B2-BC89D4128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1" y="1626919"/>
            <a:ext cx="11273127" cy="4719017"/>
          </a:xfrm>
        </p:spPr>
        <p:txBody>
          <a:bodyPr/>
          <a:lstStyle/>
          <a:p>
            <a:r>
              <a:rPr lang="en-US" b="1" dirty="0"/>
              <a:t>Consumer Surplus (CS):</a:t>
            </a:r>
            <a:r>
              <a:rPr lang="en-US" dirty="0"/>
              <a:t> benefit consumers get when WTP &gt; actual fare.</a:t>
            </a:r>
          </a:p>
          <a:p>
            <a:r>
              <a:rPr lang="en-US" b="1" dirty="0"/>
              <a:t>Producer Surplus (PS):</a:t>
            </a:r>
            <a:r>
              <a:rPr lang="en-US" dirty="0"/>
              <a:t> benefit operators earn when fare &gt; cost.</a:t>
            </a:r>
          </a:p>
          <a:p>
            <a:r>
              <a:rPr lang="en-US" dirty="0"/>
              <a:t>Together → measure total welfare in transport markets.</a:t>
            </a:r>
          </a:p>
          <a:p>
            <a:pPr marL="0" indent="0">
              <a:buNone/>
            </a:pPr>
            <a:r>
              <a:rPr lang="en-US" b="1" dirty="0"/>
              <a:t>Illustration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Example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BEC5B1-756B-CDD5-D8C4-1A8DB87B5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06EA44-7FD8-6B53-4027-A16C87B2D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9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D65E5-45C8-EC38-7344-B05F854FA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672" y="978409"/>
            <a:ext cx="11074215" cy="465928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0000"/>
                </a:solidFill>
              </a:rPr>
              <a:t>Example – Boda-Bodas in Kampala</a:t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62BCB-E6F9-379D-5564-465FF568D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444337"/>
            <a:ext cx="11155680" cy="490159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1) </a:t>
            </a:r>
            <a:r>
              <a:rPr lang="en-US" dirty="0"/>
              <a:t>Suppose the demand for bus rides is:</a:t>
            </a:r>
            <a:br>
              <a:rPr lang="en-US" dirty="0"/>
            </a:br>
            <a:r>
              <a:rPr lang="en-US" dirty="0" err="1"/>
              <a:t>Qd</a:t>
            </a:r>
            <a:r>
              <a:rPr lang="en-US" dirty="0"/>
              <a:t>=500−5P</a:t>
            </a:r>
            <a:br>
              <a:rPr lang="en-US" dirty="0"/>
            </a:br>
            <a:r>
              <a:rPr lang="en-US" dirty="0"/>
              <a:t>and supply is:</a:t>
            </a:r>
            <a:br>
              <a:rPr lang="en-US" dirty="0"/>
            </a:br>
            <a:r>
              <a:rPr lang="en-US" dirty="0"/>
              <a:t>Qs=100+3P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/>
              <a:t>Find the equilibrium price and quantity.</a:t>
            </a:r>
          </a:p>
          <a:p>
            <a:pPr marL="400050" indent="-400050">
              <a:buFont typeface="+mj-lt"/>
              <a:buAutoNum type="romanLcPeriod"/>
            </a:pPr>
            <a:r>
              <a:rPr lang="en-US" b="1" dirty="0">
                <a:solidFill>
                  <a:srgbClr val="C00000"/>
                </a:solidFill>
              </a:rPr>
              <a:t>Calculate the consumer surplus and producer surplus at equilibrium.</a:t>
            </a:r>
          </a:p>
          <a:p>
            <a:pPr marL="0" indent="0">
              <a:buNone/>
            </a:pPr>
            <a:r>
              <a:rPr lang="en-US" dirty="0"/>
              <a:t>2) A boda-boda passenger is willing to pay UGX 6,000 for a ride, but the actual fare is UGX 4,000.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/>
              <a:t>What is the consumer surplus?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/>
              <a:t>If the rider would only accept at least UGX 3,000, what is the producer surplus?</a:t>
            </a:r>
          </a:p>
          <a:p>
            <a:pPr marL="457200" lvl="1" indent="0" algn="l">
              <a:buNone/>
            </a:pP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7460B8-A076-502A-066F-D69841B61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124DD5-F827-E268-E8BD-2F5548335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8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5152</TotalTime>
  <Words>1609</Words>
  <Application>Microsoft Macintosh PowerPoint</Application>
  <PresentationFormat>Widescreen</PresentationFormat>
  <Paragraphs>188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-webkit-standard</vt:lpstr>
      <vt:lpstr>Aptos</vt:lpstr>
      <vt:lpstr>Arial</vt:lpstr>
      <vt:lpstr>Bierstadt</vt:lpstr>
      <vt:lpstr>Gill Sans MT</vt:lpstr>
      <vt:lpstr>Neue Haas Grotesk Text Pro</vt:lpstr>
      <vt:lpstr>Symbol</vt:lpstr>
      <vt:lpstr>ui-sans-serif</vt:lpstr>
      <vt:lpstr>GestaltVTI</vt:lpstr>
      <vt:lpstr>Supply of transport </vt:lpstr>
      <vt:lpstr>Supply of Transport </vt:lpstr>
      <vt:lpstr>Market Equilibrium</vt:lpstr>
      <vt:lpstr>PowerPoint Presentation</vt:lpstr>
      <vt:lpstr>PowerPoint Presentation</vt:lpstr>
      <vt:lpstr>PowerPoint Presentation</vt:lpstr>
      <vt:lpstr>Change in demand and change in quantity demanded for transport</vt:lpstr>
      <vt:lpstr>Consumer and producer surplus: Application in Transport</vt:lpstr>
      <vt:lpstr>Example – Boda-Bodas in Kampala </vt:lpstr>
      <vt:lpstr>Price ceilings and floors</vt:lpstr>
      <vt:lpstr> </vt:lpstr>
      <vt:lpstr>PowerPoint Presentation</vt:lpstr>
      <vt:lpstr>PowerPoint Presentation</vt:lpstr>
      <vt:lpstr> </vt:lpstr>
      <vt:lpstr>PowerPoint Presentation</vt:lpstr>
      <vt:lpstr>Elasticities in Transport </vt:lpstr>
      <vt:lpstr>PowerPoint Presentation</vt:lpstr>
      <vt:lpstr>PowerPoint Presentation</vt:lpstr>
      <vt:lpstr>Elasticity in the short-Run vs Long-Run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Ronett Atukunda</dc:creator>
  <cp:lastModifiedBy>Ronett Atukunda</cp:lastModifiedBy>
  <cp:revision>8</cp:revision>
  <dcterms:created xsi:type="dcterms:W3CDTF">2025-09-01T20:40:25Z</dcterms:created>
  <dcterms:modified xsi:type="dcterms:W3CDTF">2025-09-06T22:19:58Z</dcterms:modified>
</cp:coreProperties>
</file>